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79" r:id="rId9"/>
    <p:sldId id="280" r:id="rId10"/>
    <p:sldId id="281" r:id="rId11"/>
    <p:sldId id="287" r:id="rId12"/>
    <p:sldId id="282" r:id="rId13"/>
    <p:sldId id="285" r:id="rId14"/>
    <p:sldId id="286" r:id="rId15"/>
    <p:sldId id="289" r:id="rId16"/>
    <p:sldId id="288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0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85C2-28EC-4D04-8404-6C41FAE54155}" type="datetimeFigureOut">
              <a:rPr lang="en-US" smtClean="0"/>
              <a:pPr/>
              <a:t>25/08/2013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0D61-BBC1-4B40-A338-D2CFC582B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CD9E-10D9-4C75-8FEA-5476CE9C9D07}" type="datetimeFigureOut">
              <a:rPr lang="en-US" smtClean="0"/>
              <a:pPr/>
              <a:t>25/08/2013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4A7A-212A-4496-B614-8A25B0336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>
                <a:alpha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111500" y="5867400"/>
            <a:ext cx="313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</a:rPr>
              <a:t>Capstone Project</a:t>
            </a:r>
            <a:endParaRPr 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>
                  <a:alpha val="20000"/>
                </a:srgbClr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>
                <a:alpha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1"/>
      <p:bldP spid="3456" grpId="1" animBg="1"/>
      <p:bldP spid="3075" grpId="1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60AFE55F-8EF4-431B-9864-D3385B88257A}" type="datetimeFigureOut">
              <a:rPr lang="en-US" smtClean="0"/>
              <a:pPr/>
              <a:t>25/08/2013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image" Target="../media/image14.jpe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239000" cy="2057400"/>
          </a:xfrm>
        </p:spPr>
        <p:txBody>
          <a:bodyPr/>
          <a:lstStyle/>
          <a:p>
            <a:r>
              <a:rPr lang="en-US" sz="4400" dirty="0" smtClean="0"/>
              <a:t>Online Assessment</a:t>
            </a:r>
            <a:br>
              <a:rPr lang="en-US" sz="4400" dirty="0" smtClean="0"/>
            </a:br>
            <a:r>
              <a:rPr lang="en-US" sz="4400" dirty="0" smtClean="0"/>
              <a:t>and</a:t>
            </a:r>
            <a:br>
              <a:rPr lang="en-US" sz="4400" dirty="0" smtClean="0"/>
            </a:br>
            <a:r>
              <a:rPr lang="en-US" sz="4400" dirty="0" smtClean="0"/>
              <a:t>Testing System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K5B – Group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Technologies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276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259577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81800" y="563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Signal-R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4200" y="32004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2" name="Picture 4" descr="https://encrypted-tbn0.gstatic.com/images?q=tbn:ANd9GcQsl9w2GQ-DCYAqTGQpz7zE5E_A2lbmgVWCFAJX9VgtGb5z1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1600200" cy="1242709"/>
          </a:xfrm>
          <a:prstGeom prst="rect">
            <a:avLst/>
          </a:prstGeom>
          <a:noFill/>
        </p:spPr>
      </p:pic>
      <p:pic>
        <p:nvPicPr>
          <p:cNvPr id="43014" name="Picture 6" descr="http://1.bp.blogspot.com/-cjHPy-rjVzs/UU-5djbyMaI/AAAAAAAAAN0/7xDn9wgq7r8/s1600/entity-framework-log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219200" cy="1257301"/>
          </a:xfrm>
          <a:prstGeom prst="rect">
            <a:avLst/>
          </a:prstGeom>
          <a:noFill/>
        </p:spPr>
      </p:pic>
      <p:pic>
        <p:nvPicPr>
          <p:cNvPr id="43018" name="Picture 10" descr="http://2.bp.blogspot.com/-doeqWALogdY/UQullhaerlI/AAAAAAAAAP0/OR2LWS1tQaI/s1600/icon_jque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905000"/>
            <a:ext cx="1295400" cy="1182757"/>
          </a:xfrm>
          <a:prstGeom prst="rect">
            <a:avLst/>
          </a:prstGeom>
          <a:noFill/>
        </p:spPr>
      </p:pic>
      <p:pic>
        <p:nvPicPr>
          <p:cNvPr id="43020" name="Picture 12" descr="http://danvega.org/downloads/presentations/bootstrap2/images/bootstrap2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162175" cy="464740"/>
          </a:xfrm>
          <a:prstGeom prst="rect">
            <a:avLst/>
          </a:prstGeom>
          <a:noFill/>
        </p:spPr>
      </p:pic>
      <p:pic>
        <p:nvPicPr>
          <p:cNvPr id="43022" name="Picture 14" descr="http://rionscode.files.wordpress.com/2013/04/signal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4419600"/>
            <a:ext cx="1295400" cy="1104064"/>
          </a:xfrm>
          <a:prstGeom prst="rect">
            <a:avLst/>
          </a:prstGeom>
          <a:noFill/>
        </p:spPr>
      </p:pic>
      <p:pic>
        <p:nvPicPr>
          <p:cNvPr id="45058" name="Picture 2" descr="http://www.spacedesigns.in/images/icon_aja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343400"/>
            <a:ext cx="1600200" cy="131868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00200" y="5791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4" grpId="0"/>
      <p:bldP spid="58" grpId="0"/>
      <p:bldP spid="5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Development Environment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33800" y="335280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563880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5638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Information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5791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Firefox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2" name="Picture 2" descr="http://cdn4.techworld.com/cmsdata/products/3408767/visual-studio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1295400" cy="12954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9200" y="33528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Studio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4" name="Picture 4" descr="http://vinashares.com/wp-content/uploads/2012/11/Connect-Sql-server-2005-err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133600"/>
            <a:ext cx="1447800" cy="1189103"/>
          </a:xfrm>
          <a:prstGeom prst="rect">
            <a:avLst/>
          </a:prstGeom>
          <a:noFill/>
        </p:spPr>
      </p:pic>
      <p:pic>
        <p:nvPicPr>
          <p:cNvPr id="76806" name="Picture 6" descr="http://chromeossite.com/wp-content/uploads/2011/03/New-Chrome-Ic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066800" cy="1066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858000" y="3352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8" name="Picture 8" descr="http://i1.download123.vn/cf/images/lydtm/2/Firefo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1066800" cy="1026867"/>
          </a:xfrm>
          <a:prstGeom prst="rect">
            <a:avLst/>
          </a:prstGeom>
          <a:noFill/>
        </p:spPr>
      </p:pic>
      <p:pic>
        <p:nvPicPr>
          <p:cNvPr id="76813" name="Picture 13" descr="http://www.msdigest.net/wp-content/uploads/2011/01/image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419600"/>
            <a:ext cx="1709392" cy="1219200"/>
          </a:xfrm>
          <a:prstGeom prst="rect">
            <a:avLst/>
          </a:prstGeom>
          <a:noFill/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724400"/>
            <a:ext cx="194892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5" grpId="0"/>
      <p:bldP spid="59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 Architecture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752600" y="1066800"/>
          <a:ext cx="5791200" cy="5411746"/>
        </p:xfrm>
        <a:graphic>
          <a:graphicData uri="http://schemas.openxmlformats.org/presentationml/2006/ole">
            <p:oleObj spid="_x0000_s44033" name="Visio" r:id="rId3" imgW="9705975" imgH="906780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4495800"/>
            <a:ext cx="1904999" cy="1651562"/>
            <a:chOff x="5181600" y="3657601"/>
            <a:chExt cx="2590801" cy="2804700"/>
          </a:xfrm>
        </p:grpSpPr>
        <p:pic>
          <p:nvPicPr>
            <p:cNvPr id="15" name="Picture 14" descr="cloc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57601"/>
              <a:ext cx="2590801" cy="22666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99760" y="5986865"/>
              <a:ext cx="1444743" cy="47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724400"/>
            <a:ext cx="2971800" cy="1585559"/>
            <a:chOff x="4648200" y="1219200"/>
            <a:chExt cx="4321969" cy="2930850"/>
          </a:xfrm>
        </p:grpSpPr>
        <p:pic>
          <p:nvPicPr>
            <p:cNvPr id="18" name="Picture 17" descr="chart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53000" y="3200400"/>
              <a:ext cx="4017169" cy="94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Dynamic report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828800"/>
            <a:ext cx="2360574" cy="1660722"/>
            <a:chOff x="914400" y="3810000"/>
            <a:chExt cx="3237155" cy="2287067"/>
          </a:xfrm>
        </p:grpSpPr>
        <p:pic>
          <p:nvPicPr>
            <p:cNvPr id="46082" name="Picture 2" descr="E:\IMAGES\Present\dragg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10000"/>
              <a:ext cx="2971429" cy="176507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332385" y="5609398"/>
              <a:ext cx="2819170" cy="487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Drag – Drop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1371600"/>
            <a:ext cx="1981200" cy="2208722"/>
            <a:chOff x="2438400" y="3810000"/>
            <a:chExt cx="2313454" cy="2579132"/>
          </a:xfrm>
        </p:grpSpPr>
        <p:pic>
          <p:nvPicPr>
            <p:cNvPr id="46083" name="Picture 3" descr="E:\IMAGES\Present\interac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810000"/>
              <a:ext cx="2057400" cy="2057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438400" y="601980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Real-time Interaction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2286000"/>
            <a:ext cx="1877437" cy="2198132"/>
            <a:chOff x="3810000" y="2438400"/>
            <a:chExt cx="1877437" cy="2198132"/>
          </a:xfrm>
        </p:grpSpPr>
        <p:pic>
          <p:nvPicPr>
            <p:cNvPr id="46084" name="Picture 4" descr="E:\IMAGES\Present\blank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2438400"/>
              <a:ext cx="1854045" cy="17310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810000" y="42672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Easy setup tests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Plans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bank support.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on-going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to database.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 many student, many teacher to many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al profile page for each user.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language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translator.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chemeClr val="accent1">
                    <a:lumMod val="75000"/>
                  </a:schemeClr>
                </a:solidFill>
              </a:rPr>
              <a:t>Tags management.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More question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types (current support seven types).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Export scores to multiple format rather than Excel.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support.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Actors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 Teacher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02 Student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Demo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1 test.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Invite students do these test, view responses, scores, and real-time feedbacks.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Invite teachers view test contents, responses and feedback.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934200" cy="762000"/>
          </a:xfrm>
        </p:spPr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black">
          <a:xfrm>
            <a:off x="1371600" y="24384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1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en-US" sz="8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K5B – Group 6</a:t>
            </a:r>
            <a:endParaRPr lang="en-US" sz="1400" dirty="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121" name="AutoShape 81"/>
          <p:cNvSpPr>
            <a:spLocks noChangeArrowheads="1"/>
          </p:cNvSpPr>
          <p:nvPr/>
        </p:nvSpPr>
        <p:spPr bwMode="gray">
          <a:xfrm>
            <a:off x="3505200" y="1785937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gray">
          <a:xfrm>
            <a:off x="3962400" y="1841499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Huy</a:t>
            </a:r>
            <a:r>
              <a:rPr lang="en-US" b="1" dirty="0" smtClean="0">
                <a:solidFill>
                  <a:srgbClr val="000000"/>
                </a:solidFill>
              </a:rPr>
              <a:t> Hung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132" name="AutoShape 92"/>
          <p:cNvSpPr>
            <a:spLocks noChangeArrowheads="1"/>
          </p:cNvSpPr>
          <p:nvPr/>
        </p:nvSpPr>
        <p:spPr bwMode="gray">
          <a:xfrm>
            <a:off x="3505200" y="51054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gray">
          <a:xfrm>
            <a:off x="3962400" y="51609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Bui </a:t>
            </a:r>
            <a:r>
              <a:rPr lang="en-US" b="1" dirty="0" err="1" smtClean="0">
                <a:solidFill>
                  <a:srgbClr val="000000"/>
                </a:solidFill>
              </a:rPr>
              <a:t>Tuong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Suprvisor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utoShape 92"/>
          <p:cNvSpPr>
            <a:spLocks noChangeArrowheads="1"/>
          </p:cNvSpPr>
          <p:nvPr/>
        </p:nvSpPr>
        <p:spPr bwMode="gray">
          <a:xfrm>
            <a:off x="35052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gray">
          <a:xfrm>
            <a:off x="3962400" y="4365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An Ngoc </a:t>
            </a:r>
            <a:r>
              <a:rPr lang="en-US" b="1" dirty="0" err="1" smtClean="0">
                <a:solidFill>
                  <a:srgbClr val="000000"/>
                </a:solidFill>
              </a:rPr>
              <a:t>Anh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gray">
          <a:xfrm>
            <a:off x="3505200" y="3548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gray">
          <a:xfrm>
            <a:off x="3962400" y="3603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Duc</a:t>
            </a:r>
            <a:r>
              <a:rPr lang="en-US" b="1" dirty="0" smtClean="0">
                <a:solidFill>
                  <a:srgbClr val="000000"/>
                </a:solidFill>
              </a:rPr>
              <a:t> Tan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gray">
          <a:xfrm>
            <a:off x="3505200" y="2743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gray">
          <a:xfrm>
            <a:off x="3962400" y="27987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Huynh Minh </a:t>
            </a:r>
            <a:r>
              <a:rPr lang="en-US" b="1" dirty="0" err="1" smtClean="0">
                <a:solidFill>
                  <a:srgbClr val="000000"/>
                </a:solidFill>
              </a:rPr>
              <a:t>Tu</a:t>
            </a:r>
            <a:r>
              <a:rPr lang="en-US" b="1" dirty="0" smtClean="0">
                <a:solidFill>
                  <a:srgbClr val="000000"/>
                </a:solidFill>
              </a:rPr>
              <a:t> (Leader)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43200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 animBg="1"/>
      <p:bldP spid="87123" grpId="0"/>
      <p:bldP spid="87132" grpId="0" animBg="1"/>
      <p:bldP spid="8713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82725"/>
            <a:ext cx="7824788" cy="472122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 and development environment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of solution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plan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1219370" cy="121937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124200"/>
            <a:ext cx="533400" cy="5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ular Callout 28"/>
          <p:cNvSpPr/>
          <p:nvPr/>
        </p:nvSpPr>
        <p:spPr>
          <a:xfrm>
            <a:off x="304800" y="29718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00400"/>
            <a:ext cx="614924" cy="57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800600"/>
            <a:ext cx="652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657600"/>
            <a:ext cx="1295400" cy="12954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8000" y="38862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2971800" y="45720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543800" y="3124200"/>
            <a:ext cx="1295400" cy="612648"/>
          </a:xfrm>
          <a:prstGeom prst="wedgeRoundRectCallout">
            <a:avLst>
              <a:gd name="adj1" fmla="val -49044"/>
              <a:gd name="adj2" fmla="val 9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do this test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1600200"/>
            <a:ext cx="685800" cy="685800"/>
          </a:xfrm>
          <a:prstGeom prst="rect">
            <a:avLst/>
          </a:prstGeom>
          <a:noFill/>
        </p:spPr>
      </p:pic>
      <p:pic>
        <p:nvPicPr>
          <p:cNvPr id="2065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943600"/>
            <a:ext cx="533400" cy="533400"/>
          </a:xfrm>
          <a:prstGeom prst="rect">
            <a:avLst/>
          </a:prstGeom>
          <a:noFill/>
        </p:spPr>
      </p:pic>
      <p:sp>
        <p:nvSpPr>
          <p:cNvPr id="49" name="U-Turn Arrow 48"/>
          <p:cNvSpPr/>
          <p:nvPr/>
        </p:nvSpPr>
        <p:spPr>
          <a:xfrm>
            <a:off x="2286000" y="2362200"/>
            <a:ext cx="4953000" cy="13716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/>
          <p:cNvSpPr/>
          <p:nvPr/>
        </p:nvSpPr>
        <p:spPr>
          <a:xfrm rot="10800000">
            <a:off x="2286000" y="4876800"/>
            <a:ext cx="4953000" cy="10668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38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267200"/>
            <a:ext cx="48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219370" cy="121937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381000" y="1981200"/>
            <a:ext cx="1676400" cy="838200"/>
          </a:xfrm>
          <a:prstGeom prst="wedgeRoundRectCallout">
            <a:avLst>
              <a:gd name="adj1" fmla="val 35741"/>
              <a:gd name="adj2" fmla="val 69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Detail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200400"/>
            <a:ext cx="1104068" cy="10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http://stockfresh.com/files/f/faysalfarhan/m/52/2245526_stock-photo-click-here-icon-blue-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048000"/>
            <a:ext cx="609600" cy="6096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740630" cy="5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1295400" cy="12954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667000"/>
            <a:ext cx="914400" cy="8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4953000"/>
            <a:ext cx="533400" cy="4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3124200"/>
            <a:ext cx="533400" cy="426441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2590800" y="36576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00" name="Picture 12" descr="http://tuyendung.com.vn/userfiles/image/Instant-Ask-A-Question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3276600"/>
            <a:ext cx="1738489" cy="1066800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>
            <a:off x="5791200" y="36576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474213">
            <a:off x="5367832" y="4792352"/>
            <a:ext cx="1863105" cy="21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2477184">
            <a:off x="2282488" y="4520953"/>
            <a:ext cx="2103719" cy="18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74632">
            <a:off x="1957125" y="4845067"/>
            <a:ext cx="2456796" cy="18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4953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4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362200" cy="23622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533400" y="1447800"/>
            <a:ext cx="2133600" cy="1524000"/>
          </a:xfrm>
          <a:prstGeom prst="cloudCallout">
            <a:avLst>
              <a:gd name="adj1" fmla="val 37542"/>
              <a:gd name="adj2" fmla="val 94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17" name="Picture 5" descr="E:\IMAGES\Present\inter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914400" cy="914400"/>
          </a:xfrm>
          <a:prstGeom prst="rect">
            <a:avLst/>
          </a:prstGeom>
          <a:noFill/>
        </p:spPr>
      </p:pic>
      <p:sp>
        <p:nvSpPr>
          <p:cNvPr id="31" name="Cloud Callout 30"/>
          <p:cNvSpPr/>
          <p:nvPr/>
        </p:nvSpPr>
        <p:spPr>
          <a:xfrm rot="232668">
            <a:off x="2865606" y="1206889"/>
            <a:ext cx="1937880" cy="1432044"/>
          </a:xfrm>
          <a:prstGeom prst="cloudCallout">
            <a:avLst>
              <a:gd name="adj1" fmla="val -24363"/>
              <a:gd name="adj2" fmla="val 102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1" name="Picture 9" descr="E:\IMAGES\Present\reu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091" y="1409313"/>
            <a:ext cx="762000" cy="933450"/>
          </a:xfrm>
          <a:prstGeom prst="rect">
            <a:avLst/>
          </a:prstGeom>
          <a:noFill/>
        </p:spPr>
      </p:pic>
      <p:sp>
        <p:nvSpPr>
          <p:cNvPr id="36" name="Cloud Callout 35"/>
          <p:cNvSpPr/>
          <p:nvPr/>
        </p:nvSpPr>
        <p:spPr>
          <a:xfrm rot="232668">
            <a:off x="4999206" y="1511690"/>
            <a:ext cx="1937880" cy="1432044"/>
          </a:xfrm>
          <a:prstGeom prst="cloudCallout">
            <a:avLst>
              <a:gd name="adj1" fmla="val -108829"/>
              <a:gd name="adj2" fmla="val 96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loud Callout 37"/>
          <p:cNvSpPr/>
          <p:nvPr/>
        </p:nvSpPr>
        <p:spPr>
          <a:xfrm rot="232668">
            <a:off x="5837405" y="3340489"/>
            <a:ext cx="1937880" cy="1432044"/>
          </a:xfrm>
          <a:prstGeom prst="cloudCallout">
            <a:avLst>
              <a:gd name="adj1" fmla="val -138797"/>
              <a:gd name="adj2" fmla="val 375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4" name="Picture 12" descr="E:\IMAGES\Present\im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828800"/>
            <a:ext cx="1295400" cy="740229"/>
          </a:xfrm>
          <a:prstGeom prst="rect">
            <a:avLst/>
          </a:prstGeom>
          <a:noFill/>
        </p:spPr>
      </p:pic>
      <p:pic>
        <p:nvPicPr>
          <p:cNvPr id="38923" name="Picture 11" descr="E:\IMAGES\Present\dragg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657600"/>
            <a:ext cx="128279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and Purpose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04800" y="1219200"/>
            <a:ext cx="8382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online testing systems.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Real-time interaction between teachers and students.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Increase interaction between teachers and teachers.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Optimize process of generating tests and questions.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question types support.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Strongly support drag and drop functions.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Tags for searching and statistic.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reports.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and secured tests.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Solution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733800"/>
            <a:ext cx="685800" cy="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7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524000"/>
            <a:ext cx="838200" cy="838200"/>
          </a:xfrm>
          <a:prstGeom prst="rect">
            <a:avLst/>
          </a:prstGeom>
          <a:noFill/>
        </p:spPr>
      </p:pic>
      <p:pic>
        <p:nvPicPr>
          <p:cNvPr id="40963" name="Picture 3" descr="E:\IMAGES\Present\dragg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581400"/>
            <a:ext cx="609600" cy="362113"/>
          </a:xfrm>
          <a:prstGeom prst="rect">
            <a:avLst/>
          </a:prstGeom>
          <a:noFill/>
        </p:spPr>
      </p:pic>
      <p:pic>
        <p:nvPicPr>
          <p:cNvPr id="40964" name="Picture 4" descr="E:\IMAGES\Present\impor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200400"/>
            <a:ext cx="666566" cy="380895"/>
          </a:xfrm>
          <a:prstGeom prst="rect">
            <a:avLst/>
          </a:prstGeom>
          <a:noFill/>
        </p:spPr>
      </p:pic>
      <p:pic>
        <p:nvPicPr>
          <p:cNvPr id="40965" name="Picture 5" descr="E:\CAPSTONE\SourceCode\OATS_Capstone\OATS_Capstone\Style\img\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3657600"/>
            <a:ext cx="304800" cy="304800"/>
          </a:xfrm>
          <a:prstGeom prst="rect">
            <a:avLst/>
          </a:prstGeom>
          <a:noFill/>
        </p:spPr>
      </p:pic>
      <p:pic>
        <p:nvPicPr>
          <p:cNvPr id="40966" name="Picture 6" descr="E:\IMAGES\Present\reus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3522344"/>
            <a:ext cx="381000" cy="466725"/>
          </a:xfrm>
          <a:prstGeom prst="rect">
            <a:avLst/>
          </a:prstGeom>
          <a:noFill/>
        </p:spPr>
      </p:pic>
      <p:pic>
        <p:nvPicPr>
          <p:cNvPr id="25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3581400"/>
            <a:ext cx="457200" cy="365521"/>
          </a:xfrm>
          <a:prstGeom prst="rect">
            <a:avLst/>
          </a:prstGeom>
          <a:noFill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9800" y="35814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25908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8773493">
            <a:off x="1434048" y="2856709"/>
            <a:ext cx="1647862" cy="20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05000" y="3962400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105400" y="3962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828800" y="4343399"/>
            <a:ext cx="556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8" name="Picture 8" descr="http://www.veryicon.com/icon/png/System/Sleek%20XP%20Basic/Preview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8600" y="2514600"/>
            <a:ext cx="457200" cy="457200"/>
          </a:xfrm>
          <a:prstGeom prst="rect">
            <a:avLst/>
          </a:prstGeom>
          <a:noFill/>
        </p:spPr>
      </p:pic>
      <p:sp>
        <p:nvSpPr>
          <p:cNvPr id="41" name="Right Arrow 40"/>
          <p:cNvSpPr/>
          <p:nvPr/>
        </p:nvSpPr>
        <p:spPr>
          <a:xfrm rot="3165737">
            <a:off x="3270724" y="2917432"/>
            <a:ext cx="1506309" cy="224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8857954">
            <a:off x="1236005" y="2672395"/>
            <a:ext cx="1586891" cy="1928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00200" y="2209800"/>
            <a:ext cx="381000" cy="381000"/>
          </a:xfrm>
          <a:prstGeom prst="rect">
            <a:avLst/>
          </a:prstGeom>
          <a:noFill/>
        </p:spPr>
      </p:pic>
      <p:sp>
        <p:nvSpPr>
          <p:cNvPr id="47" name="Right Arrow 46"/>
          <p:cNvSpPr/>
          <p:nvPr/>
        </p:nvSpPr>
        <p:spPr>
          <a:xfrm rot="16200000">
            <a:off x="7200900" y="28575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2057400" y="5257800"/>
            <a:ext cx="533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43400" y="5486400"/>
            <a:ext cx="381000" cy="381000"/>
          </a:xfrm>
          <a:prstGeom prst="rect">
            <a:avLst/>
          </a:prstGeom>
          <a:noFill/>
        </p:spPr>
      </p:pic>
      <p:sp>
        <p:nvSpPr>
          <p:cNvPr id="52" name="Left-Right Arrow 51"/>
          <p:cNvSpPr/>
          <p:nvPr/>
        </p:nvSpPr>
        <p:spPr>
          <a:xfrm rot="1554737">
            <a:off x="3589412" y="2568624"/>
            <a:ext cx="4128719" cy="19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40970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1447800"/>
            <a:ext cx="685800" cy="660710"/>
          </a:xfrm>
          <a:prstGeom prst="rect">
            <a:avLst/>
          </a:prstGeom>
          <a:noFill/>
        </p:spPr>
      </p:pic>
      <p:sp>
        <p:nvSpPr>
          <p:cNvPr id="57" name="Right Arrow 56"/>
          <p:cNvSpPr/>
          <p:nvPr/>
        </p:nvSpPr>
        <p:spPr>
          <a:xfrm rot="16200000">
            <a:off x="381000" y="2743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1524000" y="1600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AutoShape 2" descr="http://files.softicons.com/download/internet-icons/user-icons-by-2shi/png/256/user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2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733800"/>
            <a:ext cx="1676400" cy="1676400"/>
          </a:xfrm>
          <a:prstGeom prst="rect">
            <a:avLst/>
          </a:prstGeom>
          <a:noFill/>
        </p:spPr>
      </p:pic>
      <p:pic>
        <p:nvPicPr>
          <p:cNvPr id="36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3810000"/>
            <a:ext cx="1676400" cy="1676400"/>
          </a:xfrm>
          <a:prstGeom prst="rect">
            <a:avLst/>
          </a:prstGeom>
          <a:noFill/>
        </p:spPr>
      </p:pic>
      <p:pic>
        <p:nvPicPr>
          <p:cNvPr id="44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67000" y="990600"/>
            <a:ext cx="1219200" cy="121920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2743200" y="2069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38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800" y="5345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7" grpId="0" animBg="1"/>
      <p:bldP spid="48" grpId="0" animBg="1"/>
      <p:bldP spid="52" grpId="0" animBg="1"/>
      <p:bldP spid="57" grpId="0" animBg="1"/>
      <p:bldP spid="58" grpId="0" animBg="1"/>
      <p:bldP spid="35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1985" name="Picture 1" descr="E:\IMAGES\Present\blank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407671" cy="131430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143000" y="3505200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6" name="Picture 2" descr="E:\IMAGES\Present\do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396845" cy="13041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858000" y="335280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7" name="Picture 3" descr="E:\IMAGES\Present\inv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1524000" cy="1349829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114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Invitation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67200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6248400" y="5715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343400"/>
            <a:ext cx="1447800" cy="139483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33401" y="5715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 statistic 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92" name="Picture 8" descr="http://a.dryicons.com/images/icon_sets/colorful_stickers_part_3_icons_set/png/256x256/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267200"/>
            <a:ext cx="1371600" cy="1371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657600" y="56388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Tags Mechanism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9" grpId="0"/>
      <p:bldP spid="50" grpId="0"/>
      <p:bldP spid="54" grpId="0"/>
      <p:bldP spid="55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525</TotalTime>
  <Words>514</Words>
  <Application>Microsoft Office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sample</vt:lpstr>
      <vt:lpstr>Visio</vt:lpstr>
      <vt:lpstr>Online Assessment and Testing System</vt:lpstr>
      <vt:lpstr>Team member</vt:lpstr>
      <vt:lpstr>Outline</vt:lpstr>
      <vt:lpstr>Scenario Process</vt:lpstr>
      <vt:lpstr>Scenario Process</vt:lpstr>
      <vt:lpstr>Disadvantages</vt:lpstr>
      <vt:lpstr>Overview and Purpose</vt:lpstr>
      <vt:lpstr>Our Solution</vt:lpstr>
      <vt:lpstr>Functions</vt:lpstr>
      <vt:lpstr>Technologies</vt:lpstr>
      <vt:lpstr>Development Environment</vt:lpstr>
      <vt:lpstr>Design Architecture</vt:lpstr>
      <vt:lpstr>Advantages</vt:lpstr>
      <vt:lpstr>Future Plans</vt:lpstr>
      <vt:lpstr>Scenario</vt:lpstr>
      <vt:lpstr>Demonstration</vt:lpstr>
      <vt:lpstr>Questions and Answers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Huynh</dc:creator>
  <cp:lastModifiedBy>Tu Huynh</cp:lastModifiedBy>
  <cp:revision>80</cp:revision>
  <dcterms:created xsi:type="dcterms:W3CDTF">2013-08-12T10:13:49Z</dcterms:created>
  <dcterms:modified xsi:type="dcterms:W3CDTF">2013-08-25T03:21:47Z</dcterms:modified>
</cp:coreProperties>
</file>