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3"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94676"/>
  </p:normalViewPr>
  <p:slideViewPr>
    <p:cSldViewPr snapToGrid="0">
      <p:cViewPr varScale="1">
        <p:scale>
          <a:sx n="93" d="100"/>
          <a:sy n="93" d="100"/>
        </p:scale>
        <p:origin x="216" y="6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 Haim" userId="ebecc848-5ea1-462e-a198-8d41aff8f585" providerId="ADAL" clId="{373B1337-A7F3-4DD5-A630-6AF5FDF84B5A}"/>
    <pc:docChg chg="modSld">
      <pc:chgData name="Bar, Haim" userId="ebecc848-5ea1-462e-a198-8d41aff8f585" providerId="ADAL" clId="{373B1337-A7F3-4DD5-A630-6AF5FDF84B5A}" dt="2024-08-29T18:05:29.450" v="9" actId="14100"/>
      <pc:docMkLst>
        <pc:docMk/>
      </pc:docMkLst>
      <pc:sldChg chg="modSp mod">
        <pc:chgData name="Bar, Haim" userId="ebecc848-5ea1-462e-a198-8d41aff8f585" providerId="ADAL" clId="{373B1337-A7F3-4DD5-A630-6AF5FDF84B5A}" dt="2024-08-29T18:05:29.450" v="9" actId="14100"/>
        <pc:sldMkLst>
          <pc:docMk/>
          <pc:sldMk cId="611879261" sldId="262"/>
        </pc:sldMkLst>
        <pc:spChg chg="mod">
          <ac:chgData name="Bar, Haim" userId="ebecc848-5ea1-462e-a198-8d41aff8f585" providerId="ADAL" clId="{373B1337-A7F3-4DD5-A630-6AF5FDF84B5A}" dt="2024-08-29T17:46:48.989" v="0" actId="114"/>
          <ac:spMkLst>
            <pc:docMk/>
            <pc:sldMk cId="611879261" sldId="262"/>
            <ac:spMk id="3" creationId="{D99F37DF-F7AC-0C31-1575-E8A2381C6056}"/>
          </ac:spMkLst>
        </pc:spChg>
        <pc:spChg chg="mod">
          <ac:chgData name="Bar, Haim" userId="ebecc848-5ea1-462e-a198-8d41aff8f585" providerId="ADAL" clId="{373B1337-A7F3-4DD5-A630-6AF5FDF84B5A}" dt="2024-08-29T18:05:29.450" v="9" actId="14100"/>
          <ac:spMkLst>
            <pc:docMk/>
            <pc:sldMk cId="611879261" sldId="262"/>
            <ac:spMk id="6" creationId="{7A945B92-3D3C-EAF1-34EE-ED61F5EAD53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8B38D-1683-851B-1BCC-8CA82B4A2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A41F667-382F-3513-3A2F-DE31053ACA8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2BDA6C2-2BA9-B0A2-2767-1BF38A48BDF3}"/>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B9BE2616-F98D-D8BB-5F56-A001582501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DFABC3-6674-7153-1DF4-216B275A44A5}"/>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2660997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2C2B6-A892-4309-5F4B-D806FCBDFBC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0A48C5-61E0-A588-864A-81288992BD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FBFA27-8226-D396-C60E-941A8F3C1A09}"/>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68A2CA38-4CE1-AC49-F68A-2BDA40F53E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F9BAE8-31A3-2234-C598-3BC58D9FE728}"/>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3920505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6EFAED-CED7-0181-EBAF-FB11ED87DE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362AF-C409-BBE8-E68B-EC67A5DE58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DD1FF3-A123-E247-F017-AE41026D07E1}"/>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07C44FCA-45E2-534D-076C-6D6C7D70E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11B747-58E8-F0BB-E1C7-C12877BB0C41}"/>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2506371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3012-4EAF-10B7-E403-257367F5BD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B4DE1DD-6CBE-10C2-BB68-1A387B15F4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06167-39B8-D537-E2F0-C419AE80D50C}"/>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0B0466C0-0DA3-4E83-8286-6AA70C6D1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C43352-B327-5331-B842-27B02FA5CA13}"/>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157684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8F58-B3F3-2AFB-7D92-44571AD0A9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7A1675-BD61-3111-1932-5F804C23ECD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8B3AE-7C5F-26BE-D9B2-E79A40D3761A}"/>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EF6304DC-EC92-1459-954F-64F4A9B709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03E296-F609-A14B-14AE-4E69F6845AC6}"/>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2825425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C32CA-543A-161C-75EE-AB0CA9C2A7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98A11DE-4621-1A0F-B0BB-AD80DEB633A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76F7A4-22B9-AB8D-E636-6AA28895C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70EFD7-5B35-0A8A-FFAC-23FE416F48A6}"/>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6" name="Footer Placeholder 5">
            <a:extLst>
              <a:ext uri="{FF2B5EF4-FFF2-40B4-BE49-F238E27FC236}">
                <a16:creationId xmlns:a16="http://schemas.microsoft.com/office/drawing/2014/main" id="{0771049A-72C7-B33E-9289-AE0E9FA48E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A9053C-635F-FB1D-9C17-17E624C34706}"/>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35390636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6E87F-4C39-4E35-6D3F-5091AC2F32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583C85-84F2-A712-481E-900EE917BD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6BF3B0-6F0E-668D-2505-1E643C6B1E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2A3393E-074B-EC1C-A680-15273BCB12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C648182-B555-A30D-E2FD-CB23E80D9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FCB44F-D071-B8FF-FF19-35C8DEBE176B}"/>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8" name="Footer Placeholder 7">
            <a:extLst>
              <a:ext uri="{FF2B5EF4-FFF2-40B4-BE49-F238E27FC236}">
                <a16:creationId xmlns:a16="http://schemas.microsoft.com/office/drawing/2014/main" id="{99F227B4-D412-F43B-73D2-A6E43C73C1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79A656-94FD-E312-EF96-397DDF5E21B0}"/>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303097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CB476-40EA-8BF9-3064-ED265B77A4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E38AC-E410-1F50-8014-E9E60068244B}"/>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4" name="Footer Placeholder 3">
            <a:extLst>
              <a:ext uri="{FF2B5EF4-FFF2-40B4-BE49-F238E27FC236}">
                <a16:creationId xmlns:a16="http://schemas.microsoft.com/office/drawing/2014/main" id="{2C1E5C0E-2C9C-0EBB-AD3A-F984271111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ABB272-992E-42A8-71A5-78151E677E1C}"/>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1465071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4A6FBB-3703-B509-754C-878A35C66A7B}"/>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3" name="Footer Placeholder 2">
            <a:extLst>
              <a:ext uri="{FF2B5EF4-FFF2-40B4-BE49-F238E27FC236}">
                <a16:creationId xmlns:a16="http://schemas.microsoft.com/office/drawing/2014/main" id="{57195413-AA18-0E91-8DC0-41AD6E49718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84F699-7A2C-1A26-D8D4-670ACFF4E4FF}"/>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136969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28A3-61DA-9FB4-4C54-89897805BE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73EE189-53C0-B637-15F7-07BC959DD4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CDF33E-E5CA-89E9-862A-6CD9D710CD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63A1DF-0B81-D057-0167-4F1145FC5285}"/>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6" name="Footer Placeholder 5">
            <a:extLst>
              <a:ext uri="{FF2B5EF4-FFF2-40B4-BE49-F238E27FC236}">
                <a16:creationId xmlns:a16="http://schemas.microsoft.com/office/drawing/2014/main" id="{42B9F68C-B9FE-EED8-8793-1D50699FFF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17321-57B5-B71C-9602-9D502825E4B0}"/>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694236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83F40-F7CD-5B80-9DA3-5D671513C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B9A3805-DE88-3AEE-3803-C448C85FC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906D484-E276-AFC9-8162-7B33A526B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174F8-BA1A-C083-DE64-1C92D94E4AE0}"/>
              </a:ext>
            </a:extLst>
          </p:cNvPr>
          <p:cNvSpPr>
            <a:spLocks noGrp="1"/>
          </p:cNvSpPr>
          <p:nvPr>
            <p:ph type="dt" sz="half" idx="10"/>
          </p:nvPr>
        </p:nvSpPr>
        <p:spPr/>
        <p:txBody>
          <a:bodyPr/>
          <a:lstStyle/>
          <a:p>
            <a:fld id="{F79656AE-E979-8542-982F-DB6AC91FFD85}" type="datetimeFigureOut">
              <a:rPr lang="en-US" smtClean="0"/>
              <a:t>8/29/24</a:t>
            </a:fld>
            <a:endParaRPr lang="en-US"/>
          </a:p>
        </p:txBody>
      </p:sp>
      <p:sp>
        <p:nvSpPr>
          <p:cNvPr id="6" name="Footer Placeholder 5">
            <a:extLst>
              <a:ext uri="{FF2B5EF4-FFF2-40B4-BE49-F238E27FC236}">
                <a16:creationId xmlns:a16="http://schemas.microsoft.com/office/drawing/2014/main" id="{544A32ED-FF7B-E9F6-10A4-89E2DC637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2A154-6F04-414E-7D3A-27B3412B70C9}"/>
              </a:ext>
            </a:extLst>
          </p:cNvPr>
          <p:cNvSpPr>
            <a:spLocks noGrp="1"/>
          </p:cNvSpPr>
          <p:nvPr>
            <p:ph type="sldNum" sz="quarter" idx="12"/>
          </p:nvPr>
        </p:nvSpPr>
        <p:spPr/>
        <p:txBody>
          <a:bodyPr/>
          <a:lstStyle/>
          <a:p>
            <a:fld id="{A3C51D02-CAD2-C641-994E-1FA6450B0706}" type="slidenum">
              <a:rPr lang="en-US" smtClean="0"/>
              <a:t>‹#›</a:t>
            </a:fld>
            <a:endParaRPr lang="en-US"/>
          </a:p>
        </p:txBody>
      </p:sp>
    </p:spTree>
    <p:extLst>
      <p:ext uri="{BB962C8B-B14F-4D97-AF65-F5344CB8AC3E}">
        <p14:creationId xmlns:p14="http://schemas.microsoft.com/office/powerpoint/2010/main" val="354000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D50784-275C-EA34-C03C-73A4F282D6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2E4D7E-5ECB-075E-FDEC-4B3683D6DB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54302-C4A1-BA11-E70B-A195BD45B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9656AE-E979-8542-982F-DB6AC91FFD85}" type="datetimeFigureOut">
              <a:rPr lang="en-US" smtClean="0"/>
              <a:t>8/29/24</a:t>
            </a:fld>
            <a:endParaRPr lang="en-US"/>
          </a:p>
        </p:txBody>
      </p:sp>
      <p:sp>
        <p:nvSpPr>
          <p:cNvPr id="5" name="Footer Placeholder 4">
            <a:extLst>
              <a:ext uri="{FF2B5EF4-FFF2-40B4-BE49-F238E27FC236}">
                <a16:creationId xmlns:a16="http://schemas.microsoft.com/office/drawing/2014/main" id="{3732CEAC-4B1A-489D-A881-EFCD8416DA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3B31F7-63BD-A38E-A464-DF765F31A0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C51D02-CAD2-C641-994E-1FA6450B0706}" type="slidenum">
              <a:rPr lang="en-US" smtClean="0"/>
              <a:t>‹#›</a:t>
            </a:fld>
            <a:endParaRPr lang="en-US"/>
          </a:p>
        </p:txBody>
      </p:sp>
    </p:spTree>
    <p:extLst>
      <p:ext uri="{BB962C8B-B14F-4D97-AF65-F5344CB8AC3E}">
        <p14:creationId xmlns:p14="http://schemas.microsoft.com/office/powerpoint/2010/main" val="1688328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75862-63A9-FCD4-98B6-52B8E2F06B65}"/>
              </a:ext>
            </a:extLst>
          </p:cNvPr>
          <p:cNvSpPr>
            <a:spLocks noGrp="1"/>
          </p:cNvSpPr>
          <p:nvPr>
            <p:ph type="ctrTitle"/>
          </p:nvPr>
        </p:nvSpPr>
        <p:spPr/>
        <p:txBody>
          <a:bodyPr/>
          <a:lstStyle/>
          <a:p>
            <a:r>
              <a:rPr lang="en-US" dirty="0"/>
              <a:t>Fall 2024 Seminar Projects</a:t>
            </a:r>
          </a:p>
        </p:txBody>
      </p:sp>
      <p:sp>
        <p:nvSpPr>
          <p:cNvPr id="3" name="Subtitle 2">
            <a:extLst>
              <a:ext uri="{FF2B5EF4-FFF2-40B4-BE49-F238E27FC236}">
                <a16:creationId xmlns:a16="http://schemas.microsoft.com/office/drawing/2014/main" id="{063A6DAB-3F54-49BA-D03F-6A8990C9CBCB}"/>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004432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757A-D65B-DB2D-E6A4-8B3A5F61440B}"/>
              </a:ext>
            </a:extLst>
          </p:cNvPr>
          <p:cNvSpPr>
            <a:spLocks noGrp="1"/>
          </p:cNvSpPr>
          <p:nvPr>
            <p:ph type="title"/>
          </p:nvPr>
        </p:nvSpPr>
        <p:spPr/>
        <p:txBody>
          <a:bodyPr/>
          <a:lstStyle/>
          <a:p>
            <a:r>
              <a:rPr lang="en-US" dirty="0"/>
              <a:t>Course outline</a:t>
            </a:r>
          </a:p>
        </p:txBody>
      </p:sp>
      <p:sp>
        <p:nvSpPr>
          <p:cNvPr id="3" name="Content Placeholder 2">
            <a:extLst>
              <a:ext uri="{FF2B5EF4-FFF2-40B4-BE49-F238E27FC236}">
                <a16:creationId xmlns:a16="http://schemas.microsoft.com/office/drawing/2014/main" id="{F599B7DE-CFC7-9C67-CCFF-E9910F3F2859}"/>
              </a:ext>
            </a:extLst>
          </p:cNvPr>
          <p:cNvSpPr>
            <a:spLocks noGrp="1"/>
          </p:cNvSpPr>
          <p:nvPr>
            <p:ph idx="1"/>
          </p:nvPr>
        </p:nvSpPr>
        <p:spPr/>
        <p:txBody>
          <a:bodyPr/>
          <a:lstStyle/>
          <a:p>
            <a:r>
              <a:rPr lang="en-US" dirty="0"/>
              <a:t>Researchers will work on teams addressing some of the problems listed in this presentation</a:t>
            </a:r>
          </a:p>
          <a:p>
            <a:r>
              <a:rPr lang="en-US" dirty="0"/>
              <a:t>Progress reports will be given in 15- or 20-minute segments at weekly meetings</a:t>
            </a:r>
          </a:p>
          <a:p>
            <a:r>
              <a:rPr lang="en-US" dirty="0"/>
              <a:t>We’ll write up, post, and possibly even publish interesting results</a:t>
            </a:r>
          </a:p>
        </p:txBody>
      </p:sp>
    </p:spTree>
    <p:extLst>
      <p:ext uri="{BB962C8B-B14F-4D97-AF65-F5344CB8AC3E}">
        <p14:creationId xmlns:p14="http://schemas.microsoft.com/office/powerpoint/2010/main" val="1192788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43974-264F-468C-F7A5-7A399721FDAF}"/>
              </a:ext>
            </a:extLst>
          </p:cNvPr>
          <p:cNvSpPr>
            <a:spLocks noGrp="1"/>
          </p:cNvSpPr>
          <p:nvPr>
            <p:ph type="title"/>
          </p:nvPr>
        </p:nvSpPr>
        <p:spPr/>
        <p:txBody>
          <a:bodyPr/>
          <a:lstStyle/>
          <a:p>
            <a:r>
              <a:rPr lang="en-US" dirty="0"/>
              <a:t>James-Stein for Eigenvalues (JSE) shrinkage with long-only constraints</a:t>
            </a:r>
          </a:p>
        </p:txBody>
      </p:sp>
      <p:sp>
        <p:nvSpPr>
          <p:cNvPr id="3" name="Content Placeholder 2">
            <a:extLst>
              <a:ext uri="{FF2B5EF4-FFF2-40B4-BE49-F238E27FC236}">
                <a16:creationId xmlns:a16="http://schemas.microsoft.com/office/drawing/2014/main" id="{63414A08-AD23-BD45-22F7-6400AA1375FB}"/>
              </a:ext>
            </a:extLst>
          </p:cNvPr>
          <p:cNvSpPr>
            <a:spLocks noGrp="1"/>
          </p:cNvSpPr>
          <p:nvPr>
            <p:ph idx="1"/>
          </p:nvPr>
        </p:nvSpPr>
        <p:spPr/>
        <p:txBody>
          <a:bodyPr/>
          <a:lstStyle/>
          <a:p>
            <a:pPr marL="0" marR="0" indent="0" algn="l">
              <a:spcBef>
                <a:spcPts val="0"/>
              </a:spcBef>
              <a:spcAft>
                <a:spcPts val="0"/>
              </a:spcAft>
              <a:buNone/>
            </a:pPr>
            <a:r>
              <a:rPr lang="en-US" b="0" i="0" u="none" strike="noStrike" dirty="0">
                <a:solidFill>
                  <a:srgbClr val="000000"/>
                </a:solidFill>
                <a:effectLst/>
                <a:latin typeface="Aptos" panose="020B0004020202020204" pitchFamily="34" charset="0"/>
              </a:rPr>
              <a:t>We have detailed results on how JSE improves eigenvectors and variance estimates of equality-constrained optima.  </a:t>
            </a:r>
            <a:r>
              <a:rPr lang="en-US" dirty="0">
                <a:solidFill>
                  <a:srgbClr val="000000"/>
                </a:solidFill>
                <a:latin typeface="Aptos" panose="020B0004020202020204" pitchFamily="34" charset="0"/>
              </a:rPr>
              <a:t>Practical portfolio construction requires</a:t>
            </a:r>
            <a:r>
              <a:rPr lang="en-US" b="0" i="0" u="none" strike="noStrike" dirty="0">
                <a:solidFill>
                  <a:srgbClr val="000000"/>
                </a:solidFill>
                <a:effectLst/>
                <a:latin typeface="Aptos" panose="020B0004020202020204" pitchFamily="34" charset="0"/>
              </a:rPr>
              <a:t>  long-only and other inequality constraints. We will examine how the theory adapts to minimizing variance with mixed equality and inequality constraints, quantifying the improvement, if any, of JSE shrinkage methods.</a:t>
            </a:r>
          </a:p>
          <a:p>
            <a:endParaRPr lang="en-US" dirty="0"/>
          </a:p>
        </p:txBody>
      </p:sp>
    </p:spTree>
    <p:extLst>
      <p:ext uri="{BB962C8B-B14F-4D97-AF65-F5344CB8AC3E}">
        <p14:creationId xmlns:p14="http://schemas.microsoft.com/office/powerpoint/2010/main" val="967919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4D00B-DD4D-3F01-63D7-80E4FD99A7DA}"/>
              </a:ext>
            </a:extLst>
          </p:cNvPr>
          <p:cNvSpPr>
            <a:spLocks noGrp="1"/>
          </p:cNvSpPr>
          <p:nvPr>
            <p:ph type="title"/>
          </p:nvPr>
        </p:nvSpPr>
        <p:spPr/>
        <p:txBody>
          <a:bodyPr>
            <a:normAutofit fontScale="90000"/>
          </a:bodyPr>
          <a:lstStyle/>
          <a:p>
            <a:r>
              <a:rPr lang="en-US" dirty="0"/>
              <a:t>Spectral properties of sample return covariance</a:t>
            </a:r>
            <a:br>
              <a:rPr lang="en-US" dirty="0"/>
            </a:br>
            <a:r>
              <a:rPr lang="en-US" dirty="0"/>
              <a:t>matrices</a:t>
            </a:r>
          </a:p>
        </p:txBody>
      </p:sp>
      <p:sp>
        <p:nvSpPr>
          <p:cNvPr id="3" name="Content Placeholder 2">
            <a:extLst>
              <a:ext uri="{FF2B5EF4-FFF2-40B4-BE49-F238E27FC236}">
                <a16:creationId xmlns:a16="http://schemas.microsoft.com/office/drawing/2014/main" id="{A5431EBA-3851-0CDB-C1DA-7D476BE49B8C}"/>
              </a:ext>
            </a:extLst>
          </p:cNvPr>
          <p:cNvSpPr>
            <a:spLocks noGrp="1"/>
          </p:cNvSpPr>
          <p:nvPr>
            <p:ph idx="1"/>
          </p:nvPr>
        </p:nvSpPr>
        <p:spPr>
          <a:xfrm>
            <a:off x="838200" y="1996068"/>
            <a:ext cx="6075556" cy="4180895"/>
          </a:xfrm>
        </p:spPr>
        <p:txBody>
          <a:bodyPr>
            <a:normAutofit lnSpcReduction="10000"/>
          </a:bodyPr>
          <a:lstStyle/>
          <a:p>
            <a:pPr marL="0" indent="0">
              <a:buNone/>
            </a:pPr>
            <a:r>
              <a:rPr lang="en-US" sz="2000" dirty="0"/>
              <a:t>Often based on data sets where the number of securities vastly exceeds the number of observations, these matrices exhibit distinctive empirical properties, such as:</a:t>
            </a:r>
          </a:p>
          <a:p>
            <a:r>
              <a:rPr lang="en-US" sz="2000" dirty="0"/>
              <a:t>A leading eigenvalue that scales linearly with the number of securities</a:t>
            </a:r>
          </a:p>
          <a:p>
            <a:r>
              <a:rPr lang="en-US" sz="2000" dirty="0"/>
              <a:t>A leading eigenvector whose entries have a (mostly) uniform sign</a:t>
            </a:r>
          </a:p>
          <a:p>
            <a:r>
              <a:rPr lang="en-US" sz="2000" dirty="0"/>
              <a:t>An approximately linear relationship between average pairwise correlation and fraction of variance explained by the leading eigenvector</a:t>
            </a:r>
          </a:p>
          <a:p>
            <a:pPr marL="0" indent="0">
              <a:buNone/>
            </a:pPr>
            <a:r>
              <a:rPr lang="en-US" sz="2000" dirty="0"/>
              <a:t>In this project, we will expand our exploration of spectral properties in familiar data sets and look at some new ones.</a:t>
            </a:r>
          </a:p>
        </p:txBody>
      </p:sp>
      <p:pic>
        <p:nvPicPr>
          <p:cNvPr id="10" name="Picture 9" descr="A graph with blue dots&#10;&#10;Description automatically generated">
            <a:extLst>
              <a:ext uri="{FF2B5EF4-FFF2-40B4-BE49-F238E27FC236}">
                <a16:creationId xmlns:a16="http://schemas.microsoft.com/office/drawing/2014/main" id="{543E946C-A02B-711D-C124-F78956936E4E}"/>
              </a:ext>
            </a:extLst>
          </p:cNvPr>
          <p:cNvPicPr>
            <a:picLocks noChangeAspect="1"/>
          </p:cNvPicPr>
          <p:nvPr/>
        </p:nvPicPr>
        <p:blipFill>
          <a:blip r:embed="rId2"/>
          <a:stretch>
            <a:fillRect/>
          </a:stretch>
        </p:blipFill>
        <p:spPr>
          <a:xfrm>
            <a:off x="6813543" y="2559843"/>
            <a:ext cx="4540257" cy="3053343"/>
          </a:xfrm>
          <a:prstGeom prst="rect">
            <a:avLst/>
          </a:prstGeom>
        </p:spPr>
      </p:pic>
    </p:spTree>
    <p:extLst>
      <p:ext uri="{BB962C8B-B14F-4D97-AF65-F5344CB8AC3E}">
        <p14:creationId xmlns:p14="http://schemas.microsoft.com/office/powerpoint/2010/main" val="28063766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B2F81-C8A5-CB03-9774-9E7F9ECEC294}"/>
              </a:ext>
            </a:extLst>
          </p:cNvPr>
          <p:cNvSpPr>
            <a:spLocks noGrp="1"/>
          </p:cNvSpPr>
          <p:nvPr>
            <p:ph type="title"/>
          </p:nvPr>
        </p:nvSpPr>
        <p:spPr/>
        <p:txBody>
          <a:bodyPr/>
          <a:lstStyle/>
          <a:p>
            <a:r>
              <a:rPr lang="en-US" dirty="0"/>
              <a:t>Spectral properties of machine learning transition matrices</a:t>
            </a:r>
          </a:p>
        </p:txBody>
      </p:sp>
      <p:sp>
        <p:nvSpPr>
          <p:cNvPr id="3" name="Content Placeholder 2">
            <a:extLst>
              <a:ext uri="{FF2B5EF4-FFF2-40B4-BE49-F238E27FC236}">
                <a16:creationId xmlns:a16="http://schemas.microsoft.com/office/drawing/2014/main" id="{7254F3C4-B150-50C8-23B9-235E43221302}"/>
              </a:ext>
            </a:extLst>
          </p:cNvPr>
          <p:cNvSpPr>
            <a:spLocks noGrp="1"/>
          </p:cNvSpPr>
          <p:nvPr>
            <p:ph idx="1"/>
          </p:nvPr>
        </p:nvSpPr>
        <p:spPr/>
        <p:txBody>
          <a:bodyPr/>
          <a:lstStyle/>
          <a:p>
            <a:pPr marL="0" indent="0">
              <a:buNone/>
            </a:pPr>
            <a:r>
              <a:rPr lang="en-US" b="0" i="0" u="none" strike="noStrike" dirty="0">
                <a:solidFill>
                  <a:srgbClr val="000000"/>
                </a:solidFill>
                <a:effectLst/>
                <a:latin typeface="Helvetica" pitchFamily="2" charset="0"/>
              </a:rPr>
              <a:t>Neural network weight matrices fully capture the ability of a neural network to perform the task it was trained to perform. The collection of these matrices are in essence the "brain" of a neural net. In this project, we use spectral methods and random matrix theory to probe this neural structure to understand what makes it good or bad at performing a given task</a:t>
            </a:r>
            <a:endParaRPr lang="en-US" dirty="0"/>
          </a:p>
        </p:txBody>
      </p:sp>
    </p:spTree>
    <p:extLst>
      <p:ext uri="{BB962C8B-B14F-4D97-AF65-F5344CB8AC3E}">
        <p14:creationId xmlns:p14="http://schemas.microsoft.com/office/powerpoint/2010/main" val="1551359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27663-0637-CB97-6135-4493ADD280B2}"/>
              </a:ext>
            </a:extLst>
          </p:cNvPr>
          <p:cNvSpPr>
            <a:spLocks noGrp="1"/>
          </p:cNvSpPr>
          <p:nvPr>
            <p:ph type="title"/>
          </p:nvPr>
        </p:nvSpPr>
        <p:spPr/>
        <p:txBody>
          <a:bodyPr/>
          <a:lstStyle/>
          <a:p>
            <a:r>
              <a:rPr lang="en-US" dirty="0"/>
              <a:t>Graphical models</a:t>
            </a:r>
          </a:p>
        </p:txBody>
      </p:sp>
      <p:sp>
        <p:nvSpPr>
          <p:cNvPr id="3" name="Content Placeholder 2">
            <a:extLst>
              <a:ext uri="{FF2B5EF4-FFF2-40B4-BE49-F238E27FC236}">
                <a16:creationId xmlns:a16="http://schemas.microsoft.com/office/drawing/2014/main" id="{9A616E04-D4A5-6715-2C7C-402E289104D2}"/>
              </a:ext>
            </a:extLst>
          </p:cNvPr>
          <p:cNvSpPr>
            <a:spLocks noGrp="1"/>
          </p:cNvSpPr>
          <p:nvPr>
            <p:ph idx="1"/>
          </p:nvPr>
        </p:nvSpPr>
        <p:spPr>
          <a:xfrm>
            <a:off x="838200" y="1825625"/>
            <a:ext cx="7511143" cy="4351338"/>
          </a:xfrm>
        </p:spPr>
        <p:txBody>
          <a:bodyPr/>
          <a:lstStyle/>
          <a:p>
            <a:pPr marL="0" indent="0">
              <a:buNone/>
            </a:pPr>
            <a:r>
              <a:rPr lang="en-US" dirty="0"/>
              <a:t>Simulate different network structures, and use available methods to detect edges in graphs with/without assumptions about the true structure. Apply graphical model methods to models from other topics in this course, such as single-spike. Work with real data in domains where graphical models may be used, such as genomics, social sciences. </a:t>
            </a:r>
          </a:p>
          <a:p>
            <a:pPr marL="0" indent="0">
              <a:buNone/>
            </a:pPr>
            <a:endParaRPr lang="en-US" dirty="0"/>
          </a:p>
        </p:txBody>
      </p:sp>
      <p:pic>
        <p:nvPicPr>
          <p:cNvPr id="5" name="Picture 4">
            <a:extLst>
              <a:ext uri="{FF2B5EF4-FFF2-40B4-BE49-F238E27FC236}">
                <a16:creationId xmlns:a16="http://schemas.microsoft.com/office/drawing/2014/main" id="{AF71E8AE-5084-1B4A-879A-3BC6F6697915}"/>
              </a:ext>
            </a:extLst>
          </p:cNvPr>
          <p:cNvPicPr>
            <a:picLocks noChangeAspect="1"/>
          </p:cNvPicPr>
          <p:nvPr/>
        </p:nvPicPr>
        <p:blipFill>
          <a:blip r:embed="rId2"/>
          <a:stretch>
            <a:fillRect/>
          </a:stretch>
        </p:blipFill>
        <p:spPr>
          <a:xfrm>
            <a:off x="8151471" y="2090057"/>
            <a:ext cx="3605918" cy="3664678"/>
          </a:xfrm>
          <a:prstGeom prst="rect">
            <a:avLst/>
          </a:prstGeom>
        </p:spPr>
      </p:pic>
    </p:spTree>
    <p:extLst>
      <p:ext uri="{BB962C8B-B14F-4D97-AF65-F5344CB8AC3E}">
        <p14:creationId xmlns:p14="http://schemas.microsoft.com/office/powerpoint/2010/main" val="809744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6CA1-8853-7FB9-CE71-2457521B8CFF}"/>
              </a:ext>
            </a:extLst>
          </p:cNvPr>
          <p:cNvSpPr>
            <a:spLocks noGrp="1"/>
          </p:cNvSpPr>
          <p:nvPr>
            <p:ph type="title"/>
          </p:nvPr>
        </p:nvSpPr>
        <p:spPr/>
        <p:txBody>
          <a:bodyPr/>
          <a:lstStyle/>
          <a:p>
            <a:r>
              <a:rPr lang="en-US" dirty="0"/>
              <a:t>Empirical JSE</a:t>
            </a:r>
          </a:p>
        </p:txBody>
      </p:sp>
      <p:sp>
        <p:nvSpPr>
          <p:cNvPr id="3" name="Content Placeholder 2">
            <a:extLst>
              <a:ext uri="{FF2B5EF4-FFF2-40B4-BE49-F238E27FC236}">
                <a16:creationId xmlns:a16="http://schemas.microsoft.com/office/drawing/2014/main" id="{7F8734BB-8FBD-BE87-EB58-AB56F8335568}"/>
              </a:ext>
            </a:extLst>
          </p:cNvPr>
          <p:cNvSpPr>
            <a:spLocks noGrp="1"/>
          </p:cNvSpPr>
          <p:nvPr>
            <p:ph idx="1"/>
          </p:nvPr>
        </p:nvSpPr>
        <p:spPr/>
        <p:txBody>
          <a:bodyPr/>
          <a:lstStyle/>
          <a:p>
            <a:pPr marL="0" indent="0">
              <a:buNone/>
            </a:pPr>
            <a:r>
              <a:rPr lang="en-US" b="0" i="0" u="none" strike="noStrike" dirty="0">
                <a:solidFill>
                  <a:srgbClr val="000000"/>
                </a:solidFill>
                <a:effectLst/>
                <a:latin typeface="Helvetica" pitchFamily="2" charset="0"/>
              </a:rPr>
              <a:t>Real financial data has many features that push the limits of what even modern statistical methods can accomplish (e.g. heavy tails, heteroskedasticity, non-stationarity, </a:t>
            </a:r>
            <a:r>
              <a:rPr lang="en-US" b="0" i="0" u="none" strike="noStrike" dirty="0" err="1">
                <a:solidFill>
                  <a:srgbClr val="000000"/>
                </a:solidFill>
                <a:effectLst/>
                <a:latin typeface="Helvetica" pitchFamily="2" charset="0"/>
              </a:rPr>
              <a:t>etc</a:t>
            </a:r>
            <a:r>
              <a:rPr lang="en-US" b="0" i="0" u="none" strike="noStrike" dirty="0">
                <a:solidFill>
                  <a:srgbClr val="000000"/>
                </a:solidFill>
                <a:effectLst/>
                <a:latin typeface="Helvetica" pitchFamily="2" charset="0"/>
              </a:rPr>
              <a:t>). In this project we use historical US stock data to test the most advanced statistical techniques available on their ability to deal with uncertainty and hedge out as much financial risk as possible.</a:t>
            </a:r>
            <a:endParaRPr lang="en-US" dirty="0"/>
          </a:p>
        </p:txBody>
      </p:sp>
    </p:spTree>
    <p:extLst>
      <p:ext uri="{BB962C8B-B14F-4D97-AF65-F5344CB8AC3E}">
        <p14:creationId xmlns:p14="http://schemas.microsoft.com/office/powerpoint/2010/main" val="2328094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B7B41-5AC2-6D4C-A38F-6D54B093EE68}"/>
              </a:ext>
            </a:extLst>
          </p:cNvPr>
          <p:cNvSpPr>
            <a:spLocks noGrp="1"/>
          </p:cNvSpPr>
          <p:nvPr>
            <p:ph type="title"/>
          </p:nvPr>
        </p:nvSpPr>
        <p:spPr/>
        <p:txBody>
          <a:bodyPr/>
          <a:lstStyle/>
          <a:p>
            <a:pPr marL="0" marR="0">
              <a:spcBef>
                <a:spcPts val="0"/>
              </a:spcBef>
              <a:spcAft>
                <a:spcPts val="0"/>
              </a:spcAft>
            </a:pPr>
            <a:r>
              <a:rPr lang="en-US" sz="4400" dirty="0">
                <a:effectLst/>
                <a:latin typeface="Aptos" panose="020B0004020202020204" pitchFamily="34" charset="0"/>
                <a:ea typeface="Aptos" panose="020B0004020202020204" pitchFamily="34" charset="0"/>
                <a:cs typeface="Aptos" panose="020B0004020202020204" pitchFamily="34" charset="0"/>
              </a:rPr>
              <a:t>Beamforming – optimization in high dimension</a:t>
            </a:r>
          </a:p>
        </p:txBody>
      </p:sp>
      <p:sp>
        <p:nvSpPr>
          <p:cNvPr id="3" name="Content Placeholder 2">
            <a:extLst>
              <a:ext uri="{FF2B5EF4-FFF2-40B4-BE49-F238E27FC236}">
                <a16:creationId xmlns:a16="http://schemas.microsoft.com/office/drawing/2014/main" id="{D99F37DF-F7AC-0C31-1575-E8A2381C6056}"/>
              </a:ext>
            </a:extLst>
          </p:cNvPr>
          <p:cNvSpPr>
            <a:spLocks noGrp="1"/>
          </p:cNvSpPr>
          <p:nvPr>
            <p:ph idx="1"/>
          </p:nvPr>
        </p:nvSpPr>
        <p:spPr>
          <a:xfrm>
            <a:off x="838200" y="1825625"/>
            <a:ext cx="7053943" cy="3573689"/>
          </a:xfrm>
        </p:spPr>
        <p:txBody>
          <a:bodyPr>
            <a:normAutofit/>
          </a:bodyPr>
          <a:lstStyle/>
          <a:p>
            <a:pPr marL="0" marR="0" indent="0">
              <a:spcBef>
                <a:spcPts val="0"/>
              </a:spcBef>
              <a:spcAft>
                <a:spcPts val="0"/>
              </a:spcAft>
              <a:buNone/>
            </a:pPr>
            <a:r>
              <a:rPr lang="en-US" dirty="0">
                <a:effectLst/>
                <a:latin typeface="Aptos" panose="020B0004020202020204" pitchFamily="34" charset="0"/>
                <a:ea typeface="Aptos" panose="020B0004020202020204" pitchFamily="34" charset="0"/>
                <a:cs typeface="Aptos" panose="020B0004020202020204" pitchFamily="34" charset="0"/>
              </a:rPr>
              <a:t>Simulate low-dimensional beamforming data and implement a closed-form solution (Capon’s method). Use methods which are based on shrinkage of eigenvalues to improve the estimation. Simulate high-dimensional beamforming data and implement methods for optimization, including methods involving shrinkage estimation of eigenvectors. </a:t>
            </a:r>
          </a:p>
        </p:txBody>
      </p:sp>
      <p:pic>
        <p:nvPicPr>
          <p:cNvPr id="5" name="Picture 4">
            <a:extLst>
              <a:ext uri="{FF2B5EF4-FFF2-40B4-BE49-F238E27FC236}">
                <a16:creationId xmlns:a16="http://schemas.microsoft.com/office/drawing/2014/main" id="{A3B10982-5716-49E3-A6A8-37B4BB1BBA1E}"/>
              </a:ext>
            </a:extLst>
          </p:cNvPr>
          <p:cNvPicPr>
            <a:picLocks noChangeAspect="1"/>
          </p:cNvPicPr>
          <p:nvPr/>
        </p:nvPicPr>
        <p:blipFill>
          <a:blip r:embed="rId2"/>
          <a:stretch>
            <a:fillRect/>
          </a:stretch>
        </p:blipFill>
        <p:spPr>
          <a:xfrm>
            <a:off x="7618611" y="1905647"/>
            <a:ext cx="4341216" cy="2792673"/>
          </a:xfrm>
          <a:prstGeom prst="rect">
            <a:avLst/>
          </a:prstGeom>
        </p:spPr>
      </p:pic>
      <p:sp>
        <p:nvSpPr>
          <p:cNvPr id="6" name="TextBox 5">
            <a:extLst>
              <a:ext uri="{FF2B5EF4-FFF2-40B4-BE49-F238E27FC236}">
                <a16:creationId xmlns:a16="http://schemas.microsoft.com/office/drawing/2014/main" id="{7A945B92-3D3C-EAF1-34EE-ED61F5EAD531}"/>
              </a:ext>
            </a:extLst>
          </p:cNvPr>
          <p:cNvSpPr txBox="1"/>
          <p:nvPr/>
        </p:nvSpPr>
        <p:spPr>
          <a:xfrm>
            <a:off x="8033658" y="4833257"/>
            <a:ext cx="3926169" cy="261610"/>
          </a:xfrm>
          <a:prstGeom prst="rect">
            <a:avLst/>
          </a:prstGeom>
          <a:noFill/>
        </p:spPr>
        <p:txBody>
          <a:bodyPr wrap="square" rtlCol="0">
            <a:spAutoFit/>
          </a:bodyPr>
          <a:lstStyle/>
          <a:p>
            <a:r>
              <a:rPr lang="en-US" sz="1100" dirty="0"/>
              <a:t>Source: https://stanford.edu/~boyd/papers/pdf/rmvb.pdf</a:t>
            </a:r>
          </a:p>
        </p:txBody>
      </p:sp>
    </p:spTree>
    <p:extLst>
      <p:ext uri="{BB962C8B-B14F-4D97-AF65-F5344CB8AC3E}">
        <p14:creationId xmlns:p14="http://schemas.microsoft.com/office/powerpoint/2010/main" val="611879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1300</TotalTime>
  <Words>482</Words>
  <Application>Microsoft Macintosh PowerPoint</Application>
  <PresentationFormat>Widescreen</PresentationFormat>
  <Paragraphs>22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Helvetica</vt:lpstr>
      <vt:lpstr>Office Theme</vt:lpstr>
      <vt:lpstr>Fall 2024 Seminar Projects</vt:lpstr>
      <vt:lpstr>Course outline</vt:lpstr>
      <vt:lpstr>James-Stein for Eigenvalues (JSE) shrinkage with long-only constraints</vt:lpstr>
      <vt:lpstr>Spectral properties of sample return covariance matrices</vt:lpstr>
      <vt:lpstr>Spectral properties of machine learning transition matrices</vt:lpstr>
      <vt:lpstr>Graphical models</vt:lpstr>
      <vt:lpstr>Empirical JSE</vt:lpstr>
      <vt:lpstr>Beamforming – optimization in high dimension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Lisa Goldberg</dc:creator>
  <cp:lastModifiedBy>Lisa Goldberg</cp:lastModifiedBy>
  <cp:revision>11</cp:revision>
  <dcterms:created xsi:type="dcterms:W3CDTF">2024-08-29T01:56:25Z</dcterms:created>
  <dcterms:modified xsi:type="dcterms:W3CDTF">2024-08-30T14:59:14Z</dcterms:modified>
</cp:coreProperties>
</file>