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8" r:id="rId4"/>
    <p:sldId id="269" r:id="rId5"/>
    <p:sldId id="264" r:id="rId6"/>
    <p:sldId id="257" r:id="rId7"/>
    <p:sldId id="261" r:id="rId8"/>
    <p:sldId id="258" r:id="rId9"/>
    <p:sldId id="267" r:id="rId10"/>
    <p:sldId id="262" r:id="rId11"/>
    <p:sldId id="2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33B8-61F7-0F78-3DDD-7CEBEA039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83E46-0878-08E9-4BE1-525FAD34E4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F4E97-B43E-9983-82FA-68AE1417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396CD-4AC4-7F92-FDF2-247CC67D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2E907-ECE0-4917-4368-5184C283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5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3FCD-4A6E-84BA-AD61-4C35555D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1A9F0-8A7A-2D3C-C493-51D0D2BEB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16EF-48C0-6B96-1979-B04FD220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2E43-F06B-768C-7AD6-0BDF2F25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D3BE4-B18C-8D32-304E-BD92BB79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7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1CBE2-0F78-5C69-0B0D-C4159BFEA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F59C-66FB-A077-7F8D-820547D6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11FD7-649A-DCA8-F4A2-F867D6E1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2FF6-1184-3B34-4983-07849FC8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B015-220B-0A18-7F1C-64630D3B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3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AF34-0AF8-7584-9213-25E4BBA7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86A32-471E-E01F-800C-30DDFC5F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A477-CB4A-3346-EE9F-B2469333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638F-F7D4-1BB9-8A9F-24DECF6F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446D-12DD-E9AF-CDFD-207A34533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A47D-51C1-F35F-5B63-7A20BAB6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83598-B883-3F10-6FBE-B310D9D54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0D3C-28B5-6BD0-B9DB-7D4EB157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D3D99-EDDC-215D-1735-356059D54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9FCF9-CC3D-7147-FE5A-71692E8B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0B63-69DB-4DA7-8EDD-0D80C0E9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42AC-1A52-E866-5419-EB899B774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EA315-F53F-BB0A-3B88-50C1EE7D6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DAF4-03CF-7496-E176-D704415F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F08E3A-3D68-3AE3-E8F0-C2AFCAC4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15E1D-2F76-4310-522A-0C77BBBF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38F5-DB5B-F3CC-4CAD-834CCE0EA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43DCE-CE28-D167-1229-73F4E16A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2E9BD-B923-8D88-0129-05FD0D016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D1BEA-942C-436B-26B5-0CD412786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E2DF-B7E6-E4CF-9672-B92DCE575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F6278-2D74-31F7-E46C-A16BD9C7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17DE2-89A8-AA63-0F1B-721C9F65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94EA6-E33B-C74D-6698-FDBCFA64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72CE-0788-8764-F000-2FA0DD7F4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122965-C158-C52B-38DE-5E934608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75D2A-F4ED-A114-0DE8-D55DAB123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9988A-BF5C-5038-742A-1CC18E17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7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4F296-545E-9BD3-B729-C5B6A3A3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F5D2B-2D75-AD4C-B036-5E8EB7EB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7406F-648C-C842-EB49-6555E5F13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5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0253-26E9-540F-E5C4-4836423B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856D-1E05-DC3C-C0BD-DC46D484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00CF0-801F-8BFD-21E7-D76EE0A06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57AB8-D3D9-8BE2-DE92-363C3CCB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C20D-349F-347F-C72F-C92CE4E1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D4E56-627A-E73E-1C48-E1A77ADA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5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9A5A-FE5F-1880-F144-F073DF3C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8D88F-B8AC-2BE4-5F3F-FC3A0671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D5339-EADE-BA7E-0E7B-59FEBC874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B3799-1439-45C1-F3F5-4642DA66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A9622-41FD-F14D-313C-BE49DCB3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DEE87-6F74-6E72-1E21-4F597BD6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1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0F8A4-619C-EEFF-EC03-79BEDE48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1FD50-919C-7644-7AD2-B3DF9183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87FA3-7EA3-D314-9415-B3DDABD75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69C426-0A98-4FC9-A7E9-BE5BC25C096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1219-C807-E2B4-F653-DEBCC8079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D4E8-6AD8-E45B-8326-68FDEAE7D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319E0-7AA7-48C5-994F-085AEBEDE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7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3AEBB-3FE8-3F5D-96A4-E6499150138E}"/>
              </a:ext>
            </a:extLst>
          </p:cNvPr>
          <p:cNvSpPr txBox="1"/>
          <p:nvPr/>
        </p:nvSpPr>
        <p:spPr>
          <a:xfrm>
            <a:off x="2087819" y="368801"/>
            <a:ext cx="8016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Universal asynchronous receiver-transmitter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8CCB2DC-E38D-6979-3A8E-1A4D73B70CB7}"/>
              </a:ext>
            </a:extLst>
          </p:cNvPr>
          <p:cNvSpPr/>
          <p:nvPr/>
        </p:nvSpPr>
        <p:spPr>
          <a:xfrm>
            <a:off x="932330" y="2613210"/>
            <a:ext cx="2554941" cy="1631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asynchronous serial communication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C003AC-DF6B-57E5-1A7C-372A64D17B8C}"/>
              </a:ext>
            </a:extLst>
          </p:cNvPr>
          <p:cNvSpPr/>
          <p:nvPr/>
        </p:nvSpPr>
        <p:spPr>
          <a:xfrm>
            <a:off x="4818529" y="2613211"/>
            <a:ext cx="2554941" cy="1631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Start bit, Stop bit, Frame format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41D213-C69E-6818-2908-D9490CA3E123}"/>
              </a:ext>
            </a:extLst>
          </p:cNvPr>
          <p:cNvSpPr/>
          <p:nvPr/>
        </p:nvSpPr>
        <p:spPr>
          <a:xfrm>
            <a:off x="8588188" y="2613210"/>
            <a:ext cx="2554941" cy="1631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Buffer / FIFO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05631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8A1E7-88AD-3364-08C5-0534FBC1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480DE-3315-7304-8D2E-15E72BAE1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9423"/>
            <a:ext cx="12192000" cy="22795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98351-B1BE-D069-6D35-2AB494DEA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59443"/>
            <a:ext cx="4866736" cy="2855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3C744-0938-6DA8-6678-5A261BA0A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455" y="3959443"/>
            <a:ext cx="5281213" cy="3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9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99141-E25D-E366-FD41-CE5C224D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5812F2-D2D5-60BF-EA40-E4E5A490AC20}"/>
              </a:ext>
            </a:extLst>
          </p:cNvPr>
          <p:cNvSpPr/>
          <p:nvPr/>
        </p:nvSpPr>
        <p:spPr>
          <a:xfrm>
            <a:off x="152168" y="1833568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IDLE:</a:t>
            </a:r>
          </a:p>
          <a:p>
            <a:pPr algn="ctr"/>
            <a:r>
              <a:rPr lang="en-US"/>
              <a:t>2’b00;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557499-F289-5562-6166-419D6A78E2B9}"/>
              </a:ext>
            </a:extLst>
          </p:cNvPr>
          <p:cNvSpPr/>
          <p:nvPr/>
        </p:nvSpPr>
        <p:spPr>
          <a:xfrm>
            <a:off x="2780817" y="1704897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START:</a:t>
            </a:r>
          </a:p>
          <a:p>
            <a:pPr algn="ctr"/>
            <a:r>
              <a:rPr lang="en-US"/>
              <a:t>2’b01;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C16CBA-525C-1EDF-BA8B-DE270DD7669C}"/>
              </a:ext>
            </a:extLst>
          </p:cNvPr>
          <p:cNvSpPr/>
          <p:nvPr/>
        </p:nvSpPr>
        <p:spPr>
          <a:xfrm>
            <a:off x="9895840" y="1737360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STOP:</a:t>
            </a:r>
          </a:p>
          <a:p>
            <a:pPr algn="ctr"/>
            <a:r>
              <a:rPr lang="en-US"/>
              <a:t>2’b11;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30467D-749A-DEB5-1CE6-3A616202D0F2}"/>
              </a:ext>
            </a:extLst>
          </p:cNvPr>
          <p:cNvSpPr/>
          <p:nvPr/>
        </p:nvSpPr>
        <p:spPr>
          <a:xfrm>
            <a:off x="5784065" y="1829501"/>
            <a:ext cx="1778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DATA:</a:t>
            </a:r>
          </a:p>
          <a:p>
            <a:pPr algn="ctr"/>
            <a:r>
              <a:rPr lang="en-US"/>
              <a:t>2’b10;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A5BA2B-6B34-9C4E-870E-C8FBCD2DFD70}"/>
              </a:ext>
            </a:extLst>
          </p:cNvPr>
          <p:cNvCxnSpPr>
            <a:stCxn id="2" idx="7"/>
            <a:endCxn id="3" idx="1"/>
          </p:cNvCxnSpPr>
          <p:nvPr/>
        </p:nvCxnSpPr>
        <p:spPr>
          <a:xfrm flipV="1">
            <a:off x="1730491" y="1838808"/>
            <a:ext cx="1321123" cy="128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77EA84-836E-C94D-1F23-ED2814D04B5F}"/>
              </a:ext>
            </a:extLst>
          </p:cNvPr>
          <p:cNvSpPr txBox="1"/>
          <p:nvPr/>
        </p:nvSpPr>
        <p:spPr>
          <a:xfrm>
            <a:off x="1694342" y="1464236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i_Tx_DV ==1;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DF0F5CF-B832-40B1-3EDB-8337C84FD448}"/>
              </a:ext>
            </a:extLst>
          </p:cNvPr>
          <p:cNvCxnSpPr>
            <a:cxnSpLocks/>
            <a:stCxn id="3" idx="7"/>
            <a:endCxn id="6" idx="1"/>
          </p:cNvCxnSpPr>
          <p:nvPr/>
        </p:nvCxnSpPr>
        <p:spPr>
          <a:xfrm rot="16200000" flipH="1">
            <a:off x="5139491" y="1058457"/>
            <a:ext cx="124604" cy="1685307"/>
          </a:xfrm>
          <a:prstGeom prst="curvedConnector3">
            <a:avLst>
              <a:gd name="adj1" fmla="val -2909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F790F-8A2D-A2E2-FA32-E72177F4060A}"/>
              </a:ext>
            </a:extLst>
          </p:cNvPr>
          <p:cNvSpPr txBox="1"/>
          <p:nvPr/>
        </p:nvSpPr>
        <p:spPr>
          <a:xfrm>
            <a:off x="3604913" y="1119582"/>
            <a:ext cx="319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Clk_count == CLK_PER_BIT  -1 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153843F-5CDB-50FA-DC12-E6E039411602}"/>
              </a:ext>
            </a:extLst>
          </p:cNvPr>
          <p:cNvCxnSpPr>
            <a:stCxn id="3" idx="5"/>
            <a:endCxn id="3" idx="3"/>
          </p:cNvCxnSpPr>
          <p:nvPr/>
        </p:nvCxnSpPr>
        <p:spPr>
          <a:xfrm rot="5400000">
            <a:off x="3705377" y="1831623"/>
            <a:ext cx="12700" cy="1307526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D4B946-3FE2-5A3C-C2D9-912FC32B6546}"/>
              </a:ext>
            </a:extLst>
          </p:cNvPr>
          <p:cNvSpPr txBox="1"/>
          <p:nvPr/>
        </p:nvSpPr>
        <p:spPr>
          <a:xfrm>
            <a:off x="2911419" y="2969190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else Clk_count++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679893A-C13E-EED0-3CF0-97C7F99FC613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8700662" y="-290236"/>
            <a:ext cx="92141" cy="4147335"/>
          </a:xfrm>
          <a:prstGeom prst="curvedConnector3">
            <a:avLst>
              <a:gd name="adj1" fmla="val 3480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F998AF-8ED4-F003-814D-024367B14D77}"/>
              </a:ext>
            </a:extLst>
          </p:cNvPr>
          <p:cNvSpPr txBox="1"/>
          <p:nvPr/>
        </p:nvSpPr>
        <p:spPr>
          <a:xfrm>
            <a:off x="7196339" y="1059139"/>
            <a:ext cx="310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Clk_count == CLK_PER_BIT 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59DAAD-2044-12B7-186D-2160908448BD}"/>
              </a:ext>
            </a:extLst>
          </p:cNvPr>
          <p:cNvSpPr txBox="1"/>
          <p:nvPr/>
        </p:nvSpPr>
        <p:spPr>
          <a:xfrm>
            <a:off x="7913740" y="166163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tx_bit_idx== 7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1F874076-C9FD-AD4E-1F83-074691F48515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6044447" y="2286700"/>
            <a:ext cx="1517618" cy="323289"/>
          </a:xfrm>
          <a:prstGeom prst="curvedConnector4">
            <a:avLst>
              <a:gd name="adj1" fmla="val -3539"/>
              <a:gd name="adj2" fmla="val 3660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3AE8F80-C7FF-F3D7-2D0F-42657FB55862}"/>
              </a:ext>
            </a:extLst>
          </p:cNvPr>
          <p:cNvSpPr txBox="1"/>
          <p:nvPr/>
        </p:nvSpPr>
        <p:spPr>
          <a:xfrm>
            <a:off x="6291101" y="3467769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Clk_count++;(first)</a:t>
            </a:r>
          </a:p>
          <a:p>
            <a:r>
              <a:rPr lang="en-US"/>
              <a:t>tx_bit_idx++; (second)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8EDE8DFC-72F9-928F-03A4-491A32BEA6F3}"/>
              </a:ext>
            </a:extLst>
          </p:cNvPr>
          <p:cNvCxnSpPr>
            <a:stCxn id="5" idx="4"/>
            <a:endCxn id="2" idx="4"/>
          </p:cNvCxnSpPr>
          <p:nvPr/>
        </p:nvCxnSpPr>
        <p:spPr>
          <a:xfrm rot="5400000">
            <a:off x="5900460" y="-2171972"/>
            <a:ext cx="96208" cy="9743672"/>
          </a:xfrm>
          <a:prstGeom prst="curvedConnector3">
            <a:avLst>
              <a:gd name="adj1" fmla="val 32370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5A113A-CC14-88DB-C008-60757220F41E}"/>
              </a:ext>
            </a:extLst>
          </p:cNvPr>
          <p:cNvSpPr txBox="1"/>
          <p:nvPr/>
        </p:nvSpPr>
        <p:spPr>
          <a:xfrm>
            <a:off x="3866167" y="4968437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Clk_count == optional ; tx_done =1;</a:t>
            </a:r>
          </a:p>
        </p:txBody>
      </p:sp>
    </p:spTree>
    <p:extLst>
      <p:ext uri="{BB962C8B-B14F-4D97-AF65-F5344CB8AC3E}">
        <p14:creationId xmlns:p14="http://schemas.microsoft.com/office/powerpoint/2010/main" val="107851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3D64CB-3798-37A5-20AF-301F0FE3D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2" y="345439"/>
            <a:ext cx="12015856" cy="601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1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36E949-838F-5288-4B52-2B23D2182FA3}"/>
              </a:ext>
            </a:extLst>
          </p:cNvPr>
          <p:cNvSpPr txBox="1"/>
          <p:nvPr/>
        </p:nvSpPr>
        <p:spPr>
          <a:xfrm>
            <a:off x="4811834" y="474562"/>
            <a:ext cx="2568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Non-blocking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3836C6-B048-38FA-3CC3-743D431D5C42}"/>
              </a:ext>
            </a:extLst>
          </p:cNvPr>
          <p:cNvSpPr/>
          <p:nvPr/>
        </p:nvSpPr>
        <p:spPr>
          <a:xfrm>
            <a:off x="932330" y="2613210"/>
            <a:ext cx="2554941" cy="1631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not-waiting system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444060-8EDB-77E1-6DB5-A8D42A615711}"/>
              </a:ext>
            </a:extLst>
          </p:cNvPr>
          <p:cNvSpPr/>
          <p:nvPr/>
        </p:nvSpPr>
        <p:spPr>
          <a:xfrm>
            <a:off x="4818529" y="2613211"/>
            <a:ext cx="2554941" cy="1631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Data adds to buffer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E17877-B825-56BC-4FC2-76FDF2FF091C}"/>
              </a:ext>
            </a:extLst>
          </p:cNvPr>
          <p:cNvSpPr/>
          <p:nvPr/>
        </p:nvSpPr>
        <p:spPr>
          <a:xfrm>
            <a:off x="8588188" y="2613210"/>
            <a:ext cx="2554941" cy="1631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Buffer send data to the transmit(Tx)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5484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7A6874-2233-8FCD-65C4-809EE91E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353" y="0"/>
            <a:ext cx="6185647" cy="52502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56C9B1-9E67-BD9C-8117-7AEA0906C209}"/>
              </a:ext>
            </a:extLst>
          </p:cNvPr>
          <p:cNvSpPr txBox="1"/>
          <p:nvPr/>
        </p:nvSpPr>
        <p:spPr>
          <a:xfrm>
            <a:off x="699247" y="1184772"/>
            <a:ext cx="4890719" cy="4488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module non-blocking(</a:t>
            </a:r>
          </a:p>
          <a:p>
            <a:r>
              <a:rPr lang="vi-VN" dirty="0"/>
              <a:t>    input  wire clk,     // Clock</a:t>
            </a:r>
          </a:p>
          <a:p>
            <a:r>
              <a:rPr lang="vi-VN" dirty="0"/>
              <a:t>    input  wire rst,     // Reset đồng bộ</a:t>
            </a:r>
          </a:p>
          <a:p>
            <a:r>
              <a:rPr lang="vi-VN" dirty="0"/>
              <a:t>    input  wire d,       // Dữ liệu đầu vào</a:t>
            </a:r>
          </a:p>
          <a:p>
            <a:r>
              <a:rPr lang="vi-VN" dirty="0"/>
              <a:t>    output reg  q        // Dữ liệu đầu ra</a:t>
            </a:r>
          </a:p>
          <a:p>
            <a:r>
              <a:rPr lang="vi-VN" dirty="0"/>
              <a:t>);</a:t>
            </a:r>
          </a:p>
          <a:p>
            <a:endParaRPr lang="vi-VN" dirty="0"/>
          </a:p>
          <a:p>
            <a:r>
              <a:rPr lang="vi-VN" dirty="0"/>
              <a:t>always @(posedge clk) begin</a:t>
            </a:r>
          </a:p>
          <a:p>
            <a:r>
              <a:rPr lang="vi-VN" dirty="0"/>
              <a:t>    if (rst)</a:t>
            </a:r>
          </a:p>
          <a:p>
            <a:r>
              <a:rPr lang="vi-VN" dirty="0"/>
              <a:t>        q &lt;= 1'b0;       // Reset về 0</a:t>
            </a:r>
          </a:p>
          <a:p>
            <a:r>
              <a:rPr lang="vi-VN" dirty="0"/>
              <a:t>    else</a:t>
            </a:r>
          </a:p>
          <a:p>
            <a:r>
              <a:rPr lang="vi-VN" dirty="0"/>
              <a:t>        q &lt;= d</a:t>
            </a:r>
            <a:r>
              <a:rPr lang="vi-VN"/>
              <a:t>;          </a:t>
            </a:r>
            <a:endParaRPr lang="vi-VN" dirty="0"/>
          </a:p>
          <a:p>
            <a:r>
              <a:rPr lang="vi-VN" dirty="0"/>
              <a:t>end</a:t>
            </a:r>
          </a:p>
          <a:p>
            <a:endParaRPr lang="vi-VN" dirty="0"/>
          </a:p>
          <a:p>
            <a:r>
              <a:rPr lang="vi-VN" dirty="0"/>
              <a:t>endmodule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4322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6A8F2C-B1E7-11AF-9196-D8D7D90F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419"/>
            <a:ext cx="12192000" cy="2037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81F46B-501B-5F08-0941-8B28D1649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43" y="2458108"/>
            <a:ext cx="6202257" cy="4399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4FFFF-7B8F-5B04-54B8-DCA7440D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8154"/>
            <a:ext cx="4191585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0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325BB-AA71-1ECE-558A-90B43AAF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65" y="1944601"/>
            <a:ext cx="4491911" cy="124073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9399F3D-079B-F0B9-CDAB-062830D8E1AF}"/>
              </a:ext>
            </a:extLst>
          </p:cNvPr>
          <p:cNvSpPr/>
          <p:nvPr/>
        </p:nvSpPr>
        <p:spPr>
          <a:xfrm>
            <a:off x="288336" y="4132164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IDLE:</a:t>
            </a:r>
          </a:p>
          <a:p>
            <a:pPr algn="ctr"/>
            <a:r>
              <a:rPr lang="en-US"/>
              <a:t>2’b00;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38F4D-4021-8B6B-9506-34B38FE17340}"/>
              </a:ext>
            </a:extLst>
          </p:cNvPr>
          <p:cNvSpPr/>
          <p:nvPr/>
        </p:nvSpPr>
        <p:spPr>
          <a:xfrm>
            <a:off x="3478578" y="4132164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START:</a:t>
            </a:r>
          </a:p>
          <a:p>
            <a:pPr algn="ctr"/>
            <a:r>
              <a:rPr lang="en-US"/>
              <a:t>2’b01;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E7603A-F5DC-DA99-4FAB-AA12BB01CEA3}"/>
              </a:ext>
            </a:extLst>
          </p:cNvPr>
          <p:cNvSpPr/>
          <p:nvPr/>
        </p:nvSpPr>
        <p:spPr>
          <a:xfrm>
            <a:off x="9594898" y="4132164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STOP:</a:t>
            </a:r>
          </a:p>
          <a:p>
            <a:pPr algn="ctr"/>
            <a:r>
              <a:rPr lang="en-US"/>
              <a:t>2’b11;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3A42DA-01A3-E05A-E404-13F0E22F2ED7}"/>
              </a:ext>
            </a:extLst>
          </p:cNvPr>
          <p:cNvSpPr/>
          <p:nvPr/>
        </p:nvSpPr>
        <p:spPr>
          <a:xfrm>
            <a:off x="6668820" y="4132164"/>
            <a:ext cx="1778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DATA:</a:t>
            </a:r>
          </a:p>
          <a:p>
            <a:pPr algn="ctr"/>
            <a:r>
              <a:rPr lang="en-US"/>
              <a:t>2’b10;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CF503E0-DD03-7959-8103-7EC3C05F52E2}"/>
              </a:ext>
            </a:extLst>
          </p:cNvPr>
          <p:cNvCxnSpPr>
            <a:stCxn id="13" idx="7"/>
            <a:endCxn id="15" idx="1"/>
          </p:cNvCxnSpPr>
          <p:nvPr/>
        </p:nvCxnSpPr>
        <p:spPr>
          <a:xfrm rot="5400000" flipH="1" flipV="1">
            <a:off x="5993051" y="3329925"/>
            <a:ext cx="12700" cy="1872301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8A8E143-FFC4-05D1-1BD9-B2D8794D3F20}"/>
              </a:ext>
            </a:extLst>
          </p:cNvPr>
          <p:cNvCxnSpPr>
            <a:stCxn id="15" idx="7"/>
            <a:endCxn id="14" idx="1"/>
          </p:cNvCxnSpPr>
          <p:nvPr/>
        </p:nvCxnSpPr>
        <p:spPr>
          <a:xfrm rot="5400000" flipH="1" flipV="1">
            <a:off x="9026066" y="3426447"/>
            <a:ext cx="12700" cy="1679257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01B89081-5D65-5444-0A65-980248F2429A}"/>
              </a:ext>
            </a:extLst>
          </p:cNvPr>
          <p:cNvCxnSpPr>
            <a:stCxn id="14" idx="4"/>
            <a:endCxn id="12" idx="4"/>
          </p:cNvCxnSpPr>
          <p:nvPr/>
        </p:nvCxnSpPr>
        <p:spPr>
          <a:xfrm rot="5400000">
            <a:off x="5866177" y="393283"/>
            <a:ext cx="12700" cy="9306562"/>
          </a:xfrm>
          <a:prstGeom prst="curvedConnector3">
            <a:avLst>
              <a:gd name="adj1" fmla="val 371392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2CF22CA-A2C7-5382-7D45-3B2528ADB77D}"/>
              </a:ext>
            </a:extLst>
          </p:cNvPr>
          <p:cNvCxnSpPr>
            <a:stCxn id="12" idx="7"/>
            <a:endCxn id="13" idx="1"/>
          </p:cNvCxnSpPr>
          <p:nvPr/>
        </p:nvCxnSpPr>
        <p:spPr>
          <a:xfrm rot="5400000" flipH="1" flipV="1">
            <a:off x="2808017" y="3324717"/>
            <a:ext cx="12700" cy="1882716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10D619-D2B6-9872-05FC-E4646336EDBE}"/>
              </a:ext>
            </a:extLst>
          </p:cNvPr>
          <p:cNvSpPr txBox="1"/>
          <p:nvPr/>
        </p:nvSpPr>
        <p:spPr>
          <a:xfrm>
            <a:off x="2395406" y="3506499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E0BA80-DBF2-8E52-8293-1C3EE8F6F531}"/>
              </a:ext>
            </a:extLst>
          </p:cNvPr>
          <p:cNvSpPr txBox="1"/>
          <p:nvPr/>
        </p:nvSpPr>
        <p:spPr>
          <a:xfrm>
            <a:off x="5192621" y="5113693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978972-9524-77F5-A56E-273264FC02A8}"/>
              </a:ext>
            </a:extLst>
          </p:cNvPr>
          <p:cNvSpPr txBox="1"/>
          <p:nvPr/>
        </p:nvSpPr>
        <p:spPr>
          <a:xfrm>
            <a:off x="5453566" y="3506499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6A82D7-6A89-F75B-3744-1C3458106384}"/>
              </a:ext>
            </a:extLst>
          </p:cNvPr>
          <p:cNvSpPr txBox="1"/>
          <p:nvPr/>
        </p:nvSpPr>
        <p:spPr>
          <a:xfrm>
            <a:off x="8613455" y="3459670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switch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C3F684-451A-F86D-D616-C69B8C0F9C94}"/>
              </a:ext>
            </a:extLst>
          </p:cNvPr>
          <p:cNvSpPr txBox="1"/>
          <p:nvPr/>
        </p:nvSpPr>
        <p:spPr>
          <a:xfrm>
            <a:off x="2131402" y="353933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condition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94D051-EDEC-08E7-0D60-AF2C3A3B6C4F}"/>
              </a:ext>
            </a:extLst>
          </p:cNvPr>
          <p:cNvSpPr txBox="1"/>
          <p:nvPr/>
        </p:nvSpPr>
        <p:spPr>
          <a:xfrm>
            <a:off x="5394276" y="3518981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condition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7D3A4-762B-C5CC-1A0D-06E5547ED144}"/>
              </a:ext>
            </a:extLst>
          </p:cNvPr>
          <p:cNvSpPr txBox="1"/>
          <p:nvPr/>
        </p:nvSpPr>
        <p:spPr>
          <a:xfrm>
            <a:off x="8308712" y="3489599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condition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1821DB-D4B0-6515-58ED-B3E383CB178F}"/>
              </a:ext>
            </a:extLst>
          </p:cNvPr>
          <p:cNvSpPr txBox="1"/>
          <p:nvPr/>
        </p:nvSpPr>
        <p:spPr>
          <a:xfrm>
            <a:off x="5170803" y="511369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condition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76526-DC2E-78D1-BC93-CB11DBE3AA50}"/>
              </a:ext>
            </a:extLst>
          </p:cNvPr>
          <p:cNvSpPr txBox="1"/>
          <p:nvPr/>
        </p:nvSpPr>
        <p:spPr>
          <a:xfrm>
            <a:off x="4327342" y="613414"/>
            <a:ext cx="3537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Preview about FSM</a:t>
            </a:r>
          </a:p>
        </p:txBody>
      </p:sp>
    </p:spTree>
    <p:extLst>
      <p:ext uri="{BB962C8B-B14F-4D97-AF65-F5344CB8AC3E}">
        <p14:creationId xmlns:p14="http://schemas.microsoft.com/office/powerpoint/2010/main" val="68536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2" grpId="0"/>
      <p:bldP spid="33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731B0B-F595-2EF2-6174-FD7469AC8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9163"/>
            <a:ext cx="12192000" cy="1697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D61ECA-D9A1-E5E9-7C4A-8EB727C37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3" y="251939"/>
            <a:ext cx="7125694" cy="22291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AE20B0-79AA-7F0F-0EDE-8888FEDB9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619" y="4703329"/>
            <a:ext cx="5601482" cy="165758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E957B92-1D6F-0E13-47EA-35F334BEEF09}"/>
              </a:ext>
            </a:extLst>
          </p:cNvPr>
          <p:cNvSpPr/>
          <p:nvPr/>
        </p:nvSpPr>
        <p:spPr>
          <a:xfrm>
            <a:off x="4541518" y="1079791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IDLE:</a:t>
            </a:r>
          </a:p>
          <a:p>
            <a:pPr algn="ctr"/>
            <a:r>
              <a:rPr lang="en-US"/>
              <a:t>2’b00;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62E4D6-E1A3-990A-F7DE-14DC1B0AE990}"/>
              </a:ext>
            </a:extLst>
          </p:cNvPr>
          <p:cNvSpPr/>
          <p:nvPr/>
        </p:nvSpPr>
        <p:spPr>
          <a:xfrm>
            <a:off x="7731760" y="1079791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START:</a:t>
            </a:r>
          </a:p>
          <a:p>
            <a:pPr algn="ctr"/>
            <a:r>
              <a:rPr lang="en-US"/>
              <a:t>2’b01;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69BDB5-7D00-A35D-CAF9-969547DAEBE9}"/>
              </a:ext>
            </a:extLst>
          </p:cNvPr>
          <p:cNvCxnSpPr>
            <a:stCxn id="14" idx="7"/>
            <a:endCxn id="15" idx="1"/>
          </p:cNvCxnSpPr>
          <p:nvPr/>
        </p:nvCxnSpPr>
        <p:spPr>
          <a:xfrm>
            <a:off x="6119841" y="1213702"/>
            <a:ext cx="18827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111811-5F15-E45A-203B-600BA8AE86A4}"/>
              </a:ext>
            </a:extLst>
          </p:cNvPr>
          <p:cNvSpPr txBox="1"/>
          <p:nvPr/>
        </p:nvSpPr>
        <p:spPr>
          <a:xfrm>
            <a:off x="6246179" y="822309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i_Tx_DV ==1;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6A83E0B-624B-97B7-965F-7C07AFCCE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360" y="793937"/>
            <a:ext cx="780206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0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A1AA-965E-D76F-11ED-889566157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erilog code for Clock divider on FPGA">
            <a:extLst>
              <a:ext uri="{FF2B5EF4-FFF2-40B4-BE49-F238E27FC236}">
                <a16:creationId xmlns:a16="http://schemas.microsoft.com/office/drawing/2014/main" id="{B2C323C0-9B03-D96F-2C56-3F0A86FAD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85" y="2256650"/>
            <a:ext cx="52101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E8B416-B7D3-CC84-F01F-E3C78F8F9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85" y="4778071"/>
            <a:ext cx="7802064" cy="148610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AADDFC-0CF2-093D-2D16-9C2B8A0A62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0660"/>
          <a:stretch>
            <a:fillRect/>
          </a:stretch>
        </p:blipFill>
        <p:spPr>
          <a:xfrm>
            <a:off x="0" y="2125472"/>
            <a:ext cx="12192000" cy="2334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D0A95-7FDA-4BE1-BA04-52874DBCE439}"/>
              </a:ext>
            </a:extLst>
          </p:cNvPr>
          <p:cNvSpPr txBox="1"/>
          <p:nvPr/>
        </p:nvSpPr>
        <p:spPr>
          <a:xfrm>
            <a:off x="2835171" y="385478"/>
            <a:ext cx="6521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Presentation of baudrate on system </a:t>
            </a:r>
          </a:p>
        </p:txBody>
      </p:sp>
    </p:spTree>
    <p:extLst>
      <p:ext uri="{BB962C8B-B14F-4D97-AF65-F5344CB8AC3E}">
        <p14:creationId xmlns:p14="http://schemas.microsoft.com/office/powerpoint/2010/main" val="428596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AFA6F-D0B3-A634-55E5-A7A10CAC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259"/>
            <a:ext cx="12192000" cy="1697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748D04-8DC2-9F3F-B596-C02D2B13E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741" y="5716465"/>
            <a:ext cx="3772426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8FC60-9056-441D-CC2F-EA98ED8D9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7007"/>
            <a:ext cx="12192000" cy="17055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9ECB2B-F5E9-6363-7131-B86BE26BE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086103"/>
            <a:ext cx="6458851" cy="177189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3587B50-AA81-5BAF-7094-FE1DDC760D0F}"/>
              </a:ext>
            </a:extLst>
          </p:cNvPr>
          <p:cNvSpPr/>
          <p:nvPr/>
        </p:nvSpPr>
        <p:spPr>
          <a:xfrm>
            <a:off x="1781470" y="2843471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IDLE:</a:t>
            </a:r>
          </a:p>
          <a:p>
            <a:pPr algn="ctr"/>
            <a:r>
              <a:rPr lang="en-US"/>
              <a:t>2’b00;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C19AB2-F9B5-A45C-E71C-508147129CA8}"/>
              </a:ext>
            </a:extLst>
          </p:cNvPr>
          <p:cNvSpPr/>
          <p:nvPr/>
        </p:nvSpPr>
        <p:spPr>
          <a:xfrm>
            <a:off x="4971712" y="2843471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START:</a:t>
            </a:r>
          </a:p>
          <a:p>
            <a:pPr algn="ctr"/>
            <a:r>
              <a:rPr lang="en-US"/>
              <a:t>2’b01;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FE4AF3-D2AA-CC99-6D40-BC793E46307C}"/>
              </a:ext>
            </a:extLst>
          </p:cNvPr>
          <p:cNvSpPr/>
          <p:nvPr/>
        </p:nvSpPr>
        <p:spPr>
          <a:xfrm>
            <a:off x="8161954" y="2843471"/>
            <a:ext cx="1778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DATA:</a:t>
            </a:r>
          </a:p>
          <a:p>
            <a:pPr algn="ctr"/>
            <a:r>
              <a:rPr lang="en-US"/>
              <a:t>2’b10;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736035-3A63-2B9D-9FFD-07238A14BA7D}"/>
              </a:ext>
            </a:extLst>
          </p:cNvPr>
          <p:cNvCxnSpPr>
            <a:stCxn id="17" idx="7"/>
            <a:endCxn id="18" idx="1"/>
          </p:cNvCxnSpPr>
          <p:nvPr/>
        </p:nvCxnSpPr>
        <p:spPr>
          <a:xfrm>
            <a:off x="3359793" y="2977382"/>
            <a:ext cx="18827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F53FF3-2A13-D58B-3650-A1744625CF00}"/>
              </a:ext>
            </a:extLst>
          </p:cNvPr>
          <p:cNvSpPr txBox="1"/>
          <p:nvPr/>
        </p:nvSpPr>
        <p:spPr>
          <a:xfrm>
            <a:off x="3486131" y="2585989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i_Tx_DV ==1;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698B527E-EEC9-2AC9-496C-7D1753F034AD}"/>
              </a:ext>
            </a:extLst>
          </p:cNvPr>
          <p:cNvCxnSpPr>
            <a:stCxn id="18" idx="7"/>
            <a:endCxn id="19" idx="1"/>
          </p:cNvCxnSpPr>
          <p:nvPr/>
        </p:nvCxnSpPr>
        <p:spPr>
          <a:xfrm rot="5400000" flipH="1" flipV="1">
            <a:off x="7486185" y="2041232"/>
            <a:ext cx="12700" cy="1872301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9D2E9D-64A6-BB1A-E920-FC48F04E5FC7}"/>
              </a:ext>
            </a:extLst>
          </p:cNvPr>
          <p:cNvSpPr txBox="1"/>
          <p:nvPr/>
        </p:nvSpPr>
        <p:spPr>
          <a:xfrm>
            <a:off x="5896272" y="2225693"/>
            <a:ext cx="319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Clk_count == CLK_PER_BIT  -1 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1186EA79-DD88-C0C8-8DF1-34178C06F27F}"/>
              </a:ext>
            </a:extLst>
          </p:cNvPr>
          <p:cNvCxnSpPr>
            <a:stCxn id="18" idx="5"/>
            <a:endCxn id="18" idx="3"/>
          </p:cNvCxnSpPr>
          <p:nvPr/>
        </p:nvCxnSpPr>
        <p:spPr>
          <a:xfrm rot="5400000">
            <a:off x="5896272" y="2970197"/>
            <a:ext cx="12700" cy="1307526"/>
          </a:xfrm>
          <a:prstGeom prst="curvedConnector3">
            <a:avLst>
              <a:gd name="adj1" fmla="val 60442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75A5EB9-20EE-325F-EC89-9A3745299D75}"/>
              </a:ext>
            </a:extLst>
          </p:cNvPr>
          <p:cNvSpPr txBox="1"/>
          <p:nvPr/>
        </p:nvSpPr>
        <p:spPr>
          <a:xfrm>
            <a:off x="4971712" y="4363899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else Clk_count++</a:t>
            </a:r>
          </a:p>
        </p:txBody>
      </p:sp>
    </p:spTree>
    <p:extLst>
      <p:ext uri="{BB962C8B-B14F-4D97-AF65-F5344CB8AC3E}">
        <p14:creationId xmlns:p14="http://schemas.microsoft.com/office/powerpoint/2010/main" val="55973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/>
      <p:bldP spid="23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3CAB9-F4FA-EDDC-37FF-399732B4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718" y="10203"/>
            <a:ext cx="12192000" cy="222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71BF88-ADCD-5767-168F-8A91F634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04891"/>
            <a:ext cx="6192114" cy="2753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48341-768C-6A2D-1D5D-BA40D9C10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718" y="-2807"/>
            <a:ext cx="12192000" cy="2180835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D2E489F4-43CD-FD12-7832-B8067956D548}"/>
              </a:ext>
            </a:extLst>
          </p:cNvPr>
          <p:cNvSpPr/>
          <p:nvPr/>
        </p:nvSpPr>
        <p:spPr>
          <a:xfrm>
            <a:off x="314213" y="3019505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IDLE:</a:t>
            </a:r>
          </a:p>
          <a:p>
            <a:pPr algn="ctr"/>
            <a:r>
              <a:rPr lang="en-US"/>
              <a:t>2’b00;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78D8730-0218-7FF2-3E3C-C9B0DCDEA8E7}"/>
              </a:ext>
            </a:extLst>
          </p:cNvPr>
          <p:cNvSpPr/>
          <p:nvPr/>
        </p:nvSpPr>
        <p:spPr>
          <a:xfrm>
            <a:off x="2942862" y="2890834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START:</a:t>
            </a:r>
          </a:p>
          <a:p>
            <a:pPr algn="ctr"/>
            <a:r>
              <a:rPr lang="en-US"/>
              <a:t>2’b01;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49057B-2BE2-82AF-39BA-99928E113915}"/>
              </a:ext>
            </a:extLst>
          </p:cNvPr>
          <p:cNvSpPr/>
          <p:nvPr/>
        </p:nvSpPr>
        <p:spPr>
          <a:xfrm>
            <a:off x="10057885" y="2923297"/>
            <a:ext cx="184912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STOP:</a:t>
            </a:r>
          </a:p>
          <a:p>
            <a:pPr algn="ctr"/>
            <a:r>
              <a:rPr lang="en-US"/>
              <a:t>2’b11;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41A1BC-3DEB-7149-28BB-9CB773C57043}"/>
              </a:ext>
            </a:extLst>
          </p:cNvPr>
          <p:cNvSpPr/>
          <p:nvPr/>
        </p:nvSpPr>
        <p:spPr>
          <a:xfrm>
            <a:off x="5946110" y="3015438"/>
            <a:ext cx="1778000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DATA:</a:t>
            </a:r>
          </a:p>
          <a:p>
            <a:pPr algn="ctr"/>
            <a:r>
              <a:rPr lang="en-US"/>
              <a:t>2’b10;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0C2623F-157A-A34F-F666-AEFDB6A4C683}"/>
              </a:ext>
            </a:extLst>
          </p:cNvPr>
          <p:cNvCxnSpPr>
            <a:stCxn id="42" idx="7"/>
            <a:endCxn id="43" idx="1"/>
          </p:cNvCxnSpPr>
          <p:nvPr/>
        </p:nvCxnSpPr>
        <p:spPr>
          <a:xfrm flipV="1">
            <a:off x="1892536" y="3024745"/>
            <a:ext cx="1321123" cy="128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2552AD4-E8BD-EF11-8D64-6EEAD7ADB9C3}"/>
              </a:ext>
            </a:extLst>
          </p:cNvPr>
          <p:cNvSpPr txBox="1"/>
          <p:nvPr/>
        </p:nvSpPr>
        <p:spPr>
          <a:xfrm>
            <a:off x="1856387" y="2650173"/>
            <a:ext cx="143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i_Tx_DV ==1;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A152BB51-C52A-2094-1126-752F22DBCA68}"/>
              </a:ext>
            </a:extLst>
          </p:cNvPr>
          <p:cNvCxnSpPr>
            <a:cxnSpLocks/>
            <a:stCxn id="43" idx="7"/>
            <a:endCxn id="45" idx="1"/>
          </p:cNvCxnSpPr>
          <p:nvPr/>
        </p:nvCxnSpPr>
        <p:spPr>
          <a:xfrm rot="16200000" flipH="1">
            <a:off x="5301536" y="2244394"/>
            <a:ext cx="124604" cy="1685307"/>
          </a:xfrm>
          <a:prstGeom prst="curvedConnector3">
            <a:avLst>
              <a:gd name="adj1" fmla="val -2909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2B2999-4EC2-FACA-4E50-7ED9C2735ACD}"/>
              </a:ext>
            </a:extLst>
          </p:cNvPr>
          <p:cNvSpPr txBox="1"/>
          <p:nvPr/>
        </p:nvSpPr>
        <p:spPr>
          <a:xfrm>
            <a:off x="3766958" y="2305519"/>
            <a:ext cx="319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Clk_count == CLK_PER_BIT  -1 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B160C26C-2DFD-D9AD-3CDE-C8456FA886B2}"/>
              </a:ext>
            </a:extLst>
          </p:cNvPr>
          <p:cNvCxnSpPr>
            <a:stCxn id="43" idx="5"/>
            <a:endCxn id="43" idx="3"/>
          </p:cNvCxnSpPr>
          <p:nvPr/>
        </p:nvCxnSpPr>
        <p:spPr>
          <a:xfrm rot="5400000">
            <a:off x="3867422" y="3017560"/>
            <a:ext cx="12700" cy="1307526"/>
          </a:xfrm>
          <a:prstGeom prst="curvedConnector3">
            <a:avLst>
              <a:gd name="adj1" fmla="val 28544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E0C9A3B-BE3B-9C86-F879-7432B125100F}"/>
              </a:ext>
            </a:extLst>
          </p:cNvPr>
          <p:cNvSpPr txBox="1"/>
          <p:nvPr/>
        </p:nvSpPr>
        <p:spPr>
          <a:xfrm>
            <a:off x="3213659" y="3977331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else Clk_count++</a:t>
            </a:r>
          </a:p>
        </p:txBody>
      </p: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2C8A8F88-2F6F-8C88-5BB3-EDB8131C5E28}"/>
              </a:ext>
            </a:extLst>
          </p:cNvPr>
          <p:cNvCxnSpPr>
            <a:stCxn id="45" idx="0"/>
            <a:endCxn id="44" idx="0"/>
          </p:cNvCxnSpPr>
          <p:nvPr/>
        </p:nvCxnSpPr>
        <p:spPr>
          <a:xfrm rot="5400000" flipH="1" flipV="1">
            <a:off x="8862707" y="895701"/>
            <a:ext cx="92141" cy="4147335"/>
          </a:xfrm>
          <a:prstGeom prst="curvedConnector3">
            <a:avLst>
              <a:gd name="adj1" fmla="val 3480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048BD4F-8AE4-B7D8-76EE-7ED789AB14AA}"/>
              </a:ext>
            </a:extLst>
          </p:cNvPr>
          <p:cNvSpPr txBox="1"/>
          <p:nvPr/>
        </p:nvSpPr>
        <p:spPr>
          <a:xfrm>
            <a:off x="7358384" y="2245076"/>
            <a:ext cx="3100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Clk_count == CLK_PER_BIT -1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05FB72-4AC4-0AE9-1970-F4A3239FCEAB}"/>
              </a:ext>
            </a:extLst>
          </p:cNvPr>
          <p:cNvSpPr txBox="1"/>
          <p:nvPr/>
        </p:nvSpPr>
        <p:spPr>
          <a:xfrm>
            <a:off x="8075785" y="284757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tx_bit_idx== 7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F8F0EED-B0DC-94D6-A642-8187C4960CA1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6206492" y="3472637"/>
            <a:ext cx="1517618" cy="323289"/>
          </a:xfrm>
          <a:prstGeom prst="curvedConnector4">
            <a:avLst>
              <a:gd name="adj1" fmla="val -3539"/>
              <a:gd name="adj2" fmla="val 3660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F2AF9C-4B06-7C93-CFF1-E1356AA4563D}"/>
              </a:ext>
            </a:extLst>
          </p:cNvPr>
          <p:cNvSpPr txBox="1"/>
          <p:nvPr/>
        </p:nvSpPr>
        <p:spPr>
          <a:xfrm>
            <a:off x="6453146" y="4653706"/>
            <a:ext cx="2353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Clk_count++;(first)</a:t>
            </a:r>
          </a:p>
          <a:p>
            <a:r>
              <a:rPr lang="en-US"/>
              <a:t>tx_bit_idx++; (second)</a:t>
            </a:r>
          </a:p>
        </p:txBody>
      </p:sp>
    </p:spTree>
    <p:extLst>
      <p:ext uri="{BB962C8B-B14F-4D97-AF65-F5344CB8AC3E}">
        <p14:creationId xmlns:p14="http://schemas.microsoft.com/office/powerpoint/2010/main" val="235958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7" grpId="0"/>
      <p:bldP spid="49" grpId="0"/>
      <p:bldP spid="51" grpId="0"/>
      <p:bldP spid="53" grpId="0"/>
      <p:bldP spid="54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343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Hai Minh</dc:creator>
  <cp:lastModifiedBy>Truong Hai Minh</cp:lastModifiedBy>
  <cp:revision>7</cp:revision>
  <dcterms:created xsi:type="dcterms:W3CDTF">2025-09-24T11:13:09Z</dcterms:created>
  <dcterms:modified xsi:type="dcterms:W3CDTF">2025-09-25T09:47:52Z</dcterms:modified>
</cp:coreProperties>
</file>