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2" r:id="rId7"/>
    <p:sldId id="265" r:id="rId8"/>
    <p:sldId id="266" r:id="rId9"/>
    <p:sldId id="271" r:id="rId10"/>
    <p:sldId id="267" r:id="rId11"/>
    <p:sldId id="263" r:id="rId12"/>
    <p:sldId id="268" r:id="rId13"/>
    <p:sldId id="264" r:id="rId14"/>
    <p:sldId id="269" r:id="rId15"/>
    <p:sldId id="27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12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12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H</a:t>
          </a:r>
          <a:r>
            <a:rPr lang="en-US" dirty="0" err="1"/>
            <a:t>ardware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Server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Server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>
              <a:solidFill>
                <a:schemeClr val="bg1"/>
              </a:solidFill>
            </a:rPr>
            <a:t>Hardware</a:t>
          </a:r>
          <a:endParaRPr lang="en-US" dirty="0">
            <a:solidFill>
              <a:schemeClr val="bg1"/>
            </a:solidFill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 custScaleX="100000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>
              <a:solidFill>
                <a:schemeClr val="bg1"/>
              </a:solidFill>
            </a:rPr>
            <a:t>Hardware</a:t>
          </a:r>
          <a:endParaRPr lang="en-US" dirty="0">
            <a:solidFill>
              <a:schemeClr val="bg1"/>
            </a:solidFill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>
              <a:solidFill>
                <a:schemeClr val="bg1"/>
              </a:solidFill>
            </a:rPr>
            <a:t>Hardware</a:t>
          </a:r>
          <a:endParaRPr lang="en-US" dirty="0">
            <a:solidFill>
              <a:schemeClr val="bg1"/>
            </a:solidFill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>
              <a:solidFill>
                <a:schemeClr val="bg1"/>
              </a:solidFill>
            </a:rPr>
            <a:t>Hardware</a:t>
          </a:r>
          <a:endParaRPr lang="en-US" dirty="0">
            <a:solidFill>
              <a:schemeClr val="bg1"/>
            </a:solidFill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>
              <a:solidFill>
                <a:schemeClr val="bg1"/>
              </a:solidFill>
            </a:rPr>
            <a:t>Hardware</a:t>
          </a:r>
          <a:endParaRPr lang="en-US" dirty="0">
            <a:solidFill>
              <a:schemeClr val="bg1"/>
            </a:solidFill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>
              <a:solidFill>
                <a:schemeClr val="bg1"/>
              </a:solidFill>
            </a:rPr>
            <a:t>Application</a:t>
          </a:r>
          <a:endParaRPr lang="en-US" dirty="0">
            <a:solidFill>
              <a:schemeClr val="bg1"/>
            </a:solidFill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>
              <a:solidFill>
                <a:schemeClr val="bg1"/>
              </a:solidFill>
            </a:rPr>
            <a:t>Application</a:t>
          </a:r>
          <a:endParaRPr lang="en-US" dirty="0">
            <a:solidFill>
              <a:schemeClr val="bg1"/>
            </a:solidFill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Server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H</a:t>
          </a:r>
          <a:r>
            <a:rPr lang="en-US" sz="3600" kern="1200" dirty="0" err="1"/>
            <a:t>ardware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Application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Server</a:t>
          </a:r>
        </a:p>
      </dsp:txBody>
      <dsp:txXfrm>
        <a:off x="7628474" y="2746269"/>
        <a:ext cx="322283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Server</a:t>
          </a:r>
        </a:p>
      </dsp:txBody>
      <dsp:txXfrm>
        <a:off x="204083" y="798808"/>
        <a:ext cx="1016015" cy="4064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Server</a:t>
          </a:r>
        </a:p>
      </dsp:txBody>
      <dsp:txXfrm>
        <a:off x="204083" y="798808"/>
        <a:ext cx="1016015" cy="406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>
              <a:solidFill>
                <a:schemeClr val="bg1"/>
              </a:solidFill>
            </a:rPr>
            <a:t>Hardware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04083" y="798808"/>
        <a:ext cx="1016015" cy="406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>
              <a:solidFill>
                <a:schemeClr val="bg1"/>
              </a:solidFill>
            </a:rPr>
            <a:t>Hardware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04083" y="798808"/>
        <a:ext cx="1016015" cy="406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>
              <a:solidFill>
                <a:schemeClr val="bg1"/>
              </a:solidFill>
            </a:rPr>
            <a:t>Hardware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04083" y="798808"/>
        <a:ext cx="1016015" cy="406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>
              <a:solidFill>
                <a:schemeClr val="bg1"/>
              </a:solidFill>
            </a:rPr>
            <a:t>Hardware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04083" y="798808"/>
        <a:ext cx="1016015" cy="406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>
              <a:solidFill>
                <a:schemeClr val="bg1"/>
              </a:solidFill>
            </a:rPr>
            <a:t>Hardware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04083" y="798808"/>
        <a:ext cx="1016015" cy="406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>
              <a:solidFill>
                <a:schemeClr val="bg1"/>
              </a:solidFill>
            </a:rPr>
            <a:t>Application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04083" y="798808"/>
        <a:ext cx="1016015" cy="406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>
              <a:solidFill>
                <a:schemeClr val="bg1"/>
              </a:solidFill>
            </a:rPr>
            <a:t>Application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04083" y="798808"/>
        <a:ext cx="1016015" cy="406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51754" y="57327"/>
          <a:ext cx="720672" cy="72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04083" y="798808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Server</a:t>
          </a:r>
        </a:p>
      </dsp:txBody>
      <dsp:txXfrm>
        <a:off x="204083" y="798808"/>
        <a:ext cx="1016015" cy="406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13-Oct-20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13-Oct-20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64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בחרנו לא-</a:t>
            </a:r>
            <a:r>
              <a:rPr lang="he-IL" dirty="0" err="1"/>
              <a:t>ראלציוני</a:t>
            </a:r>
            <a:r>
              <a:rPr lang="he-IL" dirty="0"/>
              <a:t> למרות שאנחנו מכירים </a:t>
            </a:r>
            <a:r>
              <a:rPr lang="he-IL" dirty="0" err="1"/>
              <a:t>ראלציוני</a:t>
            </a:r>
            <a:r>
              <a:rPr lang="he-IL" dirty="0"/>
              <a:t> כי זה יותר תואם לשירותי ווב ומובייל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84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2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17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7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2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2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3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8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7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microsoft.com/office/2007/relationships/hdphoto" Target="../media/hdphoto1.wdp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microsoft.com/office/2007/relationships/hdphoto" Target="../media/hdphoto2.wdp"/><Relationship Id="rId4" Type="http://schemas.openxmlformats.org/officeDocument/2006/relationships/diagramLayout" Target="../diagrams/layout8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rtl="1"/>
            <a:r>
              <a:rPr lang="en-US" sz="5400" dirty="0" err="1">
                <a:solidFill>
                  <a:schemeClr val="bg1"/>
                </a:solidFill>
              </a:rPr>
              <a:t>Fatcat</a:t>
            </a:r>
            <a:r>
              <a:rPr lang="en-US" sz="5400" dirty="0">
                <a:solidFill>
                  <a:schemeClr val="bg1"/>
                </a:solidFill>
              </a:rPr>
              <a:t> – automatic pet feeder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Presenters: </a:t>
            </a:r>
            <a:r>
              <a:rPr lang="en-US" sz="1600" b="0" i="0" u="none" strike="noStrike" cap="non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 </a:t>
            </a:r>
            <a:r>
              <a:rPr lang="en-US" sz="1600" b="0" i="0" u="none" strike="noStrike" cap="non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Bogen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0" i="0" u="none" strike="noStrike" cap="none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Danny Medan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155339"/>
              </p:ext>
            </p:extLst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1A4684-2494-491F-B580-35B190B64A46}"/>
              </a:ext>
            </a:extLst>
          </p:cNvPr>
          <p:cNvSpPr txBox="1"/>
          <p:nvPr/>
        </p:nvSpPr>
        <p:spPr>
          <a:xfrm>
            <a:off x="597156" y="843677"/>
            <a:ext cx="54988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server was written using </a:t>
            </a:r>
            <a:r>
              <a:rPr lang="en-US" dirty="0" err="1"/>
              <a:t>NodeJs</a:t>
            </a:r>
            <a:r>
              <a:rPr lang="en-US" dirty="0"/>
              <a:t>, a JavaScript based runtime environment that can execute code outside of web browsers.</a:t>
            </a:r>
          </a:p>
          <a:p>
            <a:r>
              <a:rPr lang="en-US" dirty="0"/>
              <a:t>It resides in the </a:t>
            </a:r>
            <a:r>
              <a:rPr lang="en-US" b="1" dirty="0"/>
              <a:t>free</a:t>
            </a:r>
            <a:r>
              <a:rPr lang="en-US" dirty="0"/>
              <a:t> cloud platform Heroku, which is linked with the project’s Git directory. </a:t>
            </a:r>
          </a:p>
          <a:p>
            <a:r>
              <a:rPr lang="en-US" dirty="0"/>
              <a:t>The code is divided into the following subsets: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7C25DD-DDDB-43D0-8BE6-711435DA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143" b="96000" l="3833" r="99652">
                        <a14:foregroundMark x1="15679" y1="33714" x2="15679" y2="33714"/>
                        <a14:foregroundMark x1="5226" y1="38857" x2="5226" y2="38857"/>
                        <a14:foregroundMark x1="4878" y1="44000" x2="4181" y2="52000"/>
                        <a14:foregroundMark x1="69686" y1="6286" x2="69686" y2="5714"/>
                        <a14:foregroundMark x1="44599" y1="65143" x2="44599" y2="65143"/>
                        <a14:foregroundMark x1="49129" y1="75429" x2="49129" y2="75429"/>
                        <a14:foregroundMark x1="52613" y1="96571" x2="52613" y2="96571"/>
                        <a14:foregroundMark x1="63763" y1="70857" x2="63763" y2="70857"/>
                        <a14:foregroundMark x1="63415" y1="69143" x2="63415" y2="69143"/>
                        <a14:foregroundMark x1="62369" y1="70857" x2="62369" y2="70857"/>
                        <a14:foregroundMark x1="63763" y1="73143" x2="63763" y2="73143"/>
                        <a14:foregroundMark x1="41115" y1="48571" x2="41115" y2="48571"/>
                        <a14:foregroundMark x1="33798" y1="40571" x2="33798" y2="40571"/>
                        <a14:foregroundMark x1="29617" y1="49714" x2="29617" y2="49714"/>
                        <a14:foregroundMark x1="82230" y1="39429" x2="82230" y2="39429"/>
                        <a14:foregroundMark x1="95819" y1="36000" x2="95819" y2="36000"/>
                        <a14:foregroundMark x1="90244" y1="42857" x2="90244" y2="42857"/>
                        <a14:foregroundMark x1="99652" y1="36000" x2="99652" y2="36000"/>
                        <a14:backgroundMark x1="63763" y1="74286" x2="63763" y2="7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1" y="2746216"/>
            <a:ext cx="3504682" cy="21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08A78B-254C-4798-BC67-86641F630DBE}"/>
              </a:ext>
            </a:extLst>
          </p:cNvPr>
          <p:cNvSpPr/>
          <p:nvPr/>
        </p:nvSpPr>
        <p:spPr>
          <a:xfrm>
            <a:off x="2491836" y="5244405"/>
            <a:ext cx="6846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General Information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194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1A4684-2494-491F-B580-35B190B64A46}"/>
              </a:ext>
            </a:extLst>
          </p:cNvPr>
          <p:cNvSpPr txBox="1"/>
          <p:nvPr/>
        </p:nvSpPr>
        <p:spPr>
          <a:xfrm>
            <a:off x="597156" y="843677"/>
            <a:ext cx="5498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store the database we used the MongoDB Atlas platform, which enables global access to the data.</a:t>
            </a:r>
          </a:p>
          <a:p>
            <a:endParaRPr lang="en-US" dirty="0"/>
          </a:p>
          <a:p>
            <a:r>
              <a:rPr lang="en-US" dirty="0"/>
              <a:t>The database contains these 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Bowls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Devices</a:t>
            </a:r>
          </a:p>
          <a:p>
            <a:r>
              <a:rPr lang="en-US" dirty="0"/>
              <a:t>With each collection containing documents of their type.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B047C6-0611-46BB-895D-4499F3E49274}"/>
              </a:ext>
            </a:extLst>
          </p:cNvPr>
          <p:cNvSpPr/>
          <p:nvPr/>
        </p:nvSpPr>
        <p:spPr>
          <a:xfrm>
            <a:off x="4314285" y="5244405"/>
            <a:ext cx="3201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Database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5682C1-F49C-4B41-977F-71F5E5FD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43" y="2598003"/>
            <a:ext cx="4406301" cy="233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43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1A4684-2494-491F-B580-35B190B64A46}"/>
              </a:ext>
            </a:extLst>
          </p:cNvPr>
          <p:cNvSpPr txBox="1"/>
          <p:nvPr/>
        </p:nvSpPr>
        <p:spPr>
          <a:xfrm>
            <a:off x="597156" y="843677"/>
            <a:ext cx="5498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Server bridges between the App, Arduino program and the database.</a:t>
            </a:r>
          </a:p>
          <a:p>
            <a:endParaRPr lang="en-US" dirty="0"/>
          </a:p>
          <a:p>
            <a:r>
              <a:rPr lang="en-US" dirty="0"/>
              <a:t>For standard client requests (i.e. Arduino updates, App value editing etc.) the server uses REST API.</a:t>
            </a:r>
          </a:p>
          <a:p>
            <a:endParaRPr lang="en-US" dirty="0"/>
          </a:p>
          <a:p>
            <a:r>
              <a:rPr lang="en-US" dirty="0"/>
              <a:t>In order to get the current weight on the Arduino sensor, the server uses a combination of REST API (to/from the Arduino) and socket.io (to the App).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B047C6-0611-46BB-895D-4499F3E49274}"/>
              </a:ext>
            </a:extLst>
          </p:cNvPr>
          <p:cNvSpPr/>
          <p:nvPr/>
        </p:nvSpPr>
        <p:spPr>
          <a:xfrm>
            <a:off x="3193148" y="5244405"/>
            <a:ext cx="5443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Communication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D7B7DF2-B2A2-4103-8DEB-927B01E66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2241" y="1195487"/>
            <a:ext cx="4143517" cy="3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Danny Medan</a:t>
            </a:r>
          </a:p>
          <a:p>
            <a:r>
              <a:rPr lang="en-US" dirty="0">
                <a:solidFill>
                  <a:schemeClr val="bg2"/>
                </a:solidFill>
              </a:rPr>
              <a:t>Tal </a:t>
            </a:r>
            <a:r>
              <a:rPr lang="en-US" dirty="0" err="1">
                <a:solidFill>
                  <a:schemeClr val="bg2"/>
                </a:solidFill>
              </a:rPr>
              <a:t>Bogen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Project in three parts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52219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158033"/>
              </p:ext>
            </p:extLst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86F351-0FB3-487E-A00D-C830DBAFE58C}"/>
              </a:ext>
            </a:extLst>
          </p:cNvPr>
          <p:cNvSpPr txBox="1"/>
          <p:nvPr/>
        </p:nvSpPr>
        <p:spPr>
          <a:xfrm>
            <a:off x="597156" y="843677"/>
            <a:ext cx="6260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hardware section oversees the real-life aspects of weighing and controlling access to the food bowl. It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NodeMCU</a:t>
            </a:r>
            <a:r>
              <a:rPr lang="en-US" dirty="0"/>
              <a:t>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HX711 Analog/Digital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4X 50kg load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ULN2003 Stepper 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28BYJ-48 Stepper Motor</a:t>
            </a:r>
          </a:p>
        </p:txBody>
      </p:sp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A0E91A4C-63DD-4381-B208-C152A4D5A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686" y="731710"/>
            <a:ext cx="4945991" cy="42210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AE6E7C1-9C34-4AB3-8F5B-75AB78B1901B}"/>
              </a:ext>
            </a:extLst>
          </p:cNvPr>
          <p:cNvSpPr/>
          <p:nvPr/>
        </p:nvSpPr>
        <p:spPr>
          <a:xfrm>
            <a:off x="3727578" y="5244405"/>
            <a:ext cx="4374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00937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712565"/>
              </p:ext>
            </p:extLst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 descr="A picture containing table&#10;&#10;Description automatically generated">
            <a:extLst>
              <a:ext uri="{FF2B5EF4-FFF2-40B4-BE49-F238E27FC236}">
                <a16:creationId xmlns:a16="http://schemas.microsoft.com/office/drawing/2014/main" id="{6D8790D6-4F53-465A-B406-39939E8A1E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461" y="584762"/>
            <a:ext cx="6012216" cy="4509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7C6D52-4565-48BD-B89C-16109F64768D}"/>
              </a:ext>
            </a:extLst>
          </p:cNvPr>
          <p:cNvSpPr txBox="1"/>
          <p:nvPr/>
        </p:nvSpPr>
        <p:spPr>
          <a:xfrm>
            <a:off x="453323" y="815685"/>
            <a:ext cx="49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9170B-B5BB-4D1C-B697-C7CBDA1FAE1D}"/>
              </a:ext>
            </a:extLst>
          </p:cNvPr>
          <p:cNvSpPr txBox="1"/>
          <p:nvPr/>
        </p:nvSpPr>
        <p:spPr>
          <a:xfrm>
            <a:off x="597156" y="843677"/>
            <a:ext cx="4829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implemented the scale and locking mechanism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Wooden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4X 3D printed weight cell 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half-bowls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hardware system is powered by the </a:t>
            </a:r>
            <a:r>
              <a:rPr lang="en-US" dirty="0" err="1"/>
              <a:t>NodeMCU’s</a:t>
            </a:r>
            <a:r>
              <a:rPr lang="en-US" dirty="0"/>
              <a:t> Micro-USB port.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603F0-C67B-4A3D-8D7D-BF3BE43C8B75}"/>
              </a:ext>
            </a:extLst>
          </p:cNvPr>
          <p:cNvSpPr/>
          <p:nvPr/>
        </p:nvSpPr>
        <p:spPr>
          <a:xfrm>
            <a:off x="3844605" y="5244405"/>
            <a:ext cx="4140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Mechanisms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4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181594"/>
              </p:ext>
            </p:extLst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7C6D52-4565-48BD-B89C-16109F64768D}"/>
              </a:ext>
            </a:extLst>
          </p:cNvPr>
          <p:cNvSpPr txBox="1"/>
          <p:nvPr/>
        </p:nvSpPr>
        <p:spPr>
          <a:xfrm>
            <a:off x="453323" y="815685"/>
            <a:ext cx="49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9170B-B5BB-4D1C-B697-C7CBDA1FAE1D}"/>
              </a:ext>
            </a:extLst>
          </p:cNvPr>
          <p:cNvSpPr txBox="1"/>
          <p:nvPr/>
        </p:nvSpPr>
        <p:spPr>
          <a:xfrm>
            <a:off x="597156" y="843677"/>
            <a:ext cx="4829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Arduino code is a subset of C++ with two major functions: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setup() – which runs once when the board is turned 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loop() – which runs continuously while the board is 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As the name suggests, we used the setup() function to set up the sensors, drivers and </a:t>
            </a:r>
            <a:r>
              <a:rPr lang="en-US" dirty="0" err="1"/>
              <a:t>WiFi</a:t>
            </a:r>
            <a:r>
              <a:rPr lang="en-US" dirty="0"/>
              <a:t> settings. The loop() function is used to handle weighing, locking and communicating with the server.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D4FB8C-2780-48A7-9794-A9D7CDED5369}"/>
              </a:ext>
            </a:extLst>
          </p:cNvPr>
          <p:cNvSpPr/>
          <p:nvPr/>
        </p:nvSpPr>
        <p:spPr>
          <a:xfrm>
            <a:off x="7619618" y="1473253"/>
            <a:ext cx="2379306" cy="1082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Setup()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9AA5CE-7E7D-4BA5-BBBA-C02F728C4AF6}"/>
              </a:ext>
            </a:extLst>
          </p:cNvPr>
          <p:cNvSpPr/>
          <p:nvPr/>
        </p:nvSpPr>
        <p:spPr>
          <a:xfrm>
            <a:off x="7619618" y="3177646"/>
            <a:ext cx="2379306" cy="10823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243825-CAD2-4E4E-931A-FBDCBBDD4845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8809271" y="2555604"/>
            <a:ext cx="0" cy="62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846DD8-4CAF-4E64-A0C7-6F913A89CF27}"/>
              </a:ext>
            </a:extLst>
          </p:cNvPr>
          <p:cNvCxnSpPr>
            <a:stCxn id="7" idx="4"/>
            <a:endCxn id="7" idx="6"/>
          </p:cNvCxnSpPr>
          <p:nvPr/>
        </p:nvCxnSpPr>
        <p:spPr>
          <a:xfrm rot="5400000" flipH="1" flipV="1">
            <a:off x="9133509" y="3394583"/>
            <a:ext cx="541175" cy="1189653"/>
          </a:xfrm>
          <a:prstGeom prst="bentConnector4">
            <a:avLst>
              <a:gd name="adj1" fmla="val -42241"/>
              <a:gd name="adj2" fmla="val 119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D2D1E9-EC99-4F59-ADE4-49E1296BC4A6}"/>
              </a:ext>
            </a:extLst>
          </p:cNvPr>
          <p:cNvCxnSpPr>
            <a:endCxn id="6" idx="0"/>
          </p:cNvCxnSpPr>
          <p:nvPr/>
        </p:nvCxnSpPr>
        <p:spPr>
          <a:xfrm>
            <a:off x="8809271" y="870685"/>
            <a:ext cx="0" cy="60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32DD4-650F-4D35-81EB-323B048FB5B4}"/>
              </a:ext>
            </a:extLst>
          </p:cNvPr>
          <p:cNvSpPr/>
          <p:nvPr/>
        </p:nvSpPr>
        <p:spPr>
          <a:xfrm>
            <a:off x="3534837" y="5244405"/>
            <a:ext cx="4760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Arduino Code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11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Scared funny robot talking on a retro phone Vector Image">
            <a:extLst>
              <a:ext uri="{FF2B5EF4-FFF2-40B4-BE49-F238E27FC236}">
                <a16:creationId xmlns:a16="http://schemas.microsoft.com/office/drawing/2014/main" id="{108ED1FB-DB75-47B0-936C-41F5EE947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" b="91845" l="6481" r="99074">
                        <a14:foregroundMark x1="95833" y1="90129" x2="83796" y2="67382"/>
                        <a14:foregroundMark x1="8333" y1="77682" x2="13426" y2="88841"/>
                        <a14:foregroundMark x1="18056" y1="90987" x2="14352" y2="91416"/>
                        <a14:foregroundMark x1="43519" y1="3863" x2="43519" y2="3863"/>
                        <a14:foregroundMark x1="97222" y1="85837" x2="99537" y2="89270"/>
                        <a14:foregroundMark x1="76389" y1="90558" x2="78241" y2="918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61"/>
          <a:stretch/>
        </p:blipFill>
        <p:spPr bwMode="auto">
          <a:xfrm>
            <a:off x="7979410" y="1945236"/>
            <a:ext cx="3250247" cy="324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158098"/>
              </p:ext>
            </p:extLst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7C6D52-4565-48BD-B89C-16109F64768D}"/>
              </a:ext>
            </a:extLst>
          </p:cNvPr>
          <p:cNvSpPr txBox="1"/>
          <p:nvPr/>
        </p:nvSpPr>
        <p:spPr>
          <a:xfrm>
            <a:off x="453323" y="815685"/>
            <a:ext cx="49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9170B-B5BB-4D1C-B697-C7CBDA1FAE1D}"/>
              </a:ext>
            </a:extLst>
          </p:cNvPr>
          <p:cNvSpPr txBox="1"/>
          <p:nvPr/>
        </p:nvSpPr>
        <p:spPr>
          <a:xfrm>
            <a:off x="597156" y="843677"/>
            <a:ext cx="4829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Arduino code communicates with the server using REST API calls.</a:t>
            </a:r>
          </a:p>
          <a:p>
            <a:r>
              <a:rPr lang="en-US" dirty="0"/>
              <a:t>The main communication is an update request every ~5 second intervals. This update also includes server requests flags. Once these flags are received the Arduino code will send its response accordingly.</a:t>
            </a:r>
          </a:p>
          <a:p>
            <a:r>
              <a:rPr lang="en-US" dirty="0"/>
              <a:t>The requests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Current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32DD4-650F-4D35-81EB-323B048FB5B4}"/>
              </a:ext>
            </a:extLst>
          </p:cNvPr>
          <p:cNvSpPr/>
          <p:nvPr/>
        </p:nvSpPr>
        <p:spPr>
          <a:xfrm>
            <a:off x="3193143" y="5244405"/>
            <a:ext cx="5443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Communication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40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07293"/>
              </p:ext>
            </p:extLst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7C6D52-4565-48BD-B89C-16109F64768D}"/>
              </a:ext>
            </a:extLst>
          </p:cNvPr>
          <p:cNvSpPr txBox="1"/>
          <p:nvPr/>
        </p:nvSpPr>
        <p:spPr>
          <a:xfrm>
            <a:off x="453323" y="815685"/>
            <a:ext cx="49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168FDF-03EE-4B5A-88AA-DD38E7925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3015" y="681457"/>
            <a:ext cx="5192512" cy="4315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407B83-C5B9-4A67-AFB0-D97576D638A7}"/>
              </a:ext>
            </a:extLst>
          </p:cNvPr>
          <p:cNvSpPr txBox="1"/>
          <p:nvPr/>
        </p:nvSpPr>
        <p:spPr>
          <a:xfrm>
            <a:off x="597156" y="843677"/>
            <a:ext cx="54988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running Arduino algorithm consists of 6 states: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 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 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Open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C7F49-DD0C-4EA8-8F69-6943C7414584}"/>
              </a:ext>
            </a:extLst>
          </p:cNvPr>
          <p:cNvSpPr/>
          <p:nvPr/>
        </p:nvSpPr>
        <p:spPr>
          <a:xfrm>
            <a:off x="4811209" y="5244405"/>
            <a:ext cx="220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933202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927683"/>
              </p:ext>
            </p:extLst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11720B-976C-4F33-86A9-2C05B6ABBB67}"/>
              </a:ext>
            </a:extLst>
          </p:cNvPr>
          <p:cNvSpPr txBox="1"/>
          <p:nvPr/>
        </p:nvSpPr>
        <p:spPr>
          <a:xfrm>
            <a:off x="597156" y="843677"/>
            <a:ext cx="54988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“</a:t>
            </a:r>
            <a:r>
              <a:rPr lang="en-US" dirty="0" err="1"/>
              <a:t>fAtcAt</a:t>
            </a:r>
            <a:r>
              <a:rPr lang="en-US" dirty="0"/>
              <a:t>” is written in React Native, which enabled us to write an application that works on both Android and IOS phones.</a:t>
            </a:r>
          </a:p>
          <a:p>
            <a:endParaRPr lang="en-US" dirty="0"/>
          </a:p>
          <a:p>
            <a:r>
              <a:rPr lang="en-US" dirty="0"/>
              <a:t>The code is divided into the following subsets: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45798BD-4C5D-4859-B5E0-2DB82C08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9775" y="614553"/>
            <a:ext cx="2502890" cy="44495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86BF8D-C457-4E2F-9DE5-95FAF9BB2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5" b="20015"/>
          <a:stretch/>
        </p:blipFill>
        <p:spPr bwMode="auto">
          <a:xfrm>
            <a:off x="3232226" y="2631825"/>
            <a:ext cx="4883862" cy="16474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9B29B8-8940-4634-AC3E-3278A41B0DCA}"/>
              </a:ext>
            </a:extLst>
          </p:cNvPr>
          <p:cNvSpPr/>
          <p:nvPr/>
        </p:nvSpPr>
        <p:spPr>
          <a:xfrm>
            <a:off x="3734504" y="5244405"/>
            <a:ext cx="4361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102340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3400" y="5141974"/>
          <a:ext cx="1424182" cy="12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11720B-976C-4F33-86A9-2C05B6ABBB67}"/>
              </a:ext>
            </a:extLst>
          </p:cNvPr>
          <p:cNvSpPr txBox="1"/>
          <p:nvPr/>
        </p:nvSpPr>
        <p:spPr>
          <a:xfrm>
            <a:off x="597156" y="843677"/>
            <a:ext cx="5498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 communicates with the Server using both REST API calls and the socket.io library.</a:t>
            </a:r>
          </a:p>
          <a:p>
            <a:br>
              <a:rPr lang="en-US" dirty="0"/>
            </a:br>
            <a:r>
              <a:rPr lang="en-US" dirty="0"/>
              <a:t>REST API is used for communication issued by the user, while the socket.io is used when the server issues the communication.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B29B8-8940-4634-AC3E-3278A41B0DCA}"/>
              </a:ext>
            </a:extLst>
          </p:cNvPr>
          <p:cNvSpPr/>
          <p:nvPr/>
        </p:nvSpPr>
        <p:spPr>
          <a:xfrm>
            <a:off x="3193143" y="5244405"/>
            <a:ext cx="5443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Communication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D21BE1-5069-4BBB-8521-CB11F41A4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427" y="2323586"/>
            <a:ext cx="2664870" cy="25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09ADB7-BD9D-4914-A71F-7F0829942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98" r="29998"/>
          <a:stretch/>
        </p:blipFill>
        <p:spPr bwMode="auto">
          <a:xfrm>
            <a:off x="8810347" y="2117679"/>
            <a:ext cx="2281846" cy="23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3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1526</TotalTime>
  <Words>551</Words>
  <Application>Microsoft Office PowerPoint</Application>
  <PresentationFormat>Widescreen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Fatcat – automatic pet feeder</vt:lpstr>
      <vt:lpstr>Project in three parts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שנתי – Fatcat</dc:title>
  <dc:creator>Danny Medan</dc:creator>
  <cp:lastModifiedBy>Danny Medan</cp:lastModifiedBy>
  <cp:revision>29</cp:revision>
  <dcterms:created xsi:type="dcterms:W3CDTF">2020-10-08T14:55:26Z</dcterms:created>
  <dcterms:modified xsi:type="dcterms:W3CDTF">2020-10-13T12:35:16Z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