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19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25/08/2024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25/08/2024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25/08/2024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25/08/2024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25/08/2024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25/08/2024</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4064487486"/>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Embedded Software </a:t>
                      </a:r>
                    </a:p>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Development</a:t>
                      </a:r>
                      <a:endParaRPr lang="en-GB" sz="4000" dirty="0"/>
                    </a:p>
                  </a:txBody>
                  <a:tcPr anchor="ctr">
                    <a:solidFill>
                      <a:srgbClr val="009999"/>
                    </a:solidFill>
                  </a:tcPr>
                </a:tc>
                <a:tc rowSpan="2">
                  <a:txBody>
                    <a:bodyPr/>
                    <a:lstStyle/>
                    <a:p>
                      <a:pPr algn="ctr"/>
                      <a:r>
                        <a:rPr lang="en-US" sz="7600" dirty="0"/>
                        <a:t>Smart Security System</a:t>
                      </a:r>
                      <a:endParaRPr lang="he-IL" sz="7600" dirty="0"/>
                    </a:p>
                    <a:p>
                      <a:pPr algn="ctr"/>
                      <a:r>
                        <a:rPr lang="en-US" sz="5400" dirty="0"/>
                        <a:t>Adi Malka, Haim </a:t>
                      </a:r>
                      <a:r>
                        <a:rPr lang="en-US" sz="5400" dirty="0" err="1"/>
                        <a:t>Pinhasov</a:t>
                      </a:r>
                      <a:endParaRPr lang="he-IL" sz="5400" dirty="0"/>
                    </a:p>
                    <a:p>
                      <a:pPr algn="ctr"/>
                      <a:r>
                        <a:rPr lang="en-GB" sz="4000" b="1" kern="1200" dirty="0">
                          <a:solidFill>
                            <a:schemeClr val="lt1"/>
                          </a:solidFill>
                          <a:latin typeface="+mn-lt"/>
                          <a:ea typeface="+mn-ea"/>
                          <a:cs typeface="+mn-cs"/>
                        </a:rPr>
                        <a:t>2024, semester B</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err="1">
                          <a:solidFill>
                            <a:schemeClr val="bg1"/>
                          </a:solidFill>
                        </a:rPr>
                        <a:t>Budnitski</a:t>
                      </a:r>
                      <a:r>
                        <a:rPr lang="en-US" sz="5400" b="1" dirty="0">
                          <a:solidFill>
                            <a:schemeClr val="bg1"/>
                          </a:solidFill>
                        </a:rPr>
                        <a:t> </a:t>
                      </a:r>
                      <a:r>
                        <a:rPr lang="en-US" sz="5400" b="1" dirty="0" err="1">
                          <a:solidFill>
                            <a:schemeClr val="bg1"/>
                          </a:solidFill>
                        </a:rPr>
                        <a:t>Vladi</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08B97E8D-8EAC-4A73-A1C8-30FEEE629843}"/>
              </a:ext>
            </a:extLst>
          </p:cNvPr>
          <p:cNvSpPr txBox="1"/>
          <p:nvPr/>
        </p:nvSpPr>
        <p:spPr>
          <a:xfrm>
            <a:off x="2358955" y="7829935"/>
            <a:ext cx="20375057" cy="24377515"/>
          </a:xfrm>
          <a:prstGeom prst="rect">
            <a:avLst/>
          </a:prstGeom>
          <a:solidFill>
            <a:schemeClr val="bg1">
              <a:lumMod val="85000"/>
            </a:schemeClr>
          </a:solidFill>
        </p:spPr>
        <p:txBody>
          <a:bodyPr wrap="square" rtlCol="0">
            <a:spAutoFit/>
          </a:bodyPr>
          <a:lstStyle/>
          <a:p>
            <a:pPr marL="914400" indent="-914400">
              <a:buFont typeface="+mj-lt"/>
              <a:buAutoNum type="arabicPeriod"/>
            </a:pPr>
            <a:endParaRPr lang="en-US" sz="3600" dirty="0"/>
          </a:p>
        </p:txBody>
      </p:sp>
      <p:sp>
        <p:nvSpPr>
          <p:cNvPr id="2" name="TextBox 4">
            <a:extLst>
              <a:ext uri="{FF2B5EF4-FFF2-40B4-BE49-F238E27FC236}">
                <a16:creationId xmlns:a16="http://schemas.microsoft.com/office/drawing/2014/main" id="{B5C5B33A-75AD-CC7D-BB4D-BD54F09E268D}"/>
              </a:ext>
            </a:extLst>
          </p:cNvPr>
          <p:cNvSpPr txBox="1"/>
          <p:nvPr/>
        </p:nvSpPr>
        <p:spPr>
          <a:xfrm>
            <a:off x="2909500" y="7984078"/>
            <a:ext cx="19324768" cy="3416320"/>
          </a:xfrm>
          <a:prstGeom prst="rect">
            <a:avLst/>
          </a:prstGeom>
          <a:solidFill>
            <a:schemeClr val="bg1">
              <a:lumMod val="95000"/>
            </a:schemeClr>
          </a:solidFill>
        </p:spPr>
        <p:txBody>
          <a:bodyPr wrap="square" rtlCol="0">
            <a:spAutoFit/>
          </a:bodyPr>
          <a:lstStyle/>
          <a:p>
            <a:r>
              <a:rPr lang="en-US" sz="3600" b="1" dirty="0"/>
              <a:t>Introduction</a:t>
            </a:r>
          </a:p>
          <a:p>
            <a:r>
              <a:rPr lang="en-US" sz="3600" dirty="0"/>
              <a:t>The system provides an advanced security solution by combining sensors and hardware for motion detection, distance measurement, and servo lock control. It ensures user safety by detecting break-ins or unauthorized entries, with visual feedback via LEDs and an LCD display. Users enter a password on a keypad, unlocking the servo-controlled lock if correct. Continuous monitoring of the environment enhances the security and reliability of the system, making it an effective way to secure premises.</a:t>
            </a:r>
          </a:p>
        </p:txBody>
      </p:sp>
      <p:sp>
        <p:nvSpPr>
          <p:cNvPr id="6" name="TextBox 4">
            <a:extLst>
              <a:ext uri="{FF2B5EF4-FFF2-40B4-BE49-F238E27FC236}">
                <a16:creationId xmlns:a16="http://schemas.microsoft.com/office/drawing/2014/main" id="{53C29906-2DC1-7BAB-F75A-D7DFC126B732}"/>
              </a:ext>
            </a:extLst>
          </p:cNvPr>
          <p:cNvSpPr txBox="1"/>
          <p:nvPr/>
        </p:nvSpPr>
        <p:spPr>
          <a:xfrm>
            <a:off x="2934900" y="12018496"/>
            <a:ext cx="10958900" cy="10064294"/>
          </a:xfrm>
          <a:prstGeom prst="rect">
            <a:avLst/>
          </a:prstGeom>
          <a:solidFill>
            <a:schemeClr val="bg1">
              <a:lumMod val="95000"/>
            </a:schemeClr>
          </a:solidFill>
        </p:spPr>
        <p:txBody>
          <a:bodyPr wrap="square" rtlCol="0">
            <a:spAutoFit/>
          </a:bodyPr>
          <a:lstStyle/>
          <a:p>
            <a:r>
              <a:rPr lang="en-US" sz="3600" b="1" dirty="0"/>
              <a:t>System Design and Implementation</a:t>
            </a:r>
          </a:p>
          <a:p>
            <a:r>
              <a:rPr lang="en-US" sz="3600" dirty="0"/>
              <a:t>The security system integrates a microcontroller with a 4x4 keypad, ultrasonic sensor, PIR sensor, RGB LEDs, a servo motor, and an LCD display. Users enter a password on the keypad, shown on the LCD. The correct password unlocks the servo motor (green LED), while incorrect attempts blink the red LED. The system continuously monitors the ultrasonic and PIR sensors, logging motion or proximity events.</a:t>
            </a:r>
          </a:p>
          <a:p>
            <a:endParaRPr lang="en-US" sz="3600" dirty="0"/>
          </a:p>
          <a:p>
            <a:r>
              <a:rPr lang="en-US" sz="3600" dirty="0"/>
              <a:t>We wanted the LED to blink during code entry. Initially, using TIMER 1 caused crashes due to a conflict with INTERRUPT 0. To diagnose the issue, we isolated each component and discovered the conflict. Switching from TIMER 1 to TIMER 2 resolved the problem, allowing the LED to blink as intended. This combination of components and logic ensures effective monitoring and security of the premises.</a:t>
            </a:r>
          </a:p>
        </p:txBody>
      </p:sp>
      <p:sp>
        <p:nvSpPr>
          <p:cNvPr id="8" name="TextBox 4">
            <a:extLst>
              <a:ext uri="{FF2B5EF4-FFF2-40B4-BE49-F238E27FC236}">
                <a16:creationId xmlns:a16="http://schemas.microsoft.com/office/drawing/2014/main" id="{BC8986F9-C3E8-D71A-11DE-2CB6946FC46A}"/>
              </a:ext>
            </a:extLst>
          </p:cNvPr>
          <p:cNvSpPr txBox="1"/>
          <p:nvPr/>
        </p:nvSpPr>
        <p:spPr>
          <a:xfrm>
            <a:off x="2858700" y="22593635"/>
            <a:ext cx="19375568" cy="2308324"/>
          </a:xfrm>
          <a:prstGeom prst="rect">
            <a:avLst/>
          </a:prstGeom>
          <a:solidFill>
            <a:schemeClr val="bg1">
              <a:lumMod val="95000"/>
            </a:schemeClr>
          </a:solidFill>
        </p:spPr>
        <p:txBody>
          <a:bodyPr wrap="square" rtlCol="0">
            <a:spAutoFit/>
          </a:bodyPr>
          <a:lstStyle/>
          <a:p>
            <a:r>
              <a:rPr lang="en-US" sz="3600" b="1" dirty="0"/>
              <a:t>Conclusion</a:t>
            </a:r>
          </a:p>
          <a:p>
            <a:r>
              <a:rPr lang="en-US" sz="3600" dirty="0"/>
              <a:t>We successfully developed a security system integrating sensors, actuators, and a microcontroller for effective access control and monitoring. We learned how to handle component conflicts, optimize sensor readings, and implement effective user feedback mechanisms.</a:t>
            </a:r>
          </a:p>
        </p:txBody>
      </p:sp>
      <p:sp>
        <p:nvSpPr>
          <p:cNvPr id="9" name="TextBox 4">
            <a:extLst>
              <a:ext uri="{FF2B5EF4-FFF2-40B4-BE49-F238E27FC236}">
                <a16:creationId xmlns:a16="http://schemas.microsoft.com/office/drawing/2014/main" id="{0A411470-0A1F-B4DA-A8C9-00F1AB5F9E51}"/>
              </a:ext>
            </a:extLst>
          </p:cNvPr>
          <p:cNvSpPr txBox="1"/>
          <p:nvPr/>
        </p:nvSpPr>
        <p:spPr>
          <a:xfrm>
            <a:off x="2858701" y="25187743"/>
            <a:ext cx="8977699" cy="6740307"/>
          </a:xfrm>
          <a:prstGeom prst="rect">
            <a:avLst/>
          </a:prstGeom>
          <a:solidFill>
            <a:schemeClr val="bg1">
              <a:lumMod val="95000"/>
            </a:schemeClr>
          </a:solidFill>
        </p:spPr>
        <p:txBody>
          <a:bodyPr wrap="square" rtlCol="0">
            <a:spAutoFit/>
          </a:bodyPr>
          <a:lstStyle/>
          <a:p>
            <a:r>
              <a:rPr lang="en-US" sz="3600" b="1" dirty="0"/>
              <a:t>Discussion</a:t>
            </a:r>
          </a:p>
          <a:p>
            <a:r>
              <a:rPr lang="en-US" sz="3600" dirty="0"/>
              <a:t>Future improvements could include:</a:t>
            </a:r>
            <a:endParaRPr lang="en-US" sz="3600" b="1" dirty="0"/>
          </a:p>
          <a:p>
            <a:r>
              <a:rPr lang="en-US" sz="3600" dirty="0"/>
              <a:t>1. Adding network connectivity for remote monitoring.</a:t>
            </a:r>
          </a:p>
          <a:p>
            <a:r>
              <a:rPr lang="en-US" sz="3600" dirty="0"/>
              <a:t>2. Using more advanced encryption for password protection.</a:t>
            </a:r>
          </a:p>
          <a:p>
            <a:r>
              <a:rPr lang="en-US" sz="3600" dirty="0"/>
              <a:t>3. Enhancing the system's scalability to support more sensors and larger areas.</a:t>
            </a:r>
          </a:p>
          <a:p>
            <a:r>
              <a:rPr lang="en-US" sz="3600" dirty="0"/>
              <a:t>4. Integrating an audio alert system.</a:t>
            </a:r>
          </a:p>
          <a:p>
            <a:r>
              <a:rPr lang="en-US" sz="3600" dirty="0"/>
              <a:t>5. Sending text messages if someone tries to access the door.</a:t>
            </a:r>
          </a:p>
          <a:p>
            <a:r>
              <a:rPr lang="en-US" sz="3600" dirty="0"/>
              <a:t>6. Add visualization of the data</a:t>
            </a:r>
          </a:p>
        </p:txBody>
      </p:sp>
      <p:sp>
        <p:nvSpPr>
          <p:cNvPr id="10" name="TextBox 4">
            <a:extLst>
              <a:ext uri="{FF2B5EF4-FFF2-40B4-BE49-F238E27FC236}">
                <a16:creationId xmlns:a16="http://schemas.microsoft.com/office/drawing/2014/main" id="{B51FD56E-1041-1B2F-8C29-89683CDA8CD4}"/>
              </a:ext>
            </a:extLst>
          </p:cNvPr>
          <p:cNvSpPr txBox="1"/>
          <p:nvPr/>
        </p:nvSpPr>
        <p:spPr>
          <a:xfrm>
            <a:off x="13660593" y="25187741"/>
            <a:ext cx="8518268" cy="6186309"/>
          </a:xfrm>
          <a:prstGeom prst="rect">
            <a:avLst/>
          </a:prstGeom>
          <a:solidFill>
            <a:schemeClr val="bg1">
              <a:lumMod val="95000"/>
            </a:schemeClr>
          </a:solidFill>
        </p:spPr>
        <p:txBody>
          <a:bodyPr wrap="square" rtlCol="0">
            <a:spAutoFit/>
          </a:bodyPr>
          <a:lstStyle/>
          <a:p>
            <a:r>
              <a:rPr lang="en-US" sz="3600" b="1" dirty="0"/>
              <a:t>Source Code</a:t>
            </a:r>
          </a:p>
          <a:p>
            <a:r>
              <a:rPr lang="en-US" sz="3600" dirty="0"/>
              <a:t>Scan the code to view the source code:</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p:txBody>
      </p:sp>
      <p:pic>
        <p:nvPicPr>
          <p:cNvPr id="27" name="תמונה 26">
            <a:extLst>
              <a:ext uri="{FF2B5EF4-FFF2-40B4-BE49-F238E27FC236}">
                <a16:creationId xmlns:a16="http://schemas.microsoft.com/office/drawing/2014/main" id="{36A73039-03C1-CA3E-228C-84C7C312582F}"/>
              </a:ext>
            </a:extLst>
          </p:cNvPr>
          <p:cNvPicPr>
            <a:picLocks noChangeAspect="1"/>
          </p:cNvPicPr>
          <p:nvPr/>
        </p:nvPicPr>
        <p:blipFill>
          <a:blip r:embed="rId3"/>
          <a:stretch>
            <a:fillRect/>
          </a:stretch>
        </p:blipFill>
        <p:spPr>
          <a:xfrm>
            <a:off x="16334152" y="27141409"/>
            <a:ext cx="3124361" cy="3086259"/>
          </a:xfrm>
          <a:prstGeom prst="rect">
            <a:avLst/>
          </a:prstGeom>
        </p:spPr>
      </p:pic>
      <p:pic>
        <p:nvPicPr>
          <p:cNvPr id="29" name="תמונה 28">
            <a:extLst>
              <a:ext uri="{FF2B5EF4-FFF2-40B4-BE49-F238E27FC236}">
                <a16:creationId xmlns:a16="http://schemas.microsoft.com/office/drawing/2014/main" id="{0E1747EE-726F-B8B6-5855-89679AACCCBF}"/>
              </a:ext>
            </a:extLst>
          </p:cNvPr>
          <p:cNvPicPr>
            <a:picLocks noChangeAspect="1"/>
          </p:cNvPicPr>
          <p:nvPr/>
        </p:nvPicPr>
        <p:blipFill>
          <a:blip r:embed="rId4"/>
          <a:stretch>
            <a:fillRect/>
          </a:stretch>
        </p:blipFill>
        <p:spPr>
          <a:xfrm>
            <a:off x="14261809" y="12069277"/>
            <a:ext cx="7972459" cy="10013513"/>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3187</TotalTime>
  <Words>374</Words>
  <Application>Microsoft Office PowerPoint</Application>
  <PresentationFormat>מותאם אישית</PresentationFormat>
  <Paragraphs>31</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Someone Someone</cp:lastModifiedBy>
  <cp:revision>46</cp:revision>
  <dcterms:created xsi:type="dcterms:W3CDTF">2019-01-27T10:54:29Z</dcterms:created>
  <dcterms:modified xsi:type="dcterms:W3CDTF">2024-08-25T18:52:24Z</dcterms:modified>
</cp:coreProperties>
</file>