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936" autoAdjust="0"/>
  </p:normalViewPr>
  <p:slideViewPr>
    <p:cSldViewPr snapToGrid="0">
      <p:cViewPr varScale="1">
        <p:scale>
          <a:sx n="93" d="100"/>
          <a:sy n="93" d="100"/>
        </p:scale>
        <p:origin x="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DBDC9-CFB3-4D78-8EF3-8EDEAB6E036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9E9E6-3CF7-438F-AEBC-641CD559A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9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 </a:t>
            </a:r>
            <a:r>
              <a:rPr lang="en-US" b="1" dirty="0">
                <a:effectLst/>
              </a:rPr>
              <a:t>Hard Shadows</a:t>
            </a:r>
            <a:r>
              <a:rPr lang="en-US" dirty="0">
                <a:effectLst/>
              </a:rPr>
              <a:t> setting produces shadows with a sharp edge. Hard shadows are not particularly realistic compared to </a:t>
            </a:r>
            <a:r>
              <a:rPr lang="en-US" b="1" dirty="0">
                <a:effectLst/>
              </a:rPr>
              <a:t>Soft Shadows</a:t>
            </a:r>
            <a:r>
              <a:rPr lang="en-US" dirty="0">
                <a:effectLst/>
              </a:rPr>
              <a:t> but they involve less processing, and are acceptable for many purposes. Soft shadows also tend to reduce the “blocky” aliasing effect from the shadow map.</a:t>
            </a:r>
          </a:p>
          <a:p>
            <a:endParaRPr lang="en-US" dirty="0">
              <a:effectLst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Anti-aliasing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effect gives graphics a smoother appearance. Aliasing is an effect where lines appear jagged or have a “staircase” appearance (as displayed in the left-hand image below). This can happen if the graphics output device does not have a high enough resolution to display a straight line.</a:t>
            </a:r>
          </a:p>
          <a:p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more cascades you use, the less your shadows will be affected by perspective aliasing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9E9E6-3CF7-438F-AEBC-641CD559A8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D2B0-7B85-4584-BE2A-2C6EA984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44E42-B38D-413E-87C0-8E95B018F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5541-1FEB-4262-B18A-DF52310E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FDC-FD3B-44CA-8F1B-6AC877152D9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6CDA-D2EA-4133-8C4D-D4D1958F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F8119-3FA5-42EE-87DB-5905B500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270B-86A8-40F7-9728-48949CC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B0BD-26CC-4263-8AD3-49158BED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22C73-2C1C-405A-8556-53842FFB2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AD8E3-2423-4B88-895E-6E52423B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FDC-FD3B-44CA-8F1B-6AC877152D9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0ED8-D978-4AD7-A477-2637B723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B43DA-210D-4C1B-BDB4-0FB69FCB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270B-86A8-40F7-9728-48949CC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2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CA634-1B36-44B9-A80F-B1334A2F5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BF451-9C21-4D2D-8C71-5AA40DD62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254B-91CA-43B3-B0B4-B3DACEAA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FDC-FD3B-44CA-8F1B-6AC877152D9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36DE3-A444-4FA6-8EF5-F334946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D5D7-8EB4-4CD7-AFD7-2378EEBE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270B-86A8-40F7-9728-48949CC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3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5745-C186-4934-AD39-8428AEFF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2FBE-5FC4-4574-91D2-0EC0D652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9AE9-F88D-4B15-AB90-145633EB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FDC-FD3B-44CA-8F1B-6AC877152D9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C7BA-91E3-42FD-B755-C5333DE1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35BE-F291-4905-B5A7-978FB493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270B-86A8-40F7-9728-48949CC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6F34-68F6-4383-9606-590EF6A7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F68C4-E956-443C-B596-7972CA81F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B953A-29C3-486C-BF94-585C5855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FDC-FD3B-44CA-8F1B-6AC877152D9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BA2EC-E4A2-4B47-936E-871B258A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ACE96-3A7A-4CAC-84D4-1FEC04C9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270B-86A8-40F7-9728-48949CC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2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27AD-6823-489E-8248-F413BFC7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EA43-0194-4404-A5DD-BACD82988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0D8BD-3F9A-40DA-ABD1-7ACE3260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93E34-A5E7-45E9-BD63-BCDE06E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FDC-FD3B-44CA-8F1B-6AC877152D9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A9F33-F2F7-4497-9FFB-AD608121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89E3F-8FAD-463F-9E13-6A1DE2E6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270B-86A8-40F7-9728-48949CC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4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5E0-FD77-4585-ACB5-FC28F744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90F86-B682-4574-AF00-C4E6BAA91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833EF-9C6D-43A9-A98F-5640F3510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972E6-D935-44D3-A585-22CA0B76E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6C697-AD95-4403-9D0A-576745C2B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47F59-AB60-405A-B163-2267B0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FDC-FD3B-44CA-8F1B-6AC877152D9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91547-703E-4172-894D-F2F000AF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2FBBD-2931-4102-922A-9052DEEC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270B-86A8-40F7-9728-48949CC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5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71C5-51B4-46B9-BFDD-04025519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F8740-70AD-4481-B420-3A9E3F89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FDC-FD3B-44CA-8F1B-6AC877152D9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AED85-9798-4176-B3CA-2E43C406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32FFC-23CC-457A-A4E3-BFEC41FC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270B-86A8-40F7-9728-48949CC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6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F60A6-6C01-410C-9A1C-CB2E3489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FDC-FD3B-44CA-8F1B-6AC877152D9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0CAD3-0DCB-41CC-8B9D-398CCE8C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E49E-B463-40B6-887D-5C1A5709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270B-86A8-40F7-9728-48949CC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762C-DD7A-4E1F-9B64-860F0DEA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E6F98-FB8E-4526-B9D1-36B61B0E5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2226-AEC5-4419-8582-A64DAD3BA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63C84-382E-4700-805D-B33130C4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FDC-FD3B-44CA-8F1B-6AC877152D9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2BA65-93E1-4731-8EEE-B1DB179C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FB6D6-F045-4A72-B544-34A1C6A8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270B-86A8-40F7-9728-48949CC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A437-3454-4BF6-8280-CE1428DE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215BA-B0F9-4C73-BAB4-AFDE0012B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A368C-F3F1-4537-B868-70095EFF0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290AE-CF2F-4451-959D-75069C3C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FDC-FD3B-44CA-8F1B-6AC877152D9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3640D-36E8-4878-BCBD-98D2D9B7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789E-3065-4730-A64B-0B4EC431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270B-86A8-40F7-9728-48949CC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9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95391-7160-4A50-9214-510F5DCD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57D7-6FB9-48DC-8EF0-C408F6A5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6383-C12D-4367-899F-CA28AB6BF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5FDC-FD3B-44CA-8F1B-6AC877152D9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2E35-B39A-46B9-A0E3-3F17F929A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48170-3E4D-416E-B4BF-625AF6010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270B-86A8-40F7-9728-48949CC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0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90B9-2542-4A97-AE70-1BA200793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 Method</a:t>
            </a:r>
          </a:p>
        </p:txBody>
      </p:sp>
    </p:spTree>
    <p:extLst>
      <p:ext uri="{BB962C8B-B14F-4D97-AF65-F5344CB8AC3E}">
        <p14:creationId xmlns:p14="http://schemas.microsoft.com/office/powerpoint/2010/main" val="354603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7156-15D8-4C64-A7DA-05D349AC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4" y="14978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Local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9AF88-5000-45C2-8C2B-BD87045E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04" y="1614104"/>
            <a:ext cx="3921498" cy="247900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7CB51A4-C170-4FF5-8BF4-1C411CA4D659}"/>
              </a:ext>
            </a:extLst>
          </p:cNvPr>
          <p:cNvGrpSpPr/>
          <p:nvPr/>
        </p:nvGrpSpPr>
        <p:grpSpPr>
          <a:xfrm>
            <a:off x="495476" y="1717714"/>
            <a:ext cx="5612016" cy="2295376"/>
            <a:chOff x="6299943" y="826001"/>
            <a:chExt cx="5612016" cy="22953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D9A168-0D71-4793-906B-44CEA84E9B15}"/>
                </a:ext>
              </a:extLst>
            </p:cNvPr>
            <p:cNvGrpSpPr/>
            <p:nvPr/>
          </p:nvGrpSpPr>
          <p:grpSpPr>
            <a:xfrm>
              <a:off x="6299943" y="826001"/>
              <a:ext cx="3642745" cy="2295376"/>
              <a:chOff x="2088799" y="1598102"/>
              <a:chExt cx="6424014" cy="3326236"/>
            </a:xfrm>
          </p:grpSpPr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F30B4464-54AD-4222-A220-1AB4C60577D9}"/>
                  </a:ext>
                </a:extLst>
              </p:cNvPr>
              <p:cNvSpPr/>
              <p:nvPr/>
            </p:nvSpPr>
            <p:spPr>
              <a:xfrm>
                <a:off x="3775046" y="1702965"/>
                <a:ext cx="3154260" cy="2382474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BE0E0B7-8C0C-497C-861B-F5093EC50999}"/>
                  </a:ext>
                </a:extLst>
              </p:cNvPr>
              <p:cNvSpPr/>
              <p:nvPr/>
            </p:nvSpPr>
            <p:spPr>
              <a:xfrm>
                <a:off x="3775045" y="4085440"/>
                <a:ext cx="4379424" cy="83889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68382D-0C95-4909-95F5-743A51999A88}"/>
                  </a:ext>
                </a:extLst>
              </p:cNvPr>
              <p:cNvSpPr/>
              <p:nvPr/>
            </p:nvSpPr>
            <p:spPr>
              <a:xfrm>
                <a:off x="2709644" y="1702964"/>
                <a:ext cx="1065402" cy="322137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D784531-1B0D-469E-96F6-602812C7E9BB}"/>
                  </a:ext>
                </a:extLst>
              </p:cNvPr>
              <p:cNvSpPr/>
              <p:nvPr/>
            </p:nvSpPr>
            <p:spPr>
              <a:xfrm rot="5691703">
                <a:off x="3426901" y="1568741"/>
                <a:ext cx="696287" cy="755009"/>
              </a:xfrm>
              <a:prstGeom prst="arc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14" name="TextBox 11">
                <a:extLst>
                  <a:ext uri="{FF2B5EF4-FFF2-40B4-BE49-F238E27FC236}">
                    <a16:creationId xmlns:a16="http://schemas.microsoft.com/office/drawing/2014/main" id="{57D642FB-31AA-4DDD-8442-59439E830EA4}"/>
                  </a:ext>
                </a:extLst>
              </p:cNvPr>
              <p:cNvSpPr txBox="1"/>
              <p:nvPr/>
            </p:nvSpPr>
            <p:spPr>
              <a:xfrm>
                <a:off x="3775044" y="1779523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1200" dirty="0"/>
                  <a:t>Θ</a:t>
                </a:r>
                <a:endParaRPr lang="en-US" sz="1200" dirty="0"/>
              </a:p>
            </p:txBody>
          </p:sp>
          <p:sp>
            <p:nvSpPr>
              <p:cNvPr id="15" name="TextBox 12">
                <a:extLst>
                  <a:ext uri="{FF2B5EF4-FFF2-40B4-BE49-F238E27FC236}">
                    <a16:creationId xmlns:a16="http://schemas.microsoft.com/office/drawing/2014/main" id="{42586979-1690-4392-BB60-22DEC48B7DFF}"/>
                  </a:ext>
                </a:extLst>
              </p:cNvPr>
              <p:cNvSpPr txBox="1"/>
              <p:nvPr/>
            </p:nvSpPr>
            <p:spPr>
              <a:xfrm>
                <a:off x="2088799" y="3120455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err="1"/>
                  <a:t>u</a:t>
                </a:r>
                <a:r>
                  <a:rPr lang="en-US" sz="1200" baseline="-25000" dirty="0" err="1"/>
                  <a:t>ij</a:t>
                </a:r>
                <a:endParaRPr lang="en-US" sz="1200" baseline="-25000" dirty="0"/>
              </a:p>
            </p:txBody>
          </p:sp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8CD4E491-DAC6-43DC-85DC-8FA86803E420}"/>
                  </a:ext>
                </a:extLst>
              </p:cNvPr>
              <p:cNvSpPr txBox="1"/>
              <p:nvPr/>
            </p:nvSpPr>
            <p:spPr>
              <a:xfrm>
                <a:off x="8227156" y="4278972"/>
                <a:ext cx="2856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err="1"/>
                  <a:t>r</a:t>
                </a:r>
                <a:r>
                  <a:rPr lang="en-US" sz="1200" baseline="-25000" dirty="0" err="1"/>
                  <a:t>ij</a:t>
                </a:r>
                <a:endParaRPr lang="en-US" sz="1200" baseline="-25000" dirty="0"/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E5BBDA24-B500-4F40-A5F6-039707D73D60}"/>
                  </a:ext>
                </a:extLst>
              </p:cNvPr>
              <p:cNvSpPr/>
              <p:nvPr/>
            </p:nvSpPr>
            <p:spPr>
              <a:xfrm>
                <a:off x="8164239" y="4085438"/>
                <a:ext cx="125835" cy="83889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18" name="Right Brace 17">
                <a:extLst>
                  <a:ext uri="{FF2B5EF4-FFF2-40B4-BE49-F238E27FC236}">
                    <a16:creationId xmlns:a16="http://schemas.microsoft.com/office/drawing/2014/main" id="{1FE7AE31-781E-4232-83F0-631DABD941B9}"/>
                  </a:ext>
                </a:extLst>
              </p:cNvPr>
              <p:cNvSpPr/>
              <p:nvPr/>
            </p:nvSpPr>
            <p:spPr>
              <a:xfrm rot="10800000">
                <a:off x="2520890" y="1694435"/>
                <a:ext cx="188753" cy="322137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5E5D8ECD-DEED-4C4E-90B8-38B21FCA72A8}"/>
                  </a:ext>
                </a:extLst>
              </p:cNvPr>
              <p:cNvSpPr/>
              <p:nvPr/>
            </p:nvSpPr>
            <p:spPr>
              <a:xfrm>
                <a:off x="3438096" y="1702964"/>
                <a:ext cx="336948" cy="238247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" name="TextBox 17">
                <a:extLst>
                  <a:ext uri="{FF2B5EF4-FFF2-40B4-BE49-F238E27FC236}">
                    <a16:creationId xmlns:a16="http://schemas.microsoft.com/office/drawing/2014/main" id="{E82F9644-0C4F-4737-9F9F-154F879AACC8}"/>
                  </a:ext>
                </a:extLst>
              </p:cNvPr>
              <p:cNvSpPr txBox="1"/>
              <p:nvPr/>
            </p:nvSpPr>
            <p:spPr>
              <a:xfrm>
                <a:off x="2692935" y="2462064"/>
                <a:ext cx="981504" cy="401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H=sI</a:t>
                </a:r>
                <a:r>
                  <a:rPr lang="en-US" sz="1200" baseline="30000" dirty="0"/>
                  <a:t>1</a:t>
                </a:r>
                <a:r>
                  <a:rPr lang="en-US" sz="1200" baseline="-25000" dirty="0"/>
                  <a:t>ij</a:t>
                </a:r>
              </a:p>
            </p:txBody>
          </p:sp>
          <p:sp>
            <p:nvSpPr>
              <p:cNvPr id="21" name="TextBox 18">
                <a:extLst>
                  <a:ext uri="{FF2B5EF4-FFF2-40B4-BE49-F238E27FC236}">
                    <a16:creationId xmlns:a16="http://schemas.microsoft.com/office/drawing/2014/main" id="{BAA014BB-41DD-4FAA-9F65-C4851CF4A780}"/>
                  </a:ext>
                </a:extLst>
              </p:cNvPr>
              <p:cNvSpPr txBox="1"/>
              <p:nvPr/>
            </p:nvSpPr>
            <p:spPr>
              <a:xfrm>
                <a:off x="4608536" y="3489788"/>
                <a:ext cx="1334867" cy="66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H / s </a:t>
                </a:r>
                <a:r>
                  <a:rPr lang="en-US" sz="1200" dirty="0">
                    <a:sym typeface="Wingdings" panose="05000000000000000000" pitchFamily="2" charset="2"/>
                  </a:rPr>
                  <a:t>= </a:t>
                </a:r>
                <a:r>
                  <a:rPr lang="en-US" sz="1200" dirty="0"/>
                  <a:t>I</a:t>
                </a:r>
                <a:r>
                  <a:rPr lang="en-US" sz="1200" baseline="30000" dirty="0"/>
                  <a:t>1</a:t>
                </a:r>
                <a:r>
                  <a:rPr lang="en-US" sz="1200" baseline="-25000" dirty="0"/>
                  <a:t>ij</a:t>
                </a:r>
              </a:p>
              <a:p>
                <a:r>
                  <a:rPr lang="en-US" sz="1200" dirty="0">
                    <a:sym typeface="Wingdings" panose="05000000000000000000" pitchFamily="2" charset="2"/>
                  </a:rPr>
                  <a:t> </a:t>
                </a:r>
                <a:endParaRPr lang="en-US" sz="1200" dirty="0"/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DF299E35-F47A-4B92-925E-59A8C1E4A2A6}"/>
                  </a:ext>
                </a:extLst>
              </p:cNvPr>
              <p:cNvSpPr/>
              <p:nvPr/>
            </p:nvSpPr>
            <p:spPr>
              <a:xfrm rot="5400000">
                <a:off x="5234730" y="2390863"/>
                <a:ext cx="234888" cy="3154261"/>
              </a:xfrm>
              <a:prstGeom prst="leftBrac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DA324DA-6146-4550-B16D-AF7C90CFF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5210" y="1769582"/>
              <a:ext cx="1065401" cy="596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B80BCFB-F24E-460B-A851-4B1105F474F2}"/>
                </a:ext>
              </a:extLst>
            </p:cNvPr>
            <p:cNvSpPr/>
            <p:nvPr/>
          </p:nvSpPr>
          <p:spPr>
            <a:xfrm rot="5400000">
              <a:off x="9312952" y="2142459"/>
              <a:ext cx="158342" cy="623376"/>
            </a:xfrm>
            <a:prstGeom prst="leftBrace">
              <a:avLst>
                <a:gd name="adj1" fmla="val 8333"/>
                <a:gd name="adj2" fmla="val 52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TextBox 26">
              <a:extLst>
                <a:ext uri="{FF2B5EF4-FFF2-40B4-BE49-F238E27FC236}">
                  <a16:creationId xmlns:a16="http://schemas.microsoft.com/office/drawing/2014/main" id="{5CF31853-0E03-4AB0-89D5-10DFCC55D681}"/>
                </a:ext>
              </a:extLst>
            </p:cNvPr>
            <p:cNvSpPr txBox="1"/>
            <p:nvPr/>
          </p:nvSpPr>
          <p:spPr>
            <a:xfrm>
              <a:off x="9641466" y="1395674"/>
              <a:ext cx="227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Un-shadowed fraction</a:t>
              </a:r>
            </a:p>
          </p:txBody>
        </p:sp>
      </p:grpSp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71920434-F2AB-4566-991C-FE509D07070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63" y="4922595"/>
            <a:ext cx="2198595" cy="1465729"/>
          </a:xfrm>
          <a:prstGeom prst="rect">
            <a:avLst/>
          </a:prstGeom>
        </p:spPr>
      </p:pic>
      <p:sp>
        <p:nvSpPr>
          <p:cNvPr id="25" name="TextBox 20">
            <a:extLst>
              <a:ext uri="{FF2B5EF4-FFF2-40B4-BE49-F238E27FC236}">
                <a16:creationId xmlns:a16="http://schemas.microsoft.com/office/drawing/2014/main" id="{06EF2412-AD9A-4D87-8948-87E8F41E4A53}"/>
              </a:ext>
            </a:extLst>
          </p:cNvPr>
          <p:cNvSpPr txBox="1"/>
          <p:nvPr/>
        </p:nvSpPr>
        <p:spPr>
          <a:xfrm>
            <a:off x="2595010" y="5406593"/>
            <a:ext cx="40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s.t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6435B619-E3BC-4E0B-BF66-132E9405762E}"/>
              </a:ext>
            </a:extLst>
          </p:cNvPr>
          <p:cNvSpPr txBox="1"/>
          <p:nvPr/>
        </p:nvSpPr>
        <p:spPr>
          <a:xfrm>
            <a:off x="3258725" y="4869517"/>
            <a:ext cx="272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</a:t>
            </a:r>
            <a:r>
              <a:rPr lang="en-US" baseline="-25000" dirty="0" err="1"/>
              <a:t>i,j</a:t>
            </a:r>
            <a:r>
              <a:rPr lang="en-US" baseline="-25000" dirty="0"/>
              <a:t> </a:t>
            </a:r>
            <a:r>
              <a:rPr lang="en-US" dirty="0"/>
              <a:t>&lt; min(</a:t>
            </a:r>
            <a:r>
              <a:rPr lang="en-US" dirty="0" err="1"/>
              <a:t>u</a:t>
            </a:r>
            <a:r>
              <a:rPr lang="en-US" baseline="-25000" dirty="0" err="1"/>
              <a:t>i,j</a:t>
            </a:r>
            <a:r>
              <a:rPr lang="en-US" baseline="-25000" dirty="0"/>
              <a:t> </a:t>
            </a:r>
            <a:r>
              <a:rPr lang="en-US" dirty="0"/>
              <a:t>,u</a:t>
            </a:r>
            <a:r>
              <a:rPr lang="en-US" baseline="-25000" dirty="0"/>
              <a:t>i+1,j 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i,j</a:t>
            </a:r>
            <a:r>
              <a:rPr lang="en-US" baseline="-25000" dirty="0"/>
              <a:t> </a:t>
            </a:r>
            <a:r>
              <a:rPr lang="en-US" dirty="0"/>
              <a:t>, v</a:t>
            </a:r>
            <a:r>
              <a:rPr lang="en-US" baseline="-25000" dirty="0"/>
              <a:t>i,j+1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DF1DEF83-181A-4751-8FA3-1711C3426D25}"/>
              </a:ext>
            </a:extLst>
          </p:cNvPr>
          <p:cNvSpPr txBox="1"/>
          <p:nvPr/>
        </p:nvSpPr>
        <p:spPr>
          <a:xfrm>
            <a:off x="6717671" y="4905342"/>
            <a:ext cx="4345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Make sure that only the walls are casting shadows</a:t>
            </a:r>
          </a:p>
        </p:txBody>
      </p:sp>
      <p:sp>
        <p:nvSpPr>
          <p:cNvPr id="28" name="TextBox 29">
            <a:extLst>
              <a:ext uri="{FF2B5EF4-FFF2-40B4-BE49-F238E27FC236}">
                <a16:creationId xmlns:a16="http://schemas.microsoft.com/office/drawing/2014/main" id="{DEEE0716-F4BB-457B-9FDA-B9C54AEB4D2E}"/>
              </a:ext>
            </a:extLst>
          </p:cNvPr>
          <p:cNvSpPr txBox="1"/>
          <p:nvPr/>
        </p:nvSpPr>
        <p:spPr>
          <a:xfrm>
            <a:off x="3227872" y="5420824"/>
            <a:ext cx="285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–x and +x: |</a:t>
            </a:r>
            <a:r>
              <a:rPr lang="en-US" dirty="0" err="1"/>
              <a:t>u</a:t>
            </a:r>
            <a:r>
              <a:rPr lang="en-US" baseline="-25000" dirty="0" err="1"/>
              <a:t>i,j</a:t>
            </a:r>
            <a:r>
              <a:rPr lang="en-US" baseline="-25000" dirty="0"/>
              <a:t> </a:t>
            </a:r>
            <a:r>
              <a:rPr lang="en-US" dirty="0"/>
              <a:t>− u</a:t>
            </a:r>
            <a:r>
              <a:rPr lang="en-US" baseline="-25000" dirty="0"/>
              <a:t>i+1,j</a:t>
            </a:r>
            <a:r>
              <a:rPr lang="en-US" dirty="0"/>
              <a:t>| &lt; s</a:t>
            </a:r>
            <a:endParaRPr lang="en-US" sz="1200" dirty="0"/>
          </a:p>
        </p:txBody>
      </p:sp>
      <p:sp>
        <p:nvSpPr>
          <p:cNvPr id="29" name="TextBox 30">
            <a:extLst>
              <a:ext uri="{FF2B5EF4-FFF2-40B4-BE49-F238E27FC236}">
                <a16:creationId xmlns:a16="http://schemas.microsoft.com/office/drawing/2014/main" id="{AE87D67F-14EA-489B-A0D7-46EF0E019D3E}"/>
              </a:ext>
            </a:extLst>
          </p:cNvPr>
          <p:cNvSpPr txBox="1"/>
          <p:nvPr/>
        </p:nvSpPr>
        <p:spPr>
          <a:xfrm>
            <a:off x="3239192" y="5923710"/>
            <a:ext cx="285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+y direction: </a:t>
            </a:r>
            <a:r>
              <a:rPr lang="en-US" dirty="0" err="1"/>
              <a:t>v</a:t>
            </a:r>
            <a:r>
              <a:rPr lang="en-US" baseline="-25000" dirty="0" err="1"/>
              <a:t>i,j</a:t>
            </a:r>
            <a:r>
              <a:rPr lang="en-US" baseline="-25000" dirty="0"/>
              <a:t> </a:t>
            </a:r>
            <a:r>
              <a:rPr lang="en-US" dirty="0"/>
              <a:t>− v</a:t>
            </a:r>
            <a:r>
              <a:rPr lang="en-US" baseline="-25000" dirty="0"/>
              <a:t>i,j+1 </a:t>
            </a:r>
            <a:r>
              <a:rPr lang="en-US" dirty="0"/>
              <a:t>&lt; 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EC40D8AB-A2CD-4CDB-BE1A-76418B45983B}"/>
              </a:ext>
            </a:extLst>
          </p:cNvPr>
          <p:cNvSpPr/>
          <p:nvPr/>
        </p:nvSpPr>
        <p:spPr>
          <a:xfrm>
            <a:off x="6057181" y="5473540"/>
            <a:ext cx="596767" cy="7428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TextBox 32">
            <a:extLst>
              <a:ext uri="{FF2B5EF4-FFF2-40B4-BE49-F238E27FC236}">
                <a16:creationId xmlns:a16="http://schemas.microsoft.com/office/drawing/2014/main" id="{1A5DD83C-3D6D-4F8B-8B9D-84127D3EF2C6}"/>
              </a:ext>
            </a:extLst>
          </p:cNvPr>
          <p:cNvSpPr txBox="1"/>
          <p:nvPr/>
        </p:nvSpPr>
        <p:spPr>
          <a:xfrm>
            <a:off x="6717821" y="5678165"/>
            <a:ext cx="53296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Shadows are contained only in the pixels adjacent to the walls</a:t>
            </a:r>
          </a:p>
          <a:p>
            <a:endParaRPr lang="en-US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49F5FB08-1428-40F5-96FF-62C9123C8E5C}"/>
              </a:ext>
            </a:extLst>
          </p:cNvPr>
          <p:cNvSpPr/>
          <p:nvPr/>
        </p:nvSpPr>
        <p:spPr>
          <a:xfrm>
            <a:off x="6053329" y="4882324"/>
            <a:ext cx="596767" cy="4460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F117-47A3-4DAB-AC8B-1BCDB46D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37" y="64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9B39-4F37-4D56-9DA7-F4B75A798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37" y="1778466"/>
            <a:ext cx="10515600" cy="3973097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Reconstruction using the illuminated area: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Simulation using Unity3D</a:t>
            </a:r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093C7A-6CA6-4DD5-BC75-DF1637EC3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163029"/>
            <a:ext cx="2169777" cy="12770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3F69DA-D3DF-45E9-88C4-113CD7BC2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41" y="3163029"/>
            <a:ext cx="2253668" cy="12770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C11843-F330-403A-B167-B17C58B67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663" y="3163029"/>
            <a:ext cx="2253668" cy="12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D9F360F-2E44-4431-9440-C0CA3B04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37" y="64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C69F6-32C5-4B55-9330-4B46E1F8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74" y="1644504"/>
            <a:ext cx="5026491" cy="424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0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F5479F-E3D5-475E-90CB-E89A532F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68" y="1568148"/>
            <a:ext cx="6441737" cy="434934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9F360F-2E44-4431-9440-C0CA3B04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37" y="64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52769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067844-7B12-4239-B9ED-CD143388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22" y="1660572"/>
            <a:ext cx="6387300" cy="439278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0D305C3-9615-4510-9C2C-7585AF70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37" y="64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639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D305C3-9615-4510-9C2C-7585AF70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37" y="64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Simulation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25B5E-399D-4985-B547-D55A94298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0" y="1644242"/>
            <a:ext cx="3782479" cy="3851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207E1B-CD17-4650-BF7C-12FFABD6E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362" y="1644242"/>
            <a:ext cx="2038350" cy="1504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AB89D1-A82D-422F-A555-E6DE0489B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042" y="1439454"/>
            <a:ext cx="5057775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3A0751-280E-4121-9756-67BE3BBE7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942" y="3623584"/>
            <a:ext cx="5095875" cy="1628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421B0F-5C05-435D-A012-D150EE05836C}"/>
              </a:ext>
            </a:extLst>
          </p:cNvPr>
          <p:cNvSpPr/>
          <p:nvPr/>
        </p:nvSpPr>
        <p:spPr>
          <a:xfrm>
            <a:off x="2021747" y="2701255"/>
            <a:ext cx="2256638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D7D8D-CF5C-442E-870A-363C98CF2C84}"/>
              </a:ext>
            </a:extLst>
          </p:cNvPr>
          <p:cNvSpPr/>
          <p:nvPr/>
        </p:nvSpPr>
        <p:spPr>
          <a:xfrm>
            <a:off x="2021747" y="3186199"/>
            <a:ext cx="2256638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3BB9C2-6497-4614-B6A7-71C0A33A477D}"/>
              </a:ext>
            </a:extLst>
          </p:cNvPr>
          <p:cNvSpPr/>
          <p:nvPr/>
        </p:nvSpPr>
        <p:spPr>
          <a:xfrm>
            <a:off x="2021747" y="3504022"/>
            <a:ext cx="2256638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201514-10C4-45F4-B746-383778F89A54}"/>
              </a:ext>
            </a:extLst>
          </p:cNvPr>
          <p:cNvSpPr/>
          <p:nvPr/>
        </p:nvSpPr>
        <p:spPr>
          <a:xfrm>
            <a:off x="2021747" y="3851336"/>
            <a:ext cx="2256638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B2189-1D57-4982-BE38-271006CC2D65}"/>
              </a:ext>
            </a:extLst>
          </p:cNvPr>
          <p:cNvSpPr/>
          <p:nvPr/>
        </p:nvSpPr>
        <p:spPr>
          <a:xfrm>
            <a:off x="4914160" y="2701255"/>
            <a:ext cx="1582893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4E499B-C4BB-4B5B-BE0D-6A63F3A5D38D}"/>
              </a:ext>
            </a:extLst>
          </p:cNvPr>
          <p:cNvSpPr/>
          <p:nvPr/>
        </p:nvSpPr>
        <p:spPr>
          <a:xfrm>
            <a:off x="8902205" y="2213811"/>
            <a:ext cx="3128612" cy="182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A15A5-1C1F-4287-910E-68C76A8701EB}"/>
              </a:ext>
            </a:extLst>
          </p:cNvPr>
          <p:cNvSpPr/>
          <p:nvPr/>
        </p:nvSpPr>
        <p:spPr>
          <a:xfrm>
            <a:off x="9001562" y="4044446"/>
            <a:ext cx="1582893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1F3A1-D1A0-48AC-A104-FD93BB41CC00}"/>
              </a:ext>
            </a:extLst>
          </p:cNvPr>
          <p:cNvSpPr/>
          <p:nvPr/>
        </p:nvSpPr>
        <p:spPr>
          <a:xfrm>
            <a:off x="9001394" y="4189516"/>
            <a:ext cx="1582893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610C40-49E4-48C9-9F4A-C94789CFB590}"/>
              </a:ext>
            </a:extLst>
          </p:cNvPr>
          <p:cNvSpPr/>
          <p:nvPr/>
        </p:nvSpPr>
        <p:spPr>
          <a:xfrm>
            <a:off x="9001393" y="4564512"/>
            <a:ext cx="1582893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3CCC89-8980-4452-8FC6-079329602909}"/>
              </a:ext>
            </a:extLst>
          </p:cNvPr>
          <p:cNvSpPr/>
          <p:nvPr/>
        </p:nvSpPr>
        <p:spPr>
          <a:xfrm>
            <a:off x="9001392" y="4908435"/>
            <a:ext cx="1582893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120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Local Method</vt:lpstr>
      <vt:lpstr>Local Method</vt:lpstr>
      <vt:lpstr>Implementation</vt:lpstr>
      <vt:lpstr>Simulation</vt:lpstr>
      <vt:lpstr>Simulation</vt:lpstr>
      <vt:lpstr>Simulation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Method</dc:title>
  <dc:creator>yoav shalev</dc:creator>
  <cp:lastModifiedBy>yoav shalev</cp:lastModifiedBy>
  <cp:revision>10</cp:revision>
  <dcterms:created xsi:type="dcterms:W3CDTF">2020-01-16T07:34:51Z</dcterms:created>
  <dcterms:modified xsi:type="dcterms:W3CDTF">2020-01-16T07:59:42Z</dcterms:modified>
</cp:coreProperties>
</file>