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52" r:id="rId1"/>
  </p:sldMasterIdLst>
  <p:sldIdLst>
    <p:sldId id="259" r:id="rId2"/>
    <p:sldId id="258" r:id="rId3"/>
    <p:sldId id="261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2" r:id="rId12"/>
    <p:sldId id="270" r:id="rId13"/>
    <p:sldId id="273" r:id="rId14"/>
    <p:sldId id="275" r:id="rId15"/>
    <p:sldId id="277" r:id="rId16"/>
    <p:sldId id="271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57" autoAdjust="0"/>
    <p:restoredTop sz="94622" autoAdjust="0"/>
  </p:normalViewPr>
  <p:slideViewPr>
    <p:cSldViewPr>
      <p:cViewPr varScale="1">
        <p:scale>
          <a:sx n="71" d="100"/>
          <a:sy n="71" d="100"/>
        </p:scale>
        <p:origin x="-135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ט'/תמוז/תשע"ג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ט'/תמוז/תשע"ג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ט'/תמוז/תשע"ג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ט'/תמוז/תשע"ג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ט'/תמוז/תשע"ג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ט'/תמוז/תשע"ג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ט'/תמוז/תשע"ג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ט'/תמוז/תשע"ג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ט'/תמוז/תשע"ג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ט'/תמוז/תשע"ג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ט'/תמוז/תשע"ג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86C9-577D-4FB0-A2A6-9CC1B39E019D}" type="datetimeFigureOut">
              <a:rPr lang="he-IL" smtClean="0"/>
              <a:t>ט'/תמוז/תשע"ג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1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050" name="Picture 2" descr="C:\Users\HaimS\Dropbox\תואר שני\Imaging and Color Technologies\Project\LMS Based Simulation\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aimS\Dropbox\תואר שני\Imaging and Color Technologies\Project\LMS Based Simulation\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" y="118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9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75724"/>
            <a:ext cx="7955043" cy="924475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Daltonize</a:t>
            </a:r>
            <a:r>
              <a:rPr lang="en-US" b="1" dirty="0" smtClean="0">
                <a:solidFill>
                  <a:srgbClr val="FF0000"/>
                </a:solidFill>
              </a:rPr>
              <a:t> algorithm Step By Step: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Initialize a transformation matrix M</a:t>
            </a:r>
          </a:p>
          <a:p>
            <a:pPr algn="l" rtl="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Create quantized list of colors</a:t>
            </a: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Classify </a:t>
            </a:r>
            <a:r>
              <a:rPr lang="en-US" dirty="0">
                <a:solidFill>
                  <a:srgbClr val="000000"/>
                </a:solidFill>
              </a:rPr>
              <a:t>each color from </a:t>
            </a:r>
            <a:r>
              <a:rPr lang="en-US" dirty="0" smtClean="0">
                <a:solidFill>
                  <a:srgbClr val="000000"/>
                </a:solidFill>
              </a:rPr>
              <a:t>list of colors, </a:t>
            </a:r>
            <a:r>
              <a:rPr lang="en-US" dirty="0">
                <a:solidFill>
                  <a:srgbClr val="000000"/>
                </a:solidFill>
              </a:rPr>
              <a:t>as belonging to </a:t>
            </a:r>
            <a:r>
              <a:rPr lang="en-US" i="1" dirty="0" err="1">
                <a:solidFill>
                  <a:srgbClr val="000000"/>
                </a:solidFill>
              </a:rPr>
              <a:t>C</a:t>
            </a:r>
            <a:r>
              <a:rPr lang="en-US" dirty="0" err="1">
                <a:solidFill>
                  <a:srgbClr val="000000"/>
                </a:solidFill>
              </a:rPr>
              <a:t>correct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 err="1">
                <a:solidFill>
                  <a:srgbClr val="000000"/>
                </a:solidFill>
              </a:rPr>
              <a:t>C</a:t>
            </a:r>
            <a:r>
              <a:rPr lang="en-US" dirty="0" err="1">
                <a:solidFill>
                  <a:srgbClr val="000000"/>
                </a:solidFill>
              </a:rPr>
              <a:t>incorrect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algn="l" rtl="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+mj-lt"/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algn="l" rtl="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+mj-lt"/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algn="l" rtl="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1600200" cy="1657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84269"/>
            <a:ext cx="1656184" cy="17228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86" y="3717032"/>
            <a:ext cx="1597549" cy="1657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17033"/>
            <a:ext cx="1603011" cy="1657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75724"/>
            <a:ext cx="7955043" cy="924475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Daltonize</a:t>
            </a:r>
            <a:r>
              <a:rPr lang="en-US" b="1" dirty="0" smtClean="0">
                <a:solidFill>
                  <a:srgbClr val="FF0000"/>
                </a:solidFill>
              </a:rPr>
              <a:t> algorithm Step By Step: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FF0000"/>
                </a:solidFill>
              </a:rPr>
              <a:t>4. </a:t>
            </a:r>
            <a:r>
              <a:rPr lang="en-US" sz="1600" dirty="0" smtClean="0">
                <a:solidFill>
                  <a:srgbClr val="000000"/>
                </a:solidFill>
              </a:rPr>
              <a:t>Apply color </a:t>
            </a:r>
            <a:r>
              <a:rPr lang="en-US" sz="1600" dirty="0" err="1" smtClean="0">
                <a:solidFill>
                  <a:srgbClr val="000000"/>
                </a:solidFill>
              </a:rPr>
              <a:t>daltonization</a:t>
            </a:r>
            <a:r>
              <a:rPr lang="en-US" sz="1600" dirty="0" smtClean="0">
                <a:solidFill>
                  <a:srgbClr val="000000"/>
                </a:solidFill>
              </a:rPr>
              <a:t> to every color in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incorrect</a:t>
            </a:r>
            <a:r>
              <a:rPr lang="en-US" sz="1600" dirty="0" smtClean="0">
                <a:solidFill>
                  <a:srgbClr val="000000"/>
                </a:solidFill>
              </a:rPr>
              <a:t> and name the resulting matrix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dalton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5. </a:t>
            </a:r>
            <a:r>
              <a:rPr lang="en-US" sz="1600" dirty="0" smtClean="0">
                <a:solidFill>
                  <a:srgbClr val="000000"/>
                </a:solidFill>
              </a:rPr>
              <a:t>Run </a:t>
            </a:r>
            <a:r>
              <a:rPr lang="en-US" sz="1600" dirty="0" err="1" smtClean="0">
                <a:solidFill>
                  <a:srgbClr val="000000"/>
                </a:solidFill>
              </a:rPr>
              <a:t>protanope</a:t>
            </a:r>
            <a:r>
              <a:rPr lang="en-US" sz="1600" dirty="0" smtClean="0">
                <a:solidFill>
                  <a:srgbClr val="000000"/>
                </a:solidFill>
              </a:rPr>
              <a:t> simulation on every color in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dalton</a:t>
            </a:r>
            <a:r>
              <a:rPr lang="en-US" sz="1600" dirty="0" smtClean="0">
                <a:solidFill>
                  <a:srgbClr val="000000"/>
                </a:solidFill>
              </a:rPr>
              <a:t> and name the resulting matrix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protanope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6. </a:t>
            </a:r>
            <a:r>
              <a:rPr lang="en-US" sz="1600" dirty="0" smtClean="0">
                <a:solidFill>
                  <a:srgbClr val="000000"/>
                </a:solidFill>
              </a:rPr>
              <a:t>If there is no color conflict between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correct</a:t>
            </a:r>
            <a:r>
              <a:rPr lang="en-US" sz="1600" dirty="0" smtClean="0">
                <a:solidFill>
                  <a:srgbClr val="000000"/>
                </a:solidFill>
              </a:rPr>
              <a:t> and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protanope</a:t>
            </a:r>
            <a:r>
              <a:rPr lang="en-US" sz="1600" dirty="0" smtClean="0">
                <a:solidFill>
                  <a:srgbClr val="000000"/>
                </a:solidFill>
              </a:rPr>
              <a:t> go to step 7. Otherwise go back to step 2, after modifying M </a:t>
            </a:r>
          </a:p>
          <a:p>
            <a:pPr marL="0" indent="0" algn="l" rtl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7. </a:t>
            </a:r>
            <a:r>
              <a:rPr lang="en-US" sz="1600" dirty="0" smtClean="0">
                <a:solidFill>
                  <a:srgbClr val="000000"/>
                </a:solidFill>
              </a:rPr>
              <a:t>Produce the result image by replacing, in the original image, every color in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incorrect</a:t>
            </a:r>
            <a:r>
              <a:rPr lang="en-US" sz="1600" dirty="0" smtClean="0">
                <a:solidFill>
                  <a:srgbClr val="000000"/>
                </a:solidFill>
              </a:rPr>
              <a:t> with the corresponding color in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dalton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endParaRPr lang="he-IL" dirty="0">
              <a:solidFill>
                <a:srgbClr val="000000"/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61" y="4005064"/>
            <a:ext cx="1603011" cy="1657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1597549" cy="1657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4005064"/>
            <a:ext cx="1580750" cy="1657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786" y="4005065"/>
            <a:ext cx="1621163" cy="1657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qual 4"/>
          <p:cNvSpPr/>
          <p:nvPr/>
        </p:nvSpPr>
        <p:spPr>
          <a:xfrm>
            <a:off x="5796136" y="4581128"/>
            <a:ext cx="1368152" cy="504056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742" y="116632"/>
            <a:ext cx="7125113" cy="92447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Results:</a:t>
            </a:r>
            <a:endParaRPr lang="he-IL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14" y="116631"/>
            <a:ext cx="2970333" cy="23972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3149">
            <a:off x="3656375" y="2795017"/>
            <a:ext cx="4282765" cy="3744416"/>
          </a:xfrm>
          <a:prstGeom prst="snip2DiagRect">
            <a:avLst>
              <a:gd name="adj1" fmla="val 508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9477"/>
            <a:ext cx="4010761" cy="35998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6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CloudServices\Dropbox\Haim And Zahi Shared\University\Courses\Imaging and Color Technologies\Results\Paper Daltonize NO Enegry\Rainbow Fishes__iter1111_edge6_NoEnerg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t="5389" r="9589" b="13131"/>
          <a:stretch/>
        </p:blipFill>
        <p:spPr bwMode="auto">
          <a:xfrm>
            <a:off x="4283968" y="188641"/>
            <a:ext cx="4744234" cy="37444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CloudServices\Dropbox\Haim And Zahi Shared\University\Courses\Imaging and Color Technologies\Results\Paper Daltonize NO Enegry\images__iter1127_edge6_NoEnerg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t="4846" r="7568" b="12181"/>
          <a:stretch/>
        </p:blipFill>
        <p:spPr bwMode="auto">
          <a:xfrm>
            <a:off x="0" y="2461641"/>
            <a:ext cx="5370185" cy="41026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17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098" name="Picture 2" descr="D:\CloudServices\Dropbox\Haim And Zahi Shared\University\Courses\Imaging and Color Technologies\Results\Paper Daltonize NO Enegry\Gaugin_original_small__iter1129_edge6_NoEner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662"/>
            <a:ext cx="8280920" cy="621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35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2050" name="Picture 2" descr="D:\CloudServices\Dropbox\Haim And Zahi Shared\University\Courses\Imaging and Color Technologies\Results\Paper Daltonize NO Enegry\berries normal__iter1194_edge4_NoEner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8" y="347109"/>
            <a:ext cx="8333656" cy="625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113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3190875" cy="33432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50851"/>
            <a:ext cx="3190875" cy="33623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"/>
          <a:stretch/>
        </p:blipFill>
        <p:spPr bwMode="auto">
          <a:xfrm>
            <a:off x="5727700" y="1603226"/>
            <a:ext cx="3043287" cy="34099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0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16632"/>
            <a:ext cx="6768752" cy="2448272"/>
          </a:xfrm>
        </p:spPr>
        <p:txBody>
          <a:bodyPr/>
          <a:lstStyle/>
          <a:p>
            <a:pPr algn="ctr" rtl="0"/>
            <a:r>
              <a:rPr lang="en-US" b="0" dirty="0" smtClean="0">
                <a:solidFill>
                  <a:srgbClr val="FF0000"/>
                </a:solidFill>
                <a:latin typeface="Haettenschweiler" pitchFamily="34" charset="0"/>
                <a:ea typeface="Batang" pitchFamily="18" charset="-127"/>
              </a:rPr>
              <a:t>Image </a:t>
            </a:r>
            <a:r>
              <a:rPr lang="en-US" b="0" dirty="0">
                <a:solidFill>
                  <a:srgbClr val="FF0000"/>
                </a:solidFill>
                <a:latin typeface="Haettenschweiler" pitchFamily="34" charset="0"/>
                <a:ea typeface="Batang" pitchFamily="18" charset="-127"/>
              </a:rPr>
              <a:t>Correction for Color Blind</a:t>
            </a:r>
            <a:endParaRPr lang="he-IL" dirty="0">
              <a:solidFill>
                <a:srgbClr val="FF0000"/>
              </a:solidFill>
              <a:latin typeface="Haettenschweiler" pitchFamily="34" charset="0"/>
              <a:ea typeface="Batang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2564904"/>
            <a:ext cx="4176464" cy="2160240"/>
          </a:xfrm>
        </p:spPr>
        <p:txBody>
          <a:bodyPr>
            <a:normAutofit/>
          </a:bodyPr>
          <a:lstStyle/>
          <a:p>
            <a:pPr algn="ctr" rtl="0"/>
            <a:r>
              <a:rPr lang="en-US" dirty="0" err="1" smtClean="0">
                <a:solidFill>
                  <a:srgbClr val="000000"/>
                </a:solidFill>
                <a:latin typeface="Copperplate Gothic Bold" pitchFamily="34" charset="0"/>
              </a:rPr>
              <a:t>Haim</a:t>
            </a:r>
            <a:r>
              <a:rPr lang="en-US" dirty="0" smtClean="0">
                <a:solidFill>
                  <a:srgbClr val="000000"/>
                </a:solidFill>
                <a:latin typeface="Copperplate Gothic Bold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pperplate Gothic Bold" pitchFamily="34" charset="0"/>
              </a:rPr>
              <a:t>Shalelasvili</a:t>
            </a:r>
            <a:endParaRPr lang="en-US" dirty="0" smtClean="0">
              <a:solidFill>
                <a:srgbClr val="000000"/>
              </a:solidFill>
              <a:latin typeface="Copperplate Gothic Bold" pitchFamily="34" charset="0"/>
            </a:endParaRPr>
          </a:p>
          <a:p>
            <a:pPr algn="ctr" rtl="0"/>
            <a:r>
              <a:rPr lang="en-US" dirty="0" err="1" smtClean="0">
                <a:solidFill>
                  <a:srgbClr val="000000"/>
                </a:solidFill>
                <a:latin typeface="Copperplate Gothic Bold" pitchFamily="34" charset="0"/>
              </a:rPr>
              <a:t>Zahi</a:t>
            </a:r>
            <a:r>
              <a:rPr lang="en-US" dirty="0" smtClean="0">
                <a:solidFill>
                  <a:srgbClr val="000000"/>
                </a:solidFill>
                <a:latin typeface="Copperplate Gothic Bold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pperplate Gothic Bold" pitchFamily="34" charset="0"/>
              </a:rPr>
              <a:t>Kfir</a:t>
            </a:r>
            <a:endParaRPr lang="en-US" dirty="0" smtClean="0">
              <a:solidFill>
                <a:srgbClr val="000000"/>
              </a:solidFill>
              <a:latin typeface="Copperplate Gothic Bold" pitchFamily="34" charset="0"/>
            </a:endParaRPr>
          </a:p>
          <a:p>
            <a:pPr algn="ctr" rtl="0"/>
            <a:r>
              <a:rPr lang="en-US" dirty="0" err="1" smtClean="0">
                <a:solidFill>
                  <a:srgbClr val="000000"/>
                </a:solidFill>
                <a:latin typeface="Copperplate Gothic Bold" pitchFamily="34" charset="0"/>
              </a:rPr>
              <a:t>Juli</a:t>
            </a:r>
            <a:r>
              <a:rPr lang="en-US" dirty="0" smtClean="0">
                <a:solidFill>
                  <a:srgbClr val="000000"/>
                </a:solidFill>
                <a:latin typeface="Copperplate Gothic Bold" pitchFamily="34" charset="0"/>
              </a:rPr>
              <a:t> Dai</a:t>
            </a:r>
          </a:p>
        </p:txBody>
      </p:sp>
    </p:spTree>
    <p:extLst>
      <p:ext uri="{BB962C8B-B14F-4D97-AF65-F5344CB8AC3E}">
        <p14:creationId xmlns:p14="http://schemas.microsoft.com/office/powerpoint/2010/main" val="21507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From where to begin?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dirty="0" smtClean="0">
                <a:solidFill>
                  <a:srgbClr val="000000"/>
                </a:solidFill>
              </a:rPr>
              <a:t>Analyze </a:t>
            </a:r>
            <a:r>
              <a:rPr lang="en-US" sz="2800" dirty="0">
                <a:solidFill>
                  <a:srgbClr val="000000"/>
                </a:solidFill>
              </a:rPr>
              <a:t>how color blind people perceive colors so we could determine what it is that we need to correct 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2" algn="l" rtl="0"/>
            <a:r>
              <a:rPr lang="en-US" sz="2400" dirty="0">
                <a:solidFill>
                  <a:srgbClr val="000000"/>
                </a:solidFill>
              </a:rPr>
              <a:t>Make a simulation so that people with normal vision can understand what color blind people see</a:t>
            </a:r>
          </a:p>
          <a:p>
            <a:pPr lvl="2" algn="l" rtl="0"/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074" name="Picture 2" descr="C:\Users\HaimS\Desktop\images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26064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4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36904" cy="924475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FF0000"/>
                </a:solidFill>
              </a:rPr>
              <a:t>Computerized simulation of </a:t>
            </a:r>
            <a:r>
              <a:rPr lang="en-US" b="1" dirty="0" smtClean="0">
                <a:solidFill>
                  <a:srgbClr val="FF0000"/>
                </a:solidFill>
              </a:rPr>
              <a:t>color appearance for </a:t>
            </a:r>
            <a:r>
              <a:rPr lang="en-US" b="1" dirty="0" err="1" smtClean="0">
                <a:solidFill>
                  <a:srgbClr val="FF0000"/>
                </a:solidFill>
              </a:rPr>
              <a:t>dichromats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sz="2800" dirty="0">
                <a:solidFill>
                  <a:srgbClr val="000000"/>
                </a:solidFill>
              </a:rPr>
              <a:t>Normal color vision is </a:t>
            </a:r>
            <a:r>
              <a:rPr lang="en-US" sz="2800" dirty="0" smtClean="0">
                <a:solidFill>
                  <a:srgbClr val="000000"/>
                </a:solidFill>
              </a:rPr>
              <a:t>trichromatic</a:t>
            </a:r>
          </a:p>
          <a:p>
            <a:pPr algn="l" rtl="0"/>
            <a:r>
              <a:rPr lang="en-US" sz="2400" dirty="0" smtClean="0">
                <a:solidFill>
                  <a:srgbClr val="000000"/>
                </a:solidFill>
              </a:rPr>
              <a:t>Reduced forms </a:t>
            </a:r>
            <a:r>
              <a:rPr lang="en-US" sz="2400" dirty="0">
                <a:solidFill>
                  <a:srgbClr val="000000"/>
                </a:solidFill>
              </a:rPr>
              <a:t>of color vision arise from the effective absence </a:t>
            </a:r>
            <a:r>
              <a:rPr lang="en-US" sz="2400" dirty="0" smtClean="0">
                <a:solidFill>
                  <a:srgbClr val="000000"/>
                </a:solidFill>
              </a:rPr>
              <a:t>of one </a:t>
            </a:r>
            <a:r>
              <a:rPr lang="en-US" sz="2400" dirty="0">
                <a:solidFill>
                  <a:srgbClr val="000000"/>
                </a:solidFill>
              </a:rPr>
              <a:t>of the </a:t>
            </a:r>
            <a:r>
              <a:rPr lang="en-US" sz="2400" dirty="0" smtClean="0">
                <a:solidFill>
                  <a:srgbClr val="000000"/>
                </a:solidFill>
              </a:rPr>
              <a:t>3 retinal </a:t>
            </a:r>
            <a:r>
              <a:rPr lang="en-US" sz="2400" dirty="0" err="1" smtClean="0">
                <a:solidFill>
                  <a:srgbClr val="000000"/>
                </a:solidFill>
              </a:rPr>
              <a:t>photopigments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lvl="1" algn="l" rtl="0"/>
            <a:r>
              <a:rPr lang="en-US" sz="2200" i="1" dirty="0" smtClean="0">
                <a:solidFill>
                  <a:srgbClr val="000000"/>
                </a:solidFill>
              </a:rPr>
              <a:t>L </a:t>
            </a:r>
            <a:r>
              <a:rPr lang="en-US" sz="2200" dirty="0">
                <a:solidFill>
                  <a:srgbClr val="000000"/>
                </a:solidFill>
              </a:rPr>
              <a:t>type in </a:t>
            </a:r>
            <a:r>
              <a:rPr lang="en-US" sz="2200" dirty="0" err="1" smtClean="0">
                <a:solidFill>
                  <a:srgbClr val="000000"/>
                </a:solidFill>
              </a:rPr>
              <a:t>protanopes</a:t>
            </a:r>
            <a:endParaRPr lang="en-US" sz="2200" dirty="0">
              <a:solidFill>
                <a:srgbClr val="000000"/>
              </a:solidFill>
            </a:endParaRPr>
          </a:p>
          <a:p>
            <a:pPr lvl="1" algn="l" rtl="0"/>
            <a:r>
              <a:rPr lang="en-US" sz="2000" i="1" dirty="0">
                <a:solidFill>
                  <a:srgbClr val="000000"/>
                </a:solidFill>
              </a:rPr>
              <a:t>M </a:t>
            </a:r>
            <a:r>
              <a:rPr lang="en-US" sz="2000" dirty="0">
                <a:solidFill>
                  <a:srgbClr val="000000"/>
                </a:solidFill>
              </a:rPr>
              <a:t>type in </a:t>
            </a:r>
            <a:r>
              <a:rPr lang="en-US" sz="2000" dirty="0" err="1" smtClean="0">
                <a:solidFill>
                  <a:srgbClr val="000000"/>
                </a:solidFill>
              </a:rPr>
              <a:t>deuteranopes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 algn="l" rtl="0"/>
            <a:r>
              <a:rPr lang="en-US" sz="2200" i="1" dirty="0">
                <a:solidFill>
                  <a:srgbClr val="000000"/>
                </a:solidFill>
              </a:rPr>
              <a:t>S </a:t>
            </a:r>
            <a:r>
              <a:rPr lang="en-US" sz="2200" dirty="0">
                <a:solidFill>
                  <a:srgbClr val="000000"/>
                </a:solidFill>
              </a:rPr>
              <a:t>type </a:t>
            </a:r>
            <a:r>
              <a:rPr lang="en-US" sz="2200" dirty="0" smtClean="0">
                <a:solidFill>
                  <a:srgbClr val="000000"/>
                </a:solidFill>
              </a:rPr>
              <a:t>in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tritanopes</a:t>
            </a:r>
            <a:endParaRPr lang="en-US" sz="2200" dirty="0">
              <a:solidFill>
                <a:srgbClr val="000000"/>
              </a:solidFill>
            </a:endParaRPr>
          </a:p>
          <a:p>
            <a:pPr algn="l" rtl="0"/>
            <a:r>
              <a:rPr lang="en-US" sz="2400" dirty="0" smtClean="0">
                <a:solidFill>
                  <a:srgbClr val="000000"/>
                </a:solidFill>
              </a:rPr>
              <a:t>For </a:t>
            </a:r>
            <a:r>
              <a:rPr lang="en-US" sz="2400" dirty="0">
                <a:solidFill>
                  <a:srgbClr val="000000"/>
                </a:solidFill>
              </a:rPr>
              <a:t>dichromatic observers any color </a:t>
            </a:r>
            <a:r>
              <a:rPr lang="en-US" sz="2400" dirty="0" smtClean="0">
                <a:solidFill>
                  <a:srgbClr val="000000"/>
                </a:solidFill>
              </a:rPr>
              <a:t>stimulus initiates </a:t>
            </a:r>
            <a:r>
              <a:rPr lang="en-US" sz="2400" dirty="0">
                <a:solidFill>
                  <a:srgbClr val="000000"/>
                </a:solidFill>
              </a:rPr>
              <a:t>only two cone </a:t>
            </a:r>
            <a:r>
              <a:rPr lang="en-US" sz="2400" dirty="0" smtClean="0">
                <a:solidFill>
                  <a:srgbClr val="000000"/>
                </a:solidFill>
              </a:rPr>
              <a:t>responses</a:t>
            </a:r>
          </a:p>
          <a:p>
            <a:pPr lvl="1" algn="l" rtl="0"/>
            <a:r>
              <a:rPr lang="en-US" sz="2200" dirty="0" smtClean="0">
                <a:solidFill>
                  <a:srgbClr val="000000"/>
                </a:solidFill>
              </a:rPr>
              <a:t>All </a:t>
            </a:r>
            <a:r>
              <a:rPr lang="en-US" sz="2200" dirty="0">
                <a:solidFill>
                  <a:srgbClr val="000000"/>
                </a:solidFill>
              </a:rPr>
              <a:t>colors </a:t>
            </a:r>
            <a:r>
              <a:rPr lang="en-US" sz="2200" dirty="0" smtClean="0">
                <a:solidFill>
                  <a:srgbClr val="000000"/>
                </a:solidFill>
              </a:rPr>
              <a:t>that </a:t>
            </a:r>
            <a:r>
              <a:rPr lang="en-US" sz="2400" dirty="0" smtClean="0">
                <a:solidFill>
                  <a:srgbClr val="000000"/>
                </a:solidFill>
              </a:rPr>
              <a:t>they </a:t>
            </a:r>
            <a:r>
              <a:rPr lang="en-US" sz="2400" dirty="0">
                <a:solidFill>
                  <a:srgbClr val="000000"/>
                </a:solidFill>
              </a:rPr>
              <a:t>can discriminate are included in a </a:t>
            </a:r>
            <a:r>
              <a:rPr lang="en-US" sz="2400" dirty="0" smtClean="0">
                <a:solidFill>
                  <a:srgbClr val="000000"/>
                </a:solidFill>
              </a:rPr>
              <a:t>two-dimensional color </a:t>
            </a:r>
            <a:r>
              <a:rPr lang="en-US" sz="2400" dirty="0">
                <a:solidFill>
                  <a:srgbClr val="000000"/>
                </a:solidFill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28898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>
                <a:solidFill>
                  <a:srgbClr val="FF0000"/>
                </a:solidFill>
              </a:rPr>
              <a:t/>
            </a:r>
            <a:br>
              <a:rPr lang="he-IL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LMS based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Simulation algorithm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Implementation of the algorithm originally described in the paper:</a:t>
            </a:r>
            <a:br>
              <a:rPr lang="en-US" sz="1000" dirty="0"/>
            </a:br>
            <a:r>
              <a:rPr lang="en-US" sz="1000" dirty="0"/>
              <a:t>H. </a:t>
            </a:r>
            <a:r>
              <a:rPr lang="en-US" sz="1000" dirty="0" err="1"/>
              <a:t>Brettel</a:t>
            </a:r>
            <a:r>
              <a:rPr lang="en-US" sz="1000" dirty="0"/>
              <a:t>, F. </a:t>
            </a:r>
            <a:r>
              <a:rPr lang="en-US" sz="1000" dirty="0" err="1"/>
              <a:t>Vi´enot</a:t>
            </a:r>
            <a:r>
              <a:rPr lang="en-US" sz="1000" dirty="0"/>
              <a:t>, and J. D. </a:t>
            </a:r>
            <a:r>
              <a:rPr lang="en-US" sz="1000" dirty="0" err="1"/>
              <a:t>Mollon</a:t>
            </a:r>
            <a:r>
              <a:rPr lang="en-US" sz="1000" dirty="0"/>
              <a:t>. "Computerized simulation of color appearance for </a:t>
            </a:r>
            <a:r>
              <a:rPr lang="en-US" sz="1000" dirty="0" err="1"/>
              <a:t>dichromats</a:t>
            </a:r>
            <a:r>
              <a:rPr lang="en-US" sz="1000" dirty="0"/>
              <a:t>" J. Opt. Soc. Am., 14(10):2647–2655, 1997.</a:t>
            </a:r>
            <a:br>
              <a:rPr lang="en-US" sz="1000" dirty="0"/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125112" cy="4051437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Represent </a:t>
            </a:r>
            <a:r>
              <a:rPr lang="en-US" dirty="0">
                <a:solidFill>
                  <a:srgbClr val="000000"/>
                </a:solidFill>
              </a:rPr>
              <a:t>color stimuli as vectors in a three  </a:t>
            </a:r>
            <a:r>
              <a:rPr lang="en-US" dirty="0" smtClean="0">
                <a:solidFill>
                  <a:srgbClr val="000000"/>
                </a:solidFill>
              </a:rPr>
              <a:t>dimensional </a:t>
            </a:r>
            <a:r>
              <a:rPr lang="en-US" dirty="0">
                <a:solidFill>
                  <a:srgbClr val="000000"/>
                </a:solidFill>
              </a:rPr>
              <a:t>LMS </a:t>
            </a:r>
            <a:r>
              <a:rPr lang="en-US" dirty="0" smtClean="0">
                <a:solidFill>
                  <a:srgbClr val="000000"/>
                </a:solidFill>
              </a:rPr>
              <a:t>space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imulation </a:t>
            </a:r>
            <a:r>
              <a:rPr lang="en-US" dirty="0">
                <a:solidFill>
                  <a:srgbClr val="000000"/>
                </a:solidFill>
              </a:rPr>
              <a:t>algorithm is expressed in terms </a:t>
            </a:r>
            <a:r>
              <a:rPr lang="en-US" dirty="0" smtClean="0">
                <a:solidFill>
                  <a:srgbClr val="000000"/>
                </a:solidFill>
              </a:rPr>
              <a:t>of linear </a:t>
            </a:r>
            <a:r>
              <a:rPr lang="en-US" dirty="0">
                <a:solidFill>
                  <a:srgbClr val="000000"/>
                </a:solidFill>
              </a:rPr>
              <a:t>transformations </a:t>
            </a:r>
            <a:r>
              <a:rPr lang="en-US" dirty="0" smtClean="0">
                <a:solidFill>
                  <a:srgbClr val="000000"/>
                </a:solidFill>
              </a:rPr>
              <a:t>in </a:t>
            </a:r>
            <a:r>
              <a:rPr lang="en-US" dirty="0">
                <a:solidFill>
                  <a:srgbClr val="000000"/>
                </a:solidFill>
              </a:rPr>
              <a:t>this </a:t>
            </a:r>
            <a:r>
              <a:rPr lang="en-US" dirty="0" smtClean="0">
                <a:solidFill>
                  <a:srgbClr val="000000"/>
                </a:solidFill>
              </a:rPr>
              <a:t>space</a:t>
            </a:r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The algorithm replaces each stimulus by its projection onto a reduced stimulus </a:t>
            </a:r>
            <a:r>
              <a:rPr lang="en-US" dirty="0" smtClean="0">
                <a:solidFill>
                  <a:srgbClr val="000000"/>
                </a:solidFill>
              </a:rPr>
              <a:t>surface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endParaRPr lang="en-US" dirty="0" smtClean="0">
              <a:solidFill>
                <a:srgbClr val="000000"/>
              </a:solidFill>
            </a:endParaRP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endParaRPr lang="he-IL" dirty="0">
              <a:solidFill>
                <a:srgbClr val="000000"/>
              </a:solidFill>
            </a:endParaRPr>
          </a:p>
        </p:txBody>
      </p:sp>
      <p:pic>
        <p:nvPicPr>
          <p:cNvPr id="4098" name="Picture 2" descr="C:\Users\HaimS\Desktop\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33056"/>
            <a:ext cx="3960440" cy="272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For Example</a:t>
            </a:r>
            <a:endParaRPr lang="he-IL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C:\Users\HaimS\Dropbox\תואר שני\Imaging and Color Technologies\Project\LMS Based Simulation\Presentatio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47811"/>
            <a:ext cx="3240360" cy="2322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3" name="Picture 3" descr="C:\Users\HaimS\Dropbox\תואר שני\Imaging and Color Technologies\Project\LMS Based Simulation\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27" y="1628800"/>
            <a:ext cx="3216357" cy="2281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4" name="Picture 4" descr="C:\Users\HaimS\Dropbox\תואר שני\Imaging and Color Technologies\Project\LMS Based Simulation\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27" y="4095515"/>
            <a:ext cx="3216357" cy="2412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5" name="Picture 5" descr="C:\Users\HaimS\Dropbox\תואר שני\Imaging and Color Technologies\Project\LMS Based Simulation\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19389"/>
            <a:ext cx="3240360" cy="2430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553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125113" cy="92447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More Simulation Algorithms: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052736"/>
            <a:ext cx="7125112" cy="4051437"/>
          </a:xfrm>
        </p:spPr>
        <p:txBody>
          <a:bodyPr/>
          <a:lstStyle/>
          <a:p>
            <a:pPr algn="l" rtl="0"/>
            <a:r>
              <a:rPr lang="en-US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CIE </a:t>
            </a:r>
            <a:r>
              <a:rPr lang="en-US" sz="3200" b="1" dirty="0" err="1">
                <a:solidFill>
                  <a:schemeClr val="bg1"/>
                </a:solidFill>
              </a:rPr>
              <a:t>xy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based </a:t>
            </a:r>
            <a:r>
              <a:rPr lang="en-US" sz="3200" b="1" dirty="0">
                <a:solidFill>
                  <a:schemeClr val="bg1"/>
                </a:solidFill>
              </a:rPr>
              <a:t>algorithm</a:t>
            </a:r>
          </a:p>
          <a:p>
            <a:pPr lvl="1" algn="l" rtl="0"/>
            <a:r>
              <a:rPr lang="en-US" sz="1050" dirty="0"/>
              <a:t>Implementation of the algorithm originally described in the paper:</a:t>
            </a:r>
            <a:br>
              <a:rPr lang="en-US" sz="1050" dirty="0"/>
            </a:br>
            <a:r>
              <a:rPr lang="en-US" sz="1050" dirty="0" err="1" smtClean="0"/>
              <a:t>Yinghua</a:t>
            </a:r>
            <a:r>
              <a:rPr lang="en-US" sz="1050" dirty="0" smtClean="0"/>
              <a:t> </a:t>
            </a:r>
            <a:r>
              <a:rPr lang="en-US" sz="1050" dirty="0"/>
              <a:t>Hu: "VISUAL SIMULATING DICHROMATIC VISION IN CIE </a:t>
            </a:r>
            <a:r>
              <a:rPr lang="en-US" sz="1050" dirty="0" smtClean="0"/>
              <a:t>SPACE“</a:t>
            </a:r>
          </a:p>
          <a:p>
            <a:pPr algn="l" rtl="0"/>
            <a:endParaRPr lang="en-US" sz="1250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2" y="4319965"/>
            <a:ext cx="2736304" cy="220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1" b="1277"/>
          <a:stretch/>
        </p:blipFill>
        <p:spPr bwMode="auto">
          <a:xfrm>
            <a:off x="3347864" y="4319965"/>
            <a:ext cx="2808312" cy="220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"/>
          <a:stretch/>
        </p:blipFill>
        <p:spPr bwMode="auto">
          <a:xfrm>
            <a:off x="6232999" y="4319964"/>
            <a:ext cx="2833687" cy="220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34" y="2076525"/>
            <a:ext cx="29908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"/>
          <a:stretch/>
        </p:blipFill>
        <p:spPr bwMode="auto">
          <a:xfrm>
            <a:off x="494602" y="4319966"/>
            <a:ext cx="2796284" cy="220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"/>
          <a:stretch/>
        </p:blipFill>
        <p:spPr bwMode="auto">
          <a:xfrm>
            <a:off x="3347866" y="4319964"/>
            <a:ext cx="2808310" cy="220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"/>
          <a:stretch/>
        </p:blipFill>
        <p:spPr bwMode="auto">
          <a:xfrm>
            <a:off x="6232999" y="4319964"/>
            <a:ext cx="2833687" cy="220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8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125113" cy="92447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Next Step: </a:t>
            </a:r>
            <a:r>
              <a:rPr lang="en-US" b="1" dirty="0" err="1" smtClean="0">
                <a:solidFill>
                  <a:srgbClr val="FF0000"/>
                </a:solidFill>
              </a:rPr>
              <a:t>Daltonize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7125112" cy="4051437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sz="3300" dirty="0">
                <a:solidFill>
                  <a:srgbClr val="000000"/>
                </a:solidFill>
              </a:rPr>
              <a:t>Make certain modifications in digital pictures to make life easier for color blind </a:t>
            </a:r>
            <a:r>
              <a:rPr lang="en-US" sz="3300" dirty="0" smtClean="0">
                <a:solidFill>
                  <a:srgbClr val="000000"/>
                </a:solidFill>
              </a:rPr>
              <a:t>people </a:t>
            </a:r>
            <a:r>
              <a:rPr lang="en-US" sz="3300" dirty="0">
                <a:solidFill>
                  <a:srgbClr val="000000"/>
                </a:solidFill>
              </a:rPr>
              <a:t>who use </a:t>
            </a:r>
            <a:r>
              <a:rPr lang="en-US" sz="3300" dirty="0" smtClean="0">
                <a:solidFill>
                  <a:srgbClr val="000000"/>
                </a:solidFill>
              </a:rPr>
              <a:t>them</a:t>
            </a:r>
          </a:p>
          <a:p>
            <a:pPr algn="l" rtl="0">
              <a:lnSpc>
                <a:spcPct val="6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algn="l" rtl="0">
              <a:lnSpc>
                <a:spcPct val="60000"/>
              </a:lnSpc>
            </a:pPr>
            <a:r>
              <a:rPr lang="en-US" sz="3100" dirty="0">
                <a:solidFill>
                  <a:srgbClr val="000000"/>
                </a:solidFill>
              </a:rPr>
              <a:t>The basic </a:t>
            </a:r>
            <a:r>
              <a:rPr lang="en-US" sz="3100" dirty="0" smtClean="0">
                <a:solidFill>
                  <a:srgbClr val="000000"/>
                </a:solidFill>
              </a:rPr>
              <a:t>idea:</a:t>
            </a:r>
          </a:p>
          <a:p>
            <a:pPr marL="0" indent="0" algn="l" rtl="0">
              <a:lnSpc>
                <a:spcPct val="60000"/>
              </a:lnSpc>
              <a:buNone/>
            </a:pPr>
            <a:r>
              <a:rPr lang="en-US" sz="3100" dirty="0">
                <a:solidFill>
                  <a:srgbClr val="000000"/>
                </a:solidFill>
              </a:rPr>
              <a:t>	</a:t>
            </a:r>
            <a:r>
              <a:rPr lang="en-US" sz="3100" dirty="0" smtClean="0">
                <a:solidFill>
                  <a:srgbClr val="000000"/>
                </a:solidFill>
              </a:rPr>
              <a:t>calculate </a:t>
            </a:r>
            <a:r>
              <a:rPr lang="en-US" sz="3100" dirty="0">
                <a:solidFill>
                  <a:srgbClr val="000000"/>
                </a:solidFill>
              </a:rPr>
              <a:t>the error </a:t>
            </a:r>
            <a:r>
              <a:rPr lang="en-US" sz="3100" dirty="0" smtClean="0">
                <a:solidFill>
                  <a:srgbClr val="000000"/>
                </a:solidFill>
              </a:rPr>
              <a:t>matrix:</a:t>
            </a:r>
          </a:p>
          <a:p>
            <a:pPr marL="0" indent="0" algn="l" rtl="0">
              <a:lnSpc>
                <a:spcPct val="60000"/>
              </a:lnSpc>
              <a:buNone/>
            </a:pPr>
            <a:endParaRPr lang="en-US" sz="3100" dirty="0" smtClean="0">
              <a:solidFill>
                <a:srgbClr val="000000"/>
              </a:solidFill>
            </a:endParaRPr>
          </a:p>
          <a:p>
            <a:pPr marL="0" indent="0" algn="l" rtl="0">
              <a:lnSpc>
                <a:spcPct val="60000"/>
              </a:lnSpc>
              <a:buNone/>
            </a:pPr>
            <a:r>
              <a:rPr lang="en-US" sz="3100" dirty="0">
                <a:solidFill>
                  <a:srgbClr val="000000"/>
                </a:solidFill>
              </a:rPr>
              <a:t>	</a:t>
            </a:r>
            <a:r>
              <a:rPr lang="en-US" sz="3100" dirty="0" smtClean="0">
                <a:solidFill>
                  <a:srgbClr val="000000"/>
                </a:solidFill>
              </a:rPr>
              <a:t>|</a:t>
            </a:r>
            <a:r>
              <a:rPr lang="en-US" sz="3100" dirty="0" err="1">
                <a:solidFill>
                  <a:srgbClr val="000000"/>
                </a:solidFill>
              </a:rPr>
              <a:t>S</a:t>
            </a:r>
            <a:r>
              <a:rPr lang="en-US" sz="3100" dirty="0" err="1" smtClean="0">
                <a:solidFill>
                  <a:srgbClr val="000000"/>
                </a:solidFill>
              </a:rPr>
              <a:t>imulatedImage</a:t>
            </a:r>
            <a:r>
              <a:rPr lang="en-US" sz="3100" dirty="0" smtClean="0">
                <a:solidFill>
                  <a:srgbClr val="000000"/>
                </a:solidFill>
              </a:rPr>
              <a:t> – </a:t>
            </a:r>
            <a:r>
              <a:rPr lang="en-US" sz="3100" dirty="0" err="1" smtClean="0">
                <a:solidFill>
                  <a:srgbClr val="000000"/>
                </a:solidFill>
              </a:rPr>
              <a:t>Origina</a:t>
            </a:r>
            <a:r>
              <a:rPr lang="en-US" sz="3100" dirty="0" err="1">
                <a:solidFill>
                  <a:srgbClr val="000000"/>
                </a:solidFill>
              </a:rPr>
              <a:t>l</a:t>
            </a:r>
            <a:r>
              <a:rPr lang="en-US" sz="3100" dirty="0" err="1" smtClean="0">
                <a:solidFill>
                  <a:srgbClr val="000000"/>
                </a:solidFill>
              </a:rPr>
              <a:t>Image</a:t>
            </a:r>
            <a:r>
              <a:rPr lang="en-US" sz="3100" dirty="0" smtClean="0">
                <a:solidFill>
                  <a:srgbClr val="000000"/>
                </a:solidFill>
              </a:rPr>
              <a:t>|</a:t>
            </a:r>
          </a:p>
          <a:p>
            <a:pPr marL="0" indent="0" algn="l" rtl="0">
              <a:lnSpc>
                <a:spcPct val="60000"/>
              </a:lnSpc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algn="l" rtl="0">
              <a:lnSpc>
                <a:spcPct val="60000"/>
              </a:lnSpc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 algn="l" rtl="0">
              <a:lnSpc>
                <a:spcPct val="60000"/>
              </a:lnSpc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algn="l" rtl="0"/>
            <a:r>
              <a:rPr lang="en-US" sz="2400" dirty="0" smtClean="0">
                <a:solidFill>
                  <a:srgbClr val="000000"/>
                </a:solidFill>
              </a:rPr>
              <a:t>Make </a:t>
            </a:r>
            <a:r>
              <a:rPr lang="en-US" sz="2400" dirty="0">
                <a:solidFill>
                  <a:srgbClr val="000000"/>
                </a:solidFill>
              </a:rPr>
              <a:t>a linear transformation on this </a:t>
            </a:r>
            <a:r>
              <a:rPr lang="en-US" sz="2400" dirty="0" smtClean="0">
                <a:solidFill>
                  <a:srgbClr val="000000"/>
                </a:solidFill>
              </a:rPr>
              <a:t>error matrix so </a:t>
            </a:r>
            <a:r>
              <a:rPr lang="en-US" sz="2400" dirty="0">
                <a:solidFill>
                  <a:srgbClr val="000000"/>
                </a:solidFill>
              </a:rPr>
              <a:t>that it can be conveyed, and add this on the original picture to find the </a:t>
            </a:r>
            <a:r>
              <a:rPr lang="en-US" sz="2400" dirty="0" err="1">
                <a:solidFill>
                  <a:srgbClr val="000000"/>
                </a:solidFill>
              </a:rPr>
              <a:t>daltonized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image</a:t>
            </a:r>
            <a:endParaRPr lang="en-US" sz="2200" dirty="0" smtClean="0">
              <a:solidFill>
                <a:srgbClr val="000000"/>
              </a:solidFill>
            </a:endParaRPr>
          </a:p>
          <a:p>
            <a:pPr algn="l" rtl="0"/>
            <a:endParaRPr lang="en-US" sz="2400" dirty="0" smtClean="0">
              <a:solidFill>
                <a:srgbClr val="000000"/>
              </a:solidFill>
            </a:endParaRPr>
          </a:p>
          <a:p>
            <a:pPr algn="l" rtl="0"/>
            <a:endParaRPr lang="he-IL" sz="2400" dirty="0"/>
          </a:p>
        </p:txBody>
      </p:sp>
      <p:pic>
        <p:nvPicPr>
          <p:cNvPr id="7170" name="Picture 2" descr="C:\Users\HaimS\Desktop\images (1)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64904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4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Our </a:t>
            </a:r>
            <a:r>
              <a:rPr lang="en-US" b="1" dirty="0" err="1" smtClean="0">
                <a:solidFill>
                  <a:srgbClr val="FF0000"/>
                </a:solidFill>
              </a:rPr>
              <a:t>Daltonize</a:t>
            </a:r>
            <a:r>
              <a:rPr lang="en-US" b="1" dirty="0" smtClean="0">
                <a:solidFill>
                  <a:srgbClr val="FF0000"/>
                </a:solidFill>
              </a:rPr>
              <a:t> algorithm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sz="2400" dirty="0" smtClean="0">
                <a:solidFill>
                  <a:srgbClr val="000000"/>
                </a:solidFill>
              </a:rPr>
              <a:t>Need to achieve </a:t>
            </a:r>
            <a:r>
              <a:rPr lang="en-US" sz="2400" dirty="0">
                <a:solidFill>
                  <a:srgbClr val="000000"/>
                </a:solidFill>
              </a:rPr>
              <a:t>3 goals for two </a:t>
            </a:r>
            <a:r>
              <a:rPr lang="en-US" sz="2400" dirty="0" smtClean="0">
                <a:solidFill>
                  <a:srgbClr val="000000"/>
                </a:solidFill>
              </a:rPr>
              <a:t>groups of pixels:</a:t>
            </a:r>
            <a:endParaRPr lang="en-US" sz="2200" dirty="0">
              <a:solidFill>
                <a:srgbClr val="000000"/>
              </a:solidFill>
            </a:endParaRPr>
          </a:p>
          <a:p>
            <a:pPr lvl="1" algn="l" rtl="0"/>
            <a:r>
              <a:rPr lang="en-US" sz="2000" dirty="0" err="1">
                <a:solidFill>
                  <a:srgbClr val="000000"/>
                </a:solidFill>
              </a:rPr>
              <a:t>Ccorrect</a:t>
            </a:r>
            <a:r>
              <a:rPr lang="en-US" sz="2000" dirty="0">
                <a:solidFill>
                  <a:srgbClr val="000000"/>
                </a:solidFill>
              </a:rPr>
              <a:t> – colors that should not be changed</a:t>
            </a:r>
          </a:p>
          <a:p>
            <a:pPr lvl="1" algn="l" rtl="0"/>
            <a:r>
              <a:rPr lang="en-US" sz="2000" dirty="0" err="1">
                <a:solidFill>
                  <a:srgbClr val="000000"/>
                </a:solidFill>
              </a:rPr>
              <a:t>Cincorrect</a:t>
            </a:r>
            <a:r>
              <a:rPr lang="en-US" sz="2000" dirty="0">
                <a:solidFill>
                  <a:srgbClr val="000000"/>
                </a:solidFill>
              </a:rPr>
              <a:t> – color that must be </a:t>
            </a:r>
            <a:r>
              <a:rPr lang="en-US" sz="2000" dirty="0" err="1">
                <a:solidFill>
                  <a:srgbClr val="000000"/>
                </a:solidFill>
              </a:rPr>
              <a:t>daltonized</a:t>
            </a:r>
            <a:endParaRPr lang="en-US" sz="2000" dirty="0">
              <a:solidFill>
                <a:srgbClr val="000000"/>
              </a:solidFill>
            </a:endParaRPr>
          </a:p>
          <a:p>
            <a:pPr lvl="1" algn="l" rtl="0"/>
            <a:r>
              <a:rPr lang="en-US" sz="2000" dirty="0">
                <a:solidFill>
                  <a:srgbClr val="000000"/>
                </a:solidFill>
              </a:rPr>
              <a:t>No color in </a:t>
            </a:r>
            <a:r>
              <a:rPr lang="en-US" sz="2000" dirty="0" err="1">
                <a:solidFill>
                  <a:srgbClr val="000000"/>
                </a:solidFill>
              </a:rPr>
              <a:t>Cincorrect</a:t>
            </a:r>
            <a:r>
              <a:rPr lang="en-US" sz="2000" dirty="0">
                <a:solidFill>
                  <a:srgbClr val="000000"/>
                </a:solidFill>
              </a:rPr>
              <a:t> should be </a:t>
            </a:r>
            <a:r>
              <a:rPr lang="en-US" sz="2000" dirty="0" err="1">
                <a:solidFill>
                  <a:srgbClr val="000000"/>
                </a:solidFill>
              </a:rPr>
              <a:t>daltonized</a:t>
            </a:r>
            <a:r>
              <a:rPr lang="en-US" sz="2000" dirty="0">
                <a:solidFill>
                  <a:srgbClr val="000000"/>
                </a:solidFill>
              </a:rPr>
              <a:t> to a color that the color blind people would perceive as similar to a color from </a:t>
            </a:r>
            <a:r>
              <a:rPr lang="en-US" sz="2000" dirty="0" err="1" smtClean="0">
                <a:solidFill>
                  <a:srgbClr val="000000"/>
                </a:solidFill>
              </a:rPr>
              <a:t>Ccorrect</a:t>
            </a:r>
            <a:endParaRPr lang="en-US" sz="1300" dirty="0" smtClean="0"/>
          </a:p>
          <a:p>
            <a:pPr algn="l" rtl="0"/>
            <a:endParaRPr lang="en-US" sz="1300" dirty="0"/>
          </a:p>
          <a:p>
            <a:pPr algn="l" rtl="0"/>
            <a:r>
              <a:rPr lang="en-US" sz="1300" dirty="0" smtClean="0"/>
              <a:t>Based on 3 papers:</a:t>
            </a:r>
          </a:p>
          <a:p>
            <a:pPr lvl="1" algn="l" rtl="0"/>
            <a:r>
              <a:rPr lang="en-US" sz="1200" dirty="0"/>
              <a:t>Analysis of Color </a:t>
            </a:r>
            <a:r>
              <a:rPr lang="en-US" sz="1200" dirty="0" smtClean="0"/>
              <a:t>Blindness</a:t>
            </a:r>
          </a:p>
          <a:p>
            <a:pPr lvl="1" algn="l" rtl="0"/>
            <a:r>
              <a:rPr lang="en-US" sz="1200" dirty="0" smtClean="0"/>
              <a:t>Intelligent </a:t>
            </a:r>
            <a:r>
              <a:rPr lang="en-US" sz="1200" dirty="0"/>
              <a:t>modification for the </a:t>
            </a:r>
            <a:r>
              <a:rPr lang="en-US" sz="1200" dirty="0" err="1"/>
              <a:t>daltonization</a:t>
            </a:r>
            <a:r>
              <a:rPr lang="en-US" sz="1200" dirty="0"/>
              <a:t> process of digitized </a:t>
            </a:r>
            <a:r>
              <a:rPr lang="en-US" sz="1200" dirty="0" smtClean="0"/>
              <a:t>paintings</a:t>
            </a:r>
          </a:p>
          <a:p>
            <a:pPr lvl="1" algn="l" rtl="0"/>
            <a:r>
              <a:rPr lang="en-US" sz="1200" dirty="0" smtClean="0"/>
              <a:t>Intelligent </a:t>
            </a:r>
            <a:r>
              <a:rPr lang="en-US" sz="1200" dirty="0"/>
              <a:t>Modification of Colors in Digitized Paintings for Enhancing the Visual Perception of Color-blind Viewers</a:t>
            </a:r>
            <a:r>
              <a:rPr lang="en-US" sz="1300" dirty="0"/>
              <a:t/>
            </a:r>
            <a:br>
              <a:rPr lang="en-US" sz="1300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90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Custom 1">
      <a:dk1>
        <a:srgbClr val="EF3603"/>
      </a:dk1>
      <a:lt1>
        <a:sysClr val="window" lastClr="FFFFFF"/>
      </a:lt1>
      <a:dk2>
        <a:srgbClr val="FFCE2D"/>
      </a:dk2>
      <a:lt2>
        <a:srgbClr val="FF0000"/>
      </a:lt2>
      <a:accent1>
        <a:srgbClr val="A1B633"/>
      </a:accent1>
      <a:accent2>
        <a:srgbClr val="C4D73F"/>
      </a:accent2>
      <a:accent3>
        <a:srgbClr val="FF0000"/>
      </a:accent3>
      <a:accent4>
        <a:srgbClr val="FF0000"/>
      </a:accent4>
      <a:accent5>
        <a:srgbClr val="FF0000"/>
      </a:accent5>
      <a:accent6>
        <a:srgbClr val="FF0000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EF3603"/>
    </a:dk1>
    <a:lt1>
      <a:sysClr val="window" lastClr="FFFFFF"/>
    </a:lt1>
    <a:dk2>
      <a:srgbClr val="FFCE2D"/>
    </a:dk2>
    <a:lt2>
      <a:srgbClr val="FF0000"/>
    </a:lt2>
    <a:accent1>
      <a:srgbClr val="A1B633"/>
    </a:accent1>
    <a:accent2>
      <a:srgbClr val="C4D73F"/>
    </a:accent2>
    <a:accent3>
      <a:srgbClr val="FF0000"/>
    </a:accent3>
    <a:accent4>
      <a:srgbClr val="FF0000"/>
    </a:accent4>
    <a:accent5>
      <a:srgbClr val="FF0000"/>
    </a:accent5>
    <a:accent6>
      <a:srgbClr val="FF0000"/>
    </a:accent6>
    <a:hlink>
      <a:srgbClr val="408080"/>
    </a:hlink>
    <a:folHlink>
      <a:srgbClr val="5EAE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Summer</Template>
  <TotalTime>353</TotalTime>
  <Words>355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Summer</vt:lpstr>
      <vt:lpstr>PowerPoint Presentation</vt:lpstr>
      <vt:lpstr>Image Correction for Color Blind</vt:lpstr>
      <vt:lpstr>From where to begin?</vt:lpstr>
      <vt:lpstr>Computerized simulation of color appearance for dichromats</vt:lpstr>
      <vt:lpstr> LMS based  Simulation algorithm  Implementation of the algorithm originally described in the paper: H. Brettel, F. Vi´enot, and J. D. Mollon. "Computerized simulation of color appearance for dichromats" J. Opt. Soc. Am., 14(10):2647–2655, 1997.  </vt:lpstr>
      <vt:lpstr>For Example</vt:lpstr>
      <vt:lpstr>More Simulation Algorithms:</vt:lpstr>
      <vt:lpstr>Next Step: Daltonize</vt:lpstr>
      <vt:lpstr>Our Daltonize algorithm</vt:lpstr>
      <vt:lpstr>Daltonize algorithm Step By Step:</vt:lpstr>
      <vt:lpstr>Daltonize algorithm Step By Step:</vt:lpstr>
      <vt:lpstr>Results: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Correction for Color Blind</dc:title>
  <dc:creator>Haim Shalev</dc:creator>
  <cp:lastModifiedBy>Zahi Kfir</cp:lastModifiedBy>
  <cp:revision>25</cp:revision>
  <dcterms:created xsi:type="dcterms:W3CDTF">2013-06-15T16:52:11Z</dcterms:created>
  <dcterms:modified xsi:type="dcterms:W3CDTF">2013-06-17T06:54:59Z</dcterms:modified>
</cp:coreProperties>
</file>