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4"/>
  </p:sldMasterIdLst>
  <p:notesMasterIdLst>
    <p:notesMasterId r:id="rId16"/>
  </p:notesMasterIdLst>
  <p:sldIdLst>
    <p:sldId id="256" r:id="rId5"/>
    <p:sldId id="258" r:id="rId6"/>
    <p:sldId id="261" r:id="rId7"/>
    <p:sldId id="310" r:id="rId8"/>
    <p:sldId id="311" r:id="rId9"/>
    <p:sldId id="314" r:id="rId10"/>
    <p:sldId id="259" r:id="rId11"/>
    <p:sldId id="313" r:id="rId12"/>
    <p:sldId id="315" r:id="rId13"/>
    <p:sldId id="317" r:id="rId14"/>
    <p:sldId id="316" r:id="rId15"/>
  </p:sldIdLst>
  <p:sldSz cx="9144000" cy="5143500" type="screen16x9"/>
  <p:notesSz cx="6858000" cy="9144000"/>
  <p:embeddedFontLst>
    <p:embeddedFont>
      <p:font typeface="Raleway Thin" panose="020B060402020202020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36755-8929-4633-B533-0674E5DDA6FB}" v="2" dt="2021-07-09T07:01:00.992"/>
  </p1510:revLst>
</p1510:revInfo>
</file>

<file path=ppt/tableStyles.xml><?xml version="1.0" encoding="utf-8"?>
<a:tblStyleLst xmlns:a="http://schemas.openxmlformats.org/drawingml/2006/main" def="{B97D5BA7-1FA8-4E22-8DAA-F871D6035E5A}">
  <a:tblStyle styleId="{B97D5BA7-1FA8-4E22-8DAA-F871D6035E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õ Thành Cường (VNCDLL-CTÐTKSAI)" userId="S::cuongvt3@vingroup.net::6ff6fb81-533f-419c-9a8a-c21fd13e8282" providerId="AD" clId="Web-{5A336755-8929-4633-B533-0674E5DDA6FB}"/>
    <pc:docChg chg="modSld">
      <pc:chgData name="Võ Thành Cường (VNCDLL-CTÐTKSAI)" userId="S::cuongvt3@vingroup.net::6ff6fb81-533f-419c-9a8a-c21fd13e8282" providerId="AD" clId="Web-{5A336755-8929-4633-B533-0674E5DDA6FB}" dt="2021-07-09T07:01:00.992" v="1" actId="1076"/>
      <pc:docMkLst>
        <pc:docMk/>
      </pc:docMkLst>
      <pc:sldChg chg="modSp">
        <pc:chgData name="Võ Thành Cường (VNCDLL-CTÐTKSAI)" userId="S::cuongvt3@vingroup.net::6ff6fb81-533f-419c-9a8a-c21fd13e8282" providerId="AD" clId="Web-{5A336755-8929-4633-B533-0674E5DDA6FB}" dt="2021-07-09T07:01:00.992" v="1" actId="1076"/>
        <pc:sldMkLst>
          <pc:docMk/>
          <pc:sldMk cId="0" sldId="259"/>
        </pc:sldMkLst>
        <pc:picChg chg="mod">
          <ac:chgData name="Võ Thành Cường (VNCDLL-CTÐTKSAI)" userId="S::cuongvt3@vingroup.net::6ff6fb81-533f-419c-9a8a-c21fd13e8282" providerId="AD" clId="Web-{5A336755-8929-4633-B533-0674E5DDA6FB}" dt="2021-07-09T07:01:00.992" v="1" actId="1076"/>
          <ac:picMkLst>
            <pc:docMk/>
            <pc:sldMk cId="0" sldId="259"/>
            <ac:picMk id="1028" creationId="{DF1CEE38-E600-45FD-9026-E098049E5A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50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2c33ebb14_0_16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2c33ebb14_0_16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196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77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2c33ebb1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2c33ebb1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64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2c33ebb1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2c33ebb1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96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76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rot="-132933">
            <a:off x="303191" y="1753916"/>
            <a:ext cx="8520670" cy="864941"/>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4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rot="-132933">
            <a:off x="327990" y="2674061"/>
            <a:ext cx="8520670" cy="300528"/>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rot="-242392">
            <a:off x="1686427" y="2182666"/>
            <a:ext cx="5808332" cy="841756"/>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title" idx="2" hasCustomPrompt="1"/>
          </p:nvPr>
        </p:nvSpPr>
        <p:spPr>
          <a:xfrm rot="519400">
            <a:off x="6430587" y="881470"/>
            <a:ext cx="1343404" cy="841181"/>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59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 name="Google Shape;13;p3"/>
          <p:cNvSpPr txBox="1">
            <a:spLocks noGrp="1"/>
          </p:cNvSpPr>
          <p:nvPr>
            <p:ph type="subTitle" idx="1"/>
          </p:nvPr>
        </p:nvSpPr>
        <p:spPr>
          <a:xfrm rot="-1016">
            <a:off x="3743325" y="3574581"/>
            <a:ext cx="4060800" cy="675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rot="-255690">
            <a:off x="2580806" y="1997264"/>
            <a:ext cx="4045284" cy="1098036"/>
          </a:xfrm>
          <a:prstGeom prst="rect">
            <a:avLst/>
          </a:prstGeom>
        </p:spPr>
        <p:txBody>
          <a:bodyPr spcFirstLastPara="1" wrap="square" lIns="0" tIns="0" rIns="0" bIns="0" anchor="b" anchorCtr="0">
            <a:noAutofit/>
          </a:bodyPr>
          <a:lstStyle>
            <a:lvl1pPr lvl="0" algn="ctr">
              <a:spcBef>
                <a:spcPts val="0"/>
              </a:spcBef>
              <a:spcAft>
                <a:spcPts val="0"/>
              </a:spcAft>
              <a:buSzPts val="4200"/>
              <a:buNone/>
              <a:defRPr sz="8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rot="-765">
            <a:off x="3297179" y="3499305"/>
            <a:ext cx="4045200" cy="5988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13225" y="445025"/>
            <a:ext cx="7717500" cy="5727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13"/>
          <p:cNvSpPr txBox="1">
            <a:spLocks noGrp="1"/>
          </p:cNvSpPr>
          <p:nvPr>
            <p:ph type="subTitle" idx="1"/>
          </p:nvPr>
        </p:nvSpPr>
        <p:spPr>
          <a:xfrm>
            <a:off x="776245"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43" name="Google Shape;43;p13"/>
          <p:cNvSpPr txBox="1">
            <a:spLocks noGrp="1"/>
          </p:cNvSpPr>
          <p:nvPr>
            <p:ph type="subTitle" idx="2"/>
          </p:nvPr>
        </p:nvSpPr>
        <p:spPr>
          <a:xfrm rot="-1287">
            <a:off x="752245" y="2957866"/>
            <a:ext cx="1602600" cy="42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44" name="Google Shape;44;p13"/>
          <p:cNvSpPr txBox="1">
            <a:spLocks noGrp="1"/>
          </p:cNvSpPr>
          <p:nvPr>
            <p:ph type="title" idx="3" hasCustomPrompt="1"/>
          </p:nvPr>
        </p:nvSpPr>
        <p:spPr>
          <a:xfrm>
            <a:off x="808875"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
        <p:nvSpPr>
          <p:cNvPr id="45" name="Google Shape;45;p13"/>
          <p:cNvSpPr txBox="1">
            <a:spLocks noGrp="1"/>
          </p:cNvSpPr>
          <p:nvPr>
            <p:ph type="subTitle" idx="4"/>
          </p:nvPr>
        </p:nvSpPr>
        <p:spPr>
          <a:xfrm>
            <a:off x="2866275"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46" name="Google Shape;46;p13"/>
          <p:cNvSpPr txBox="1">
            <a:spLocks noGrp="1"/>
          </p:cNvSpPr>
          <p:nvPr>
            <p:ph type="subTitle" idx="5"/>
          </p:nvPr>
        </p:nvSpPr>
        <p:spPr>
          <a:xfrm rot="-1287">
            <a:off x="2818200" y="2957892"/>
            <a:ext cx="1602600" cy="425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47" name="Google Shape;47;p13"/>
          <p:cNvSpPr txBox="1">
            <a:spLocks noGrp="1"/>
          </p:cNvSpPr>
          <p:nvPr>
            <p:ph type="title" idx="6" hasCustomPrompt="1"/>
          </p:nvPr>
        </p:nvSpPr>
        <p:spPr>
          <a:xfrm>
            <a:off x="2866275"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
        <p:nvSpPr>
          <p:cNvPr id="48" name="Google Shape;48;p13"/>
          <p:cNvSpPr txBox="1">
            <a:spLocks noGrp="1"/>
          </p:cNvSpPr>
          <p:nvPr>
            <p:ph type="subTitle" idx="7"/>
          </p:nvPr>
        </p:nvSpPr>
        <p:spPr>
          <a:xfrm>
            <a:off x="4752950"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49" name="Google Shape;49;p13"/>
          <p:cNvSpPr txBox="1">
            <a:spLocks noGrp="1"/>
          </p:cNvSpPr>
          <p:nvPr>
            <p:ph type="subTitle" idx="8"/>
          </p:nvPr>
        </p:nvSpPr>
        <p:spPr>
          <a:xfrm rot="-1287">
            <a:off x="4723250" y="2957832"/>
            <a:ext cx="1602600" cy="42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50" name="Google Shape;50;p13"/>
          <p:cNvSpPr txBox="1">
            <a:spLocks noGrp="1"/>
          </p:cNvSpPr>
          <p:nvPr>
            <p:ph type="title" idx="9" hasCustomPrompt="1"/>
          </p:nvPr>
        </p:nvSpPr>
        <p:spPr>
          <a:xfrm>
            <a:off x="4752950"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
        <p:nvSpPr>
          <p:cNvPr id="51" name="Google Shape;51;p13"/>
          <p:cNvSpPr txBox="1">
            <a:spLocks noGrp="1"/>
          </p:cNvSpPr>
          <p:nvPr>
            <p:ph type="subTitle" idx="13"/>
          </p:nvPr>
        </p:nvSpPr>
        <p:spPr>
          <a:xfrm>
            <a:off x="6810350"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52" name="Google Shape;52;p13"/>
          <p:cNvSpPr txBox="1">
            <a:spLocks noGrp="1"/>
          </p:cNvSpPr>
          <p:nvPr>
            <p:ph type="subTitle" idx="14"/>
          </p:nvPr>
        </p:nvSpPr>
        <p:spPr>
          <a:xfrm rot="-1287">
            <a:off x="6780600" y="2957806"/>
            <a:ext cx="1602600" cy="42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53" name="Google Shape;53;p13"/>
          <p:cNvSpPr txBox="1">
            <a:spLocks noGrp="1"/>
          </p:cNvSpPr>
          <p:nvPr>
            <p:ph type="title" idx="15" hasCustomPrompt="1"/>
          </p:nvPr>
        </p:nvSpPr>
        <p:spPr>
          <a:xfrm>
            <a:off x="6810350"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9">
    <p:bg>
      <p:bgPr>
        <a:solidFill>
          <a:schemeClr val="accent2"/>
        </a:solidFill>
        <a:effectLst/>
      </p:bgPr>
    </p:bg>
    <p:spTree>
      <p:nvGrpSpPr>
        <p:cNvPr id="1" name="Shape 1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0">
    <p:bg>
      <p:bgPr>
        <a:solidFill>
          <a:schemeClr val="accent6"/>
        </a:solidFill>
        <a:effectLst/>
      </p:bgPr>
    </p:bg>
    <p:spTree>
      <p:nvGrpSpPr>
        <p:cNvPr id="1" name="Shape 18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accent1"/>
              </a:buClr>
              <a:buSzPts val="2800"/>
              <a:buFont typeface="Raleway Thin"/>
              <a:buNone/>
              <a:defRPr sz="2800">
                <a:solidFill>
                  <a:schemeClr val="accent1"/>
                </a:solidFill>
                <a:latin typeface="Raleway Thin"/>
                <a:ea typeface="Raleway Thin"/>
                <a:cs typeface="Raleway Thin"/>
                <a:sym typeface="Raleway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86" r:id="rId6"/>
    <p:sldLayoutId id="214748368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44"/>
          <p:cNvGrpSpPr/>
          <p:nvPr/>
        </p:nvGrpSpPr>
        <p:grpSpPr>
          <a:xfrm rot="272477">
            <a:off x="831732" y="560738"/>
            <a:ext cx="7453800" cy="3726731"/>
            <a:chOff x="831732" y="560738"/>
            <a:chExt cx="7453800" cy="3726731"/>
          </a:xfrm>
        </p:grpSpPr>
        <p:sp>
          <p:nvSpPr>
            <p:cNvPr id="195" name="Google Shape;195;p44"/>
            <p:cNvSpPr/>
            <p:nvPr/>
          </p:nvSpPr>
          <p:spPr>
            <a:xfrm rot="-133015">
              <a:off x="890337" y="975482"/>
              <a:ext cx="7336591" cy="3171275"/>
            </a:xfrm>
            <a:prstGeom prst="roundRect">
              <a:avLst>
                <a:gd name="adj" fmla="val 9539"/>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4"/>
            <p:cNvSpPr/>
            <p:nvPr/>
          </p:nvSpPr>
          <p:spPr>
            <a:xfrm rot="-132907">
              <a:off x="6789375" y="575142"/>
              <a:ext cx="767149" cy="1129975"/>
            </a:xfrm>
            <a:custGeom>
              <a:avLst/>
              <a:gdLst/>
              <a:ahLst/>
              <a:cxnLst/>
              <a:rect l="l" t="t" r="r" b="b"/>
              <a:pathLst>
                <a:path w="14919" h="21975" extrusionOk="0">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4"/>
            <p:cNvSpPr/>
            <p:nvPr/>
          </p:nvSpPr>
          <p:spPr>
            <a:xfrm rot="-121639">
              <a:off x="3924264" y="760834"/>
              <a:ext cx="1187243" cy="448482"/>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44"/>
          <p:cNvSpPr txBox="1">
            <a:spLocks noGrp="1"/>
          </p:cNvSpPr>
          <p:nvPr>
            <p:ph type="ctrTitle"/>
          </p:nvPr>
        </p:nvSpPr>
        <p:spPr>
          <a:xfrm rot="139544">
            <a:off x="303191" y="1753916"/>
            <a:ext cx="8520670" cy="86494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BINDING AFFINITY</a:t>
            </a:r>
            <a:endParaRPr dirty="0"/>
          </a:p>
        </p:txBody>
      </p:sp>
      <p:sp>
        <p:nvSpPr>
          <p:cNvPr id="199" name="Google Shape;199;p44"/>
          <p:cNvSpPr txBox="1">
            <a:spLocks noGrp="1"/>
          </p:cNvSpPr>
          <p:nvPr>
            <p:ph type="subTitle" idx="1"/>
          </p:nvPr>
        </p:nvSpPr>
        <p:spPr>
          <a:xfrm rot="139544">
            <a:off x="328432" y="2696931"/>
            <a:ext cx="7337513" cy="300528"/>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Nguyen Thi Hai Yen</a:t>
            </a:r>
            <a:endParaRPr dirty="0"/>
          </a:p>
        </p:txBody>
      </p:sp>
      <p:grpSp>
        <p:nvGrpSpPr>
          <p:cNvPr id="200" name="Google Shape;200;p44"/>
          <p:cNvGrpSpPr/>
          <p:nvPr/>
        </p:nvGrpSpPr>
        <p:grpSpPr>
          <a:xfrm rot="150071">
            <a:off x="4178471" y="965077"/>
            <a:ext cx="678648" cy="38026"/>
            <a:chOff x="-1780650" y="1138950"/>
            <a:chExt cx="678625" cy="38025"/>
          </a:xfrm>
        </p:grpSpPr>
        <p:sp>
          <p:nvSpPr>
            <p:cNvPr id="201" name="Google Shape;201;p44"/>
            <p:cNvSpPr/>
            <p:nvPr/>
          </p:nvSpPr>
          <p:spPr>
            <a:xfrm>
              <a:off x="-1780650" y="1138950"/>
              <a:ext cx="38025" cy="38025"/>
            </a:xfrm>
            <a:custGeom>
              <a:avLst/>
              <a:gdLst/>
              <a:ahLst/>
              <a:cxnLst/>
              <a:rect l="l" t="t" r="r" b="b"/>
              <a:pathLst>
                <a:path w="1521" h="1521" extrusionOk="0">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4"/>
            <p:cNvSpPr/>
            <p:nvPr/>
          </p:nvSpPr>
          <p:spPr>
            <a:xfrm>
              <a:off x="-1620300" y="1138950"/>
              <a:ext cx="38025" cy="38025"/>
            </a:xfrm>
            <a:custGeom>
              <a:avLst/>
              <a:gdLst/>
              <a:ahLst/>
              <a:cxnLst/>
              <a:rect l="l" t="t" r="r" b="b"/>
              <a:pathLst>
                <a:path w="1521"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4"/>
            <p:cNvSpPr/>
            <p:nvPr/>
          </p:nvSpPr>
          <p:spPr>
            <a:xfrm>
              <a:off x="-1459975" y="1138950"/>
              <a:ext cx="38025" cy="38025"/>
            </a:xfrm>
            <a:custGeom>
              <a:avLst/>
              <a:gdLst/>
              <a:ahLst/>
              <a:cxnLst/>
              <a:rect l="l" t="t" r="r" b="b"/>
              <a:pathLst>
                <a:path w="1521" h="1521" extrusionOk="0">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4"/>
            <p:cNvSpPr/>
            <p:nvPr/>
          </p:nvSpPr>
          <p:spPr>
            <a:xfrm>
              <a:off x="-1299625" y="1138950"/>
              <a:ext cx="38025" cy="38025"/>
            </a:xfrm>
            <a:custGeom>
              <a:avLst/>
              <a:gdLst/>
              <a:ahLst/>
              <a:cxnLst/>
              <a:rect l="l" t="t" r="r" b="b"/>
              <a:pathLst>
                <a:path w="1521" h="1521" extrusionOk="0">
                  <a:moveTo>
                    <a:pt x="760" y="0"/>
                  </a:moveTo>
                  <a:cubicBezTo>
                    <a:pt x="335" y="0"/>
                    <a:pt x="0" y="335"/>
                    <a:pt x="0" y="760"/>
                  </a:cubicBezTo>
                  <a:cubicBezTo>
                    <a:pt x="0" y="1186"/>
                    <a:pt x="335" y="1520"/>
                    <a:pt x="760" y="1520"/>
                  </a:cubicBezTo>
                  <a:cubicBezTo>
                    <a:pt x="1155" y="1520"/>
                    <a:pt x="1520" y="1186"/>
                    <a:pt x="1520" y="760"/>
                  </a:cubicBezTo>
                  <a:cubicBezTo>
                    <a:pt x="1520" y="335"/>
                    <a:pt x="1155"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4"/>
            <p:cNvSpPr/>
            <p:nvPr/>
          </p:nvSpPr>
          <p:spPr>
            <a:xfrm>
              <a:off x="-1140050" y="1138950"/>
              <a:ext cx="38025" cy="38025"/>
            </a:xfrm>
            <a:custGeom>
              <a:avLst/>
              <a:gdLst/>
              <a:ahLst/>
              <a:cxnLst/>
              <a:rect l="l" t="t" r="r" b="b"/>
              <a:pathLst>
                <a:path w="1521" h="1521" extrusionOk="0">
                  <a:moveTo>
                    <a:pt x="760" y="0"/>
                  </a:moveTo>
                  <a:cubicBezTo>
                    <a:pt x="365" y="0"/>
                    <a:pt x="0" y="335"/>
                    <a:pt x="0" y="760"/>
                  </a:cubicBezTo>
                  <a:cubicBezTo>
                    <a:pt x="0" y="1186"/>
                    <a:pt x="365" y="1520"/>
                    <a:pt x="760" y="1520"/>
                  </a:cubicBezTo>
                  <a:cubicBezTo>
                    <a:pt x="1186" y="1520"/>
                    <a:pt x="1520" y="1186"/>
                    <a:pt x="1520" y="760"/>
                  </a:cubicBezTo>
                  <a:cubicBezTo>
                    <a:pt x="1520"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rot="273341">
            <a:off x="2138127" y="20132"/>
            <a:ext cx="5089732" cy="809684"/>
            <a:chOff x="1728620" y="467379"/>
            <a:chExt cx="5890131" cy="3063479"/>
          </a:xfrm>
        </p:grpSpPr>
        <p:sp>
          <p:nvSpPr>
            <p:cNvPr id="282" name="Google Shape;282;p49"/>
            <p:cNvSpPr/>
            <p:nvPr/>
          </p:nvSpPr>
          <p:spPr>
            <a:xfrm rot="21357645">
              <a:off x="1728620" y="1129988"/>
              <a:ext cx="5890131" cy="240087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16178" y="467379"/>
              <a:ext cx="872216" cy="1332074"/>
              <a:chOff x="4329455" y="637223"/>
              <a:chExt cx="872209" cy="1332065"/>
            </a:xfrm>
          </p:grpSpPr>
          <p:sp>
            <p:nvSpPr>
              <p:cNvPr id="284" name="Google Shape;284;p49"/>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7" name="Google Shape;287;p49"/>
          <p:cNvSpPr txBox="1">
            <a:spLocks noGrp="1"/>
          </p:cNvSpPr>
          <p:nvPr>
            <p:ph type="title"/>
          </p:nvPr>
        </p:nvSpPr>
        <p:spPr>
          <a:xfrm>
            <a:off x="1621108" y="131298"/>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Visualization</a:t>
            </a:r>
            <a:endParaRPr sz="3600" dirty="0"/>
          </a:p>
        </p:txBody>
      </p:sp>
      <p:sp>
        <p:nvSpPr>
          <p:cNvPr id="288" name="Google Shape;288;p49"/>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a:off x="1439457" y="224972"/>
            <a:ext cx="802995" cy="4349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04</a:t>
            </a:r>
            <a:endParaRPr sz="4400" dirty="0"/>
          </a:p>
        </p:txBody>
      </p:sp>
      <p:pic>
        <p:nvPicPr>
          <p:cNvPr id="3" name="Picture 2">
            <a:extLst>
              <a:ext uri="{FF2B5EF4-FFF2-40B4-BE49-F238E27FC236}">
                <a16:creationId xmlns:a16="http://schemas.microsoft.com/office/drawing/2014/main" id="{DB75C055-1C1E-47B1-98B3-66E0F7BED05F}"/>
              </a:ext>
            </a:extLst>
          </p:cNvPr>
          <p:cNvPicPr>
            <a:picLocks noChangeAspect="1"/>
          </p:cNvPicPr>
          <p:nvPr/>
        </p:nvPicPr>
        <p:blipFill rotWithShape="1">
          <a:blip r:embed="rId3"/>
          <a:srcRect t="502" b="2879"/>
          <a:stretch/>
        </p:blipFill>
        <p:spPr>
          <a:xfrm>
            <a:off x="1727199" y="973055"/>
            <a:ext cx="5491895" cy="3646659"/>
          </a:xfrm>
          <a:prstGeom prst="rect">
            <a:avLst/>
          </a:prstGeom>
        </p:spPr>
      </p:pic>
      <p:sp>
        <p:nvSpPr>
          <p:cNvPr id="13" name="TextBox 12">
            <a:extLst>
              <a:ext uri="{FF2B5EF4-FFF2-40B4-BE49-F238E27FC236}">
                <a16:creationId xmlns:a16="http://schemas.microsoft.com/office/drawing/2014/main" id="{612F747C-4005-4CA5-9B44-75E4DDCA8EB4}"/>
              </a:ext>
            </a:extLst>
          </p:cNvPr>
          <p:cNvSpPr txBox="1"/>
          <p:nvPr/>
        </p:nvSpPr>
        <p:spPr>
          <a:xfrm>
            <a:off x="820058" y="4631541"/>
            <a:ext cx="7837714" cy="738664"/>
          </a:xfrm>
          <a:prstGeom prst="rect">
            <a:avLst/>
          </a:prstGeom>
          <a:noFill/>
        </p:spPr>
        <p:txBody>
          <a:bodyPr wrap="square">
            <a:sp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Visualization of residue VAL.448 of protein ABL1-Asciminib (PDB 5MO4). The</a:t>
            </a:r>
            <a:br>
              <a:rPr lang="en-US" b="1"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residue VAL.448 is the binding site of ABL1-Asciminib.</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76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09;p78">
            <a:extLst>
              <a:ext uri="{FF2B5EF4-FFF2-40B4-BE49-F238E27FC236}">
                <a16:creationId xmlns:a16="http://schemas.microsoft.com/office/drawing/2014/main" id="{80CA820F-BFC1-4C3F-A0B8-19A9939C025F}"/>
              </a:ext>
            </a:extLst>
          </p:cNvPr>
          <p:cNvSpPr/>
          <p:nvPr/>
        </p:nvSpPr>
        <p:spPr>
          <a:xfrm rot="-470">
            <a:off x="981737" y="1330828"/>
            <a:ext cx="4385100" cy="216750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010;p78">
            <a:extLst>
              <a:ext uri="{FF2B5EF4-FFF2-40B4-BE49-F238E27FC236}">
                <a16:creationId xmlns:a16="http://schemas.microsoft.com/office/drawing/2014/main" id="{D318C967-4189-4F4D-9450-9A8F5FACBA04}"/>
              </a:ext>
            </a:extLst>
          </p:cNvPr>
          <p:cNvGrpSpPr/>
          <p:nvPr/>
        </p:nvGrpSpPr>
        <p:grpSpPr>
          <a:xfrm>
            <a:off x="2943785" y="1813948"/>
            <a:ext cx="4536000" cy="2660563"/>
            <a:chOff x="2675273" y="1022920"/>
            <a:chExt cx="4536000" cy="2660563"/>
          </a:xfrm>
        </p:grpSpPr>
        <p:sp>
          <p:nvSpPr>
            <p:cNvPr id="7" name="Google Shape;1011;p78">
              <a:extLst>
                <a:ext uri="{FF2B5EF4-FFF2-40B4-BE49-F238E27FC236}">
                  <a16:creationId xmlns:a16="http://schemas.microsoft.com/office/drawing/2014/main" id="{E33E8F35-9722-4206-9A12-05498D5122F7}"/>
                </a:ext>
              </a:extLst>
            </p:cNvPr>
            <p:cNvSpPr/>
            <p:nvPr/>
          </p:nvSpPr>
          <p:spPr>
            <a:xfrm rot="-319562">
              <a:off x="2761704" y="1295060"/>
              <a:ext cx="4363137" cy="2067506"/>
            </a:xfrm>
            <a:prstGeom prst="roundRect">
              <a:avLst>
                <a:gd name="adj" fmla="val 16667"/>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2;p78">
              <a:extLst>
                <a:ext uri="{FF2B5EF4-FFF2-40B4-BE49-F238E27FC236}">
                  <a16:creationId xmlns:a16="http://schemas.microsoft.com/office/drawing/2014/main" id="{951DF41B-EF9E-4B03-9B99-F49C83E4F36F}"/>
                </a:ext>
              </a:extLst>
            </p:cNvPr>
            <p:cNvSpPr/>
            <p:nvPr/>
          </p:nvSpPr>
          <p:spPr>
            <a:xfrm rot="-10169143">
              <a:off x="3372608" y="3132129"/>
              <a:ext cx="386153" cy="520492"/>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13;p78">
              <a:extLst>
                <a:ext uri="{FF2B5EF4-FFF2-40B4-BE49-F238E27FC236}">
                  <a16:creationId xmlns:a16="http://schemas.microsoft.com/office/drawing/2014/main" id="{1488135A-F8F9-44F4-B109-2F14275B4721}"/>
                </a:ext>
              </a:extLst>
            </p:cNvPr>
            <p:cNvSpPr/>
            <p:nvPr/>
          </p:nvSpPr>
          <p:spPr>
            <a:xfrm rot="-900083">
              <a:off x="6091358" y="1064029"/>
              <a:ext cx="386153" cy="520492"/>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014;p78">
            <a:extLst>
              <a:ext uri="{FF2B5EF4-FFF2-40B4-BE49-F238E27FC236}">
                <a16:creationId xmlns:a16="http://schemas.microsoft.com/office/drawing/2014/main" id="{40AC9EAC-C0A4-4E65-8E4C-B2E31A0B083D}"/>
              </a:ext>
            </a:extLst>
          </p:cNvPr>
          <p:cNvSpPr txBox="1">
            <a:spLocks noGrp="1"/>
          </p:cNvSpPr>
          <p:nvPr>
            <p:ph type="title"/>
          </p:nvPr>
        </p:nvSpPr>
        <p:spPr>
          <a:xfrm rot="-319520">
            <a:off x="3021818" y="2737025"/>
            <a:ext cx="4350779" cy="57276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THANKS!</a:t>
            </a:r>
            <a:endParaRPr dirty="0"/>
          </a:p>
        </p:txBody>
      </p:sp>
      <p:sp>
        <p:nvSpPr>
          <p:cNvPr id="11" name="Google Shape;1015;p78">
            <a:extLst>
              <a:ext uri="{FF2B5EF4-FFF2-40B4-BE49-F238E27FC236}">
                <a16:creationId xmlns:a16="http://schemas.microsoft.com/office/drawing/2014/main" id="{A7D232F9-EB36-49AF-9069-8DD251730232}"/>
              </a:ext>
            </a:extLst>
          </p:cNvPr>
          <p:cNvSpPr txBox="1">
            <a:spLocks noGrp="1"/>
          </p:cNvSpPr>
          <p:nvPr>
            <p:ph type="subTitle" idx="1"/>
          </p:nvPr>
        </p:nvSpPr>
        <p:spPr>
          <a:xfrm rot="1336">
            <a:off x="1261132" y="1616482"/>
            <a:ext cx="3858900" cy="3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Do you have any questions?</a:t>
            </a:r>
            <a:endParaRPr/>
          </a:p>
          <a:p>
            <a:pPr marL="0" lvl="0" indent="0" algn="l" rtl="0">
              <a:spcBef>
                <a:spcPts val="0"/>
              </a:spcBef>
              <a:spcAft>
                <a:spcPts val="0"/>
              </a:spcAft>
              <a:buNone/>
            </a:pPr>
            <a:endParaRPr/>
          </a:p>
        </p:txBody>
      </p:sp>
      <p:sp>
        <p:nvSpPr>
          <p:cNvPr id="12" name="Google Shape;1016;p78">
            <a:extLst>
              <a:ext uri="{FF2B5EF4-FFF2-40B4-BE49-F238E27FC236}">
                <a16:creationId xmlns:a16="http://schemas.microsoft.com/office/drawing/2014/main" id="{500BC5D2-9FA3-4D41-8FCC-CB9E740E1653}"/>
              </a:ext>
            </a:extLst>
          </p:cNvPr>
          <p:cNvSpPr txBox="1">
            <a:spLocks/>
          </p:cNvSpPr>
          <p:nvPr/>
        </p:nvSpPr>
        <p:spPr>
          <a:xfrm rot="686">
            <a:off x="1261132" y="1984656"/>
            <a:ext cx="3006900" cy="714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2000"/>
              <a:buFont typeface="Raleway Thin"/>
              <a:buNone/>
              <a:defRPr sz="5900" b="0" i="0" u="none" strike="noStrike" cap="none">
                <a:solidFill>
                  <a:schemeClr val="accent5"/>
                </a:solidFill>
                <a:latin typeface="Raleway Thin"/>
                <a:ea typeface="Raleway Thin"/>
                <a:cs typeface="Raleway Thin"/>
                <a:sym typeface="Raleway Thin"/>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pPr algn="l">
              <a:buClr>
                <a:schemeClr val="dk1"/>
              </a:buClr>
              <a:buSzPts val="1100"/>
              <a:buFont typeface="Arial"/>
              <a:buNone/>
            </a:pPr>
            <a:r>
              <a:rPr lang="en-US" sz="1400" dirty="0">
                <a:solidFill>
                  <a:schemeClr val="tx1"/>
                </a:solidFill>
                <a:latin typeface="Times New Roman" panose="02020603050405020304" pitchFamily="18" charset="0"/>
                <a:cs typeface="Times New Roman" panose="02020603050405020304" pitchFamily="18" charset="0"/>
              </a:rPr>
              <a:t>haiyenzenny97a1@gmail.com</a:t>
            </a:r>
          </a:p>
          <a:p>
            <a:pPr algn="l"/>
            <a:endParaRPr lang="en-US" dirty="0"/>
          </a:p>
        </p:txBody>
      </p:sp>
      <p:grpSp>
        <p:nvGrpSpPr>
          <p:cNvPr id="13" name="Google Shape;1017;p78">
            <a:extLst>
              <a:ext uri="{FF2B5EF4-FFF2-40B4-BE49-F238E27FC236}">
                <a16:creationId xmlns:a16="http://schemas.microsoft.com/office/drawing/2014/main" id="{B7517DB7-0662-4D80-811B-8C7FE23493F4}"/>
              </a:ext>
            </a:extLst>
          </p:cNvPr>
          <p:cNvGrpSpPr/>
          <p:nvPr/>
        </p:nvGrpSpPr>
        <p:grpSpPr>
          <a:xfrm>
            <a:off x="1261137" y="2827747"/>
            <a:ext cx="357506" cy="357389"/>
            <a:chOff x="718550" y="1867519"/>
            <a:chExt cx="357506" cy="357389"/>
          </a:xfrm>
        </p:grpSpPr>
        <p:sp>
          <p:nvSpPr>
            <p:cNvPr id="14" name="Google Shape;1018;p78">
              <a:extLst>
                <a:ext uri="{FF2B5EF4-FFF2-40B4-BE49-F238E27FC236}">
                  <a16:creationId xmlns:a16="http://schemas.microsoft.com/office/drawing/2014/main" id="{B77020DA-AEF0-4A59-98D0-2963040A77DF}"/>
                </a:ext>
              </a:extLst>
            </p:cNvPr>
            <p:cNvSpPr/>
            <p:nvPr/>
          </p:nvSpPr>
          <p:spPr>
            <a:xfrm rot="-6532">
              <a:off x="718889" y="1867857"/>
              <a:ext cx="356830" cy="356463"/>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9;p78">
              <a:extLst>
                <a:ext uri="{FF2B5EF4-FFF2-40B4-BE49-F238E27FC236}">
                  <a16:creationId xmlns:a16="http://schemas.microsoft.com/office/drawing/2014/main" id="{22C29467-5A36-41EC-99BF-A140C787E02E}"/>
                </a:ext>
              </a:extLst>
            </p:cNvPr>
            <p:cNvSpPr/>
            <p:nvPr/>
          </p:nvSpPr>
          <p:spPr>
            <a:xfrm rot="-6532">
              <a:off x="781007" y="1945090"/>
              <a:ext cx="194155" cy="279634"/>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020;p78">
            <a:extLst>
              <a:ext uri="{FF2B5EF4-FFF2-40B4-BE49-F238E27FC236}">
                <a16:creationId xmlns:a16="http://schemas.microsoft.com/office/drawing/2014/main" id="{2131132F-C309-48B2-A984-F1A8CF3B2AC4}"/>
              </a:ext>
            </a:extLst>
          </p:cNvPr>
          <p:cNvGrpSpPr/>
          <p:nvPr/>
        </p:nvGrpSpPr>
        <p:grpSpPr>
          <a:xfrm>
            <a:off x="1759538" y="2826794"/>
            <a:ext cx="357506" cy="357140"/>
            <a:chOff x="1216951" y="1866566"/>
            <a:chExt cx="357506" cy="357140"/>
          </a:xfrm>
        </p:grpSpPr>
        <p:sp>
          <p:nvSpPr>
            <p:cNvPr id="17" name="Google Shape;1021;p78">
              <a:extLst>
                <a:ext uri="{FF2B5EF4-FFF2-40B4-BE49-F238E27FC236}">
                  <a16:creationId xmlns:a16="http://schemas.microsoft.com/office/drawing/2014/main" id="{CA068F32-E734-4466-AEEA-1E37B9D87B66}"/>
                </a:ext>
              </a:extLst>
            </p:cNvPr>
            <p:cNvSpPr/>
            <p:nvPr/>
          </p:nvSpPr>
          <p:spPr>
            <a:xfrm rot="-6532">
              <a:off x="1217289" y="1866905"/>
              <a:ext cx="356830" cy="356463"/>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022;p78">
              <a:extLst>
                <a:ext uri="{FF2B5EF4-FFF2-40B4-BE49-F238E27FC236}">
                  <a16:creationId xmlns:a16="http://schemas.microsoft.com/office/drawing/2014/main" id="{0CB89145-6944-4A70-BF30-5570C6D6D388}"/>
                </a:ext>
              </a:extLst>
            </p:cNvPr>
            <p:cNvGrpSpPr/>
            <p:nvPr/>
          </p:nvGrpSpPr>
          <p:grpSpPr>
            <a:xfrm rot="-6532">
              <a:off x="1281615" y="1930836"/>
              <a:ext cx="228572" cy="228572"/>
              <a:chOff x="1390294" y="3165683"/>
              <a:chExt cx="228595" cy="228595"/>
            </a:xfrm>
          </p:grpSpPr>
          <p:sp>
            <p:nvSpPr>
              <p:cNvPr id="19" name="Google Shape;1023;p78">
                <a:extLst>
                  <a:ext uri="{FF2B5EF4-FFF2-40B4-BE49-F238E27FC236}">
                    <a16:creationId xmlns:a16="http://schemas.microsoft.com/office/drawing/2014/main" id="{38731FE5-002E-425B-A78D-A8C6C5CB7175}"/>
                  </a:ext>
                </a:extLst>
              </p:cNvPr>
              <p:cNvSpPr/>
              <p:nvPr/>
            </p:nvSpPr>
            <p:spPr>
              <a:xfrm>
                <a:off x="1390294" y="3165683"/>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4;p78">
                <a:extLst>
                  <a:ext uri="{FF2B5EF4-FFF2-40B4-BE49-F238E27FC236}">
                    <a16:creationId xmlns:a16="http://schemas.microsoft.com/office/drawing/2014/main" id="{D3FDF94D-DA84-4F41-929F-636404DE3A8D}"/>
                  </a:ext>
                </a:extLst>
              </p:cNvPr>
              <p:cNvSpPr/>
              <p:nvPr/>
            </p:nvSpPr>
            <p:spPr>
              <a:xfrm>
                <a:off x="1423981" y="3219817"/>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025;p78">
            <a:extLst>
              <a:ext uri="{FF2B5EF4-FFF2-40B4-BE49-F238E27FC236}">
                <a16:creationId xmlns:a16="http://schemas.microsoft.com/office/drawing/2014/main" id="{673940C8-737F-48CC-8422-2056A40FED6B}"/>
              </a:ext>
            </a:extLst>
          </p:cNvPr>
          <p:cNvGrpSpPr/>
          <p:nvPr/>
        </p:nvGrpSpPr>
        <p:grpSpPr>
          <a:xfrm>
            <a:off x="2257931" y="2825853"/>
            <a:ext cx="357139" cy="357139"/>
            <a:chOff x="1715344" y="1865625"/>
            <a:chExt cx="357139" cy="357139"/>
          </a:xfrm>
        </p:grpSpPr>
        <p:sp>
          <p:nvSpPr>
            <p:cNvPr id="22" name="Google Shape;1026;p78">
              <a:extLst>
                <a:ext uri="{FF2B5EF4-FFF2-40B4-BE49-F238E27FC236}">
                  <a16:creationId xmlns:a16="http://schemas.microsoft.com/office/drawing/2014/main" id="{B7660A5E-609C-42DC-8535-3D25BD52A084}"/>
                </a:ext>
              </a:extLst>
            </p:cNvPr>
            <p:cNvSpPr/>
            <p:nvPr/>
          </p:nvSpPr>
          <p:spPr>
            <a:xfrm rot="-6532">
              <a:off x="1715683" y="1865964"/>
              <a:ext cx="356463" cy="356463"/>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7;p78">
              <a:extLst>
                <a:ext uri="{FF2B5EF4-FFF2-40B4-BE49-F238E27FC236}">
                  <a16:creationId xmlns:a16="http://schemas.microsoft.com/office/drawing/2014/main" id="{44C61FF3-5660-478C-A120-55102BE7D57C}"/>
                </a:ext>
              </a:extLst>
            </p:cNvPr>
            <p:cNvSpPr/>
            <p:nvPr/>
          </p:nvSpPr>
          <p:spPr>
            <a:xfrm rot="-6532">
              <a:off x="1791766" y="1958131"/>
              <a:ext cx="227734" cy="187445"/>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24E78"/>
                </a:solidFill>
              </a:endParaRPr>
            </a:p>
          </p:txBody>
        </p:sp>
      </p:grpSp>
    </p:spTree>
    <p:extLst>
      <p:ext uri="{BB962C8B-B14F-4D97-AF65-F5344CB8AC3E}">
        <p14:creationId xmlns:p14="http://schemas.microsoft.com/office/powerpoint/2010/main" val="123084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6"/>
          <p:cNvSpPr txBox="1">
            <a:spLocks noGrp="1"/>
          </p:cNvSpPr>
          <p:nvPr>
            <p:ph type="title"/>
          </p:nvPr>
        </p:nvSpPr>
        <p:spPr>
          <a:xfrm>
            <a:off x="713225" y="4450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AGENDA</a:t>
            </a:r>
            <a:endParaRPr dirty="0"/>
          </a:p>
        </p:txBody>
      </p:sp>
      <p:sp>
        <p:nvSpPr>
          <p:cNvPr id="217" name="Google Shape;217;p46"/>
          <p:cNvSpPr/>
          <p:nvPr/>
        </p:nvSpPr>
        <p:spPr>
          <a:xfrm rot="519771">
            <a:off x="6960230" y="1825322"/>
            <a:ext cx="1254815" cy="1254815"/>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6"/>
          <p:cNvSpPr txBox="1">
            <a:spLocks noGrp="1"/>
          </p:cNvSpPr>
          <p:nvPr>
            <p:ph type="title" idx="15"/>
          </p:nvPr>
        </p:nvSpPr>
        <p:spPr>
          <a:xfrm>
            <a:off x="6810350" y="1745550"/>
            <a:ext cx="1554600" cy="136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219" name="Google Shape;219;p46"/>
          <p:cNvGrpSpPr/>
          <p:nvPr/>
        </p:nvGrpSpPr>
        <p:grpSpPr>
          <a:xfrm>
            <a:off x="7842053" y="1625713"/>
            <a:ext cx="331509" cy="506763"/>
            <a:chOff x="7052678" y="3327363"/>
            <a:chExt cx="331509" cy="506763"/>
          </a:xfrm>
        </p:grpSpPr>
        <p:sp>
          <p:nvSpPr>
            <p:cNvPr id="220" name="Google Shape;220;p46"/>
            <p:cNvSpPr/>
            <p:nvPr/>
          </p:nvSpPr>
          <p:spPr>
            <a:xfrm rot="1186565">
              <a:off x="7136441" y="3348830"/>
              <a:ext cx="28373" cy="495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6"/>
            <p:cNvSpPr/>
            <p:nvPr/>
          </p:nvSpPr>
          <p:spPr>
            <a:xfrm>
              <a:off x="7052687" y="3327363"/>
              <a:ext cx="331500" cy="33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46"/>
          <p:cNvSpPr/>
          <p:nvPr/>
        </p:nvSpPr>
        <p:spPr>
          <a:xfrm>
            <a:off x="6780600" y="2957525"/>
            <a:ext cx="1602600" cy="425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3" name="Google Shape;223;p46"/>
          <p:cNvSpPr txBox="1">
            <a:spLocks noGrp="1"/>
          </p:cNvSpPr>
          <p:nvPr>
            <p:ph type="subTitle" idx="14"/>
          </p:nvPr>
        </p:nvSpPr>
        <p:spPr>
          <a:xfrm rot="-1287">
            <a:off x="6780600" y="2957806"/>
            <a:ext cx="1602600" cy="425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Visualization</a:t>
            </a:r>
            <a:endParaRPr dirty="0"/>
          </a:p>
        </p:txBody>
      </p:sp>
      <p:sp>
        <p:nvSpPr>
          <p:cNvPr id="224" name="Google Shape;224;p46"/>
          <p:cNvSpPr/>
          <p:nvPr/>
        </p:nvSpPr>
        <p:spPr>
          <a:xfrm rot="519771">
            <a:off x="4902843" y="1825322"/>
            <a:ext cx="1254815" cy="1254815"/>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6"/>
          <p:cNvSpPr txBox="1">
            <a:spLocks noGrp="1"/>
          </p:cNvSpPr>
          <p:nvPr>
            <p:ph type="title" idx="9"/>
          </p:nvPr>
        </p:nvSpPr>
        <p:spPr>
          <a:xfrm>
            <a:off x="4752950" y="1745550"/>
            <a:ext cx="1554600" cy="136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grpSp>
        <p:nvGrpSpPr>
          <p:cNvPr id="226" name="Google Shape;226;p46"/>
          <p:cNvGrpSpPr/>
          <p:nvPr/>
        </p:nvGrpSpPr>
        <p:grpSpPr>
          <a:xfrm>
            <a:off x="5837628" y="1625713"/>
            <a:ext cx="331509" cy="506763"/>
            <a:chOff x="7052678" y="3327363"/>
            <a:chExt cx="331509" cy="506763"/>
          </a:xfrm>
        </p:grpSpPr>
        <p:sp>
          <p:nvSpPr>
            <p:cNvPr id="227" name="Google Shape;227;p46"/>
            <p:cNvSpPr/>
            <p:nvPr/>
          </p:nvSpPr>
          <p:spPr>
            <a:xfrm rot="1186565">
              <a:off x="7136441" y="3348830"/>
              <a:ext cx="28373" cy="495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6"/>
            <p:cNvSpPr/>
            <p:nvPr/>
          </p:nvSpPr>
          <p:spPr>
            <a:xfrm>
              <a:off x="7052687" y="3327363"/>
              <a:ext cx="331500" cy="33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46"/>
          <p:cNvSpPr/>
          <p:nvPr/>
        </p:nvSpPr>
        <p:spPr>
          <a:xfrm>
            <a:off x="4723200" y="2957525"/>
            <a:ext cx="1602600" cy="425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6"/>
          <p:cNvSpPr/>
          <p:nvPr/>
        </p:nvSpPr>
        <p:spPr>
          <a:xfrm rot="519771">
            <a:off x="3016168" y="1825322"/>
            <a:ext cx="1254815" cy="1254815"/>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6"/>
          <p:cNvSpPr txBox="1">
            <a:spLocks noGrp="1"/>
          </p:cNvSpPr>
          <p:nvPr>
            <p:ph type="title" idx="6"/>
          </p:nvPr>
        </p:nvSpPr>
        <p:spPr>
          <a:xfrm>
            <a:off x="2866275" y="1745550"/>
            <a:ext cx="1554600" cy="136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grpSp>
        <p:nvGrpSpPr>
          <p:cNvPr id="232" name="Google Shape;232;p46"/>
          <p:cNvGrpSpPr/>
          <p:nvPr/>
        </p:nvGrpSpPr>
        <p:grpSpPr>
          <a:xfrm>
            <a:off x="3973853" y="1625713"/>
            <a:ext cx="331509" cy="506763"/>
            <a:chOff x="7052678" y="3327363"/>
            <a:chExt cx="331509" cy="506763"/>
          </a:xfrm>
        </p:grpSpPr>
        <p:sp>
          <p:nvSpPr>
            <p:cNvPr id="233" name="Google Shape;233;p46"/>
            <p:cNvSpPr/>
            <p:nvPr/>
          </p:nvSpPr>
          <p:spPr>
            <a:xfrm rot="1186565">
              <a:off x="7136441" y="3348830"/>
              <a:ext cx="28373" cy="495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6"/>
            <p:cNvSpPr/>
            <p:nvPr/>
          </p:nvSpPr>
          <p:spPr>
            <a:xfrm>
              <a:off x="7052687" y="3327363"/>
              <a:ext cx="331500" cy="33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46"/>
          <p:cNvSpPr/>
          <p:nvPr/>
        </p:nvSpPr>
        <p:spPr>
          <a:xfrm>
            <a:off x="2818200" y="2957525"/>
            <a:ext cx="1602600" cy="425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6"/>
          <p:cNvSpPr/>
          <p:nvPr/>
        </p:nvSpPr>
        <p:spPr>
          <a:xfrm rot="519771">
            <a:off x="958768" y="1825322"/>
            <a:ext cx="1254815" cy="1254815"/>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6"/>
          <p:cNvSpPr txBox="1">
            <a:spLocks noGrp="1"/>
          </p:cNvSpPr>
          <p:nvPr>
            <p:ph type="title" idx="3"/>
          </p:nvPr>
        </p:nvSpPr>
        <p:spPr>
          <a:xfrm>
            <a:off x="808875" y="1745550"/>
            <a:ext cx="1554600" cy="136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238" name="Google Shape;238;p46"/>
          <p:cNvGrpSpPr/>
          <p:nvPr/>
        </p:nvGrpSpPr>
        <p:grpSpPr>
          <a:xfrm>
            <a:off x="1969428" y="1625713"/>
            <a:ext cx="331509" cy="506763"/>
            <a:chOff x="7052678" y="3327363"/>
            <a:chExt cx="331509" cy="506763"/>
          </a:xfrm>
        </p:grpSpPr>
        <p:sp>
          <p:nvSpPr>
            <p:cNvPr id="239" name="Google Shape;239;p46"/>
            <p:cNvSpPr/>
            <p:nvPr/>
          </p:nvSpPr>
          <p:spPr>
            <a:xfrm rot="1186565">
              <a:off x="7136441" y="3348830"/>
              <a:ext cx="28373" cy="495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6"/>
            <p:cNvSpPr/>
            <p:nvPr/>
          </p:nvSpPr>
          <p:spPr>
            <a:xfrm>
              <a:off x="7052687" y="3327363"/>
              <a:ext cx="331500" cy="33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46"/>
          <p:cNvSpPr/>
          <p:nvPr/>
        </p:nvSpPr>
        <p:spPr>
          <a:xfrm>
            <a:off x="760800" y="2957525"/>
            <a:ext cx="1602600" cy="425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6"/>
          <p:cNvSpPr txBox="1">
            <a:spLocks noGrp="1"/>
          </p:cNvSpPr>
          <p:nvPr>
            <p:ph type="subTitle" idx="2"/>
          </p:nvPr>
        </p:nvSpPr>
        <p:spPr>
          <a:xfrm rot="-1287">
            <a:off x="752245" y="2957866"/>
            <a:ext cx="1602600" cy="425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Definition</a:t>
            </a:r>
            <a:endParaRPr dirty="0"/>
          </a:p>
        </p:txBody>
      </p:sp>
      <p:sp>
        <p:nvSpPr>
          <p:cNvPr id="245" name="Google Shape;245;p46"/>
          <p:cNvSpPr txBox="1">
            <a:spLocks noGrp="1"/>
          </p:cNvSpPr>
          <p:nvPr>
            <p:ph type="subTitle" idx="5"/>
          </p:nvPr>
        </p:nvSpPr>
        <p:spPr>
          <a:xfrm rot="-1287">
            <a:off x="2818200" y="2957892"/>
            <a:ext cx="1602600" cy="425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Application</a:t>
            </a:r>
            <a:endParaRPr dirty="0"/>
          </a:p>
        </p:txBody>
      </p:sp>
      <p:sp>
        <p:nvSpPr>
          <p:cNvPr id="247" name="Google Shape;247;p46"/>
          <p:cNvSpPr txBox="1">
            <a:spLocks noGrp="1"/>
          </p:cNvSpPr>
          <p:nvPr>
            <p:ph type="subTitle" idx="8"/>
          </p:nvPr>
        </p:nvSpPr>
        <p:spPr>
          <a:xfrm rot="-1287">
            <a:off x="4723250" y="2957832"/>
            <a:ext cx="1602600" cy="425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Measurement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rot="273341">
            <a:off x="2138127" y="20132"/>
            <a:ext cx="5089732" cy="809684"/>
            <a:chOff x="1728620" y="467379"/>
            <a:chExt cx="5890131" cy="3063479"/>
          </a:xfrm>
        </p:grpSpPr>
        <p:sp>
          <p:nvSpPr>
            <p:cNvPr id="282" name="Google Shape;282;p49"/>
            <p:cNvSpPr/>
            <p:nvPr/>
          </p:nvSpPr>
          <p:spPr>
            <a:xfrm rot="21357645">
              <a:off x="1728620" y="1129988"/>
              <a:ext cx="5890131" cy="240087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16178" y="467379"/>
              <a:ext cx="872216" cy="1332074"/>
              <a:chOff x="4329455" y="637223"/>
              <a:chExt cx="872209" cy="1332065"/>
            </a:xfrm>
          </p:grpSpPr>
          <p:sp>
            <p:nvSpPr>
              <p:cNvPr id="284" name="Google Shape;284;p49"/>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7" name="Google Shape;287;p49"/>
          <p:cNvSpPr txBox="1">
            <a:spLocks noGrp="1"/>
          </p:cNvSpPr>
          <p:nvPr>
            <p:ph type="title"/>
          </p:nvPr>
        </p:nvSpPr>
        <p:spPr>
          <a:xfrm>
            <a:off x="1621108" y="131298"/>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Definition</a:t>
            </a:r>
            <a:endParaRPr sz="3600" dirty="0"/>
          </a:p>
        </p:txBody>
      </p:sp>
      <p:sp>
        <p:nvSpPr>
          <p:cNvPr id="288" name="Google Shape;288;p49"/>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a:off x="1439457" y="224972"/>
            <a:ext cx="802995" cy="4349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01</a:t>
            </a:r>
            <a:endParaRPr sz="4400" dirty="0"/>
          </a:p>
        </p:txBody>
      </p:sp>
      <p:sp>
        <p:nvSpPr>
          <p:cNvPr id="19" name="TextBox 18">
            <a:extLst>
              <a:ext uri="{FF2B5EF4-FFF2-40B4-BE49-F238E27FC236}">
                <a16:creationId xmlns:a16="http://schemas.microsoft.com/office/drawing/2014/main" id="{389113D9-0EF5-405F-80D4-D20CBA52CF73}"/>
              </a:ext>
            </a:extLst>
          </p:cNvPr>
          <p:cNvSpPr txBox="1"/>
          <p:nvPr/>
        </p:nvSpPr>
        <p:spPr>
          <a:xfrm>
            <a:off x="341085" y="1088930"/>
            <a:ext cx="7939314" cy="2685159"/>
          </a:xfrm>
          <a:prstGeom prst="rect">
            <a:avLst/>
          </a:prstGeom>
          <a:noFill/>
        </p:spPr>
        <p:txBody>
          <a:bodyPr wrap="square">
            <a:spAutoFit/>
          </a:bodyPr>
          <a:lstStyle/>
          <a:p>
            <a:pPr algn="l">
              <a:lnSpc>
                <a:spcPct val="150000"/>
              </a:lnSpc>
            </a:pPr>
            <a:r>
              <a:rPr lang="en-US" sz="1600" b="1" dirty="0">
                <a:solidFill>
                  <a:srgbClr val="212121"/>
                </a:solidFill>
                <a:latin typeface="Times New Roman" panose="02020603050405020304" pitchFamily="18" charset="0"/>
                <a:cs typeface="Times New Roman" panose="02020603050405020304" pitchFamily="18" charset="0"/>
              </a:rPr>
              <a:t>D</a:t>
            </a:r>
            <a:r>
              <a:rPr lang="en-US" sz="1600" b="1" i="0" dirty="0">
                <a:solidFill>
                  <a:srgbClr val="212121"/>
                </a:solidFill>
                <a:effectLst/>
                <a:latin typeface="Times New Roman" panose="02020603050405020304" pitchFamily="18" charset="0"/>
                <a:cs typeface="Times New Roman" panose="02020603050405020304" pitchFamily="18" charset="0"/>
              </a:rPr>
              <a:t>rug-protein interaction</a:t>
            </a:r>
          </a:p>
          <a:p>
            <a:pPr algn="l">
              <a:lnSpc>
                <a:spcPct val="150000"/>
              </a:lnSpc>
            </a:pPr>
            <a:r>
              <a:rPr lang="en-US" b="1" i="0" dirty="0">
                <a:solidFill>
                  <a:srgbClr val="212121"/>
                </a:solidFill>
                <a:effectLst/>
                <a:latin typeface="Times New Roman" panose="02020603050405020304" pitchFamily="18" charset="0"/>
                <a:cs typeface="Times New Roman" panose="02020603050405020304" pitchFamily="18" charset="0"/>
              </a:rPr>
              <a:t>Target</a:t>
            </a:r>
            <a:r>
              <a:rPr lang="en-US" b="0" i="0" dirty="0">
                <a:solidFill>
                  <a:srgbClr val="212121"/>
                </a:solidFill>
                <a:effectLst/>
                <a:latin typeface="Times New Roman" panose="02020603050405020304" pitchFamily="18" charset="0"/>
                <a:cs typeface="Times New Roman" panose="02020603050405020304" pitchFamily="18" charset="0"/>
              </a:rPr>
              <a:t>: A protein to which a given drug binds, resulting in an alteration of the normal function of the bound molecule and a desirable therapeutic effect. Drug targets are most commonly proteins such as enzymes, ion channels, and receptors, transporters.</a:t>
            </a:r>
          </a:p>
          <a:p>
            <a:pPr marL="285750" indent="-285750" algn="l">
              <a:lnSpc>
                <a:spcPct val="150000"/>
              </a:lnSpc>
              <a:buFont typeface="Wingdings" panose="05000000000000000000" pitchFamily="2" charset="2"/>
              <a:buChar char="v"/>
            </a:pPr>
            <a:r>
              <a:rPr lang="en-US" b="1" i="0" dirty="0">
                <a:solidFill>
                  <a:srgbClr val="212121"/>
                </a:solidFill>
                <a:effectLst/>
                <a:latin typeface="Times New Roman" panose="02020603050405020304" pitchFamily="18" charset="0"/>
                <a:cs typeface="Times New Roman" panose="02020603050405020304" pitchFamily="18" charset="0"/>
              </a:rPr>
              <a:t>Enzyme</a:t>
            </a:r>
            <a:r>
              <a:rPr lang="en-US" b="0" i="0" dirty="0">
                <a:solidFill>
                  <a:srgbClr val="212121"/>
                </a:solidFill>
                <a:effectLst/>
                <a:latin typeface="Times New Roman" panose="02020603050405020304" pitchFamily="18" charset="0"/>
                <a:cs typeface="Times New Roman" panose="02020603050405020304" pitchFamily="18" charset="0"/>
              </a:rPr>
              <a:t>: A protein which catalyzes chemical reactions involving a given drug (substrate). </a:t>
            </a:r>
          </a:p>
          <a:p>
            <a:pPr marL="285750" indent="-285750" algn="l">
              <a:lnSpc>
                <a:spcPct val="150000"/>
              </a:lnSpc>
              <a:buFont typeface="Wingdings" panose="05000000000000000000" pitchFamily="2" charset="2"/>
              <a:buChar char="v"/>
            </a:pPr>
            <a:r>
              <a:rPr lang="en-US" b="1" i="0" dirty="0">
                <a:solidFill>
                  <a:srgbClr val="212121"/>
                </a:solidFill>
                <a:effectLst/>
                <a:latin typeface="Times New Roman" panose="02020603050405020304" pitchFamily="18" charset="0"/>
                <a:cs typeface="Times New Roman" panose="02020603050405020304" pitchFamily="18" charset="0"/>
              </a:rPr>
              <a:t>Ion channels: </a:t>
            </a:r>
            <a:r>
              <a:rPr lang="en-US" b="0" i="0" dirty="0">
                <a:solidFill>
                  <a:srgbClr val="212121"/>
                </a:solidFill>
                <a:effectLst/>
                <a:latin typeface="Times New Roman" panose="02020603050405020304" pitchFamily="18" charset="0"/>
                <a:cs typeface="Times New Roman" panose="02020603050405020304" pitchFamily="18" charset="0"/>
              </a:rPr>
              <a:t>specialized proteins in the plasma membrane that provide a passageway through which charged ions can cross the plasma membrane down their electrochemical gradient.</a:t>
            </a:r>
          </a:p>
          <a:p>
            <a:pPr marL="285750" indent="-285750" algn="l">
              <a:lnSpc>
                <a:spcPct val="150000"/>
              </a:lnSpc>
              <a:buFont typeface="Wingdings" panose="05000000000000000000" pitchFamily="2" charset="2"/>
              <a:buChar char="v"/>
            </a:pPr>
            <a:r>
              <a:rPr lang="en-US" b="1" i="0" dirty="0">
                <a:solidFill>
                  <a:srgbClr val="212121"/>
                </a:solidFill>
                <a:effectLst/>
                <a:latin typeface="Times New Roman" panose="02020603050405020304" pitchFamily="18" charset="0"/>
                <a:cs typeface="Times New Roman" panose="02020603050405020304" pitchFamily="18" charset="0"/>
              </a:rPr>
              <a:t>Receptors:</a:t>
            </a:r>
            <a:r>
              <a:rPr lang="en-US" b="0" i="0" dirty="0">
                <a:solidFill>
                  <a:srgbClr val="212121"/>
                </a:solidFill>
                <a:effectLst/>
                <a:latin typeface="Times New Roman" panose="02020603050405020304" pitchFamily="18" charset="0"/>
                <a:cs typeface="Times New Roman" panose="02020603050405020304" pitchFamily="18" charset="0"/>
              </a:rPr>
              <a:t> proteins, usually cell surface receptors.</a:t>
            </a:r>
          </a:p>
        </p:txBody>
      </p:sp>
      <p:sp>
        <p:nvSpPr>
          <p:cNvPr id="21" name="TextBox 20">
            <a:extLst>
              <a:ext uri="{FF2B5EF4-FFF2-40B4-BE49-F238E27FC236}">
                <a16:creationId xmlns:a16="http://schemas.microsoft.com/office/drawing/2014/main" id="{6823473F-6087-40A1-91C6-9C75BF166FFC}"/>
              </a:ext>
            </a:extLst>
          </p:cNvPr>
          <p:cNvSpPr txBox="1"/>
          <p:nvPr/>
        </p:nvSpPr>
        <p:spPr>
          <a:xfrm>
            <a:off x="341085" y="3807468"/>
            <a:ext cx="7554686" cy="1022909"/>
          </a:xfrm>
          <a:prstGeom prst="rect">
            <a:avLst/>
          </a:prstGeom>
          <a:noFill/>
        </p:spPr>
        <p:txBody>
          <a:bodyPr wrap="square">
            <a:spAutoFit/>
          </a:bodyPr>
          <a:lstStyle/>
          <a:p>
            <a:pPr>
              <a:lnSpc>
                <a:spcPct val="150000"/>
              </a:lnSpc>
            </a:pPr>
            <a:r>
              <a:rPr lang="en-US" b="1" i="0" dirty="0">
                <a:solidFill>
                  <a:srgbClr val="212121"/>
                </a:solidFill>
                <a:effectLst/>
                <a:latin typeface="Times New Roman" panose="02020603050405020304" pitchFamily="18" charset="0"/>
                <a:cs typeface="Times New Roman" panose="02020603050405020304" pitchFamily="18" charset="0"/>
              </a:rPr>
              <a:t>Carrier</a:t>
            </a:r>
            <a:r>
              <a:rPr lang="en-US" b="0" i="0" dirty="0">
                <a:solidFill>
                  <a:srgbClr val="212121"/>
                </a:solidFill>
                <a:effectLst/>
                <a:latin typeface="Times New Roman" panose="02020603050405020304" pitchFamily="18" charset="0"/>
                <a:cs typeface="Times New Roman" panose="02020603050405020304" pitchFamily="18" charset="0"/>
              </a:rPr>
              <a:t>: A secreted protein which binds to drugs, carrying them to cell transporters, where they are moved into the cell. Drug carriers may be used in drug design to increase the effectiveness of drug delivery to the target sites of pharmacological actions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rot="273341">
            <a:off x="2138127" y="20132"/>
            <a:ext cx="5089732" cy="809684"/>
            <a:chOff x="1728620" y="467379"/>
            <a:chExt cx="5890131" cy="3063477"/>
          </a:xfrm>
        </p:grpSpPr>
        <p:sp>
          <p:nvSpPr>
            <p:cNvPr id="282" name="Google Shape;282;p49"/>
            <p:cNvSpPr/>
            <p:nvPr/>
          </p:nvSpPr>
          <p:spPr>
            <a:xfrm rot="21357645">
              <a:off x="1728620" y="1129987"/>
              <a:ext cx="5890131" cy="2400869"/>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16178" y="467379"/>
              <a:ext cx="872216" cy="1332074"/>
              <a:chOff x="4329455" y="637223"/>
              <a:chExt cx="872209" cy="1332065"/>
            </a:xfrm>
          </p:grpSpPr>
          <p:sp>
            <p:nvSpPr>
              <p:cNvPr id="284" name="Google Shape;284;p49"/>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7" name="Google Shape;287;p49"/>
          <p:cNvSpPr txBox="1">
            <a:spLocks noGrp="1"/>
          </p:cNvSpPr>
          <p:nvPr>
            <p:ph type="title"/>
          </p:nvPr>
        </p:nvSpPr>
        <p:spPr>
          <a:xfrm>
            <a:off x="1667834" y="135001"/>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Definition</a:t>
            </a:r>
            <a:endParaRPr sz="3600" dirty="0"/>
          </a:p>
        </p:txBody>
      </p:sp>
      <p:sp>
        <p:nvSpPr>
          <p:cNvPr id="288" name="Google Shape;288;p49"/>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a:off x="1439457" y="224972"/>
            <a:ext cx="802995" cy="4349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01</a:t>
            </a:r>
            <a:endParaRPr sz="4400" dirty="0"/>
          </a:p>
        </p:txBody>
      </p:sp>
      <p:pic>
        <p:nvPicPr>
          <p:cNvPr id="5" name="Picture 4">
            <a:extLst>
              <a:ext uri="{FF2B5EF4-FFF2-40B4-BE49-F238E27FC236}">
                <a16:creationId xmlns:a16="http://schemas.microsoft.com/office/drawing/2014/main" id="{A0C6E8D5-052E-456C-B423-38D21C608DF6}"/>
              </a:ext>
            </a:extLst>
          </p:cNvPr>
          <p:cNvPicPr>
            <a:picLocks noChangeAspect="1"/>
          </p:cNvPicPr>
          <p:nvPr/>
        </p:nvPicPr>
        <p:blipFill>
          <a:blip r:embed="rId3"/>
          <a:stretch>
            <a:fillRect/>
          </a:stretch>
        </p:blipFill>
        <p:spPr>
          <a:xfrm>
            <a:off x="13131" y="1335314"/>
            <a:ext cx="9130869" cy="3101443"/>
          </a:xfrm>
          <a:prstGeom prst="rect">
            <a:avLst/>
          </a:prstGeom>
        </p:spPr>
      </p:pic>
      <p:sp>
        <p:nvSpPr>
          <p:cNvPr id="2" name="TextBox 1">
            <a:extLst>
              <a:ext uri="{FF2B5EF4-FFF2-40B4-BE49-F238E27FC236}">
                <a16:creationId xmlns:a16="http://schemas.microsoft.com/office/drawing/2014/main" id="{A0CA037A-0F33-4B55-A60E-A6B57F1A0679}"/>
              </a:ext>
            </a:extLst>
          </p:cNvPr>
          <p:cNvSpPr txBox="1"/>
          <p:nvPr/>
        </p:nvSpPr>
        <p:spPr>
          <a:xfrm>
            <a:off x="2801257" y="4557486"/>
            <a:ext cx="363582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Protein-drug binding</a:t>
            </a:r>
          </a:p>
        </p:txBody>
      </p:sp>
    </p:spTree>
    <p:extLst>
      <p:ext uri="{BB962C8B-B14F-4D97-AF65-F5344CB8AC3E}">
        <p14:creationId xmlns:p14="http://schemas.microsoft.com/office/powerpoint/2010/main" val="247297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rot="273341">
            <a:off x="2138127" y="20132"/>
            <a:ext cx="5089732" cy="809684"/>
            <a:chOff x="1728620" y="467379"/>
            <a:chExt cx="5890131" cy="3063477"/>
          </a:xfrm>
        </p:grpSpPr>
        <p:sp>
          <p:nvSpPr>
            <p:cNvPr id="282" name="Google Shape;282;p49"/>
            <p:cNvSpPr/>
            <p:nvPr/>
          </p:nvSpPr>
          <p:spPr>
            <a:xfrm rot="21357645">
              <a:off x="1728620" y="1129987"/>
              <a:ext cx="5890131" cy="2400869"/>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83" name="Google Shape;283;p49"/>
            <p:cNvGrpSpPr/>
            <p:nvPr/>
          </p:nvGrpSpPr>
          <p:grpSpPr>
            <a:xfrm rot="-266691">
              <a:off x="3916178" y="467379"/>
              <a:ext cx="872216" cy="1332074"/>
              <a:chOff x="4329455" y="637223"/>
              <a:chExt cx="872209" cy="1332065"/>
            </a:xfrm>
          </p:grpSpPr>
          <p:sp>
            <p:nvSpPr>
              <p:cNvPr id="284" name="Google Shape;284;p49"/>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5" name="Google Shape;285;p49"/>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49"/>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287" name="Google Shape;287;p49"/>
          <p:cNvSpPr txBox="1">
            <a:spLocks noGrp="1"/>
          </p:cNvSpPr>
          <p:nvPr>
            <p:ph type="title"/>
          </p:nvPr>
        </p:nvSpPr>
        <p:spPr>
          <a:xfrm>
            <a:off x="1667834" y="135001"/>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Definition</a:t>
            </a:r>
            <a:endParaRPr sz="3600" dirty="0"/>
          </a:p>
        </p:txBody>
      </p:sp>
      <p:sp>
        <p:nvSpPr>
          <p:cNvPr id="288" name="Google Shape;288;p49"/>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49"/>
          <p:cNvSpPr txBox="1">
            <a:spLocks noGrp="1"/>
          </p:cNvSpPr>
          <p:nvPr>
            <p:ph type="title" idx="2"/>
          </p:nvPr>
        </p:nvSpPr>
        <p:spPr>
          <a:xfrm>
            <a:off x="1439457" y="224972"/>
            <a:ext cx="802995" cy="4349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01</a:t>
            </a:r>
            <a:endParaRPr sz="4400" dirty="0"/>
          </a:p>
        </p:txBody>
      </p:sp>
      <p:sp>
        <p:nvSpPr>
          <p:cNvPr id="2" name="TextBox 1">
            <a:extLst>
              <a:ext uri="{FF2B5EF4-FFF2-40B4-BE49-F238E27FC236}">
                <a16:creationId xmlns:a16="http://schemas.microsoft.com/office/drawing/2014/main" id="{A0CA037A-0F33-4B55-A60E-A6B57F1A0679}"/>
              </a:ext>
            </a:extLst>
          </p:cNvPr>
          <p:cNvSpPr txBox="1"/>
          <p:nvPr/>
        </p:nvSpPr>
        <p:spPr>
          <a:xfrm>
            <a:off x="154753" y="1159570"/>
            <a:ext cx="3635829" cy="58477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Protein-drug binding affinity</a:t>
            </a:r>
          </a:p>
          <a:p>
            <a:pPr algn="ctr"/>
            <a:endParaRPr lang="en-US" sz="1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9CDAAB-21F0-4685-88CF-B691B8293D67}"/>
              </a:ext>
            </a:extLst>
          </p:cNvPr>
          <p:cNvSpPr txBox="1"/>
          <p:nvPr/>
        </p:nvSpPr>
        <p:spPr>
          <a:xfrm>
            <a:off x="632647" y="1490921"/>
            <a:ext cx="6538685" cy="1669496"/>
          </a:xfrm>
          <a:prstGeom prst="rect">
            <a:avLst/>
          </a:prstGeom>
          <a:noFill/>
        </p:spPr>
        <p:txBody>
          <a:bodyPr wrap="square">
            <a:spAutoFit/>
          </a:bodyPr>
          <a:lstStyle/>
          <a:p>
            <a:pPr marL="285750" indent="-285750" algn="just">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The strength of the binding interaction between a single biomolecule (e.g. protein) to its ligand/binding partner (e.g. drug). Binding affinity is typically measured and reported by the </a:t>
            </a:r>
            <a:r>
              <a:rPr lang="en-US" b="1" i="0" dirty="0">
                <a:solidFill>
                  <a:srgbClr val="212529"/>
                </a:solidFill>
                <a:effectLst/>
                <a:latin typeface="Times New Roman" panose="02020603050405020304" pitchFamily="18" charset="0"/>
                <a:cs typeface="Times New Roman" panose="02020603050405020304" pitchFamily="18" charset="0"/>
              </a:rPr>
              <a:t>equilibrium dissociation constant </a:t>
            </a:r>
            <a:r>
              <a:rPr lang="en-US" b="0" i="0" dirty="0">
                <a:solidFill>
                  <a:srgbClr val="212529"/>
                </a:solidFill>
                <a:effectLst/>
                <a:latin typeface="Times New Roman" panose="02020603050405020304" pitchFamily="18" charset="0"/>
                <a:cs typeface="Times New Roman" panose="02020603050405020304" pitchFamily="18" charset="0"/>
              </a:rPr>
              <a:t>(</a:t>
            </a:r>
            <a:r>
              <a:rPr lang="en-US" b="1" i="0" dirty="0">
                <a:solidFill>
                  <a:srgbClr val="212529"/>
                </a:solidFill>
                <a:effectLst/>
                <a:latin typeface="Times New Roman" panose="02020603050405020304" pitchFamily="18" charset="0"/>
                <a:cs typeface="Times New Roman" panose="02020603050405020304" pitchFamily="18" charset="0"/>
              </a:rPr>
              <a:t>K</a:t>
            </a:r>
            <a:r>
              <a:rPr lang="en-US" b="1" i="0" baseline="-25000" dirty="0">
                <a:solidFill>
                  <a:srgbClr val="212529"/>
                </a:solidFill>
                <a:effectLst/>
                <a:latin typeface="Times New Roman" panose="02020603050405020304" pitchFamily="18" charset="0"/>
                <a:cs typeface="Times New Roman" panose="02020603050405020304" pitchFamily="18" charset="0"/>
              </a:rPr>
              <a:t>D</a:t>
            </a:r>
            <a:r>
              <a:rPr lang="en-US" b="0" i="0" dirty="0">
                <a:solidFill>
                  <a:srgbClr val="212529"/>
                </a:solidFill>
                <a:effectLst/>
                <a:latin typeface="Times New Roman" panose="02020603050405020304" pitchFamily="18" charset="0"/>
                <a:cs typeface="Times New Roman" panose="02020603050405020304" pitchFamily="18" charset="0"/>
              </a:rPr>
              <a:t>). </a:t>
            </a:r>
          </a:p>
          <a:p>
            <a:pPr marL="285750" indent="-285750" algn="just">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The smaller the </a:t>
            </a:r>
            <a:r>
              <a:rPr lang="en-US" b="1" i="0" dirty="0">
                <a:solidFill>
                  <a:srgbClr val="212529"/>
                </a:solidFill>
                <a:effectLst/>
                <a:latin typeface="Times New Roman" panose="02020603050405020304" pitchFamily="18" charset="0"/>
                <a:cs typeface="Times New Roman" panose="02020603050405020304" pitchFamily="18" charset="0"/>
              </a:rPr>
              <a:t>K</a:t>
            </a:r>
            <a:r>
              <a:rPr lang="en-US" b="1" i="0" baseline="-25000" dirty="0">
                <a:solidFill>
                  <a:srgbClr val="212529"/>
                </a:solidFill>
                <a:effectLst/>
                <a:latin typeface="Times New Roman" panose="02020603050405020304" pitchFamily="18" charset="0"/>
                <a:cs typeface="Times New Roman" panose="02020603050405020304" pitchFamily="18" charset="0"/>
              </a:rPr>
              <a:t>D</a:t>
            </a:r>
            <a:r>
              <a:rPr lang="en-US" b="0" i="0" dirty="0">
                <a:solidFill>
                  <a:srgbClr val="212529"/>
                </a:solidFill>
                <a:effectLst/>
                <a:latin typeface="Times New Roman" panose="02020603050405020304" pitchFamily="18" charset="0"/>
                <a:cs typeface="Times New Roman" panose="02020603050405020304" pitchFamily="18" charset="0"/>
              </a:rPr>
              <a:t> value, the greater the binding affinity of the ligand for its target and conversely.</a:t>
            </a:r>
          </a:p>
        </p:txBody>
      </p:sp>
      <p:sp>
        <p:nvSpPr>
          <p:cNvPr id="18" name="TextBox 17">
            <a:extLst>
              <a:ext uri="{FF2B5EF4-FFF2-40B4-BE49-F238E27FC236}">
                <a16:creationId xmlns:a16="http://schemas.microsoft.com/office/drawing/2014/main" id="{CD025AFE-2C76-439F-B64B-31DA7BAACC53}"/>
              </a:ext>
            </a:extLst>
          </p:cNvPr>
          <p:cNvSpPr txBox="1"/>
          <p:nvPr/>
        </p:nvSpPr>
        <p:spPr>
          <a:xfrm>
            <a:off x="740229" y="3105838"/>
            <a:ext cx="6483432" cy="1346331"/>
          </a:xfrm>
          <a:prstGeom prst="rect">
            <a:avLst/>
          </a:prstGeom>
          <a:noFill/>
        </p:spPr>
        <p:txBody>
          <a:bodyPr wrap="square">
            <a:spAutoFit/>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Binding affinity is influenced by </a:t>
            </a:r>
          </a:p>
          <a:p>
            <a:pPr marL="285750" indent="-285750">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non-covalent intermolecular interactions such as hydrogen bonding, electrostatic interactions, hydrophobic and Van der Waals forces between the two molecules </a:t>
            </a:r>
          </a:p>
          <a:p>
            <a:pPr marL="285750" indent="-285750">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presence of other molecules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96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17" name="Google Shape;281;p49">
            <a:extLst>
              <a:ext uri="{FF2B5EF4-FFF2-40B4-BE49-F238E27FC236}">
                <a16:creationId xmlns:a16="http://schemas.microsoft.com/office/drawing/2014/main" id="{7D2C9042-7A1A-43B2-BEF8-FD34CE511B5B}"/>
              </a:ext>
            </a:extLst>
          </p:cNvPr>
          <p:cNvGrpSpPr/>
          <p:nvPr/>
        </p:nvGrpSpPr>
        <p:grpSpPr>
          <a:xfrm rot="273341">
            <a:off x="2140368" y="-36243"/>
            <a:ext cx="5309439" cy="874887"/>
            <a:chOff x="1728620" y="467379"/>
            <a:chExt cx="5890131" cy="3063477"/>
          </a:xfrm>
        </p:grpSpPr>
        <p:sp>
          <p:nvSpPr>
            <p:cNvPr id="18" name="Google Shape;282;p49">
              <a:extLst>
                <a:ext uri="{FF2B5EF4-FFF2-40B4-BE49-F238E27FC236}">
                  <a16:creationId xmlns:a16="http://schemas.microsoft.com/office/drawing/2014/main" id="{5E2044FD-0493-4000-8D48-98D558038705}"/>
                </a:ext>
              </a:extLst>
            </p:cNvPr>
            <p:cNvSpPr/>
            <p:nvPr/>
          </p:nvSpPr>
          <p:spPr>
            <a:xfrm rot="21357645">
              <a:off x="1728620" y="1129987"/>
              <a:ext cx="5890131" cy="2400869"/>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283;p49">
              <a:extLst>
                <a:ext uri="{FF2B5EF4-FFF2-40B4-BE49-F238E27FC236}">
                  <a16:creationId xmlns:a16="http://schemas.microsoft.com/office/drawing/2014/main" id="{914DB1DA-61BC-422F-8312-DF73A9B5EA8A}"/>
                </a:ext>
              </a:extLst>
            </p:cNvPr>
            <p:cNvGrpSpPr/>
            <p:nvPr/>
          </p:nvGrpSpPr>
          <p:grpSpPr>
            <a:xfrm rot="-266691">
              <a:off x="3916178" y="467379"/>
              <a:ext cx="872216" cy="1332074"/>
              <a:chOff x="4329455" y="637223"/>
              <a:chExt cx="872209" cy="1332065"/>
            </a:xfrm>
          </p:grpSpPr>
          <p:sp>
            <p:nvSpPr>
              <p:cNvPr id="20" name="Google Shape;284;p49">
                <a:extLst>
                  <a:ext uri="{FF2B5EF4-FFF2-40B4-BE49-F238E27FC236}">
                    <a16:creationId xmlns:a16="http://schemas.microsoft.com/office/drawing/2014/main" id="{1B803BEB-1FD5-4757-8C9F-46D98B916473}"/>
                  </a:ext>
                </a:extLst>
              </p:cNvPr>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p49">
                <a:extLst>
                  <a:ext uri="{FF2B5EF4-FFF2-40B4-BE49-F238E27FC236}">
                    <a16:creationId xmlns:a16="http://schemas.microsoft.com/office/drawing/2014/main" id="{DC4C0B1B-42E7-4BED-BFB8-8476D78733A2}"/>
                  </a:ext>
                </a:extLst>
              </p:cNvPr>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6;p49">
                <a:extLst>
                  <a:ext uri="{FF2B5EF4-FFF2-40B4-BE49-F238E27FC236}">
                    <a16:creationId xmlns:a16="http://schemas.microsoft.com/office/drawing/2014/main" id="{EC24DA71-A6B5-4312-9917-5FD21355E909}"/>
                  </a:ext>
                </a:extLst>
              </p:cNvPr>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3" name="Google Shape;287;p49">
            <a:extLst>
              <a:ext uri="{FF2B5EF4-FFF2-40B4-BE49-F238E27FC236}">
                <a16:creationId xmlns:a16="http://schemas.microsoft.com/office/drawing/2014/main" id="{23611871-5A76-41CF-BCCD-3674BDCFB815}"/>
              </a:ext>
            </a:extLst>
          </p:cNvPr>
          <p:cNvSpPr txBox="1">
            <a:spLocks noGrp="1"/>
          </p:cNvSpPr>
          <p:nvPr>
            <p:ph type="title"/>
          </p:nvPr>
        </p:nvSpPr>
        <p:spPr>
          <a:xfrm>
            <a:off x="1667834" y="45001"/>
            <a:ext cx="6206166" cy="93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Application</a:t>
            </a:r>
            <a:endParaRPr sz="3600" dirty="0"/>
          </a:p>
        </p:txBody>
      </p:sp>
      <p:sp>
        <p:nvSpPr>
          <p:cNvPr id="24" name="Google Shape;288;p49">
            <a:extLst>
              <a:ext uri="{FF2B5EF4-FFF2-40B4-BE49-F238E27FC236}">
                <a16:creationId xmlns:a16="http://schemas.microsoft.com/office/drawing/2014/main" id="{5A135CED-F014-48C0-B839-A2E5F5061423}"/>
              </a:ext>
            </a:extLst>
          </p:cNvPr>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9;p49">
            <a:extLst>
              <a:ext uri="{FF2B5EF4-FFF2-40B4-BE49-F238E27FC236}">
                <a16:creationId xmlns:a16="http://schemas.microsoft.com/office/drawing/2014/main" id="{7E7AF704-B019-4620-8944-A161B0164884}"/>
              </a:ext>
            </a:extLst>
          </p:cNvPr>
          <p:cNvSpPr txBox="1">
            <a:spLocks/>
          </p:cNvSpPr>
          <p:nvPr/>
        </p:nvSpPr>
        <p:spPr>
          <a:xfrm>
            <a:off x="1439457" y="224972"/>
            <a:ext cx="802995" cy="43496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400" dirty="0">
                <a:solidFill>
                  <a:schemeClr val="accent5"/>
                </a:solidFill>
                <a:latin typeface="Raleway Thin"/>
                <a:sym typeface="Raleway Thin"/>
              </a:rPr>
              <a:t>02</a:t>
            </a:r>
          </a:p>
        </p:txBody>
      </p:sp>
      <p:sp>
        <p:nvSpPr>
          <p:cNvPr id="12" name="TextBox 11">
            <a:extLst>
              <a:ext uri="{FF2B5EF4-FFF2-40B4-BE49-F238E27FC236}">
                <a16:creationId xmlns:a16="http://schemas.microsoft.com/office/drawing/2014/main" id="{5CFCFEE2-E691-4480-8DD9-BAEA9AD0B093}"/>
              </a:ext>
            </a:extLst>
          </p:cNvPr>
          <p:cNvSpPr txBox="1"/>
          <p:nvPr/>
        </p:nvSpPr>
        <p:spPr>
          <a:xfrm>
            <a:off x="1132110" y="2629899"/>
            <a:ext cx="5791200" cy="1346331"/>
          </a:xfrm>
          <a:prstGeom prst="rect">
            <a:avLst/>
          </a:prstGeom>
          <a:noFill/>
        </p:spPr>
        <p:txBody>
          <a:bodyPr wrap="square">
            <a:spAutoFit/>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For </a:t>
            </a:r>
            <a:r>
              <a:rPr lang="en-US" b="1" i="0" dirty="0">
                <a:solidFill>
                  <a:schemeClr val="tx1"/>
                </a:solidFill>
                <a:effectLst/>
                <a:latin typeface="Times New Roman" panose="02020603050405020304" pitchFamily="18" charset="0"/>
                <a:cs typeface="Times New Roman" panose="02020603050405020304" pitchFamily="18" charset="0"/>
              </a:rPr>
              <a:t>drug discovery</a:t>
            </a:r>
            <a:r>
              <a:rPr lang="en-US" b="0" i="0" dirty="0">
                <a:solidFill>
                  <a:schemeClr val="tx1"/>
                </a:solidFill>
                <a:effectLst/>
                <a:latin typeface="Times New Roman" panose="02020603050405020304" pitchFamily="18" charset="0"/>
                <a:cs typeface="Times New Roman" panose="02020603050405020304" pitchFamily="18" charset="0"/>
              </a:rPr>
              <a:t>, binding affinity is measured to</a:t>
            </a:r>
          </a:p>
          <a:p>
            <a:pPr marL="285750" indent="-285750" algn="just">
              <a:lnSpc>
                <a:spcPct val="150000"/>
              </a:lnSpc>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rank order hits binding to the target </a:t>
            </a:r>
            <a:r>
              <a:rPr lang="en-US" dirty="0">
                <a:solidFill>
                  <a:schemeClr val="tx1"/>
                </a:solidFill>
                <a:latin typeface="Times New Roman" panose="02020603050405020304" pitchFamily="18" charset="0"/>
                <a:cs typeface="Times New Roman" panose="02020603050405020304" pitchFamily="18" charset="0"/>
              </a:rPr>
              <a:t>=&gt; </a:t>
            </a:r>
            <a:r>
              <a:rPr lang="en-US" b="1" dirty="0">
                <a:solidFill>
                  <a:schemeClr val="tx1"/>
                </a:solidFill>
                <a:latin typeface="Times New Roman" panose="02020603050405020304" pitchFamily="18" charset="0"/>
                <a:cs typeface="Times New Roman" panose="02020603050405020304" pitchFamily="18" charset="0"/>
              </a:rPr>
              <a:t>drug repositioning</a:t>
            </a:r>
            <a:endParaRPr lang="en-US" b="1"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help design drugs that bind their targets selectively and specifically =&gt; </a:t>
            </a:r>
            <a:r>
              <a:rPr lang="en-US" b="1" i="0" dirty="0">
                <a:solidFill>
                  <a:schemeClr val="tx1"/>
                </a:solidFill>
                <a:effectLst/>
                <a:latin typeface="Times New Roman" panose="02020603050405020304" pitchFamily="18" charset="0"/>
                <a:cs typeface="Times New Roman" panose="02020603050405020304" pitchFamily="18" charset="0"/>
              </a:rPr>
              <a:t>drug design</a:t>
            </a:r>
            <a:r>
              <a:rPr lang="en-US" b="0" i="0" dirty="0">
                <a:solidFill>
                  <a:schemeClr val="tx1"/>
                </a:solidFill>
                <a:effectLst/>
                <a:latin typeface="Times New Roman" panose="02020603050405020304" pitchFamily="18" charset="0"/>
                <a:cs typeface="Times New Roman" panose="02020603050405020304" pitchFamily="18" charset="0"/>
              </a:rPr>
              <a:t>, drug synthesis</a:t>
            </a:r>
          </a:p>
        </p:txBody>
      </p:sp>
      <p:sp>
        <p:nvSpPr>
          <p:cNvPr id="13" name="TextBox 12">
            <a:extLst>
              <a:ext uri="{FF2B5EF4-FFF2-40B4-BE49-F238E27FC236}">
                <a16:creationId xmlns:a16="http://schemas.microsoft.com/office/drawing/2014/main" id="{4FFD930A-AEE2-4A56-99B6-E91CE9B64A90}"/>
              </a:ext>
            </a:extLst>
          </p:cNvPr>
          <p:cNvSpPr txBox="1"/>
          <p:nvPr/>
        </p:nvSpPr>
        <p:spPr>
          <a:xfrm>
            <a:off x="1132110" y="1472623"/>
            <a:ext cx="6712857" cy="1023165"/>
          </a:xfrm>
          <a:prstGeom prst="rect">
            <a:avLst/>
          </a:prstGeom>
          <a:noFill/>
        </p:spPr>
        <p:txBody>
          <a:bodyPr wrap="square">
            <a:sp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Understanding the binding affinity to substrates, inhibitors, and cofactors is key to the appreciation of the intermolecular interactions driving biological processes, structural biology, and structure-function relationships.</a:t>
            </a:r>
          </a:p>
        </p:txBody>
      </p:sp>
    </p:spTree>
    <p:extLst>
      <p:ext uri="{BB962C8B-B14F-4D97-AF65-F5344CB8AC3E}">
        <p14:creationId xmlns:p14="http://schemas.microsoft.com/office/powerpoint/2010/main" val="328708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1028" name="Picture 4">
            <a:extLst>
              <a:ext uri="{FF2B5EF4-FFF2-40B4-BE49-F238E27FC236}">
                <a16:creationId xmlns:a16="http://schemas.microsoft.com/office/drawing/2014/main" id="{DF1CEE38-E600-45FD-9026-E098049E5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85" y="845201"/>
            <a:ext cx="7389360" cy="42982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oogle Shape;281;p49">
            <a:extLst>
              <a:ext uri="{FF2B5EF4-FFF2-40B4-BE49-F238E27FC236}">
                <a16:creationId xmlns:a16="http://schemas.microsoft.com/office/drawing/2014/main" id="{7D2C9042-7A1A-43B2-BEF8-FD34CE511B5B}"/>
              </a:ext>
            </a:extLst>
          </p:cNvPr>
          <p:cNvGrpSpPr/>
          <p:nvPr/>
        </p:nvGrpSpPr>
        <p:grpSpPr>
          <a:xfrm rot="273341">
            <a:off x="2140368" y="-36243"/>
            <a:ext cx="5309439" cy="874887"/>
            <a:chOff x="1728620" y="467379"/>
            <a:chExt cx="5890131" cy="3063477"/>
          </a:xfrm>
        </p:grpSpPr>
        <p:sp>
          <p:nvSpPr>
            <p:cNvPr id="18" name="Google Shape;282;p49">
              <a:extLst>
                <a:ext uri="{FF2B5EF4-FFF2-40B4-BE49-F238E27FC236}">
                  <a16:creationId xmlns:a16="http://schemas.microsoft.com/office/drawing/2014/main" id="{5E2044FD-0493-4000-8D48-98D558038705}"/>
                </a:ext>
              </a:extLst>
            </p:cNvPr>
            <p:cNvSpPr/>
            <p:nvPr/>
          </p:nvSpPr>
          <p:spPr>
            <a:xfrm rot="21357645">
              <a:off x="1728620" y="1129987"/>
              <a:ext cx="5890131" cy="2400869"/>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283;p49">
              <a:extLst>
                <a:ext uri="{FF2B5EF4-FFF2-40B4-BE49-F238E27FC236}">
                  <a16:creationId xmlns:a16="http://schemas.microsoft.com/office/drawing/2014/main" id="{914DB1DA-61BC-422F-8312-DF73A9B5EA8A}"/>
                </a:ext>
              </a:extLst>
            </p:cNvPr>
            <p:cNvGrpSpPr/>
            <p:nvPr/>
          </p:nvGrpSpPr>
          <p:grpSpPr>
            <a:xfrm rot="-266691">
              <a:off x="3916178" y="467379"/>
              <a:ext cx="872216" cy="1332074"/>
              <a:chOff x="4329455" y="637223"/>
              <a:chExt cx="872209" cy="1332065"/>
            </a:xfrm>
          </p:grpSpPr>
          <p:sp>
            <p:nvSpPr>
              <p:cNvPr id="20" name="Google Shape;284;p49">
                <a:extLst>
                  <a:ext uri="{FF2B5EF4-FFF2-40B4-BE49-F238E27FC236}">
                    <a16:creationId xmlns:a16="http://schemas.microsoft.com/office/drawing/2014/main" id="{1B803BEB-1FD5-4757-8C9F-46D98B916473}"/>
                  </a:ext>
                </a:extLst>
              </p:cNvPr>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p49">
                <a:extLst>
                  <a:ext uri="{FF2B5EF4-FFF2-40B4-BE49-F238E27FC236}">
                    <a16:creationId xmlns:a16="http://schemas.microsoft.com/office/drawing/2014/main" id="{DC4C0B1B-42E7-4BED-BFB8-8476D78733A2}"/>
                  </a:ext>
                </a:extLst>
              </p:cNvPr>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6;p49">
                <a:extLst>
                  <a:ext uri="{FF2B5EF4-FFF2-40B4-BE49-F238E27FC236}">
                    <a16:creationId xmlns:a16="http://schemas.microsoft.com/office/drawing/2014/main" id="{EC24DA71-A6B5-4312-9917-5FD21355E909}"/>
                  </a:ext>
                </a:extLst>
              </p:cNvPr>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3" name="Google Shape;287;p49">
            <a:extLst>
              <a:ext uri="{FF2B5EF4-FFF2-40B4-BE49-F238E27FC236}">
                <a16:creationId xmlns:a16="http://schemas.microsoft.com/office/drawing/2014/main" id="{23611871-5A76-41CF-BCCD-3674BDCFB815}"/>
              </a:ext>
            </a:extLst>
          </p:cNvPr>
          <p:cNvSpPr txBox="1">
            <a:spLocks noGrp="1"/>
          </p:cNvSpPr>
          <p:nvPr>
            <p:ph type="title"/>
          </p:nvPr>
        </p:nvSpPr>
        <p:spPr>
          <a:xfrm>
            <a:off x="1667834" y="45001"/>
            <a:ext cx="6206166" cy="93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Application: Enzyme</a:t>
            </a:r>
            <a:endParaRPr sz="3600" dirty="0"/>
          </a:p>
        </p:txBody>
      </p:sp>
      <p:sp>
        <p:nvSpPr>
          <p:cNvPr id="24" name="Google Shape;288;p49">
            <a:extLst>
              <a:ext uri="{FF2B5EF4-FFF2-40B4-BE49-F238E27FC236}">
                <a16:creationId xmlns:a16="http://schemas.microsoft.com/office/drawing/2014/main" id="{5A135CED-F014-48C0-B839-A2E5F5061423}"/>
              </a:ext>
            </a:extLst>
          </p:cNvPr>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9;p49">
            <a:extLst>
              <a:ext uri="{FF2B5EF4-FFF2-40B4-BE49-F238E27FC236}">
                <a16:creationId xmlns:a16="http://schemas.microsoft.com/office/drawing/2014/main" id="{7E7AF704-B019-4620-8944-A161B0164884}"/>
              </a:ext>
            </a:extLst>
          </p:cNvPr>
          <p:cNvSpPr txBox="1">
            <a:spLocks/>
          </p:cNvSpPr>
          <p:nvPr/>
        </p:nvSpPr>
        <p:spPr>
          <a:xfrm>
            <a:off x="1439457" y="224972"/>
            <a:ext cx="802995" cy="43496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400" dirty="0">
                <a:solidFill>
                  <a:schemeClr val="accent5"/>
                </a:solidFill>
                <a:latin typeface="Raleway Thin"/>
                <a:sym typeface="Raleway Thin"/>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rot="273341">
            <a:off x="2138127" y="20132"/>
            <a:ext cx="5089732" cy="809684"/>
            <a:chOff x="1728620" y="467379"/>
            <a:chExt cx="5890131" cy="3063479"/>
          </a:xfrm>
        </p:grpSpPr>
        <p:sp>
          <p:nvSpPr>
            <p:cNvPr id="282" name="Google Shape;282;p49"/>
            <p:cNvSpPr/>
            <p:nvPr/>
          </p:nvSpPr>
          <p:spPr>
            <a:xfrm rot="21357645">
              <a:off x="1728620" y="1129988"/>
              <a:ext cx="5890131" cy="240087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16178" y="467379"/>
              <a:ext cx="872216" cy="1332074"/>
              <a:chOff x="4329455" y="637223"/>
              <a:chExt cx="872209" cy="1332065"/>
            </a:xfrm>
          </p:grpSpPr>
          <p:sp>
            <p:nvSpPr>
              <p:cNvPr id="284" name="Google Shape;284;p49"/>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7" name="Google Shape;287;p49"/>
          <p:cNvSpPr txBox="1">
            <a:spLocks noGrp="1"/>
          </p:cNvSpPr>
          <p:nvPr>
            <p:ph type="title"/>
          </p:nvPr>
        </p:nvSpPr>
        <p:spPr>
          <a:xfrm>
            <a:off x="1621108" y="131298"/>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Measurement</a:t>
            </a:r>
            <a:endParaRPr sz="3600" dirty="0"/>
          </a:p>
        </p:txBody>
      </p:sp>
      <p:sp>
        <p:nvSpPr>
          <p:cNvPr id="288" name="Google Shape;288;p49"/>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a:off x="1439457" y="224972"/>
            <a:ext cx="802995" cy="4349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03</a:t>
            </a:r>
            <a:endParaRPr sz="4400" dirty="0"/>
          </a:p>
        </p:txBody>
      </p:sp>
      <p:sp>
        <p:nvSpPr>
          <p:cNvPr id="12" name="TextBox 11">
            <a:extLst>
              <a:ext uri="{FF2B5EF4-FFF2-40B4-BE49-F238E27FC236}">
                <a16:creationId xmlns:a16="http://schemas.microsoft.com/office/drawing/2014/main" id="{4DAB7DD9-DE7E-4E95-BB41-989EA690D7B0}"/>
              </a:ext>
            </a:extLst>
          </p:cNvPr>
          <p:cNvSpPr txBox="1"/>
          <p:nvPr/>
        </p:nvSpPr>
        <p:spPr>
          <a:xfrm>
            <a:off x="892628" y="1402199"/>
            <a:ext cx="7554686" cy="2638992"/>
          </a:xfrm>
          <a:prstGeom prst="rect">
            <a:avLst/>
          </a:prstGeom>
          <a:noFill/>
        </p:spPr>
        <p:txBody>
          <a:bodyPr wrap="square">
            <a:spAutoFit/>
          </a:bodyPr>
          <a:lstStyle/>
          <a:p>
            <a:pPr algn="l">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There are many ways to measure binding affinity and dissociation constants</a:t>
            </a:r>
            <a:endParaRPr lang="en-US" dirty="0">
              <a:solidFill>
                <a:srgbClr val="212529"/>
              </a:solidFill>
              <a:latin typeface="Times New Roman" panose="02020603050405020304" pitchFamily="18" charset="0"/>
              <a:cs typeface="Times New Roman" panose="02020603050405020304" pitchFamily="18" charset="0"/>
            </a:endParaRP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ELISAs</a:t>
            </a: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gel-shift assays</a:t>
            </a: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pull-down assays</a:t>
            </a: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equilibrium dialysis</a:t>
            </a: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analytical ultracentrifugation</a:t>
            </a: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surface plasmon resonance</a:t>
            </a:r>
          </a:p>
          <a:p>
            <a:pPr marL="285750" indent="-285750" algn="l">
              <a:lnSpc>
                <a:spcPct val="150000"/>
              </a:lnSpc>
              <a:buFontTx/>
              <a:buChar char="-"/>
            </a:pPr>
            <a:r>
              <a:rPr lang="en-US" b="0" i="0" dirty="0">
                <a:solidFill>
                  <a:srgbClr val="212529"/>
                </a:solidFill>
                <a:effectLst/>
                <a:latin typeface="Times New Roman" panose="02020603050405020304" pitchFamily="18" charset="0"/>
                <a:cs typeface="Times New Roman" panose="02020603050405020304" pitchFamily="18" charset="0"/>
              </a:rPr>
              <a:t>spectroscopic assays.</a:t>
            </a:r>
          </a:p>
        </p:txBody>
      </p:sp>
    </p:spTree>
    <p:extLst>
      <p:ext uri="{BB962C8B-B14F-4D97-AF65-F5344CB8AC3E}">
        <p14:creationId xmlns:p14="http://schemas.microsoft.com/office/powerpoint/2010/main" val="345950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rot="273341">
            <a:off x="2138127" y="20132"/>
            <a:ext cx="5089732" cy="809684"/>
            <a:chOff x="1728620" y="467379"/>
            <a:chExt cx="5890131" cy="3063479"/>
          </a:xfrm>
        </p:grpSpPr>
        <p:sp>
          <p:nvSpPr>
            <p:cNvPr id="282" name="Google Shape;282;p49"/>
            <p:cNvSpPr/>
            <p:nvPr/>
          </p:nvSpPr>
          <p:spPr>
            <a:xfrm rot="21357645">
              <a:off x="1728620" y="1129988"/>
              <a:ext cx="5890131" cy="240087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16178" y="467379"/>
              <a:ext cx="872216" cy="1332074"/>
              <a:chOff x="4329455" y="637223"/>
              <a:chExt cx="872209" cy="1332065"/>
            </a:xfrm>
          </p:grpSpPr>
          <p:sp>
            <p:nvSpPr>
              <p:cNvPr id="284" name="Google Shape;284;p49"/>
              <p:cNvSpPr/>
              <p:nvPr/>
            </p:nvSpPr>
            <p:spPr>
              <a:xfrm>
                <a:off x="4378285" y="1264442"/>
                <a:ext cx="823379" cy="674601"/>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29455" y="1903398"/>
                <a:ext cx="870793" cy="65890"/>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09" y="637223"/>
                <a:ext cx="554659" cy="1310916"/>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87" name="Google Shape;287;p49"/>
          <p:cNvSpPr txBox="1">
            <a:spLocks noGrp="1"/>
          </p:cNvSpPr>
          <p:nvPr>
            <p:ph type="title"/>
          </p:nvPr>
        </p:nvSpPr>
        <p:spPr>
          <a:xfrm>
            <a:off x="1621108" y="131298"/>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dirty="0"/>
              <a:t>Visualization</a:t>
            </a:r>
            <a:endParaRPr sz="3600" dirty="0"/>
          </a:p>
        </p:txBody>
      </p:sp>
      <p:sp>
        <p:nvSpPr>
          <p:cNvPr id="288" name="Google Shape;288;p49"/>
          <p:cNvSpPr/>
          <p:nvPr/>
        </p:nvSpPr>
        <p:spPr>
          <a:xfrm>
            <a:off x="1406728" y="45001"/>
            <a:ext cx="857496" cy="863958"/>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a:off x="1439457" y="224972"/>
            <a:ext cx="802995" cy="43496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04</a:t>
            </a:r>
            <a:endParaRPr sz="4400" dirty="0"/>
          </a:p>
        </p:txBody>
      </p:sp>
      <p:pic>
        <p:nvPicPr>
          <p:cNvPr id="5" name="Picture 4">
            <a:extLst>
              <a:ext uri="{FF2B5EF4-FFF2-40B4-BE49-F238E27FC236}">
                <a16:creationId xmlns:a16="http://schemas.microsoft.com/office/drawing/2014/main" id="{E5634B96-BD56-460E-B927-3BC714E801D2}"/>
              </a:ext>
            </a:extLst>
          </p:cNvPr>
          <p:cNvPicPr>
            <a:picLocks noChangeAspect="1"/>
          </p:cNvPicPr>
          <p:nvPr/>
        </p:nvPicPr>
        <p:blipFill rotWithShape="1">
          <a:blip r:embed="rId3"/>
          <a:srcRect t="1" b="-765"/>
          <a:stretch/>
        </p:blipFill>
        <p:spPr>
          <a:xfrm>
            <a:off x="2324944" y="1024386"/>
            <a:ext cx="4029075" cy="3704781"/>
          </a:xfrm>
          <a:prstGeom prst="rect">
            <a:avLst/>
          </a:prstGeom>
        </p:spPr>
      </p:pic>
      <p:sp>
        <p:nvSpPr>
          <p:cNvPr id="17" name="TextBox 16">
            <a:extLst>
              <a:ext uri="{FF2B5EF4-FFF2-40B4-BE49-F238E27FC236}">
                <a16:creationId xmlns:a16="http://schemas.microsoft.com/office/drawing/2014/main" id="{E633CC43-D3C3-45BB-8D24-4A0A12EBB1EE}"/>
              </a:ext>
            </a:extLst>
          </p:cNvPr>
          <p:cNvSpPr txBox="1"/>
          <p:nvPr/>
        </p:nvSpPr>
        <p:spPr>
          <a:xfrm>
            <a:off x="1349538" y="4642870"/>
            <a:ext cx="5979886" cy="738664"/>
          </a:xfrm>
          <a:prstGeom prst="rect">
            <a:avLst/>
          </a:prstGeom>
          <a:noFill/>
        </p:spPr>
        <p:txBody>
          <a:bodyPr wrap="square">
            <a:spAutoFit/>
          </a:bodyPr>
          <a:lstStyle/>
          <a:p>
            <a:pPr algn="ctr"/>
            <a:r>
              <a:rPr lang="en-US" sz="1400" b="1" i="0" dirty="0">
                <a:solidFill>
                  <a:schemeClr val="tx1"/>
                </a:solidFill>
                <a:effectLst/>
                <a:latin typeface="NimbusSanL-Regu"/>
              </a:rPr>
              <a:t>Residue-ligand interaction between MST1 and Bosutinib predicted</a:t>
            </a:r>
            <a:br>
              <a:rPr lang="en-US" sz="1400" b="1" i="0" dirty="0">
                <a:solidFill>
                  <a:schemeClr val="tx1"/>
                </a:solidFill>
                <a:effectLst/>
                <a:latin typeface="NimbusSanL-Regu"/>
              </a:rPr>
            </a:br>
            <a:r>
              <a:rPr lang="en-US" sz="1400" b="1" i="0" dirty="0">
                <a:solidFill>
                  <a:schemeClr val="tx1"/>
                </a:solidFill>
                <a:effectLst/>
                <a:latin typeface="NimbusSanL-Regu"/>
              </a:rPr>
              <a:t>by blind docking.</a:t>
            </a:r>
            <a:r>
              <a:rPr lang="en-US" b="1" dirty="0">
                <a:solidFill>
                  <a:schemeClr val="tx1"/>
                </a:solidFill>
              </a:rPr>
              <a:t> </a:t>
            </a:r>
            <a:br>
              <a:rPr lang="en-US" b="1" dirty="0">
                <a:solidFill>
                  <a:schemeClr val="tx1"/>
                </a:solidFill>
              </a:rPr>
            </a:br>
            <a:endParaRPr lang="en-US" b="1" dirty="0">
              <a:solidFill>
                <a:schemeClr val="tx1"/>
              </a:solidFill>
            </a:endParaRPr>
          </a:p>
        </p:txBody>
      </p:sp>
    </p:spTree>
    <p:extLst>
      <p:ext uri="{BB962C8B-B14F-4D97-AF65-F5344CB8AC3E}">
        <p14:creationId xmlns:p14="http://schemas.microsoft.com/office/powerpoint/2010/main" val="2845642158"/>
      </p:ext>
    </p:extLst>
  </p:cSld>
  <p:clrMapOvr>
    <a:masterClrMapping/>
  </p:clrMapOvr>
</p:sld>
</file>

<file path=ppt/theme/theme1.xml><?xml version="1.0" encoding="utf-8"?>
<a:theme xmlns:a="http://schemas.openxmlformats.org/drawingml/2006/main" name="Introducing Myself by Slidesgo">
  <a:themeElements>
    <a:clrScheme name="Simple Light">
      <a:dk1>
        <a:srgbClr val="000000"/>
      </a:dk1>
      <a:lt1>
        <a:srgbClr val="FFFFFF"/>
      </a:lt1>
      <a:dk2>
        <a:srgbClr val="595959"/>
      </a:dk2>
      <a:lt2>
        <a:srgbClr val="EEEEEE"/>
      </a:lt2>
      <a:accent1>
        <a:srgbClr val="3D405B"/>
      </a:accent1>
      <a:accent2>
        <a:srgbClr val="73877B"/>
      </a:accent2>
      <a:accent3>
        <a:srgbClr val="E07A5F"/>
      </a:accent3>
      <a:accent4>
        <a:srgbClr val="D2ECC8"/>
      </a:accent4>
      <a:accent5>
        <a:srgbClr val="F4F1DE"/>
      </a:accent5>
      <a:accent6>
        <a:srgbClr val="F2CC8F"/>
      </a:accent6>
      <a:hlink>
        <a:srgbClr val="3D40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04D804145FB8499F1FDF7E498BAF83" ma:contentTypeVersion="8" ma:contentTypeDescription="Create a new document." ma:contentTypeScope="" ma:versionID="23fc4ee91a060473b6805f343fcfc6b7">
  <xsd:schema xmlns:xsd="http://www.w3.org/2001/XMLSchema" xmlns:xs="http://www.w3.org/2001/XMLSchema" xmlns:p="http://schemas.microsoft.com/office/2006/metadata/properties" xmlns:ns2="e23cc5f7-310d-48a9-be7c-eb0f041d26a5" targetNamespace="http://schemas.microsoft.com/office/2006/metadata/properties" ma:root="true" ma:fieldsID="3caf668502910bb0a8cafc5848f9c015" ns2:_="">
    <xsd:import namespace="e23cc5f7-310d-48a9-be7c-eb0f041d26a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3cc5f7-310d-48a9-be7c-eb0f041d26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C2AF77-54C0-4FD3-AEBD-9735670148FA}">
  <ds:schemaRefs>
    <ds:schemaRef ds:uri="http://schemas.microsoft.com/sharepoint/v3/contenttype/forms"/>
  </ds:schemaRefs>
</ds:datastoreItem>
</file>

<file path=customXml/itemProps2.xml><?xml version="1.0" encoding="utf-8"?>
<ds:datastoreItem xmlns:ds="http://schemas.openxmlformats.org/officeDocument/2006/customXml" ds:itemID="{015F5DB9-5A97-407E-A463-709B0000FD22}"/>
</file>

<file path=customXml/itemProps3.xml><?xml version="1.0" encoding="utf-8"?>
<ds:datastoreItem xmlns:ds="http://schemas.openxmlformats.org/officeDocument/2006/customXml" ds:itemID="{C351F090-A508-421E-A15B-15023818CE3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248</TotalTime>
  <Words>425</Words>
  <Application>Microsoft Office PowerPoint</Application>
  <PresentationFormat>On-screen Show (16:9)</PresentationFormat>
  <Paragraphs>57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Introducing Myself by Slidesgo</vt:lpstr>
      <vt:lpstr>BINDING AFFINITY</vt:lpstr>
      <vt:lpstr>AGENDA</vt:lpstr>
      <vt:lpstr>Definition</vt:lpstr>
      <vt:lpstr>Definition</vt:lpstr>
      <vt:lpstr>Definition</vt:lpstr>
      <vt:lpstr>Application</vt:lpstr>
      <vt:lpstr>Application: Enzyme</vt:lpstr>
      <vt:lpstr>Measurement</vt:lpstr>
      <vt:lpstr>Visualization</vt:lpstr>
      <vt:lpstr>Visualization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BINDING AFFINITY</dc:title>
  <dc:creator>Thi Hai Yen Nguyen</dc:creator>
  <cp:lastModifiedBy>Thi Hai Yen Nguyen</cp:lastModifiedBy>
  <cp:revision>17</cp:revision>
  <dcterms:modified xsi:type="dcterms:W3CDTF">2021-07-09T07:01:10Z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0x0101004704D804145FB8499F1FDF7E498BAF83</vt:lpwstr>
  </property>
</Properties>
</file>