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29" autoAdjust="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339C7-E9C8-47E3-BDF8-BC177B5CBE03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F6372-F511-4D06-901A-D8357518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- The link prediction task can be formulated as: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595D"/>
              </a:rPr>
              <a:t>given a set of biomedical entities and their known interactions, we aim to predict other potential interactions between entities</a:t>
            </a:r>
            <a:r>
              <a:rPr lang="en-US" dirty="0"/>
              <a:t> 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The assumption behind these methods is that entities sharing similar biological features or graph features could have similar connections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595D"/>
              </a:rPr>
              <a:t>Protein function prediction</a:t>
            </a:r>
            <a:br>
              <a:rPr lang="en-US" dirty="0"/>
            </a:br>
            <a:r>
              <a:rPr lang="en-US" dirty="0"/>
              <a:t>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595D"/>
              </a:rPr>
              <a:t>iven a medical term co-occurrence graph where terms and co-occurrence statistics have been extracted from clinical texts, classify the semantic types of medical terms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6372-F511-4D06-901A-D8357518E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0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MF based: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it aims to factorize a data matrix into lower dimensional matrices and still keep the manifold structure and topological properties hidden in the original data matrix.</a:t>
            </a:r>
          </a:p>
          <a:p>
            <a:pPr marL="171450" indent="-171450"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Random Walk based: tries to learn word representations from sentences, random walk-based methods are developed to learn node representations by generating ‘node sequences’ through random walks in graphs.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based: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SAB-R"/>
              </a:rPr>
              <a:t>such as multilayer perceptron (MLP), autoencoder, generative adversarial network (GAN) and graph convolutional network (GCN).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6372-F511-4D06-901A-D8357518E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6372-F511-4D06-901A-D8357518E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F6372-F511-4D06-901A-D8357518E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C31-D2C6-4B79-B067-874398687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89872-6CDB-4578-B3E8-65A08BDF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E4B0-C943-4AEE-BD0B-6E9BC1C5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4CCF-70C1-456D-AF81-D802AC51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F2E1-B636-48BA-AC7F-33B25661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10BD-EE43-4814-A5D9-952559CC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10B6-6330-4B8D-A170-BDB421F8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ADA2-228A-414D-A44F-9B12A51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86ED-9038-4F19-B0EE-B2008CB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3383-D21F-474A-A82C-7F1E878E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1B860-F926-4A36-B2DC-6DA08636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4DC40-3EA4-4A96-8788-C57D1701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7617-AD49-44D6-9EFE-CAB1560A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868D-F5C9-4C4B-B29A-6B4C597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B1D4-00D9-4A9D-A214-2C03866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087F-191D-4F1E-9B37-C4410F0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C974-D6BB-4498-A835-BB21B142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F2E2-1CEB-4107-8E59-10D49613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7483-FC7D-4337-A744-AD6B820D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4C70-633F-4E35-83C9-CD00B97E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9EC3-BDCF-4D48-A69B-D8B3C91D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E485-7F0A-449D-847C-842EA65A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FE7E-F2F7-43BA-888E-D42197FB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B45F-047C-4333-A4B9-C9915778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8BDF-8C41-4E7C-AFF0-9725CDB2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E7C3-16DD-4BBE-A853-4AC8189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0AA0-41B2-4599-974D-FB6CA4E8E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B3F4-47FD-4A44-9160-21663D54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F1DC2-9DF1-49BE-8FA5-65FB52C8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8680-BFB2-4D2C-8641-9A18C734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4544-F9DC-4412-88A2-410FC465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1BB-7B25-4822-9023-F34094CE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7DFB-4B23-4B94-A182-38A5EA55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AA71-8619-4B9A-9007-C76A40B1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89951-0084-4621-B885-6CBE8E42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92948-9C75-4A41-94BB-596C615A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E71EB-10C7-4246-AE9E-8B36F71D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9EDD5-6247-44B9-9B4B-7FE4F783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F2F2A-CB3A-488D-A838-81B40CB2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5D63-FEBD-4928-B5B1-A0E482F1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A41BF-F261-48A1-AB1F-4B6C138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F969C-946A-4285-BCFD-C8DC036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49BC-1EE0-4C0A-994E-CF4D3BF4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8ACA7-0EF7-414D-B689-3C6B26CE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C269B-D4A9-4CDE-A3B0-BEFD3B2E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D29D-83AD-4F35-9707-A21D8EA5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E47-B421-4776-89BB-047891C0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C668-D0EA-40DF-91CD-A5D3987A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2CC2-C197-45D1-A925-564323F8C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18F47-A205-40B1-88F5-A4FE342B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98156-0AF2-4872-8513-A8B5202B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5A0B-D8CA-47B4-B31B-E8792820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E31-CCD5-4A4A-8774-05E5039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9F46B-293C-4E96-8A5D-187A86B5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D863-B27F-4135-9C06-71FC4697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E592-5066-47CD-BCC2-D5EEF53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401C-8CDB-4DFB-807F-8DB7FD0E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9736C-BF43-4318-8B8F-A5A9F83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341EE-9323-4152-A8AD-31263578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4A62-2224-47A2-B12A-83EB8E03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75F-917E-4751-8CFB-61ACC52DE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93D1-DA0C-4A99-883B-0897257E7AA7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47E9-29E1-4F2E-9716-3A0D013A4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369C-11F6-45BC-9B60-910FA749A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A3FB-DF89-4E73-91B3-305F8FFE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ngyue9607/BioNE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4882-7BBE-403E-B307-E1C256A77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Embedding on Biomedical Networks: Methods, Applications and 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79A9A-A6D2-4B61-89D7-9056748D0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Authors: Xiang Yue et al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https://github.com/xiangyue9607/BioNEV</a:t>
            </a:r>
            <a:endParaRPr lang="en-US" dirty="0"/>
          </a:p>
          <a:p>
            <a:pPr algn="l"/>
            <a:r>
              <a:rPr lang="en-US" dirty="0"/>
              <a:t>Reporter: </a:t>
            </a:r>
            <a:r>
              <a:rPr lang="en-US" dirty="0" err="1"/>
              <a:t>Cuong</a:t>
            </a:r>
            <a:r>
              <a:rPr lang="en-US" dirty="0"/>
              <a:t> Vo</a:t>
            </a:r>
          </a:p>
        </p:txBody>
      </p:sp>
    </p:spTree>
    <p:extLst>
      <p:ext uri="{BB962C8B-B14F-4D97-AF65-F5344CB8AC3E}">
        <p14:creationId xmlns:p14="http://schemas.microsoft.com/office/powerpoint/2010/main" val="279625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0BF-9A13-42A1-8F48-5B785D3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D29E-6CA6-4A79-8406-1482A904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Utilizing Graph Embedding to learn low-dimensional node representations.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B9974-D544-497F-8C9E-81A64F4E9841}"/>
              </a:ext>
            </a:extLst>
          </p:cNvPr>
          <p:cNvSpPr/>
          <p:nvPr/>
        </p:nvSpPr>
        <p:spPr>
          <a:xfrm>
            <a:off x="1198880" y="3124200"/>
            <a:ext cx="133096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924CF-02A9-4142-BDB9-71BE77381166}"/>
              </a:ext>
            </a:extLst>
          </p:cNvPr>
          <p:cNvSpPr/>
          <p:nvPr/>
        </p:nvSpPr>
        <p:spPr>
          <a:xfrm>
            <a:off x="3139440" y="2072640"/>
            <a:ext cx="2468880" cy="695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Biomedical link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8EC4-42F2-4E42-8DE8-01296505E773}"/>
              </a:ext>
            </a:extLst>
          </p:cNvPr>
          <p:cNvSpPr/>
          <p:nvPr/>
        </p:nvSpPr>
        <p:spPr>
          <a:xfrm>
            <a:off x="3139440" y="4089401"/>
            <a:ext cx="2468880" cy="695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 classification 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7B76-5B56-4C1A-BF99-E0FFBBA4648C}"/>
              </a:ext>
            </a:extLst>
          </p:cNvPr>
          <p:cNvSpPr/>
          <p:nvPr/>
        </p:nvSpPr>
        <p:spPr>
          <a:xfrm>
            <a:off x="6583682" y="1697991"/>
            <a:ext cx="4770118" cy="143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Drug-Disease Association(DDA)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Drug-Drug interaction (DDI)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Protein-Protein interaction (PPI)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585E6-E592-46FA-BED1-53C41B7CCDF2}"/>
              </a:ext>
            </a:extLst>
          </p:cNvPr>
          <p:cNvSpPr/>
          <p:nvPr/>
        </p:nvSpPr>
        <p:spPr>
          <a:xfrm>
            <a:off x="6583682" y="3720625"/>
            <a:ext cx="5201918" cy="143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Medical Term Semantic </a:t>
            </a:r>
            <a:br>
              <a:rPr lang="en-US" sz="2400" dirty="0"/>
            </a:br>
            <a:r>
              <a:rPr lang="en-US" sz="2400" dirty="0"/>
              <a:t>type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Protein Function Prediction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420ABC-0122-4E82-9CFC-80F6A1CF2F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29840" y="2420620"/>
            <a:ext cx="609600" cy="10083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FFC6C36-7904-47CF-86A5-BAC9EBB35C3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29840" y="3429000"/>
            <a:ext cx="609600" cy="10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4BAC5-86B0-4077-BCD3-D9214DAE9B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608320" y="2414747"/>
            <a:ext cx="975362" cy="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441BBA-BB32-463C-BD07-8E06AD749A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08320" y="4437381"/>
            <a:ext cx="97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D4D-7C8E-421A-B90D-36A33D1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5E90B-C9FD-46AA-890C-73066535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902"/>
            <a:ext cx="10515600" cy="3637664"/>
          </a:xfrm>
        </p:spPr>
      </p:pic>
    </p:spTree>
    <p:extLst>
      <p:ext uri="{BB962C8B-B14F-4D97-AF65-F5344CB8AC3E}">
        <p14:creationId xmlns:p14="http://schemas.microsoft.com/office/powerpoint/2010/main" val="166328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D4D-7C8E-421A-B90D-36A33D1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7B33D4-6473-4EB3-A6D2-F25F0BA8C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2030" y="1703705"/>
            <a:ext cx="6347940" cy="4351338"/>
          </a:xfrm>
        </p:spPr>
      </p:pic>
    </p:spTree>
    <p:extLst>
      <p:ext uri="{BB962C8B-B14F-4D97-AF65-F5344CB8AC3E}">
        <p14:creationId xmlns:p14="http://schemas.microsoft.com/office/powerpoint/2010/main" val="3767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0BF-9A13-42A1-8F48-5B785D3F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B9974-D544-497F-8C9E-81A64F4E9841}"/>
              </a:ext>
            </a:extLst>
          </p:cNvPr>
          <p:cNvSpPr/>
          <p:nvPr/>
        </p:nvSpPr>
        <p:spPr>
          <a:xfrm>
            <a:off x="1016000" y="2768600"/>
            <a:ext cx="2021840" cy="1153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Graph Embedding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924CF-02A9-4142-BDB9-71BE77381166}"/>
              </a:ext>
            </a:extLst>
          </p:cNvPr>
          <p:cNvSpPr/>
          <p:nvPr/>
        </p:nvSpPr>
        <p:spPr>
          <a:xfrm>
            <a:off x="3647439" y="1881664"/>
            <a:ext cx="2468880" cy="695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MF-based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8EC4-42F2-4E42-8DE8-01296505E773}"/>
              </a:ext>
            </a:extLst>
          </p:cNvPr>
          <p:cNvSpPr/>
          <p:nvPr/>
        </p:nvSpPr>
        <p:spPr>
          <a:xfrm>
            <a:off x="3647439" y="5527356"/>
            <a:ext cx="2468880" cy="695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Neural Network-based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57B76-5B56-4C1A-BF99-E0FFBBA4648C}"/>
              </a:ext>
            </a:extLst>
          </p:cNvPr>
          <p:cNvSpPr/>
          <p:nvPr/>
        </p:nvSpPr>
        <p:spPr>
          <a:xfrm>
            <a:off x="7307582" y="1223209"/>
            <a:ext cx="1816098" cy="20128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Laplacian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SVD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GraRep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585E6-E592-46FA-BED1-53C41B7CCDF2}"/>
              </a:ext>
            </a:extLst>
          </p:cNvPr>
          <p:cNvSpPr/>
          <p:nvPr/>
        </p:nvSpPr>
        <p:spPr>
          <a:xfrm>
            <a:off x="7307582" y="5150008"/>
            <a:ext cx="1816098" cy="14335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SDNE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420ABC-0122-4E82-9CFC-80F6A1CF2F04}"/>
              </a:ext>
            </a:extLst>
          </p:cNvPr>
          <p:cNvCxnSpPr>
            <a:cxnSpLocks/>
          </p:cNvCxnSpPr>
          <p:nvPr/>
        </p:nvCxnSpPr>
        <p:spPr>
          <a:xfrm flipV="1">
            <a:off x="3077209" y="2229644"/>
            <a:ext cx="609599" cy="1115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FFC6C36-7904-47CF-86A5-BAC9EBB35C3D}"/>
              </a:ext>
            </a:extLst>
          </p:cNvPr>
          <p:cNvCxnSpPr>
            <a:cxnSpLocks/>
          </p:cNvCxnSpPr>
          <p:nvPr/>
        </p:nvCxnSpPr>
        <p:spPr>
          <a:xfrm>
            <a:off x="3077209" y="3345180"/>
            <a:ext cx="609599" cy="2530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441BBA-BB32-463C-BD07-8E06AD749A6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16319" y="5866764"/>
            <a:ext cx="1191263" cy="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48745-E38C-4ED1-99A9-9B2F44EF5672}"/>
              </a:ext>
            </a:extLst>
          </p:cNvPr>
          <p:cNvSpPr/>
          <p:nvPr/>
        </p:nvSpPr>
        <p:spPr>
          <a:xfrm>
            <a:off x="3647439" y="3910090"/>
            <a:ext cx="2468880" cy="695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Random Walk-based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4794B9-BAE9-442F-9CEC-9967A3B44CC1}"/>
              </a:ext>
            </a:extLst>
          </p:cNvPr>
          <p:cNvSpPr/>
          <p:nvPr/>
        </p:nvSpPr>
        <p:spPr>
          <a:xfrm>
            <a:off x="7307582" y="3598186"/>
            <a:ext cx="1846578" cy="1319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DeepWalk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Node2vec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struc2vec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3080BB-F81C-4C5B-9CC3-9609A2AC8EB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16319" y="2229644"/>
            <a:ext cx="119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74BF25-60CA-44EA-B7C3-B1101852EA96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116319" y="4258070"/>
            <a:ext cx="119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55C3BC0-1906-41E7-B0D2-A6E0684B79F5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3037840" y="3345180"/>
            <a:ext cx="609599" cy="912890"/>
          </a:xfrm>
          <a:prstGeom prst="bentConnector3">
            <a:avLst>
              <a:gd name="adj1" fmla="val 566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6A34B8BC-A91E-404C-8FCB-0C0CDBC30825}"/>
              </a:ext>
            </a:extLst>
          </p:cNvPr>
          <p:cNvSpPr/>
          <p:nvPr/>
        </p:nvSpPr>
        <p:spPr>
          <a:xfrm rot="10800000" flipH="1">
            <a:off x="9342119" y="1402080"/>
            <a:ext cx="238761" cy="8275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024595-D2AD-4E2A-B867-B7921F731B78}"/>
              </a:ext>
            </a:extLst>
          </p:cNvPr>
          <p:cNvSpPr txBox="1"/>
          <p:nvPr/>
        </p:nvSpPr>
        <p:spPr>
          <a:xfrm>
            <a:off x="9799319" y="1397941"/>
            <a:ext cx="191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First-order proximity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B6DA4B3-315F-4CE0-8970-77779D32D6D2}"/>
              </a:ext>
            </a:extLst>
          </p:cNvPr>
          <p:cNvSpPr/>
          <p:nvPr/>
        </p:nvSpPr>
        <p:spPr>
          <a:xfrm rot="10800000" flipH="1">
            <a:off x="9342119" y="2447570"/>
            <a:ext cx="285751" cy="6420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5231C-BCAE-429A-AA65-5F0A4233CC37}"/>
              </a:ext>
            </a:extLst>
          </p:cNvPr>
          <p:cNvSpPr txBox="1"/>
          <p:nvPr/>
        </p:nvSpPr>
        <p:spPr>
          <a:xfrm>
            <a:off x="9818372" y="2353101"/>
            <a:ext cx="191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High-order proximity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A4F618BA-B7B8-4B65-95AD-BC33A934D947}"/>
              </a:ext>
            </a:extLst>
          </p:cNvPr>
          <p:cNvSpPr/>
          <p:nvPr/>
        </p:nvSpPr>
        <p:spPr>
          <a:xfrm rot="10800000" flipH="1">
            <a:off x="8712199" y="5365361"/>
            <a:ext cx="285751" cy="6420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21C56-841C-4991-A645-A01EA06C0CA9}"/>
              </a:ext>
            </a:extLst>
          </p:cNvPr>
          <p:cNvSpPr txBox="1"/>
          <p:nvPr/>
        </p:nvSpPr>
        <p:spPr>
          <a:xfrm>
            <a:off x="9188452" y="5270892"/>
            <a:ext cx="2383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and Second order proximity</a:t>
            </a:r>
          </a:p>
        </p:txBody>
      </p:sp>
    </p:spTree>
    <p:extLst>
      <p:ext uri="{BB962C8B-B14F-4D97-AF65-F5344CB8AC3E}">
        <p14:creationId xmlns:p14="http://schemas.microsoft.com/office/powerpoint/2010/main" val="21023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D4D-7C8E-421A-B90D-36A33D1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1E191B-7A63-4006-982C-2A2EDB9E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355" y="1690688"/>
            <a:ext cx="10741306" cy="4513341"/>
          </a:xfrm>
        </p:spPr>
      </p:pic>
    </p:spTree>
    <p:extLst>
      <p:ext uri="{BB962C8B-B14F-4D97-AF65-F5344CB8AC3E}">
        <p14:creationId xmlns:p14="http://schemas.microsoft.com/office/powerpoint/2010/main" val="148768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D4D-7C8E-421A-B90D-36A33D1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83970-4168-4D17-812C-512F1202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287" y="1469985"/>
            <a:ext cx="11458936" cy="5022889"/>
          </a:xfrm>
        </p:spPr>
      </p:pic>
    </p:spTree>
    <p:extLst>
      <p:ext uri="{BB962C8B-B14F-4D97-AF65-F5344CB8AC3E}">
        <p14:creationId xmlns:p14="http://schemas.microsoft.com/office/powerpoint/2010/main" val="141234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EDD9-2341-4E48-981B-E91049E8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654-DCE1-498D-B63E-F49F7C47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579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Providing an overview of different types of graph embedding methods, and three biomedical link prediction tasks and two node classification tasks.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Compile 7 benchmark datasets with 11 representative graph embedding methods. Discuss observations from extensive experiments and provide some insights and guidelines for how to choose embedding methods (including their hyper-parameter settings).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Developing an easy-to-use Python package with detailed instructions, </a:t>
            </a:r>
            <a:r>
              <a:rPr lang="en-US" sz="2400" dirty="0" err="1"/>
              <a:t>BioNEV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75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EDD9-2341-4E48-981B-E91049E8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B654-DCE1-498D-B63E-F49F7C47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189"/>
            <a:ext cx="10515600" cy="397777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dvPSSAB-R"/>
              </a:rPr>
              <a:t>Xiang Yue.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S595D"/>
              </a:rPr>
              <a:t>et 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SSAB-R"/>
              </a:rPr>
              <a:t>. (2020) Graph embedding on biomedical networks: methods, applications and evaluations.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S595D"/>
              </a:rPr>
              <a:t>Bioinformatics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SSAB-R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SSab-B"/>
              </a:rPr>
              <a:t>36</a:t>
            </a:r>
            <a:r>
              <a:rPr lang="en-US" sz="2400" dirty="0"/>
              <a:t>, 1241-1251.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32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4D804145FB8499F1FDF7E498BAF83" ma:contentTypeVersion="8" ma:contentTypeDescription="Create a new document." ma:contentTypeScope="" ma:versionID="23fc4ee91a060473b6805f343fcfc6b7">
  <xsd:schema xmlns:xsd="http://www.w3.org/2001/XMLSchema" xmlns:xs="http://www.w3.org/2001/XMLSchema" xmlns:p="http://schemas.microsoft.com/office/2006/metadata/properties" xmlns:ns2="e23cc5f7-310d-48a9-be7c-eb0f041d26a5" targetNamespace="http://schemas.microsoft.com/office/2006/metadata/properties" ma:root="true" ma:fieldsID="3caf668502910bb0a8cafc5848f9c015" ns2:_="">
    <xsd:import namespace="e23cc5f7-310d-48a9-be7c-eb0f041d26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cc5f7-310d-48a9-be7c-eb0f041d26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E54C45-FACC-4ED2-80B4-DE275710FEEE}"/>
</file>

<file path=customXml/itemProps2.xml><?xml version="1.0" encoding="utf-8"?>
<ds:datastoreItem xmlns:ds="http://schemas.openxmlformats.org/officeDocument/2006/customXml" ds:itemID="{77EF6E15-5F99-4D53-87C8-9F1C6CE146C7}"/>
</file>

<file path=customXml/itemProps3.xml><?xml version="1.0" encoding="utf-8"?>
<ds:datastoreItem xmlns:ds="http://schemas.openxmlformats.org/officeDocument/2006/customXml" ds:itemID="{35AD0F45-BA74-4D3B-A654-46163DB3ABFB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384</Words>
  <Application>Microsoft Office PowerPoint</Application>
  <PresentationFormat>Widescreen</PresentationFormat>
  <Paragraphs>59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AdvPS595D</vt:lpstr>
      <vt:lpstr>AdvPSSab-B</vt:lpstr>
      <vt:lpstr>AdvPSSAB-R</vt:lpstr>
      <vt:lpstr>Arial</vt:lpstr>
      <vt:lpstr>Calibri</vt:lpstr>
      <vt:lpstr>Calibri Light</vt:lpstr>
      <vt:lpstr>Office Theme</vt:lpstr>
      <vt:lpstr>Graph Embedding on Biomedical Networks: Methods, Applications and Evaluations</vt:lpstr>
      <vt:lpstr>Introduction</vt:lpstr>
      <vt:lpstr>Introduction</vt:lpstr>
      <vt:lpstr>Datasets</vt:lpstr>
      <vt:lpstr>Graph Embedding Methods</vt:lpstr>
      <vt:lpstr>Results</vt:lpstr>
      <vt:lpstr>Results</vt:lpstr>
      <vt:lpstr>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Embedding on Biomedical Networks: Methods, Applications and Evaluations</dc:title>
  <dc:creator>Võ Thành Cường (VNCDLL-CTÐTKSAI)</dc:creator>
  <cp:lastModifiedBy>Võ Thành Cường (VNCDLL-CTÐTKSAI)</cp:lastModifiedBy>
  <cp:revision>21</cp:revision>
  <dcterms:created xsi:type="dcterms:W3CDTF">2021-03-10T15:12:45Z</dcterms:created>
  <dcterms:modified xsi:type="dcterms:W3CDTF">2021-03-11T03:07:42Z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0x0101004704D804145FB8499F1FDF7E498BAF83</vt:lpwstr>
  </property>
</Properties>
</file>