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1" r:id="rId8"/>
    <p:sldId id="262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0D74A43-EEDA-425B-BEB6-8B39A1A4BCD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3FED0A6-8E8B-415A-BF9A-2CDA67FED0AD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49BE637-2907-49D7-B604-42E80D38B6C3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B212DA6-774C-463D-80DC-762F815982F6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10D4645-CFC6-44B5-AC0B-2ACF0E61DD26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EEA6E1-1D2A-45F4-945C-7A810392C88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FA90482-8F48-46A9-AC0B-74D2030BDC1E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705E46C-8B2B-440D-8925-192AFCD3AFBB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8C58C3F-2417-4370-B5A1-2725AB1A85D4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471B2BB-9623-4C64-AE4F-9F8117BAF490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DB95B04-865F-479D-A665-A0EE9F2C3FD0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19520" y="370440"/>
            <a:ext cx="11564280" cy="3839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6600" b="1" strike="noStrike" spc="-1">
                <a:solidFill>
                  <a:srgbClr val="000000"/>
                </a:solidFill>
                <a:latin typeface="Calibri"/>
                <a:ea typeface="Calibri"/>
              </a:rPr>
              <a:t>SGDTI </a:t>
            </a:r>
            <a:br/>
            <a:r>
              <a:rPr lang="en-US" sz="4800" b="1" strike="noStrike" spc="-1">
                <a:solidFill>
                  <a:srgbClr val="000000"/>
                </a:solidFill>
                <a:latin typeface="Calibri"/>
                <a:ea typeface="Calibri"/>
              </a:rPr>
              <a:t>and</a:t>
            </a: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br/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de novo Drug Design for specified Target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84360" y="45054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Nguyen Minh Son – Tran Tan Thanh – Vo Thanh Cuong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 flipH="1" flipV="1">
            <a:off x="6835680" y="4143960"/>
            <a:ext cx="3670560" cy="718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Shape 2"/>
          <p:cNvSpPr txBox="1"/>
          <p:nvPr/>
        </p:nvSpPr>
        <p:spPr>
          <a:xfrm>
            <a:off x="416520" y="461160"/>
            <a:ext cx="12029040" cy="1420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Our proposed model for specific target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656440" y="3044880"/>
            <a:ext cx="2282760" cy="12207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 flipH="1">
            <a:off x="2855880" y="3317040"/>
            <a:ext cx="196488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Embedding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(atom, relationship)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875200" y="3052080"/>
            <a:ext cx="2282760" cy="12207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flipH="1">
            <a:off x="6187320" y="3240000"/>
            <a:ext cx="1653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Graph Generator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9280080" y="3052080"/>
            <a:ext cx="2282760" cy="12207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9750960" y="3431520"/>
            <a:ext cx="1653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Predictor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1183680" y="3796560"/>
            <a:ext cx="1467000" cy="19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0"/>
          <p:cNvSpPr/>
          <p:nvPr/>
        </p:nvSpPr>
        <p:spPr>
          <a:xfrm>
            <a:off x="457920" y="2802960"/>
            <a:ext cx="1445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SMILES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416520" y="3990240"/>
            <a:ext cx="2282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Protein target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4921560" y="3318480"/>
            <a:ext cx="938160" cy="17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8210520" y="4862880"/>
            <a:ext cx="1469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Reward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7" name="CustomShape 14"/>
          <p:cNvSpPr/>
          <p:nvPr/>
        </p:nvSpPr>
        <p:spPr>
          <a:xfrm>
            <a:off x="1183680" y="3299760"/>
            <a:ext cx="1467000" cy="19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5"/>
          <p:cNvSpPr/>
          <p:nvPr/>
        </p:nvSpPr>
        <p:spPr>
          <a:xfrm>
            <a:off x="8145720" y="3154320"/>
            <a:ext cx="1260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SMILES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9" name="CustomShape 16"/>
          <p:cNvSpPr/>
          <p:nvPr/>
        </p:nvSpPr>
        <p:spPr>
          <a:xfrm>
            <a:off x="8158320" y="3662280"/>
            <a:ext cx="112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7"/>
          <p:cNvSpPr/>
          <p:nvPr/>
        </p:nvSpPr>
        <p:spPr>
          <a:xfrm>
            <a:off x="4931280" y="3742560"/>
            <a:ext cx="938160" cy="17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981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Calibri"/>
                <a:ea typeface="Calibri"/>
              </a:rPr>
              <a:t>Generator proposed in the last report</a:t>
            </a:r>
            <a:br/>
            <a:r>
              <a:rPr lang="en-US" sz="4800" b="1" strike="noStrike" spc="-1">
                <a:solidFill>
                  <a:srgbClr val="000000"/>
                </a:solidFill>
                <a:latin typeface="Calibri"/>
                <a:ea typeface="Calibri"/>
              </a:rPr>
              <a:t>   (Cannot use)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38080" y="2141640"/>
            <a:ext cx="5149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 lnSpcReduction="10000"/>
          </a:bodyPr>
          <a:lstStyle/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3 operations of graph construction: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Add nodes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Add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272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Remove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Input: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 Null Graph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Output: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Graph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Picture 4"/>
          <p:cNvPicPr/>
          <p:nvPr/>
        </p:nvPicPr>
        <p:blipFill>
          <a:blip r:embed="rId2"/>
          <a:stretch/>
        </p:blipFill>
        <p:spPr>
          <a:xfrm>
            <a:off x="5348520" y="2099160"/>
            <a:ext cx="5791680" cy="404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26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Graph Generator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4"/>
          <p:cNvPicPr/>
          <p:nvPr/>
        </p:nvPicPr>
        <p:blipFill>
          <a:blip r:embed="rId2"/>
          <a:stretch/>
        </p:blipFill>
        <p:spPr>
          <a:xfrm>
            <a:off x="3778920" y="1761840"/>
            <a:ext cx="8076960" cy="447876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63440" y="2570400"/>
            <a:ext cx="3528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Source: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Multi-objective de novo drug design with conditional graph generative model (2018)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Status: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Code refactor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/>
          <p:cNvPicPr/>
          <p:nvPr/>
        </p:nvPicPr>
        <p:blipFill>
          <a:blip r:embed="rId2"/>
          <a:srcRect b="-826"/>
          <a:stretch/>
        </p:blipFill>
        <p:spPr>
          <a:xfrm>
            <a:off x="5128200" y="2840400"/>
            <a:ext cx="6639480" cy="395928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590040" y="311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Graph Generator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90040" y="2949840"/>
            <a:ext cx="39916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How does the Deep Neural Net look like?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0" name="Picture 11"/>
          <p:cNvPicPr/>
          <p:nvPr/>
        </p:nvPicPr>
        <p:blipFill>
          <a:blip r:embed="rId3"/>
          <a:stretch/>
        </p:blipFill>
        <p:spPr>
          <a:xfrm>
            <a:off x="5919840" y="510840"/>
            <a:ext cx="5160960" cy="2224440"/>
          </a:xfrm>
          <a:prstGeom prst="rect">
            <a:avLst/>
          </a:prstGeom>
          <a:ln>
            <a:noFill/>
          </a:ln>
        </p:spPr>
      </p:pic>
      <p:sp>
        <p:nvSpPr>
          <p:cNvPr id="211" name="Line 3"/>
          <p:cNvSpPr/>
          <p:nvPr/>
        </p:nvSpPr>
        <p:spPr>
          <a:xfrm flipV="1">
            <a:off x="4861440" y="2715120"/>
            <a:ext cx="7010280" cy="20520"/>
          </a:xfrm>
          <a:prstGeom prst="line">
            <a:avLst/>
          </a:prstGeom>
          <a:ln w="28440">
            <a:solidFill>
              <a:srgbClr val="3F6EC2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1680" y="417960"/>
            <a:ext cx="25970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Graph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Generator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4"/>
          <p:cNvPicPr/>
          <p:nvPr/>
        </p:nvPicPr>
        <p:blipFill>
          <a:blip r:embed="rId2"/>
          <a:srcRect b="17436"/>
          <a:stretch/>
        </p:blipFill>
        <p:spPr>
          <a:xfrm>
            <a:off x="3643200" y="261360"/>
            <a:ext cx="1315800" cy="1707120"/>
          </a:xfrm>
          <a:prstGeom prst="rect">
            <a:avLst/>
          </a:prstGeom>
          <a:ln>
            <a:noFill/>
          </a:ln>
        </p:spPr>
      </p:pic>
      <p:pic>
        <p:nvPicPr>
          <p:cNvPr id="214" name="Picture 7"/>
          <p:cNvPicPr/>
          <p:nvPr/>
        </p:nvPicPr>
        <p:blipFill>
          <a:blip r:embed="rId3"/>
          <a:stretch/>
        </p:blipFill>
        <p:spPr>
          <a:xfrm>
            <a:off x="3258720" y="1932840"/>
            <a:ext cx="2935800" cy="465084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4909680" y="831960"/>
            <a:ext cx="181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GCN +MLP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6" name="Picture 11"/>
          <p:cNvPicPr/>
          <p:nvPr/>
        </p:nvPicPr>
        <p:blipFill>
          <a:blip r:embed="rId2"/>
          <a:srcRect b="17436"/>
          <a:stretch/>
        </p:blipFill>
        <p:spPr>
          <a:xfrm>
            <a:off x="8999640" y="227160"/>
            <a:ext cx="1315800" cy="1707120"/>
          </a:xfrm>
          <a:prstGeom prst="rect">
            <a:avLst/>
          </a:prstGeom>
          <a:ln>
            <a:noFill/>
          </a:ln>
        </p:spPr>
      </p:pic>
      <p:pic>
        <p:nvPicPr>
          <p:cNvPr id="217" name="Picture 12"/>
          <p:cNvPicPr/>
          <p:nvPr/>
        </p:nvPicPr>
        <p:blipFill>
          <a:blip r:embed="rId3"/>
          <a:stretch/>
        </p:blipFill>
        <p:spPr>
          <a:xfrm>
            <a:off x="8615160" y="1898280"/>
            <a:ext cx="2935800" cy="465084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10129680" y="2082960"/>
            <a:ext cx="1917000" cy="75132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RNN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1704680" y="414000"/>
            <a:ext cx="360" cy="166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"/>
          <p:cNvSpPr/>
          <p:nvPr/>
        </p:nvSpPr>
        <p:spPr>
          <a:xfrm flipH="1">
            <a:off x="11704680" y="2834640"/>
            <a:ext cx="9360" cy="251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1" name="Picture 19"/>
          <p:cNvPicPr/>
          <p:nvPr/>
        </p:nvPicPr>
        <p:blipFill>
          <a:blip r:embed="rId4"/>
          <a:stretch/>
        </p:blipFill>
        <p:spPr>
          <a:xfrm>
            <a:off x="11400120" y="862920"/>
            <a:ext cx="628200" cy="504360"/>
          </a:xfrm>
          <a:prstGeom prst="rect">
            <a:avLst/>
          </a:prstGeom>
          <a:ln>
            <a:noFill/>
          </a:ln>
        </p:spPr>
      </p:pic>
      <p:pic>
        <p:nvPicPr>
          <p:cNvPr id="222" name="Picture 22"/>
          <p:cNvPicPr/>
          <p:nvPr/>
        </p:nvPicPr>
        <p:blipFill>
          <a:blip r:embed="rId5"/>
          <a:stretch/>
        </p:blipFill>
        <p:spPr>
          <a:xfrm>
            <a:off x="11412000" y="4258440"/>
            <a:ext cx="647280" cy="495000"/>
          </a:xfrm>
          <a:prstGeom prst="rect">
            <a:avLst/>
          </a:prstGeom>
          <a:ln>
            <a:noFill/>
          </a:ln>
        </p:spPr>
      </p:pic>
      <p:sp>
        <p:nvSpPr>
          <p:cNvPr id="223" name="Line 6"/>
          <p:cNvSpPr/>
          <p:nvPr/>
        </p:nvSpPr>
        <p:spPr>
          <a:xfrm>
            <a:off x="6658920" y="152280"/>
            <a:ext cx="0" cy="6553080"/>
          </a:xfrm>
          <a:prstGeom prst="line">
            <a:avLst/>
          </a:prstGeom>
          <a:ln w="38160">
            <a:solidFill>
              <a:srgbClr val="3F6EC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7"/>
          <p:cNvSpPr/>
          <p:nvPr/>
        </p:nvSpPr>
        <p:spPr>
          <a:xfrm>
            <a:off x="689760" y="3244320"/>
            <a:ext cx="205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Without RNN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6868080" y="3198240"/>
            <a:ext cx="1583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With RNN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7213320" y="831960"/>
            <a:ext cx="1812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GCN +MLP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11680" y="417960"/>
            <a:ext cx="25970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Graph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Generator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11"/>
          <p:cNvPicPr/>
          <p:nvPr/>
        </p:nvPicPr>
        <p:blipFill>
          <a:blip r:embed="rId2"/>
          <a:srcRect b="17436"/>
          <a:stretch/>
        </p:blipFill>
        <p:spPr>
          <a:xfrm>
            <a:off x="5862240" y="267840"/>
            <a:ext cx="1315800" cy="1707120"/>
          </a:xfrm>
          <a:prstGeom prst="rect">
            <a:avLst/>
          </a:prstGeom>
          <a:ln>
            <a:noFill/>
          </a:ln>
        </p:spPr>
      </p:pic>
      <p:pic>
        <p:nvPicPr>
          <p:cNvPr id="229" name="Picture 12"/>
          <p:cNvPicPr/>
          <p:nvPr/>
        </p:nvPicPr>
        <p:blipFill>
          <a:blip r:embed="rId3"/>
          <a:stretch/>
        </p:blipFill>
        <p:spPr>
          <a:xfrm>
            <a:off x="5526360" y="1938960"/>
            <a:ext cx="2935800" cy="465084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5031720" y="872640"/>
            <a:ext cx="1071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GCN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7040880" y="2123280"/>
            <a:ext cx="2092680" cy="75132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RNN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8636040" y="501840"/>
            <a:ext cx="360" cy="166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 flipH="1">
            <a:off x="8616240" y="2875320"/>
            <a:ext cx="9360" cy="251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Picture 19"/>
          <p:cNvPicPr/>
          <p:nvPr/>
        </p:nvPicPr>
        <p:blipFill>
          <a:blip r:embed="rId4"/>
          <a:stretch/>
        </p:blipFill>
        <p:spPr>
          <a:xfrm>
            <a:off x="8321760" y="909720"/>
            <a:ext cx="628200" cy="504360"/>
          </a:xfrm>
          <a:prstGeom prst="rect">
            <a:avLst/>
          </a:prstGeom>
          <a:ln>
            <a:noFill/>
          </a:ln>
        </p:spPr>
      </p:pic>
      <p:pic>
        <p:nvPicPr>
          <p:cNvPr id="235" name="Picture 22"/>
          <p:cNvPicPr/>
          <p:nvPr/>
        </p:nvPicPr>
        <p:blipFill>
          <a:blip r:embed="rId5"/>
          <a:stretch/>
        </p:blipFill>
        <p:spPr>
          <a:xfrm>
            <a:off x="8323560" y="4299120"/>
            <a:ext cx="647280" cy="495000"/>
          </a:xfrm>
          <a:prstGeom prst="rect">
            <a:avLst/>
          </a:prstGeom>
          <a:ln>
            <a:noFill/>
          </a:ln>
        </p:spPr>
      </p:pic>
      <p:sp>
        <p:nvSpPr>
          <p:cNvPr id="236" name="CustomShape 6"/>
          <p:cNvSpPr/>
          <p:nvPr/>
        </p:nvSpPr>
        <p:spPr>
          <a:xfrm>
            <a:off x="554400" y="3741480"/>
            <a:ext cx="3820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With RNN + constrain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4529160" y="2793960"/>
            <a:ext cx="1828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8"/>
          <p:cNvSpPr/>
          <p:nvPr/>
        </p:nvSpPr>
        <p:spPr>
          <a:xfrm>
            <a:off x="3329640" y="2609280"/>
            <a:ext cx="118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Constrain </a:t>
            </a: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38080" y="26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Graph Generator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Picture 4"/>
          <p:cNvPicPr/>
          <p:nvPr/>
        </p:nvPicPr>
        <p:blipFill>
          <a:blip r:embed="rId2"/>
          <a:stretch/>
        </p:blipFill>
        <p:spPr>
          <a:xfrm>
            <a:off x="2057400" y="1589040"/>
            <a:ext cx="8076960" cy="447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05960" y="151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3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From the base idea of previous paper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Google Shape;187;p4" descr="Diagram&#10;&#10;Description automatically generated"/>
          <p:cNvPicPr/>
          <p:nvPr/>
        </p:nvPicPr>
        <p:blipFill>
          <a:blip r:embed="rId2"/>
          <a:srcRect l="5136" r="8719" b="1096"/>
          <a:stretch/>
        </p:blipFill>
        <p:spPr>
          <a:xfrm>
            <a:off x="90360" y="2003760"/>
            <a:ext cx="5710680" cy="3752280"/>
          </a:xfrm>
          <a:prstGeom prst="rect">
            <a:avLst/>
          </a:prstGeom>
          <a:ln>
            <a:noFill/>
          </a:ln>
        </p:spPr>
      </p:pic>
      <p:pic>
        <p:nvPicPr>
          <p:cNvPr id="243" name="Google Shape;188;p4" descr="Chart&#10;&#10;Description automatically generated"/>
          <p:cNvPicPr/>
          <p:nvPr/>
        </p:nvPicPr>
        <p:blipFill>
          <a:blip r:embed="rId3"/>
          <a:stretch/>
        </p:blipFill>
        <p:spPr>
          <a:xfrm>
            <a:off x="5995440" y="4159440"/>
            <a:ext cx="6105960" cy="2558520"/>
          </a:xfrm>
          <a:prstGeom prst="rect">
            <a:avLst/>
          </a:prstGeom>
          <a:ln w="8892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4" name="CustomShape 2"/>
          <p:cNvSpPr/>
          <p:nvPr/>
        </p:nvSpPr>
        <p:spPr>
          <a:xfrm rot="10800000" flipH="1">
            <a:off x="2918880" y="5756760"/>
            <a:ext cx="3000240" cy="403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00000"/>
          </a:solidFill>
          <a:ln w="12600">
            <a:solidFill>
              <a:srgbClr val="C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C362156-90EF-4746-944F-237CB676C38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328260" y="2003040"/>
            <a:ext cx="3181237" cy="18014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2235600" y="276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6600" b="1" strike="noStrike" spc="-1">
                <a:solidFill>
                  <a:srgbClr val="000000"/>
                </a:solidFill>
                <a:latin typeface="Calibri"/>
                <a:ea typeface="Calibri"/>
              </a:rPr>
              <a:t>Thanks for Listening!!!</a:t>
            </a:r>
            <a:endParaRPr lang="en-US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518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6600" b="1" strike="noStrike" spc="-1">
                <a:solidFill>
                  <a:srgbClr val="000000"/>
                </a:solidFill>
                <a:latin typeface="Calibri"/>
                <a:ea typeface="Calibri"/>
              </a:rPr>
              <a:t>Content</a:t>
            </a: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2993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14440" indent="-51408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Stacked GraphDTI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Generator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56720" y="964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Calibri"/>
              </a:rPr>
              <a:t>SG-DTI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02;p3"/>
          <p:cNvPicPr/>
          <p:nvPr/>
        </p:nvPicPr>
        <p:blipFill>
          <a:blip r:embed="rId3"/>
          <a:srcRect t="6658"/>
          <a:stretch/>
        </p:blipFill>
        <p:spPr>
          <a:xfrm>
            <a:off x="3322800" y="3075120"/>
            <a:ext cx="7516800" cy="379152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03;p3"/>
          <p:cNvPicPr/>
          <p:nvPr/>
        </p:nvPicPr>
        <p:blipFill>
          <a:blip r:embed="rId4"/>
          <a:stretch/>
        </p:blipFill>
        <p:spPr>
          <a:xfrm>
            <a:off x="7294320" y="2282760"/>
            <a:ext cx="1299240" cy="9532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6014520" y="2686320"/>
            <a:ext cx="1299240" cy="3884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3"/>
          <p:cNvSpPr/>
          <p:nvPr/>
        </p:nvSpPr>
        <p:spPr>
          <a:xfrm flipH="1">
            <a:off x="8570160" y="2642040"/>
            <a:ext cx="1493640" cy="3884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Google Shape;106;p3"/>
          <p:cNvPicPr/>
          <p:nvPr/>
        </p:nvPicPr>
        <p:blipFill>
          <a:blip r:embed="rId5"/>
          <a:stretch/>
        </p:blipFill>
        <p:spPr>
          <a:xfrm>
            <a:off x="7774200" y="2036880"/>
            <a:ext cx="247320" cy="2052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07;p3"/>
          <p:cNvPicPr/>
          <p:nvPr/>
        </p:nvPicPr>
        <p:blipFill>
          <a:blip r:embed="rId6"/>
          <a:stretch/>
        </p:blipFill>
        <p:spPr>
          <a:xfrm>
            <a:off x="5821200" y="973440"/>
            <a:ext cx="4154760" cy="106164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08;p3"/>
          <p:cNvPicPr/>
          <p:nvPr/>
        </p:nvPicPr>
        <p:blipFill>
          <a:blip r:embed="rId7"/>
          <a:srcRect b="18518"/>
          <a:stretch/>
        </p:blipFill>
        <p:spPr>
          <a:xfrm>
            <a:off x="10263960" y="210240"/>
            <a:ext cx="1912680" cy="13384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 rot="16200000" flipH="1">
            <a:off x="9271080" y="-399600"/>
            <a:ext cx="575280" cy="3321720"/>
          </a:xfrm>
          <a:prstGeom prst="bentConnector5">
            <a:avLst>
              <a:gd name="adj1" fmla="val -39708"/>
              <a:gd name="adj2" fmla="val 66871"/>
              <a:gd name="adj3" fmla="val 139717"/>
            </a:avLst>
          </a:prstGeom>
          <a:noFill/>
          <a:ln w="57240">
            <a:solidFill>
              <a:srgbClr val="A5A5A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230040" y="2139480"/>
            <a:ext cx="618516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Stacked Graph Drug-Target Interaction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Table 1"/>
          <p:cNvGraphicFramePr/>
          <p:nvPr/>
        </p:nvGraphicFramePr>
        <p:xfrm>
          <a:off x="952560" y="2316960"/>
          <a:ext cx="10286640" cy="26582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MSE Score Validation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CI Score Validation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MSE Score Test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CI Score Test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Original paper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0.229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0.893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Reimplement Graph-DTA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0.244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0.891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0.2588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0.8846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" name="TextShape 2"/>
          <p:cNvSpPr txBox="1"/>
          <p:nvPr/>
        </p:nvSpPr>
        <p:spPr>
          <a:xfrm>
            <a:off x="756720" y="1630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Calibri"/>
              </a:rPr>
              <a:t>SG-DTI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003120" y="639000"/>
            <a:ext cx="618552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Stacked Graph Drug-Target Interaction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904680" y="1431720"/>
            <a:ext cx="10792080" cy="103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Results from the original paper and Re-implement Graph-DTA (GIN, davis)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3570840" y="5188320"/>
            <a:ext cx="5460120" cy="13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39348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K-fold and Full dataset</a:t>
            </a:r>
            <a:endParaRPr lang="en-US" sz="2600" b="0" strike="noStrike" spc="-1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Random Seed</a:t>
            </a:r>
            <a:endParaRPr lang="en-US" sz="2600" b="0" strike="noStrike" spc="-1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Hyperparameter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/>
          <p:cNvPicPr/>
          <p:nvPr/>
        </p:nvPicPr>
        <p:blipFill>
          <a:blip r:embed="rId3"/>
          <a:srcRect l="1144" t="2299" r="1688" b="3573"/>
          <a:stretch/>
        </p:blipFill>
        <p:spPr>
          <a:xfrm>
            <a:off x="2834640" y="1595160"/>
            <a:ext cx="7274160" cy="526248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750600" y="568800"/>
            <a:ext cx="7543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Graph interaction SMILES-Protein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/>
          <p:cNvPicPr/>
          <p:nvPr/>
        </p:nvPicPr>
        <p:blipFill>
          <a:blip r:embed="rId3"/>
          <a:srcRect l="1054" t="1083" r="2424" b="3991"/>
          <a:stretch/>
        </p:blipFill>
        <p:spPr>
          <a:xfrm>
            <a:off x="2346840" y="1178640"/>
            <a:ext cx="7152120" cy="548784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5927040" y="5306040"/>
            <a:ext cx="561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40080" y="439560"/>
            <a:ext cx="794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Graph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interaction SMILES - Protein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83264" y="339368"/>
            <a:ext cx="6185520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Stacked Graph Drug-Target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Interaction Model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F127F-5C36-4790-8C6E-8F572AEE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33" y="-65705"/>
            <a:ext cx="49876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Table 1"/>
          <p:cNvGraphicFramePr/>
          <p:nvPr/>
        </p:nvGraphicFramePr>
        <p:xfrm>
          <a:off x="952560" y="2099520"/>
          <a:ext cx="10287000" cy="35445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MSE Score Validation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CI Score Validation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MSE Score Test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CI Score Test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Original paper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0.254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0.880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Reimplement Graph-DTA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Our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0.279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0.873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0.295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0.873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TextShape 2"/>
          <p:cNvSpPr txBox="1"/>
          <p:nvPr/>
        </p:nvSpPr>
        <p:spPr>
          <a:xfrm>
            <a:off x="756720" y="1630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Calibri"/>
              </a:rPr>
              <a:t>SG-DTI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3120" y="639000"/>
            <a:ext cx="618552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Stacked Graph Drug-Target Interaction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904680" y="1431720"/>
            <a:ext cx="10792080" cy="103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Results from the Ours and Re-implement Graph-DTA (GCN, davis)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56720" y="1630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Calibri"/>
              </a:rPr>
              <a:t>SG-DTI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003120" y="639000"/>
            <a:ext cx="618552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Stacked Graph Drug-Target Interaction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99840" y="2692800"/>
            <a:ext cx="1079208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Fighting with overfitting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52320" y="1434960"/>
            <a:ext cx="739836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Re-implemented model Training loss: 0.07-0.09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Our model Training loss: 0.04-0.05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857160" y="3596760"/>
            <a:ext cx="10414800" cy="18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Tuning Model </a:t>
            </a:r>
            <a:endParaRPr lang="en-US" sz="2800" b="0" strike="noStrike" spc="-1"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Lr-scheduler</a:t>
            </a:r>
            <a:endParaRPr lang="en-US" sz="2800" b="0" strike="noStrike" spc="-1"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Adding Regularization</a:t>
            </a:r>
            <a:endParaRPr lang="en-US" sz="2800" b="0" strike="noStrike" spc="-1"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Training full folds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3466080" y="3745800"/>
            <a:ext cx="356760" cy="297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4D804145FB8499F1FDF7E498BAF83" ma:contentTypeVersion="8" ma:contentTypeDescription="Create a new document." ma:contentTypeScope="" ma:versionID="23fc4ee91a060473b6805f343fcfc6b7">
  <xsd:schema xmlns:xsd="http://www.w3.org/2001/XMLSchema" xmlns:xs="http://www.w3.org/2001/XMLSchema" xmlns:p="http://schemas.microsoft.com/office/2006/metadata/properties" xmlns:ns2="e23cc5f7-310d-48a9-be7c-eb0f041d26a5" targetNamespace="http://schemas.microsoft.com/office/2006/metadata/properties" ma:root="true" ma:fieldsID="3caf668502910bb0a8cafc5848f9c015" ns2:_="">
    <xsd:import namespace="e23cc5f7-310d-48a9-be7c-eb0f041d26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cc5f7-310d-48a9-be7c-eb0f041d26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7DB39-A4F4-4A0C-8651-8399444DEF3A}"/>
</file>

<file path=customXml/itemProps2.xml><?xml version="1.0" encoding="utf-8"?>
<ds:datastoreItem xmlns:ds="http://schemas.openxmlformats.org/officeDocument/2006/customXml" ds:itemID="{A33EEB65-21B8-46AD-AB36-28191673A43F}"/>
</file>

<file path=customXml/itemProps3.xml><?xml version="1.0" encoding="utf-8"?>
<ds:datastoreItem xmlns:ds="http://schemas.openxmlformats.org/officeDocument/2006/customXml" ds:itemID="{C5428F3A-8C49-4E15-8A12-0FDD9C55EA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293</Words>
  <Application>Microsoft Office PowerPoint</Application>
  <PresentationFormat>Widescreen</PresentationFormat>
  <Paragraphs>101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SGDTI  and  de novo Drug Design for specified Target</dc:title>
  <dc:subject/>
  <dc:creator>Nguyen Son</dc:creator>
  <dc:description/>
  <cp:lastModifiedBy>Nguyen Son</cp:lastModifiedBy>
  <cp:revision>20</cp:revision>
  <dcterms:created xsi:type="dcterms:W3CDTF">2021-04-05T05:17:59Z</dcterms:created>
  <dcterms:modified xsi:type="dcterms:W3CDTF">2021-06-14T07:30:11Z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ContentTypeId">
    <vt:lpwstr>0x0101004704D804145FB8499F1FDF7E498BAF83</vt:lpwstr>
  </property>
</Properties>
</file>