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Fredoka One" panose="02000000000000000000" pitchFamily="2" charset="0"/>
      <p:regular r:id="rId17"/>
    </p:embeddedFont>
    <p:embeddedFont>
      <p:font typeface="Josefin Sans Bold" pitchFamily="2" charset="0"/>
      <p:regular r:id="rId18"/>
      <p:boldItalic r:id="rId19"/>
    </p:embeddedFont>
    <p:embeddedFont>
      <p:font typeface="Josefin Sans Regular" panose="020B0604020202020204" charset="0"/>
      <p:regular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Montserrat Semi-Bold" panose="020B0604020202020204" charset="0"/>
      <p:regular r:id="rId25"/>
    </p:embeddedFont>
    <p:embeddedFont>
      <p:font typeface="Noto Sans" panose="020B0502040504020204" pitchFamily="34" charset="0"/>
      <p:regular r:id="rId26"/>
      <p:bold r:id="rId27"/>
      <p:italic r:id="rId28"/>
      <p:bold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  <p:embeddedFont>
      <p:font typeface="Open Sans Bold" panose="020B0806030504020204" charset="0"/>
      <p:regular r:id="rId34"/>
    </p:embeddedFont>
    <p:embeddedFont>
      <p:font typeface="Public Sans" panose="020B0604020202020204" charset="0"/>
      <p:regular r:id="rId35"/>
    </p:embeddedFont>
    <p:embeddedFont>
      <p:font typeface="TT Ramillas" panose="020B0604020202020204" charset="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12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theme" Target="theme/theme1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2790995"/>
            <a:ext cx="8217084" cy="4705010"/>
            <a:chOff x="0" y="0"/>
            <a:chExt cx="10956112" cy="6273347"/>
          </a:xfrm>
        </p:grpSpPr>
        <p:sp>
          <p:nvSpPr>
            <p:cNvPr id="3" name="TextBox 3"/>
            <p:cNvSpPr txBox="1"/>
            <p:nvPr/>
          </p:nvSpPr>
          <p:spPr>
            <a:xfrm>
              <a:off x="0" y="1679214"/>
              <a:ext cx="10956112" cy="28730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372"/>
                </a:lnSpc>
              </a:pPr>
              <a:r>
                <a:rPr lang="en-US" sz="7475">
                  <a:solidFill>
                    <a:srgbClr val="F7B4A7"/>
                  </a:solidFill>
                  <a:latin typeface="Josefin Sans Bold"/>
                </a:rPr>
                <a:t>Project:</a:t>
              </a:r>
            </a:p>
            <a:p>
              <a:pPr>
                <a:lnSpc>
                  <a:spcPts val="8372"/>
                </a:lnSpc>
              </a:pPr>
              <a:r>
                <a:rPr lang="en-US" sz="7475">
                  <a:solidFill>
                    <a:srgbClr val="F7B4A7"/>
                  </a:solidFill>
                  <a:latin typeface="Josefin Sans Bold"/>
                </a:rPr>
                <a:t>Internship IU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71755"/>
              <a:ext cx="10956112" cy="544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518121"/>
              <a:ext cx="10956112" cy="7611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3400">
                  <a:solidFill>
                    <a:srgbClr val="94DDDE"/>
                  </a:solidFill>
                  <a:latin typeface="Josefin Sans Regular"/>
                </a:rPr>
                <a:t>created by Trần Hải Nam-ITITIU19161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1182834" y="-1921745"/>
            <a:ext cx="6755642" cy="4114800"/>
          </a:xfrm>
          <a:custGeom>
            <a:avLst/>
            <a:gdLst/>
            <a:ahLst/>
            <a:cxnLst/>
            <a:rect l="l" t="t" r="r" b="b"/>
            <a:pathLst>
              <a:path w="6755642" h="4114800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303834" y="1790711"/>
            <a:ext cx="1194327" cy="2586142"/>
          </a:xfrm>
          <a:custGeom>
            <a:avLst/>
            <a:gdLst/>
            <a:ahLst/>
            <a:cxnLst/>
            <a:rect l="l" t="t" r="r" b="b"/>
            <a:pathLst>
              <a:path w="1194327" h="2586142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2095190" y="2021154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947148" y="1264426"/>
            <a:ext cx="3144039" cy="2440918"/>
          </a:xfrm>
          <a:custGeom>
            <a:avLst/>
            <a:gdLst/>
            <a:ahLst/>
            <a:cxnLst/>
            <a:rect l="l" t="t" r="r" b="b"/>
            <a:pathLst>
              <a:path w="3144039" h="2440918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24872" y="5005800"/>
            <a:ext cx="1894295" cy="4252500"/>
          </a:xfrm>
          <a:custGeom>
            <a:avLst/>
            <a:gdLst/>
            <a:ahLst/>
            <a:cxnLst/>
            <a:rect l="l" t="t" r="r" b="b"/>
            <a:pathLst>
              <a:path w="1894295" h="4252500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011803" y="7612736"/>
            <a:ext cx="3486358" cy="4114800"/>
          </a:xfrm>
          <a:custGeom>
            <a:avLst/>
            <a:gdLst/>
            <a:ahLst/>
            <a:cxnLst/>
            <a:rect l="l" t="t" r="r" b="b"/>
            <a:pathLst>
              <a:path w="3486358" h="4114800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23046" y="3668675"/>
            <a:ext cx="4854650" cy="3189933"/>
          </a:xfrm>
          <a:custGeom>
            <a:avLst/>
            <a:gdLst/>
            <a:ahLst/>
            <a:cxnLst/>
            <a:rect l="l" t="t" r="r" b="b"/>
            <a:pathLst>
              <a:path w="4854650" h="3189933">
                <a:moveTo>
                  <a:pt x="0" y="0"/>
                </a:moveTo>
                <a:lnTo>
                  <a:pt x="4854650" y="0"/>
                </a:lnTo>
                <a:lnTo>
                  <a:pt x="4854650" y="3189933"/>
                </a:lnTo>
                <a:lnTo>
                  <a:pt x="0" y="31899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851156" y="3062288"/>
            <a:ext cx="4162423" cy="4162423"/>
          </a:xfrm>
          <a:custGeom>
            <a:avLst/>
            <a:gdLst/>
            <a:ahLst/>
            <a:cxnLst/>
            <a:rect l="l" t="t" r="r" b="b"/>
            <a:pathLst>
              <a:path w="4162423" h="4162423">
                <a:moveTo>
                  <a:pt x="0" y="0"/>
                </a:moveTo>
                <a:lnTo>
                  <a:pt x="4162423" y="0"/>
                </a:lnTo>
                <a:lnTo>
                  <a:pt x="4162423" y="4162424"/>
                </a:lnTo>
                <a:lnTo>
                  <a:pt x="0" y="41624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318666" y="1328738"/>
            <a:ext cx="11120862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250"/>
              </a:lnSpc>
            </a:pPr>
            <a:r>
              <a:rPr lang="en-US" sz="7500">
                <a:solidFill>
                  <a:srgbClr val="FFFFFF"/>
                </a:solidFill>
                <a:latin typeface="Montserrat Semi-Bold"/>
              </a:rPr>
              <a:t>Technical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239409" y="7474505"/>
            <a:ext cx="4021925" cy="563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619"/>
              </a:lnSpc>
            </a:pPr>
            <a:r>
              <a:rPr lang="en-US" sz="3299">
                <a:solidFill>
                  <a:srgbClr val="FFFFFF"/>
                </a:solidFill>
                <a:latin typeface="Montserrat"/>
              </a:rPr>
              <a:t>Reactjs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851156" y="7474505"/>
            <a:ext cx="4021925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Montserrat"/>
              </a:rPr>
              <a:t>Mui Material UI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-4026912" y="5270402"/>
            <a:ext cx="10550328" cy="0"/>
          </a:xfrm>
          <a:prstGeom prst="line">
            <a:avLst/>
          </a:prstGeom>
          <a:ln w="9525" cap="flat">
            <a:solidFill>
              <a:srgbClr val="C6C6C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5400000">
            <a:off x="1338838" y="5270402"/>
            <a:ext cx="10550328" cy="0"/>
          </a:xfrm>
          <a:prstGeom prst="line">
            <a:avLst/>
          </a:prstGeom>
          <a:ln w="9525" cap="flat">
            <a:solidFill>
              <a:srgbClr val="C6C6C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0" y="2390775"/>
            <a:ext cx="6618765" cy="0"/>
          </a:xfrm>
          <a:prstGeom prst="line">
            <a:avLst/>
          </a:prstGeom>
          <a:ln w="9525" cap="flat">
            <a:solidFill>
              <a:srgbClr val="C6C6C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0" y="8460389"/>
            <a:ext cx="6618765" cy="0"/>
          </a:xfrm>
          <a:prstGeom prst="line">
            <a:avLst/>
          </a:prstGeom>
          <a:ln w="9525" cap="flat">
            <a:solidFill>
              <a:srgbClr val="C6C6C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6609240" y="1288654"/>
            <a:ext cx="14784283" cy="8998346"/>
            <a:chOff x="0" y="0"/>
            <a:chExt cx="1043305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433050" cy="6350000"/>
            </a:xfrm>
            <a:custGeom>
              <a:avLst/>
              <a:gdLst/>
              <a:ahLst/>
              <a:cxnLst/>
              <a:rect l="l" t="t" r="r" b="b"/>
              <a:pathLst>
                <a:path w="10433050" h="6350000">
                  <a:moveTo>
                    <a:pt x="2595880" y="0"/>
                  </a:moveTo>
                  <a:lnTo>
                    <a:pt x="7837170" y="0"/>
                  </a:lnTo>
                  <a:cubicBezTo>
                    <a:pt x="9271000" y="0"/>
                    <a:pt x="10433050" y="1162050"/>
                    <a:pt x="10433050" y="2595880"/>
                  </a:cubicBezTo>
                  <a:cubicBezTo>
                    <a:pt x="10433050" y="2595880"/>
                    <a:pt x="10433050" y="2595880"/>
                    <a:pt x="10433050" y="2595880"/>
                  </a:cubicBezTo>
                  <a:lnTo>
                    <a:pt x="10433050" y="6350000"/>
                  </a:lnTo>
                  <a:lnTo>
                    <a:pt x="10433050" y="6350000"/>
                  </a:lnTo>
                  <a:lnTo>
                    <a:pt x="0" y="6350000"/>
                  </a:lnTo>
                  <a:lnTo>
                    <a:pt x="0" y="6350000"/>
                  </a:lnTo>
                  <a:lnTo>
                    <a:pt x="0" y="2595880"/>
                  </a:lnTo>
                  <a:cubicBezTo>
                    <a:pt x="0" y="1162050"/>
                    <a:pt x="1162050" y="0"/>
                    <a:pt x="2595880" y="0"/>
                  </a:cubicBezTo>
                  <a:cubicBezTo>
                    <a:pt x="2595880" y="0"/>
                    <a:pt x="2595880" y="0"/>
                    <a:pt x="2595880" y="0"/>
                  </a:cubicBezTo>
                  <a:close/>
                </a:path>
              </a:pathLst>
            </a:custGeom>
            <a:blipFill>
              <a:blip r:embed="rId2"/>
              <a:stretch>
                <a:fillRect l="-11424" r="-11424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2115395" y="5062538"/>
            <a:ext cx="3696692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720"/>
              </a:lnSpc>
            </a:pPr>
            <a:r>
              <a:rPr lang="en-US" sz="5600">
                <a:solidFill>
                  <a:srgbClr val="FFFFFF"/>
                </a:solidFill>
                <a:latin typeface="TT Ramillas"/>
              </a:rPr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12371" y="1721131"/>
            <a:ext cx="10863257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790"/>
              </a:lnSpc>
              <a:spcBef>
                <a:spcPct val="0"/>
              </a:spcBef>
            </a:pPr>
            <a:r>
              <a:rPr lang="en-US" sz="7325">
                <a:solidFill>
                  <a:srgbClr val="FFFFFF"/>
                </a:solidFill>
                <a:latin typeface="Open Sans Bold"/>
              </a:rPr>
              <a:t>Table of content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34798" y="6021536"/>
            <a:ext cx="4580058" cy="387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52"/>
              </a:lnSpc>
            </a:pPr>
            <a:r>
              <a:rPr lang="en-US" sz="2775" spc="-55">
                <a:solidFill>
                  <a:srgbClr val="FFFFFF"/>
                </a:solidFill>
                <a:latin typeface="Open Sans Bold"/>
              </a:rPr>
              <a:t>Introduction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987946" y="6021536"/>
            <a:ext cx="4580058" cy="387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52"/>
              </a:lnSpc>
              <a:spcBef>
                <a:spcPct val="0"/>
              </a:spcBef>
            </a:pPr>
            <a:r>
              <a:rPr lang="en-US" sz="2775" spc="-55">
                <a:solidFill>
                  <a:srgbClr val="FFFFFF"/>
                </a:solidFill>
                <a:latin typeface="Open Sans Bold"/>
              </a:rPr>
              <a:t>Analysis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073145" y="6124554"/>
            <a:ext cx="4580058" cy="387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52"/>
              </a:lnSpc>
              <a:spcBef>
                <a:spcPct val="0"/>
              </a:spcBef>
            </a:pPr>
            <a:r>
              <a:rPr lang="en-US" sz="2775" spc="-55">
                <a:solidFill>
                  <a:srgbClr val="FFFFFF"/>
                </a:solidFill>
                <a:latin typeface="Open Sans Bold"/>
              </a:rPr>
              <a:t>Deploy and demo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3305195" y="4166846"/>
            <a:ext cx="1239263" cy="1239263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6C6C6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3305195" y="4074833"/>
            <a:ext cx="1239263" cy="1194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047"/>
              </a:lnSpc>
              <a:spcBef>
                <a:spcPct val="0"/>
              </a:spcBef>
            </a:pPr>
            <a:r>
              <a:rPr lang="en-US" sz="6399" u="none" spc="-159">
                <a:solidFill>
                  <a:srgbClr val="000000"/>
                </a:solidFill>
                <a:latin typeface="Open Sans Bold"/>
              </a:rPr>
              <a:t>1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8524368" y="4166846"/>
            <a:ext cx="1239263" cy="1239263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6C6C6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8524368" y="4074833"/>
            <a:ext cx="1239263" cy="1194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047"/>
              </a:lnSpc>
              <a:spcBef>
                <a:spcPct val="0"/>
              </a:spcBef>
            </a:pPr>
            <a:r>
              <a:rPr lang="en-US" sz="6399" u="none" spc="-159">
                <a:solidFill>
                  <a:srgbClr val="000000"/>
                </a:solidFill>
                <a:latin typeface="Open Sans Bold"/>
              </a:rPr>
              <a:t>2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3743542" y="4166846"/>
            <a:ext cx="1239263" cy="1239263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6C6C6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13743542" y="4074833"/>
            <a:ext cx="1239263" cy="1194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047"/>
              </a:lnSpc>
              <a:spcBef>
                <a:spcPct val="0"/>
              </a:spcBef>
            </a:pPr>
            <a:r>
              <a:rPr lang="en-US" sz="6399" u="none" spc="-159">
                <a:solidFill>
                  <a:srgbClr val="000000"/>
                </a:solidFill>
                <a:latin typeface="Open Sans Bold"/>
              </a:rPr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0" y="4500562"/>
            <a:ext cx="7620000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199"/>
              </a:lnSpc>
            </a:pPr>
            <a:r>
              <a:rPr lang="en-US" sz="8499">
                <a:solidFill>
                  <a:srgbClr val="FFFFFF"/>
                </a:solidFill>
                <a:latin typeface="Josefin Sans Bold"/>
              </a:rPr>
              <a:t>Introduction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4445872"/>
            <a:ext cx="2713624" cy="5841128"/>
            <a:chOff x="0" y="0"/>
            <a:chExt cx="5355113" cy="1152698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55113" cy="11526982"/>
            </a:xfrm>
            <a:custGeom>
              <a:avLst/>
              <a:gdLst/>
              <a:ahLst/>
              <a:cxnLst/>
              <a:rect l="l" t="t" r="r" b="b"/>
              <a:pathLst>
                <a:path w="5355113" h="11526982">
                  <a:moveTo>
                    <a:pt x="5355113" y="11526982"/>
                  </a:moveTo>
                  <a:lnTo>
                    <a:pt x="0" y="11526982"/>
                  </a:lnTo>
                  <a:lnTo>
                    <a:pt x="0" y="0"/>
                  </a:lnTo>
                  <a:lnTo>
                    <a:pt x="5355113" y="11526982"/>
                  </a:lnTo>
                  <a:close/>
                </a:path>
              </a:pathLst>
            </a:custGeom>
            <a:solidFill>
              <a:srgbClr val="C6C6C6"/>
            </a:solidFill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16258401" y="0"/>
            <a:ext cx="2067430" cy="4450182"/>
            <a:chOff x="0" y="0"/>
            <a:chExt cx="5355113" cy="115269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55113" cy="11526982"/>
            </a:xfrm>
            <a:custGeom>
              <a:avLst/>
              <a:gdLst/>
              <a:ahLst/>
              <a:cxnLst/>
              <a:rect l="l" t="t" r="r" b="b"/>
              <a:pathLst>
                <a:path w="5355113" h="11526982">
                  <a:moveTo>
                    <a:pt x="5355113" y="11526982"/>
                  </a:moveTo>
                  <a:lnTo>
                    <a:pt x="0" y="11526982"/>
                  </a:lnTo>
                  <a:lnTo>
                    <a:pt x="0" y="0"/>
                  </a:lnTo>
                  <a:lnTo>
                    <a:pt x="5355113" y="11526982"/>
                  </a:lnTo>
                  <a:close/>
                </a:path>
              </a:pathLst>
            </a:custGeom>
            <a:solidFill>
              <a:srgbClr val="C6C6C6"/>
            </a:solid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70158"/>
            <a:ext cx="16230600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79"/>
              </a:lnSpc>
              <a:spcBef>
                <a:spcPct val="0"/>
              </a:spcBef>
            </a:pPr>
            <a:r>
              <a:rPr lang="en-US" sz="6399">
                <a:solidFill>
                  <a:srgbClr val="FFFFFF"/>
                </a:solidFill>
                <a:latin typeface="Open Sans Bold"/>
              </a:rPr>
              <a:t>Problem of Student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17046" y="3505636"/>
            <a:ext cx="5737999" cy="2042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59"/>
              </a:lnSpc>
              <a:spcBef>
                <a:spcPct val="0"/>
              </a:spcBef>
            </a:pPr>
            <a:r>
              <a:rPr lang="en-US" sz="4199">
                <a:solidFill>
                  <a:srgbClr val="FFFFFF"/>
                </a:solidFill>
                <a:latin typeface="Open Sans"/>
              </a:rPr>
              <a:t>Difficulty in finding work with reputable companies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432955" y="3505636"/>
            <a:ext cx="5737999" cy="2042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59"/>
              </a:lnSpc>
              <a:spcBef>
                <a:spcPct val="0"/>
              </a:spcBef>
            </a:pPr>
            <a:r>
              <a:rPr lang="en-US" sz="4199">
                <a:solidFill>
                  <a:srgbClr val="FFFFFF"/>
                </a:solidFill>
                <a:latin typeface="Open Sans"/>
              </a:rPr>
              <a:t>Difficulty in obtaining information about the internship process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117046" y="6770103"/>
            <a:ext cx="5737999" cy="2042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59"/>
              </a:lnSpc>
              <a:spcBef>
                <a:spcPct val="0"/>
              </a:spcBef>
            </a:pPr>
            <a:r>
              <a:rPr lang="en-US" sz="4199">
                <a:solidFill>
                  <a:srgbClr val="FFFFFF"/>
                </a:solidFill>
                <a:latin typeface="Open Sans"/>
              </a:rPr>
              <a:t>It's hard not knowing how to write a cv and how to submit it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432955" y="6427203"/>
            <a:ext cx="5737999" cy="2727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59"/>
              </a:lnSpc>
              <a:spcBef>
                <a:spcPct val="0"/>
              </a:spcBef>
            </a:pPr>
            <a:r>
              <a:rPr lang="en-US" sz="4199">
                <a:solidFill>
                  <a:srgbClr val="FFFFFF"/>
                </a:solidFill>
                <a:latin typeface="Open Sans"/>
              </a:rPr>
              <a:t>Difficulty finding report templates and submitting reports to teachers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92146" y="1831253"/>
            <a:ext cx="14303707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Fredoka One"/>
              </a:rPr>
              <a:t>Problem of Teacher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027188" y="4638480"/>
            <a:ext cx="6863894" cy="3948798"/>
            <a:chOff x="0" y="0"/>
            <a:chExt cx="9151859" cy="5265064"/>
          </a:xfrm>
        </p:grpSpPr>
        <p:grpSp>
          <p:nvGrpSpPr>
            <p:cNvPr id="4" name="Group 4"/>
            <p:cNvGrpSpPr/>
            <p:nvPr/>
          </p:nvGrpSpPr>
          <p:grpSpPr>
            <a:xfrm>
              <a:off x="254000" y="254000"/>
              <a:ext cx="8897859" cy="5011064"/>
              <a:chOff x="0" y="0"/>
              <a:chExt cx="1508954" cy="849807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508954" cy="849807"/>
              </a:xfrm>
              <a:custGeom>
                <a:avLst/>
                <a:gdLst/>
                <a:ahLst/>
                <a:cxnLst/>
                <a:rect l="l" t="t" r="r" b="b"/>
                <a:pathLst>
                  <a:path w="1508954" h="849807">
                    <a:moveTo>
                      <a:pt x="1384494" y="849807"/>
                    </a:moveTo>
                    <a:lnTo>
                      <a:pt x="124460" y="849807"/>
                    </a:lnTo>
                    <a:cubicBezTo>
                      <a:pt x="55880" y="849807"/>
                      <a:pt x="0" y="793927"/>
                      <a:pt x="0" y="72534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84494" y="0"/>
                    </a:lnTo>
                    <a:cubicBezTo>
                      <a:pt x="1453074" y="0"/>
                      <a:pt x="1508954" y="55880"/>
                      <a:pt x="1508954" y="124460"/>
                    </a:cubicBezTo>
                    <a:lnTo>
                      <a:pt x="1508954" y="725347"/>
                    </a:lnTo>
                    <a:cubicBezTo>
                      <a:pt x="1508954" y="793927"/>
                      <a:pt x="1453074" y="849807"/>
                      <a:pt x="1384494" y="849807"/>
                    </a:cubicBezTo>
                    <a:close/>
                  </a:path>
                </a:pathLst>
              </a:custGeom>
              <a:solidFill>
                <a:srgbClr val="C6C6C6">
                  <a:alpha val="33725"/>
                </a:srgbClr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>
              <a:off x="0" y="0"/>
              <a:ext cx="8897859" cy="5011064"/>
              <a:chOff x="0" y="0"/>
              <a:chExt cx="1508954" cy="849807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508954" cy="849807"/>
              </a:xfrm>
              <a:custGeom>
                <a:avLst/>
                <a:gdLst/>
                <a:ahLst/>
                <a:cxnLst/>
                <a:rect l="l" t="t" r="r" b="b"/>
                <a:pathLst>
                  <a:path w="1508954" h="849807">
                    <a:moveTo>
                      <a:pt x="1384494" y="849807"/>
                    </a:moveTo>
                    <a:lnTo>
                      <a:pt x="124460" y="849807"/>
                    </a:lnTo>
                    <a:cubicBezTo>
                      <a:pt x="55880" y="849807"/>
                      <a:pt x="0" y="793927"/>
                      <a:pt x="0" y="72534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84494" y="0"/>
                    </a:lnTo>
                    <a:cubicBezTo>
                      <a:pt x="1453074" y="0"/>
                      <a:pt x="1508954" y="55880"/>
                      <a:pt x="1508954" y="124460"/>
                    </a:cubicBezTo>
                    <a:lnTo>
                      <a:pt x="1508954" y="725347"/>
                    </a:lnTo>
                    <a:cubicBezTo>
                      <a:pt x="1508954" y="793927"/>
                      <a:pt x="1453074" y="849807"/>
                      <a:pt x="1384494" y="849807"/>
                    </a:cubicBezTo>
                    <a:close/>
                  </a:path>
                </a:pathLst>
              </a:custGeom>
              <a:solidFill>
                <a:srgbClr val="C6C6C6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1176101" y="667207"/>
              <a:ext cx="6545657" cy="3667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400"/>
                </a:lnSpc>
              </a:pPr>
              <a:r>
                <a:rPr lang="en-US" sz="4500">
                  <a:solidFill>
                    <a:srgbClr val="000000"/>
                  </a:solidFill>
                  <a:latin typeface="Public Sans"/>
                </a:rPr>
                <a:t>Difficulty in student management and student support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396918" y="4638480"/>
            <a:ext cx="6863894" cy="3948798"/>
            <a:chOff x="0" y="0"/>
            <a:chExt cx="9151859" cy="5265064"/>
          </a:xfrm>
        </p:grpSpPr>
        <p:grpSp>
          <p:nvGrpSpPr>
            <p:cNvPr id="10" name="Group 10"/>
            <p:cNvGrpSpPr/>
            <p:nvPr/>
          </p:nvGrpSpPr>
          <p:grpSpPr>
            <a:xfrm>
              <a:off x="254000" y="254000"/>
              <a:ext cx="8897859" cy="5011064"/>
              <a:chOff x="0" y="0"/>
              <a:chExt cx="1508954" cy="849807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508954" cy="849807"/>
              </a:xfrm>
              <a:custGeom>
                <a:avLst/>
                <a:gdLst/>
                <a:ahLst/>
                <a:cxnLst/>
                <a:rect l="l" t="t" r="r" b="b"/>
                <a:pathLst>
                  <a:path w="1508954" h="849807">
                    <a:moveTo>
                      <a:pt x="1384494" y="849807"/>
                    </a:moveTo>
                    <a:lnTo>
                      <a:pt x="124460" y="849807"/>
                    </a:lnTo>
                    <a:cubicBezTo>
                      <a:pt x="55880" y="849807"/>
                      <a:pt x="0" y="793927"/>
                      <a:pt x="0" y="72534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84494" y="0"/>
                    </a:lnTo>
                    <a:cubicBezTo>
                      <a:pt x="1453074" y="0"/>
                      <a:pt x="1508954" y="55880"/>
                      <a:pt x="1508954" y="124460"/>
                    </a:cubicBezTo>
                    <a:lnTo>
                      <a:pt x="1508954" y="725347"/>
                    </a:lnTo>
                    <a:cubicBezTo>
                      <a:pt x="1508954" y="793927"/>
                      <a:pt x="1453074" y="849807"/>
                      <a:pt x="1384494" y="849807"/>
                    </a:cubicBezTo>
                    <a:close/>
                  </a:path>
                </a:pathLst>
              </a:custGeom>
              <a:solidFill>
                <a:srgbClr val="C6C6C6">
                  <a:alpha val="33725"/>
                </a:srgbClr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>
              <a:off x="0" y="0"/>
              <a:ext cx="8897859" cy="5011064"/>
              <a:chOff x="0" y="0"/>
              <a:chExt cx="1508954" cy="849807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508954" cy="849807"/>
              </a:xfrm>
              <a:custGeom>
                <a:avLst/>
                <a:gdLst/>
                <a:ahLst/>
                <a:cxnLst/>
                <a:rect l="l" t="t" r="r" b="b"/>
                <a:pathLst>
                  <a:path w="1508954" h="849807">
                    <a:moveTo>
                      <a:pt x="1384494" y="849807"/>
                    </a:moveTo>
                    <a:lnTo>
                      <a:pt x="124460" y="849807"/>
                    </a:lnTo>
                    <a:cubicBezTo>
                      <a:pt x="55880" y="849807"/>
                      <a:pt x="0" y="793927"/>
                      <a:pt x="0" y="72534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84494" y="0"/>
                    </a:lnTo>
                    <a:cubicBezTo>
                      <a:pt x="1453074" y="0"/>
                      <a:pt x="1508954" y="55880"/>
                      <a:pt x="1508954" y="124460"/>
                    </a:cubicBezTo>
                    <a:lnTo>
                      <a:pt x="1508954" y="725347"/>
                    </a:lnTo>
                    <a:cubicBezTo>
                      <a:pt x="1508954" y="793927"/>
                      <a:pt x="1453074" y="849807"/>
                      <a:pt x="1384494" y="849807"/>
                    </a:cubicBezTo>
                    <a:close/>
                  </a:path>
                </a:pathLst>
              </a:custGeom>
              <a:solidFill>
                <a:srgbClr val="C6C6C6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1176101" y="210007"/>
              <a:ext cx="6545657" cy="4581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400"/>
                </a:lnSpc>
              </a:pPr>
              <a:r>
                <a:rPr lang="en-US" sz="4500">
                  <a:solidFill>
                    <a:srgbClr val="000000"/>
                  </a:solidFill>
                  <a:latin typeface="Public Sans"/>
                </a:rPr>
                <a:t>Takes time in compiling student information for grading and reporting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0" y="4500562"/>
            <a:ext cx="7620000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199"/>
              </a:lnSpc>
            </a:pPr>
            <a:r>
              <a:rPr lang="en-US" sz="8499">
                <a:solidFill>
                  <a:srgbClr val="FFFFFF"/>
                </a:solidFill>
                <a:latin typeface="Josefin Sans Bold"/>
              </a:rPr>
              <a:t>Anlysis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4445872"/>
            <a:ext cx="2713624" cy="5841128"/>
            <a:chOff x="0" y="0"/>
            <a:chExt cx="5355113" cy="1152698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55113" cy="11526982"/>
            </a:xfrm>
            <a:custGeom>
              <a:avLst/>
              <a:gdLst/>
              <a:ahLst/>
              <a:cxnLst/>
              <a:rect l="l" t="t" r="r" b="b"/>
              <a:pathLst>
                <a:path w="5355113" h="11526982">
                  <a:moveTo>
                    <a:pt x="5355113" y="11526982"/>
                  </a:moveTo>
                  <a:lnTo>
                    <a:pt x="0" y="11526982"/>
                  </a:lnTo>
                  <a:lnTo>
                    <a:pt x="0" y="0"/>
                  </a:lnTo>
                  <a:lnTo>
                    <a:pt x="5355113" y="11526982"/>
                  </a:lnTo>
                  <a:close/>
                </a:path>
              </a:pathLst>
            </a:custGeom>
            <a:solidFill>
              <a:srgbClr val="C6C6C6"/>
            </a:solidFill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16258401" y="0"/>
            <a:ext cx="2067430" cy="4450182"/>
            <a:chOff x="0" y="0"/>
            <a:chExt cx="5355113" cy="115269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55113" cy="11526982"/>
            </a:xfrm>
            <a:custGeom>
              <a:avLst/>
              <a:gdLst/>
              <a:ahLst/>
              <a:cxnLst/>
              <a:rect l="l" t="t" r="r" b="b"/>
              <a:pathLst>
                <a:path w="5355113" h="11526982">
                  <a:moveTo>
                    <a:pt x="5355113" y="11526982"/>
                  </a:moveTo>
                  <a:lnTo>
                    <a:pt x="0" y="11526982"/>
                  </a:lnTo>
                  <a:lnTo>
                    <a:pt x="0" y="0"/>
                  </a:lnTo>
                  <a:lnTo>
                    <a:pt x="5355113" y="11526982"/>
                  </a:lnTo>
                  <a:close/>
                </a:path>
              </a:pathLst>
            </a:custGeom>
            <a:solidFill>
              <a:srgbClr val="C6C6C6"/>
            </a:solidFill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89957" y="1333500"/>
            <a:ext cx="17308085" cy="8305800"/>
          </a:xfrm>
          <a:custGeom>
            <a:avLst/>
            <a:gdLst/>
            <a:ahLst/>
            <a:cxnLst/>
            <a:rect l="l" t="t" r="r" b="b"/>
            <a:pathLst>
              <a:path w="17308085" h="7620000">
                <a:moveTo>
                  <a:pt x="0" y="0"/>
                </a:moveTo>
                <a:lnTo>
                  <a:pt x="17308086" y="0"/>
                </a:lnTo>
                <a:lnTo>
                  <a:pt x="17308086" y="7620000"/>
                </a:lnTo>
                <a:lnTo>
                  <a:pt x="0" y="762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" r="-1099" b="-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028700"/>
            <a:ext cx="10128266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Open Sans Bold"/>
              </a:rPr>
              <a:t>Workflow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38138" y="2383880"/>
            <a:ext cx="11486631" cy="7515573"/>
          </a:xfrm>
          <a:custGeom>
            <a:avLst/>
            <a:gdLst/>
            <a:ahLst/>
            <a:cxnLst/>
            <a:rect l="l" t="t" r="r" b="b"/>
            <a:pathLst>
              <a:path w="11486631" h="7515573">
                <a:moveTo>
                  <a:pt x="0" y="0"/>
                </a:moveTo>
                <a:lnTo>
                  <a:pt x="11486631" y="0"/>
                </a:lnTo>
                <a:lnTo>
                  <a:pt x="11486631" y="7515573"/>
                </a:lnTo>
                <a:lnTo>
                  <a:pt x="0" y="75155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39" r="-13268" b="-318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320392" y="1181100"/>
            <a:ext cx="12625545" cy="1060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000"/>
              </a:lnSpc>
            </a:pPr>
            <a:r>
              <a:rPr lang="en-US" sz="8000">
                <a:solidFill>
                  <a:srgbClr val="FFFFFF"/>
                </a:solidFill>
                <a:latin typeface="Noto Sans"/>
              </a:rPr>
              <a:t>Usecase diagram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0" y="4500562"/>
            <a:ext cx="9650927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199"/>
              </a:lnSpc>
            </a:pPr>
            <a:r>
              <a:rPr lang="en-US" sz="8499">
                <a:solidFill>
                  <a:srgbClr val="FFFFFF"/>
                </a:solidFill>
                <a:latin typeface="Josefin Sans Bold"/>
              </a:rPr>
              <a:t>Deploy and Demo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4445872"/>
            <a:ext cx="2713624" cy="5841128"/>
            <a:chOff x="0" y="0"/>
            <a:chExt cx="5355113" cy="1152698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55113" cy="11526982"/>
            </a:xfrm>
            <a:custGeom>
              <a:avLst/>
              <a:gdLst/>
              <a:ahLst/>
              <a:cxnLst/>
              <a:rect l="l" t="t" r="r" b="b"/>
              <a:pathLst>
                <a:path w="5355113" h="11526982">
                  <a:moveTo>
                    <a:pt x="5355113" y="11526982"/>
                  </a:moveTo>
                  <a:lnTo>
                    <a:pt x="0" y="11526982"/>
                  </a:lnTo>
                  <a:lnTo>
                    <a:pt x="0" y="0"/>
                  </a:lnTo>
                  <a:lnTo>
                    <a:pt x="5355113" y="11526982"/>
                  </a:lnTo>
                  <a:close/>
                </a:path>
              </a:pathLst>
            </a:custGeom>
            <a:solidFill>
              <a:srgbClr val="C6C6C6"/>
            </a:solidFill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16258401" y="0"/>
            <a:ext cx="2067430" cy="4450182"/>
            <a:chOff x="0" y="0"/>
            <a:chExt cx="5355113" cy="115269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55113" cy="11526982"/>
            </a:xfrm>
            <a:custGeom>
              <a:avLst/>
              <a:gdLst/>
              <a:ahLst/>
              <a:cxnLst/>
              <a:rect l="l" t="t" r="r" b="b"/>
              <a:pathLst>
                <a:path w="5355113" h="11526982">
                  <a:moveTo>
                    <a:pt x="5355113" y="11526982"/>
                  </a:moveTo>
                  <a:lnTo>
                    <a:pt x="0" y="11526982"/>
                  </a:lnTo>
                  <a:lnTo>
                    <a:pt x="0" y="0"/>
                  </a:lnTo>
                  <a:lnTo>
                    <a:pt x="5355113" y="11526982"/>
                  </a:lnTo>
                  <a:close/>
                </a:path>
              </a:pathLst>
            </a:custGeom>
            <a:solidFill>
              <a:srgbClr val="C6C6C6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95</Words>
  <Application>Microsoft Office PowerPoint</Application>
  <PresentationFormat>Custom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Noto Sans</vt:lpstr>
      <vt:lpstr>Josefin Sans Regular</vt:lpstr>
      <vt:lpstr>Fredoka One</vt:lpstr>
      <vt:lpstr>Montserrat Semi-Bold</vt:lpstr>
      <vt:lpstr>Arial</vt:lpstr>
      <vt:lpstr>Open Sans</vt:lpstr>
      <vt:lpstr>Josefin Sans Bold</vt:lpstr>
      <vt:lpstr>TT Ramillas</vt:lpstr>
      <vt:lpstr>Open Sans Bold</vt:lpstr>
      <vt:lpstr>Montserrat</vt:lpstr>
      <vt:lpstr>Public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Internship IU</dc:title>
  <cp:lastModifiedBy>TRAN HAI NAM</cp:lastModifiedBy>
  <cp:revision>2</cp:revision>
  <dcterms:created xsi:type="dcterms:W3CDTF">2006-08-16T00:00:00Z</dcterms:created>
  <dcterms:modified xsi:type="dcterms:W3CDTF">2023-06-30T01:51:32Z</dcterms:modified>
  <dc:identifier>DAFnKI3tyZo</dc:identifier>
</cp:coreProperties>
</file>