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8640" y="-8640"/>
            <a:ext cx="9168840" cy="6874200"/>
            <a:chOff x="-8640" y="-8640"/>
            <a:chExt cx="9168840" cy="6874200"/>
          </a:xfrm>
        </p:grpSpPr>
        <p:sp>
          <p:nvSpPr>
            <p:cNvPr id="1" name="CustomShape 2"/>
            <p:cNvSpPr/>
            <p:nvPr/>
          </p:nvSpPr>
          <p:spPr>
            <a:xfrm>
              <a:off x="-8640" y="4013280"/>
              <a:ext cx="456120" cy="285228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360" cy="6865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240" cy="6865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440" cy="293688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1640" cy="6865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440" cy="6865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600" cy="6865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2960" cy="196308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PH" sz="4400" spc="-1" strike="noStrike">
                <a:latin typeface="Arial"/>
              </a:rPr>
              <a:t>Click to edit the title text format</a:t>
            </a:r>
            <a:endParaRPr b="0" lang="en-PH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latin typeface="Arial"/>
              </a:rPr>
              <a:t>Click to edit the outline text format</a:t>
            </a:r>
            <a:endParaRPr b="0" lang="en-P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latin typeface="Arial"/>
              </a:rPr>
              <a:t>Second Outline Level</a:t>
            </a:r>
            <a:endParaRPr b="0" lang="en-P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latin typeface="Arial"/>
              </a:rPr>
              <a:t>Third Outline Level</a:t>
            </a:r>
            <a:endParaRPr b="0" lang="en-P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latin typeface="Arial"/>
              </a:rPr>
              <a:t>Fourth Outline Level</a:t>
            </a:r>
            <a:endParaRPr b="0" lang="en-P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Fifth Outline Level</a:t>
            </a:r>
            <a:endParaRPr b="0" lang="en-P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Sixth Outline Level</a:t>
            </a:r>
            <a:endParaRPr b="0" lang="en-P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Seventh Outline Level</a:t>
            </a:r>
            <a:endParaRPr b="0" lang="en-P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-8640" y="-8640"/>
            <a:ext cx="9168840" cy="6874200"/>
            <a:chOff x="-8640" y="-8640"/>
            <a:chExt cx="9168840" cy="6874200"/>
          </a:xfrm>
        </p:grpSpPr>
        <p:sp>
          <p:nvSpPr>
            <p:cNvPr id="50" name="CustomShape 2"/>
            <p:cNvSpPr/>
            <p:nvPr/>
          </p:nvSpPr>
          <p:spPr>
            <a:xfrm>
              <a:off x="-8640" y="4013280"/>
              <a:ext cx="456120" cy="285228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6891840" y="0"/>
              <a:ext cx="2268360" cy="6865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6"/>
            <p:cNvSpPr/>
            <p:nvPr/>
          </p:nvSpPr>
          <p:spPr>
            <a:xfrm>
              <a:off x="7205040" y="-8640"/>
              <a:ext cx="1947240" cy="6865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6638040" y="3920040"/>
              <a:ext cx="2512440" cy="293688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8"/>
            <p:cNvSpPr/>
            <p:nvPr/>
          </p:nvSpPr>
          <p:spPr>
            <a:xfrm>
              <a:off x="7010280" y="-8640"/>
              <a:ext cx="2141640" cy="6865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8295840" y="-8640"/>
              <a:ext cx="856440" cy="6865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8077320" y="-8640"/>
              <a:ext cx="1065600" cy="6865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8060400" y="4893840"/>
              <a:ext cx="1092960" cy="196308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PH" sz="4400" spc="-1" strike="noStrike">
                <a:latin typeface="Arial"/>
              </a:rPr>
              <a:t>Click to edit the title text format</a:t>
            </a:r>
            <a:endParaRPr b="0" lang="en-PH" sz="4400" spc="-1" strike="noStrike">
              <a:latin typeface="Arial"/>
            </a:endParaRPr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latin typeface="Arial"/>
              </a:rPr>
              <a:t>Click to edit the outline text format</a:t>
            </a:r>
            <a:endParaRPr b="0" lang="en-P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latin typeface="Arial"/>
              </a:rPr>
              <a:t>Second Outline Level</a:t>
            </a:r>
            <a:endParaRPr b="0" lang="en-P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latin typeface="Arial"/>
              </a:rPr>
              <a:t>Third Outline Level</a:t>
            </a:r>
            <a:endParaRPr b="0" lang="en-P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latin typeface="Arial"/>
              </a:rPr>
              <a:t>Fourth Outline Level</a:t>
            </a:r>
            <a:endParaRPr b="0" lang="en-P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Fifth Outline Level</a:t>
            </a:r>
            <a:endParaRPr b="0" lang="en-P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Sixth Outline Level</a:t>
            </a:r>
            <a:endParaRPr b="0" lang="en-P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Seventh Outline Level</a:t>
            </a:r>
            <a:endParaRPr b="0" lang="en-P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-8640" y="-8640"/>
            <a:ext cx="9168840" cy="6874200"/>
            <a:chOff x="-8640" y="-8640"/>
            <a:chExt cx="9168840" cy="6874200"/>
          </a:xfrm>
        </p:grpSpPr>
        <p:sp>
          <p:nvSpPr>
            <p:cNvPr id="99" name="CustomShape 2"/>
            <p:cNvSpPr/>
            <p:nvPr/>
          </p:nvSpPr>
          <p:spPr>
            <a:xfrm>
              <a:off x="-8640" y="4013280"/>
              <a:ext cx="456120" cy="285228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0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CustomShape 5"/>
            <p:cNvSpPr/>
            <p:nvPr/>
          </p:nvSpPr>
          <p:spPr>
            <a:xfrm>
              <a:off x="6891840" y="0"/>
              <a:ext cx="2268360" cy="6865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6"/>
            <p:cNvSpPr/>
            <p:nvPr/>
          </p:nvSpPr>
          <p:spPr>
            <a:xfrm>
              <a:off x="7205040" y="-8640"/>
              <a:ext cx="1947240" cy="6865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7"/>
            <p:cNvSpPr/>
            <p:nvPr/>
          </p:nvSpPr>
          <p:spPr>
            <a:xfrm>
              <a:off x="6638040" y="3920040"/>
              <a:ext cx="2512440" cy="293688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" name="CustomShape 8"/>
            <p:cNvSpPr/>
            <p:nvPr/>
          </p:nvSpPr>
          <p:spPr>
            <a:xfrm>
              <a:off x="7010280" y="-8640"/>
              <a:ext cx="2141640" cy="6865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9"/>
            <p:cNvSpPr/>
            <p:nvPr/>
          </p:nvSpPr>
          <p:spPr>
            <a:xfrm>
              <a:off x="8295840" y="-8640"/>
              <a:ext cx="856440" cy="6865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CustomShape 10"/>
            <p:cNvSpPr/>
            <p:nvPr/>
          </p:nvSpPr>
          <p:spPr>
            <a:xfrm>
              <a:off x="8077320" y="-8640"/>
              <a:ext cx="1065600" cy="6865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11"/>
            <p:cNvSpPr/>
            <p:nvPr/>
          </p:nvSpPr>
          <p:spPr>
            <a:xfrm>
              <a:off x="8060400" y="4893840"/>
              <a:ext cx="1092960" cy="196308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9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PH" sz="4400" spc="-1" strike="noStrike">
                <a:latin typeface="Arial"/>
              </a:rPr>
              <a:t>Click to edit the title text format</a:t>
            </a:r>
            <a:endParaRPr b="0" lang="en-PH" sz="4400" spc="-1" strike="noStrike">
              <a:latin typeface="Arial"/>
            </a:endParaRP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latin typeface="Arial"/>
              </a:rPr>
              <a:t>Click to edit the outline text format</a:t>
            </a:r>
            <a:endParaRPr b="0" lang="en-P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latin typeface="Arial"/>
              </a:rPr>
              <a:t>Second Outline Level</a:t>
            </a:r>
            <a:endParaRPr b="0" lang="en-P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latin typeface="Arial"/>
              </a:rPr>
              <a:t>Third Outline Level</a:t>
            </a:r>
            <a:endParaRPr b="0" lang="en-P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latin typeface="Arial"/>
              </a:rPr>
              <a:t>Fourth Outline Level</a:t>
            </a:r>
            <a:endParaRPr b="0" lang="en-P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Fifth Outline Level</a:t>
            </a:r>
            <a:endParaRPr b="0" lang="en-P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Sixth Outline Level</a:t>
            </a:r>
            <a:endParaRPr b="0" lang="en-P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Seventh Outline Level</a:t>
            </a:r>
            <a:endParaRPr b="0" lang="en-P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-8640" y="-8640"/>
            <a:ext cx="9168840" cy="6874200"/>
            <a:chOff x="-8640" y="-8640"/>
            <a:chExt cx="9168840" cy="6874200"/>
          </a:xfrm>
        </p:grpSpPr>
        <p:sp>
          <p:nvSpPr>
            <p:cNvPr id="148" name="CustomShape 2"/>
            <p:cNvSpPr/>
            <p:nvPr/>
          </p:nvSpPr>
          <p:spPr>
            <a:xfrm>
              <a:off x="-8640" y="4013280"/>
              <a:ext cx="456120" cy="285228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9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1" name="CustomShape 5"/>
            <p:cNvSpPr/>
            <p:nvPr/>
          </p:nvSpPr>
          <p:spPr>
            <a:xfrm>
              <a:off x="6891840" y="0"/>
              <a:ext cx="2268360" cy="6865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6"/>
            <p:cNvSpPr/>
            <p:nvPr/>
          </p:nvSpPr>
          <p:spPr>
            <a:xfrm>
              <a:off x="7205040" y="-8640"/>
              <a:ext cx="1947240" cy="6865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7"/>
            <p:cNvSpPr/>
            <p:nvPr/>
          </p:nvSpPr>
          <p:spPr>
            <a:xfrm>
              <a:off x="6638040" y="3920040"/>
              <a:ext cx="2512440" cy="293688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8"/>
            <p:cNvSpPr/>
            <p:nvPr/>
          </p:nvSpPr>
          <p:spPr>
            <a:xfrm>
              <a:off x="7010280" y="-8640"/>
              <a:ext cx="2141640" cy="6865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9"/>
            <p:cNvSpPr/>
            <p:nvPr/>
          </p:nvSpPr>
          <p:spPr>
            <a:xfrm>
              <a:off x="8295840" y="-8640"/>
              <a:ext cx="856440" cy="6865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6" name="CustomShape 10"/>
            <p:cNvSpPr/>
            <p:nvPr/>
          </p:nvSpPr>
          <p:spPr>
            <a:xfrm>
              <a:off x="8077320" y="-8640"/>
              <a:ext cx="1065600" cy="6865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7" name="CustomShape 11"/>
            <p:cNvSpPr/>
            <p:nvPr/>
          </p:nvSpPr>
          <p:spPr>
            <a:xfrm>
              <a:off x="8060400" y="4893840"/>
              <a:ext cx="1092960" cy="196308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58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PH" sz="4400" spc="-1" strike="noStrike">
                <a:latin typeface="Arial"/>
              </a:rPr>
              <a:t>Click to edit the title text format</a:t>
            </a:r>
            <a:endParaRPr b="0" lang="en-PH" sz="4400" spc="-1" strike="noStrike">
              <a:latin typeface="Arial"/>
            </a:endParaRPr>
          </a:p>
        </p:txBody>
      </p:sp>
      <p:sp>
        <p:nvSpPr>
          <p:cNvPr id="159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latin typeface="Arial"/>
              </a:rPr>
              <a:t>Click to edit the outline text format</a:t>
            </a:r>
            <a:endParaRPr b="0" lang="en-P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latin typeface="Arial"/>
              </a:rPr>
              <a:t>Second Outline Level</a:t>
            </a:r>
            <a:endParaRPr b="0" lang="en-P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latin typeface="Arial"/>
              </a:rPr>
              <a:t>Third Outline Level</a:t>
            </a:r>
            <a:endParaRPr b="0" lang="en-P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latin typeface="Arial"/>
              </a:rPr>
              <a:t>Fourth Outline Level</a:t>
            </a:r>
            <a:endParaRPr b="0" lang="en-P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Fifth Outline Level</a:t>
            </a:r>
            <a:endParaRPr b="0" lang="en-P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Sixth Outline Level</a:t>
            </a:r>
            <a:endParaRPr b="0" lang="en-P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Seventh Outline Level</a:t>
            </a:r>
            <a:endParaRPr b="0" lang="en-P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219320" y="327672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PH" sz="6000" spc="-1" strike="noStrike">
                <a:solidFill>
                  <a:srgbClr val="90c226"/>
                </a:solidFill>
                <a:latin typeface="Trebuchet MS"/>
                <a:ea typeface="DejaVu Sans"/>
              </a:rPr>
              <a:t>GOOGLE MAPS V2</a:t>
            </a:r>
            <a:endParaRPr b="0" lang="en-PH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Polygons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2800" spc="-1" strike="noStrike">
                <a:solidFill>
                  <a:srgbClr val="ff0000"/>
                </a:solidFill>
                <a:latin typeface="Trebuchet MS"/>
                <a:ea typeface="DejaVu Sans"/>
              </a:rPr>
              <a:t>Polygon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DejaVu Sans"/>
              </a:rPr>
              <a:t> objects are similar to </a:t>
            </a:r>
            <a:r>
              <a:rPr b="1" lang="en-PH" sz="2800" spc="-1" strike="noStrike">
                <a:solidFill>
                  <a:srgbClr val="ff0000"/>
                </a:solidFill>
                <a:latin typeface="Trebuchet MS"/>
                <a:ea typeface="DejaVu Sans"/>
              </a:rPr>
              <a:t>Polyline</a:t>
            </a:r>
            <a:r>
              <a:rPr b="0" lang="en-PH" sz="2800" spc="-1" strike="noStrike">
                <a:solidFill>
                  <a:srgbClr val="ff0000"/>
                </a:solidFill>
                <a:latin typeface="Trebuchet MS"/>
                <a:ea typeface="DejaVu Sans"/>
              </a:rPr>
              <a:t> 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DejaVu Sans"/>
              </a:rPr>
              <a:t>objects in that they consist of a series of coordinates in an ordered sequence. However, instead of being open-ended, polygons are designed to define regions within a closed loop with the interior filled in.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Normal People Polygon</a:t>
            </a:r>
            <a:endParaRPr b="0" lang="en-PH" sz="36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196280" y="2160360"/>
            <a:ext cx="5173200" cy="387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Polygon Google Map</a:t>
            </a:r>
            <a:endParaRPr b="0" lang="en-PH" sz="36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551520" y="1546560"/>
            <a:ext cx="6745680" cy="43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Polygon Google Map</a:t>
            </a:r>
            <a:endParaRPr b="0" lang="en-PH" sz="36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571320" y="1635840"/>
            <a:ext cx="6545880" cy="464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Polygon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ce181e"/>
                </a:solidFill>
                <a:latin typeface="Trebuchet MS"/>
                <a:ea typeface="DejaVu Sans"/>
              </a:rPr>
              <a:t>Points or add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The vertices of the line. Line segments are drawn between consecutive points. A polyline is not closed by default; to form a closed polyline, the start and end points must be the same.</a:t>
            </a:r>
            <a:endParaRPr b="0" lang="en-PH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ce181e"/>
                </a:solidFill>
                <a:latin typeface="Trebuchet MS"/>
                <a:ea typeface="DejaVu Sans"/>
              </a:rPr>
              <a:t>Sample Code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.add(</a:t>
            </a:r>
            <a:r>
              <a:rPr b="0" lang="en-PH" sz="32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2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), </a:t>
            </a:r>
            <a:r>
              <a:rPr b="0" lang="en-PH" sz="32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2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5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), </a:t>
            </a:r>
            <a:r>
              <a:rPr b="0" lang="en-PH" sz="32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2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3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5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), </a:t>
            </a:r>
            <a:r>
              <a:rPr b="0" lang="en-PH" sz="32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2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2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Polyline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ce181e"/>
                </a:solidFill>
                <a:latin typeface="Roboto Mono"/>
                <a:ea typeface="Noto Sans CJK SC Regular"/>
              </a:rPr>
              <a:t>Stroke Color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Line segment color in ARGB format, the same format used by Color.</a:t>
            </a:r>
            <a:endParaRPr b="0" lang="en-PH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ce181e"/>
                </a:solidFill>
                <a:latin typeface="Trebuchet MS"/>
                <a:ea typeface="Noto Sans CJK SC Regular"/>
              </a:rPr>
              <a:t>Sample Code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.strokeColor(</a:t>
            </a:r>
            <a:r>
              <a:rPr b="0" lang="en-PH" sz="32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Color</a:t>
            </a:r>
            <a:r>
              <a:rPr b="0" lang="en-PH" sz="32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.Red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Polyline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ce181e"/>
                </a:solidFill>
                <a:latin typeface="Roboto Mono"/>
                <a:ea typeface="Noto Sans CJK SC Regular"/>
              </a:rPr>
              <a:t>Fill Color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Fill color in ARGB format, the same format used by Color. The default value is transparent (0x00000000). </a:t>
            </a:r>
            <a:endParaRPr b="0" lang="en-PH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ce181e"/>
                </a:solidFill>
                <a:latin typeface="Trebuchet MS"/>
                <a:ea typeface="Noto Sans CJK SC Regular"/>
              </a:rPr>
              <a:t>Sample Code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40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.fillColor(</a:t>
            </a:r>
            <a:r>
              <a:rPr b="0" lang="en-PH" sz="40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Color</a:t>
            </a: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.argb(</a:t>
            </a:r>
            <a:r>
              <a:rPr b="0" lang="en-PH" sz="40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128</a:t>
            </a: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40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255</a:t>
            </a: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40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40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</a:t>
            </a:r>
            <a:r>
              <a:rPr b="0" lang="en-PH" sz="40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4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Polygons Code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09480" y="1512000"/>
            <a:ext cx="7309800" cy="47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mMap.addPolygon(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PolygonOptions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()</a:t>
            </a:r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        .add(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), 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5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), 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3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5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), 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))</a:t>
            </a:r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        .strokeColor(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Color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.RED)</a:t>
            </a:r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        .fillColor(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Color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.argb(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128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255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));</a:t>
            </a:r>
            <a:br/>
            <a:endParaRPr b="0" lang="en-PH" sz="36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0" y="-54000"/>
            <a:ext cx="360" cy="56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Circles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In addition to a generic Polygon class, the Maps API also includes specific classes for Circles to simplify their construction.</a:t>
            </a: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To construct a circle, you must specify the following two properties: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center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 as a 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LatLng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.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radius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 in 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meters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.</a:t>
            </a: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Circle</a:t>
            </a:r>
            <a:endParaRPr b="0" lang="en-PH" sz="36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667880" y="2160360"/>
            <a:ext cx="5120640" cy="469692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4392000" y="4176000"/>
            <a:ext cx="1871280" cy="431280"/>
          </a:xfrm>
          <a:custGeom>
            <a:avLst/>
            <a:gdLst/>
            <a:ahLst/>
            <a:rect l="l" t="t" r="r" b="b"/>
            <a:pathLst>
              <a:path w="5202" h="1202">
                <a:moveTo>
                  <a:pt x="5201" y="300"/>
                </a:moveTo>
                <a:lnTo>
                  <a:pt x="1300" y="300"/>
                </a:lnTo>
                <a:lnTo>
                  <a:pt x="1300" y="0"/>
                </a:lnTo>
                <a:lnTo>
                  <a:pt x="0" y="600"/>
                </a:lnTo>
                <a:lnTo>
                  <a:pt x="1300" y="1201"/>
                </a:lnTo>
                <a:lnTo>
                  <a:pt x="1300" y="900"/>
                </a:lnTo>
                <a:lnTo>
                  <a:pt x="5201" y="900"/>
                </a:lnTo>
                <a:lnTo>
                  <a:pt x="5201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4536000" y="3769200"/>
            <a:ext cx="679104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Center of the Circle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252" name="Line 4"/>
          <p:cNvSpPr/>
          <p:nvPr/>
        </p:nvSpPr>
        <p:spPr>
          <a:xfrm flipH="1">
            <a:off x="2088000" y="4464000"/>
            <a:ext cx="2232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5"/>
          <p:cNvSpPr/>
          <p:nvPr/>
        </p:nvSpPr>
        <p:spPr>
          <a:xfrm flipV="1">
            <a:off x="4320000" y="2376000"/>
            <a:ext cx="360" cy="20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4296240" y="2617200"/>
            <a:ext cx="679104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Radius of the Circle</a:t>
            </a:r>
            <a:endParaRPr b="0" lang="en-PH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100meters</a:t>
            </a:r>
            <a:endParaRPr b="0" lang="en-PH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Google MAPS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4000" spc="-1" strike="noStrike">
                <a:solidFill>
                  <a:srgbClr val="404040"/>
                </a:solidFill>
                <a:latin typeface="Trebuchet MS"/>
                <a:ea typeface="DejaVu Sans"/>
              </a:rPr>
              <a:t>The Google Maps API for Android offers some simple ways for you to add shapes to your maps in order to customize them for your application.</a:t>
            </a:r>
            <a:endParaRPr b="0" lang="en-PH" sz="4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Circle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ce181e"/>
                </a:solidFill>
                <a:latin typeface="Roboto Mono"/>
                <a:ea typeface="Noto Sans CJK SC Regular"/>
              </a:rPr>
              <a:t>Center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The center of the Circle is specified as a LatLng.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ce181e"/>
                </a:solidFill>
                <a:latin typeface="Trebuchet MS"/>
                <a:ea typeface="Noto Sans CJK SC Regular"/>
              </a:rPr>
              <a:t>Sample Code</a:t>
            </a:r>
            <a:endParaRPr b="0" lang="en-PH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.center(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37.4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-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122.1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</a:t>
            </a: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Circle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ce181e"/>
                </a:solidFill>
                <a:latin typeface="Roboto Mono"/>
                <a:ea typeface="Noto Sans CJK SC Regular"/>
              </a:rPr>
              <a:t>Radius</a:t>
            </a:r>
            <a:endParaRPr b="0" lang="en-PH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The radius of the circle, specified in meters. It should be zero or greater..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ce181e"/>
                </a:solidFill>
                <a:latin typeface="Trebuchet MS"/>
                <a:ea typeface="Noto Sans CJK SC Regular"/>
              </a:rPr>
              <a:t>Sample Code</a:t>
            </a:r>
            <a:endParaRPr b="0" lang="en-PH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.radius(</a:t>
            </a:r>
            <a:r>
              <a:rPr b="0" lang="en-PH" sz="3600" spc="-1" strike="noStrike">
                <a:solidFill>
                  <a:srgbClr val="404040"/>
                </a:solidFill>
                <a:latin typeface="Roboto Mono"/>
                <a:ea typeface="Noto Sans CJK SC Regular"/>
              </a:rPr>
              <a:t>1000</a:t>
            </a: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1 meter == 1000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Circle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ce181e"/>
                </a:solidFill>
                <a:latin typeface="Roboto Mono"/>
                <a:ea typeface="Noto Sans CJK SC Regular"/>
              </a:rPr>
              <a:t>Stroke Width</a:t>
            </a:r>
            <a:endParaRPr b="0" lang="en-PH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The radius of the circle, specified in meters. It should be zero or greater..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ce181e"/>
                </a:solidFill>
                <a:latin typeface="Trebuchet MS"/>
                <a:ea typeface="Noto Sans CJK SC Regular"/>
              </a:rPr>
              <a:t>Sample Code</a:t>
            </a:r>
            <a:endParaRPr b="0" lang="en-PH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strokeWidth</a:t>
            </a: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(10)</a:t>
            </a:r>
            <a:endParaRPr b="0" lang="en-PH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36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Circle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ce181e"/>
                </a:solidFill>
                <a:latin typeface="Roboto Mono"/>
                <a:ea typeface="Noto Sans CJK SC Regular"/>
              </a:rPr>
              <a:t>Stroke Color</a:t>
            </a:r>
            <a:endParaRPr b="0" lang="en-PH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The color of the circle outline in ARGB format, the same format used by Color. 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ce181e"/>
                </a:solidFill>
                <a:latin typeface="Trebuchet MS"/>
                <a:ea typeface="Noto Sans CJK SC Regular"/>
              </a:rPr>
              <a:t>Sample Code:</a:t>
            </a:r>
            <a:endParaRPr b="0" lang="en-PH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strokeColor</a:t>
            </a: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(Color.Green)</a:t>
            </a:r>
            <a:endParaRPr b="0" lang="en-PH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36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Circle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ce181e"/>
                </a:solidFill>
                <a:latin typeface="Roboto Mono"/>
                <a:ea typeface="Noto Sans CJK SC Regular"/>
              </a:rPr>
              <a:t>Fill Color</a:t>
            </a:r>
            <a:endParaRPr b="0" lang="en-PH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The color of the circle fill in ARGB format, the same format used by Color. 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ce181e"/>
                </a:solidFill>
                <a:latin typeface="Trebuchet MS"/>
                <a:ea typeface="Noto Sans CJK SC Regular"/>
              </a:rPr>
              <a:t>Sample Code:</a:t>
            </a:r>
            <a:endParaRPr b="0" lang="en-PH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.fillColor(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Color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.argb(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128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255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</a:t>
            </a:r>
            <a:r>
              <a:rPr b="0" lang="en-PH" sz="36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36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Circles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mMap.addCircle(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  <a:ea typeface="DejaVu Sans"/>
              </a:rPr>
              <a:t>new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 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	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	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	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	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	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  <a:ea typeface="DejaVu Sans"/>
              </a:rPr>
              <a:t>CircleOptions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()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            .center(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  <a:ea typeface="DejaVu Sans"/>
              </a:rPr>
              <a:t>new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 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  <a:ea typeface="DejaVu Sans"/>
              </a:rPr>
              <a:t>LatLng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(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37.4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, -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122.1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))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            .radius(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1000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            .strokeWidth(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10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            .strokeColor(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  <a:ea typeface="DejaVu Sans"/>
              </a:rPr>
              <a:t>Color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.GREEN)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            .fillColor(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  <a:ea typeface="DejaVu Sans"/>
              </a:rPr>
              <a:t>Color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.argb(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128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, 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255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, 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0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, </a:t>
            </a:r>
            <a:r>
              <a:rPr b="0" lang="en-PH" sz="2800" spc="-1" strike="noStrike">
                <a:solidFill>
                  <a:srgbClr val="c53929"/>
                </a:solidFill>
                <a:latin typeface="Roboto Mono"/>
                <a:ea typeface="DejaVu Sans"/>
              </a:rPr>
              <a:t>0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))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            .clickable(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  <a:ea typeface="DejaVu Sans"/>
              </a:rPr>
              <a:t>true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));</a:t>
            </a:r>
            <a:br/>
            <a:endParaRPr b="0" lang="en-PH" sz="28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0" y="-54000"/>
            <a:ext cx="360" cy="56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Ground Overlays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A ground overlay is a scalable image that is fixed to a map. </a:t>
            </a:r>
            <a:endParaRPr b="0" lang="en-PH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A ground overlay has the following properties: </a:t>
            </a:r>
            <a:r>
              <a:rPr b="1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Position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b="1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Image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 , </a:t>
            </a:r>
            <a:r>
              <a:rPr b="1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Bearing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b="1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zIndex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b="1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Transparency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b="1" lang="en-PH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Visibility </a:t>
            </a:r>
            <a:endParaRPr b="0" lang="en-PH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Ground Overlays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77480" y="1302840"/>
            <a:ext cx="802980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LatLng ucu = 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new 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LatLng(15.97970995, 120.56076229)</a:t>
            </a:r>
            <a:br/>
            <a:r>
              <a:rPr b="0" lang="en-PH" sz="2200" spc="-1" strike="noStrike">
                <a:solidFill>
                  <a:srgbClr val="9c27b0"/>
                </a:solidFill>
                <a:latin typeface="Roboto Mono"/>
                <a:ea typeface="DejaVu Sans"/>
              </a:rPr>
              <a:t>BitmapDescriptor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 image = </a:t>
            </a:r>
            <a:r>
              <a:rPr b="0" lang="en-PH" sz="2200" spc="-1" strike="noStrike">
                <a:solidFill>
                  <a:srgbClr val="9c27b0"/>
                </a:solidFill>
                <a:latin typeface="Roboto Mono"/>
                <a:ea typeface="DejaVu Sans"/>
              </a:rPr>
              <a:t>BitmapDescriptorFactory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.</a:t>
            </a:r>
            <a:r>
              <a:rPr b="0" i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fromResource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(R.drawable.</a:t>
            </a:r>
            <a:r>
              <a:rPr b="1" i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ucu_logo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);</a:t>
            </a:r>
            <a:br/>
            <a:br/>
            <a:r>
              <a:rPr b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float 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width = 100;</a:t>
            </a:r>
            <a:br/>
            <a:r>
              <a:rPr b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float 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height = 100;</a:t>
            </a:r>
            <a:br/>
            <a:r>
              <a:rPr b="0" lang="en-PH" sz="2200" spc="-1" strike="noStrike">
                <a:solidFill>
                  <a:srgbClr val="9c27b0"/>
                </a:solidFill>
                <a:latin typeface="Roboto Mono"/>
                <a:ea typeface="DejaVu Sans"/>
              </a:rPr>
              <a:t>GroundOverlay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 groundOverlay = 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mMap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.addGroundOverlay(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new </a:t>
            </a:r>
            <a:r>
              <a:rPr b="0" lang="en-PH" sz="2200" spc="-1" strike="noStrike">
                <a:solidFill>
                  <a:srgbClr val="9c27b0"/>
                </a:solidFill>
                <a:latin typeface="Roboto Mono"/>
                <a:ea typeface="DejaVu Sans"/>
              </a:rPr>
              <a:t>GroundOverlayOptions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()</a:t>
            </a:r>
            <a:br/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.image(image)</a:t>
            </a:r>
            <a:br/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.position(ucu,width,height)</a:t>
            </a:r>
            <a:br/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.transparency((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float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) 0.5));</a:t>
            </a:r>
            <a:br/>
            <a:r>
              <a:rPr b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mMap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.moveCamera(CameraUpdateFactory.</a:t>
            </a:r>
            <a:r>
              <a:rPr b="0" i="1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newLatLngZoom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  <a:ea typeface="DejaVu Sans"/>
              </a:rPr>
              <a:t>(ucu, 17.0f));</a:t>
            </a:r>
            <a:br/>
            <a:endParaRPr b="0" lang="en-PH" sz="22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br/>
            <a:endParaRPr b="0" lang="en-PH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pic>
        <p:nvPicPr>
          <p:cNvPr id="283" name="Picture 2" descr=""/>
          <p:cNvPicPr/>
          <p:nvPr/>
        </p:nvPicPr>
        <p:blipFill>
          <a:blip r:embed="rId1"/>
          <a:stretch/>
        </p:blipFill>
        <p:spPr>
          <a:xfrm>
            <a:off x="1807200" y="293040"/>
            <a:ext cx="3952080" cy="63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4800" spc="-1" strike="noStrike">
                <a:solidFill>
                  <a:srgbClr val="90c226"/>
                </a:solidFill>
                <a:latin typeface="Trebuchet MS"/>
                <a:ea typeface="DejaVu Sans"/>
              </a:rPr>
              <a:t>Change an Overlay</a:t>
            </a:r>
            <a:endParaRPr b="0" lang="en-PH" sz="4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09480" y="1368000"/>
            <a:ext cx="6877800" cy="46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You can change the ground overlay image after it's been added to the map with the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</a:t>
            </a:r>
            <a:br/>
            <a:br/>
            <a:r>
              <a:rPr b="0" lang="en-PH" sz="2800" spc="-1" strike="noStrike">
                <a:solidFill>
                  <a:srgbClr val="9c27b0"/>
                </a:solidFill>
                <a:latin typeface="Roboto Mono"/>
                <a:ea typeface="DejaVu Sans"/>
              </a:rPr>
              <a:t>GroundOverlay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 imageOverlay = mMap.addGroundOverlay(LatLang);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imageOverlay = mMap.setImage(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  <a:ea typeface="DejaVu Sans"/>
              </a:rPr>
              <a:t>BitmapDescriptorFactory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  <a:ea typeface="DejaVu Sans"/>
              </a:rPr>
              <a:t>.fromResource(R.drawable.ucu_logo));</a:t>
            </a:r>
            <a:r>
              <a:rPr b="0" lang="en-PH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P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0" y="-54000"/>
            <a:ext cx="360" cy="56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Polyline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DejaVu Sans"/>
              </a:rPr>
              <a:t>The Polyline class defines a set of connected line segments on the map. A Polyline object consists of a set of LatLng locations, and creates a series of line segments that connect those locations in an ordered sequence.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Map types</a:t>
            </a:r>
            <a:br/>
            <a:endParaRPr b="0" lang="en-PH" sz="36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ff0000"/>
                </a:solidFill>
                <a:latin typeface="Trebuchet MS"/>
                <a:ea typeface="DejaVu Sans"/>
              </a:rPr>
              <a:t>Normal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Typical road map. Shows roads, some features built by humans, and important natural features like rivers. Road and feature labels are also visible.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ff0000"/>
                </a:solidFill>
                <a:latin typeface="Trebuchet MS"/>
                <a:ea typeface="DejaVu Sans"/>
              </a:rPr>
              <a:t>Hybrid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Satellite photograph data with road maps added. Road and feature labels are also visible.</a:t>
            </a:r>
            <a:endParaRPr b="0" lang="en-PH" sz="24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Map types</a:t>
            </a:r>
            <a:br/>
            <a:endParaRPr b="0" lang="en-PH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ff0000"/>
                </a:solidFill>
                <a:latin typeface="Trebuchet MS"/>
                <a:ea typeface="DejaVu Sans"/>
              </a:rPr>
              <a:t>Satellite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DejaVu Sans"/>
              </a:rPr>
              <a:t>Satellite photograph data. Road and feature labels are not visible.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ff0000"/>
                </a:solidFill>
                <a:latin typeface="Trebuchet MS"/>
                <a:ea typeface="DejaVu Sans"/>
              </a:rPr>
              <a:t>Terrain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  <a:ea typeface="DejaVu Sans"/>
              </a:rPr>
              <a:t>Topographic data. The map includes colors, contour lines and labels, and perspective shading. Some roads and labels are also visible.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Map types</a:t>
            </a:r>
            <a:endParaRPr b="0" lang="en-PH" sz="3600" spc="-1" strike="noStrike">
              <a:latin typeface="Arial"/>
            </a:endParaRPr>
          </a:p>
        </p:txBody>
      </p:sp>
      <p:pic>
        <p:nvPicPr>
          <p:cNvPr id="295" name="Content Placeholder 4" descr=""/>
          <p:cNvPicPr/>
          <p:nvPr/>
        </p:nvPicPr>
        <p:blipFill>
          <a:blip r:embed="rId1"/>
          <a:srcRect l="0" t="0" r="0" b="49838"/>
          <a:stretch/>
        </p:blipFill>
        <p:spPr>
          <a:xfrm>
            <a:off x="327240" y="360000"/>
            <a:ext cx="6986880" cy="583128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Map types</a:t>
            </a:r>
            <a:endParaRPr b="0" lang="en-PH" sz="3600" spc="-1" strike="noStrike">
              <a:latin typeface="Arial"/>
            </a:endParaRPr>
          </a:p>
        </p:txBody>
      </p:sp>
      <p:pic>
        <p:nvPicPr>
          <p:cNvPr id="298" name="Content Placeholder 4" descr=""/>
          <p:cNvPicPr/>
          <p:nvPr/>
        </p:nvPicPr>
        <p:blipFill>
          <a:blip r:embed="rId1"/>
          <a:srcRect l="0" t="50153" r="0" b="4558"/>
          <a:stretch/>
        </p:blipFill>
        <p:spPr>
          <a:xfrm>
            <a:off x="147960" y="671400"/>
            <a:ext cx="7140240" cy="5379120"/>
          </a:xfrm>
          <a:prstGeom prst="rect">
            <a:avLst/>
          </a:prstGeom>
          <a:ln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Map types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09480" y="1440000"/>
            <a:ext cx="7237800" cy="5220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122040" anchor="ctr"/>
          <a:p>
            <a:pPr>
              <a:lnSpc>
                <a:spcPct val="100000"/>
              </a:lnSpc>
            </a:pPr>
            <a:br/>
            <a:r>
              <a:rPr b="0" lang="en-PH" sz="4000" spc="-1" strike="noStrike">
                <a:solidFill>
                  <a:srgbClr val="9c27b0"/>
                </a:solidFill>
                <a:latin typeface="Roboto Mono"/>
                <a:ea typeface="DejaVu Sans"/>
              </a:rPr>
              <a:t>GoogleMap</a:t>
            </a: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DejaVu Sans"/>
              </a:rPr>
              <a:t> map;</a:t>
            </a:r>
            <a:br/>
            <a:br/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DejaVu Sans"/>
              </a:rPr>
              <a:t>map.setMapType</a:t>
            </a:r>
            <a:endParaRPr b="0" lang="en-PH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DejaVu Sans"/>
              </a:rPr>
              <a:t>(</a:t>
            </a:r>
            <a:r>
              <a:rPr b="0" lang="en-PH" sz="4000" spc="-1" strike="noStrike">
                <a:solidFill>
                  <a:srgbClr val="9c27b0"/>
                </a:solidFill>
                <a:latin typeface="Roboto Mono"/>
                <a:ea typeface="DejaVu Sans"/>
              </a:rPr>
              <a:t>GoogleMap</a:t>
            </a:r>
            <a:r>
              <a:rPr b="0" lang="en-PH" sz="4000" spc="-1" strike="noStrike">
                <a:solidFill>
                  <a:srgbClr val="37474f"/>
                </a:solidFill>
                <a:latin typeface="Roboto Mono"/>
                <a:ea typeface="DejaVu Sans"/>
              </a:rPr>
              <a:t>.MAP_TYPE_HYBRID);</a:t>
            </a:r>
            <a:r>
              <a:rPr b="0" lang="en-PH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PH" sz="4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-1017000" y="-540360"/>
            <a:ext cx="10206720" cy="74257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" descr=""/>
          <p:cNvPicPr/>
          <p:nvPr/>
        </p:nvPicPr>
        <p:blipFill>
          <a:blip r:embed="rId1"/>
          <a:srcRect l="0" t="12973" r="0" b="0"/>
          <a:stretch/>
        </p:blipFill>
        <p:spPr>
          <a:xfrm>
            <a:off x="1800000" y="216000"/>
            <a:ext cx="4352400" cy="646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Polyline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ce181e"/>
                </a:solidFill>
                <a:latin typeface="Trebuchet MS"/>
                <a:ea typeface="DejaVu Sans"/>
              </a:rPr>
              <a:t>Points or add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The vertices of the line. Line segments are drawn between consecutive points. A polyline is not closed by default; to form a closed polyline, the start and end points must be the same.</a:t>
            </a:r>
            <a:endParaRPr b="0" lang="en-PH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ce181e"/>
                </a:solidFill>
                <a:latin typeface="Trebuchet MS"/>
                <a:ea typeface="DejaVu Sans"/>
              </a:rPr>
              <a:t>Sample Code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.add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(</a:t>
            </a:r>
            <a:r>
              <a:rPr b="0" lang="en-PH" sz="24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24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(-</a:t>
            </a:r>
            <a:r>
              <a:rPr b="0" lang="en-PH" sz="24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37.81319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24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144.96298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), 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	</a:t>
            </a:r>
            <a:r>
              <a:rPr b="0" lang="en-PH" sz="2400" spc="-1" strike="noStrike">
                <a:solidFill>
                  <a:srgbClr val="3b78e7"/>
                </a:solidFill>
                <a:latin typeface="Roboto Mono"/>
                <a:ea typeface="Noto Sans CJK SC Regular"/>
              </a:rPr>
              <a:t>new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 </a:t>
            </a:r>
            <a:r>
              <a:rPr b="0" lang="en-PH" sz="2400" spc="-1" strike="noStrike">
                <a:solidFill>
                  <a:srgbClr val="9c27b0"/>
                </a:solidFill>
                <a:latin typeface="Roboto Mono"/>
                <a:ea typeface="Noto Sans CJK SC Regular"/>
              </a:rPr>
              <a:t>LatLng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(-</a:t>
            </a:r>
            <a:r>
              <a:rPr b="0" lang="en-PH" sz="24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31.95285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, </a:t>
            </a:r>
            <a:r>
              <a:rPr b="0" lang="en-PH" sz="2400" spc="-1" strike="noStrike">
                <a:solidFill>
                  <a:srgbClr val="c53929"/>
                </a:solidFill>
                <a:latin typeface="Roboto Mono"/>
                <a:ea typeface="Noto Sans CJK SC Regular"/>
              </a:rPr>
              <a:t>115.85734</a:t>
            </a:r>
            <a:r>
              <a:rPr b="0" lang="en-PH" sz="2400" spc="-1" strike="noStrike">
                <a:solidFill>
                  <a:srgbClr val="37474f"/>
                </a:solidFill>
                <a:latin typeface="Roboto Mono"/>
                <a:ea typeface="Noto Sans CJK SC Regular"/>
              </a:rPr>
              <a:t>)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24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Polyline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ce181e"/>
                </a:solidFill>
                <a:latin typeface="Trebuchet MS"/>
                <a:ea typeface="DejaVu Sans"/>
              </a:rPr>
              <a:t>Width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Line segment width in screen pixels. The width is constant and independent of the camera's zoom level. The default value is 10.</a:t>
            </a:r>
            <a:endParaRPr b="0" lang="en-PH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ce181e"/>
                </a:solidFill>
                <a:latin typeface="Trebuchet MS"/>
                <a:ea typeface="DejaVu Sans"/>
              </a:rPr>
              <a:t>Sample Code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40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.width(</a:t>
            </a:r>
            <a:r>
              <a:rPr b="0" lang="en-PH" sz="4000" spc="-1" strike="noStrike">
                <a:solidFill>
                  <a:srgbClr val="404040"/>
                </a:solidFill>
                <a:latin typeface="Roboto Mono"/>
                <a:ea typeface="Noto Sans CJK SC Regular"/>
              </a:rPr>
              <a:t>10</a:t>
            </a:r>
            <a:r>
              <a:rPr b="0" lang="en-PH" sz="40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4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Note: The parameter is only integer</a:t>
            </a:r>
            <a:endParaRPr b="0" lang="en-PH" sz="2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Properties of Polyline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09480" y="2160720"/>
            <a:ext cx="63468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ce181e"/>
                </a:solidFill>
                <a:latin typeface="Trebuchet MS"/>
                <a:ea typeface="DejaVu Sans"/>
              </a:rPr>
              <a:t>Color</a:t>
            </a:r>
            <a:r>
              <a:rPr b="0" lang="en-PH" sz="2800" spc="-1" strike="noStrike">
                <a:solidFill>
                  <a:srgbClr val="ce181e"/>
                </a:solidFill>
                <a:latin typeface="Trebuchet MS"/>
                <a:ea typeface="DejaVu Sans"/>
              </a:rPr>
              <a:t>	</a:t>
            </a:r>
            <a:endParaRPr b="0" lang="en-PH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Line segment color in ARGB format, the same format used by Color</a:t>
            </a:r>
            <a:endParaRPr b="0" lang="en-PH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ce181e"/>
                </a:solidFill>
                <a:latin typeface="Trebuchet MS"/>
                <a:ea typeface="DejaVu Sans"/>
              </a:rPr>
              <a:t>Sample Code</a:t>
            </a:r>
            <a:endParaRPr b="0" lang="en-PH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40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.color(</a:t>
            </a:r>
            <a:r>
              <a:rPr b="0" lang="en-PH" sz="4000" spc="-1" strike="noStrike">
                <a:solidFill>
                  <a:srgbClr val="404040"/>
                </a:solidFill>
                <a:latin typeface="Roboto Mono"/>
                <a:ea typeface="Noto Sans CJK SC Regular"/>
              </a:rPr>
              <a:t>Color.Blue</a:t>
            </a:r>
            <a:r>
              <a:rPr b="0" lang="en-PH" sz="4000" spc="-1" strike="noStrike">
                <a:solidFill>
                  <a:srgbClr val="404040"/>
                </a:solidFill>
                <a:latin typeface="Trebuchet MS"/>
                <a:ea typeface="Noto Sans CJK SC Regular"/>
              </a:rPr>
              <a:t>)</a:t>
            </a:r>
            <a:endParaRPr b="0" lang="en-PH" sz="4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609480"/>
            <a:ext cx="634680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Polyline Code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066680"/>
            <a:ext cx="8228520" cy="53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 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mMap.addPolyline(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DejaVu Sans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DejaVu Sans"/>
              </a:rPr>
              <a:t>PolylineOptions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()</a:t>
            </a:r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.add(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DejaVu Sans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DejaVu Sans"/>
              </a:rPr>
              <a:t>LatLng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(-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DejaVu Sans"/>
              </a:rPr>
              <a:t>37.81319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DejaVu Sans"/>
              </a:rPr>
              <a:t>144.96298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), 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	</a:t>
            </a:r>
            <a:r>
              <a:rPr b="0" lang="en-PH" sz="3600" spc="-1" strike="noStrike">
                <a:solidFill>
                  <a:srgbClr val="3b78e7"/>
                </a:solidFill>
                <a:latin typeface="Roboto Mono"/>
                <a:ea typeface="DejaVu Sans"/>
              </a:rPr>
              <a:t>new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 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DejaVu Sans"/>
              </a:rPr>
              <a:t>LatLng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(-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DejaVu Sans"/>
              </a:rPr>
              <a:t>31.95285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, 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DejaVu Sans"/>
              </a:rPr>
              <a:t>115.85734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))</a:t>
            </a:r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.width(</a:t>
            </a:r>
            <a:r>
              <a:rPr b="0" lang="en-PH" sz="3600" spc="-1" strike="noStrike">
                <a:solidFill>
                  <a:srgbClr val="c53929"/>
                </a:solidFill>
                <a:latin typeface="Roboto Mono"/>
                <a:ea typeface="DejaVu Sans"/>
              </a:rPr>
              <a:t>10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)</a:t>
            </a:r>
            <a:br/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    .color(</a:t>
            </a:r>
            <a:r>
              <a:rPr b="0" lang="en-PH" sz="3600" spc="-1" strike="noStrike">
                <a:solidFill>
                  <a:srgbClr val="9c27b0"/>
                </a:solidFill>
                <a:latin typeface="Roboto Mono"/>
                <a:ea typeface="DejaVu Sans"/>
              </a:rPr>
              <a:t>Color</a:t>
            </a:r>
            <a:r>
              <a:rPr b="0" lang="en-PH" sz="3600" spc="-1" strike="noStrike">
                <a:solidFill>
                  <a:srgbClr val="37474f"/>
                </a:solidFill>
                <a:latin typeface="Roboto Mono"/>
                <a:ea typeface="DejaVu Sans"/>
              </a:rPr>
              <a:t>.BLUE));</a:t>
            </a:r>
            <a:r>
              <a:rPr b="0" lang="en-PH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09480" y="6041520"/>
            <a:ext cx="462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  <a:ea typeface="DejaVu San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0" y="-54000"/>
            <a:ext cx="360" cy="56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0" y="-54000"/>
            <a:ext cx="360" cy="56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8734</TotalTime>
  <Application>LibreOffice/6.0.7.3$Linux_X86_64 LibreOffice_project/00m0$Build-3</Application>
  <Words>292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2014-05-14T14:21:22Z</dcterms:created>
  <dc:creator>aljohnix</dc:creator>
  <dc:description/>
  <dc:language>en-PH</dc:language>
  <cp:lastModifiedBy/>
  <dcterms:modified xsi:type="dcterms:W3CDTF">2019-04-25T16:13:49Z</dcterms:modified>
  <cp:revision>363</cp:revision>
  <dc:subject/>
  <dc:title>Introduction to Android App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