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Nunito"/>
      <p:regular r:id="rId30"/>
      <p:bold r:id="rId31"/>
      <p:italic r:id="rId32"/>
      <p:boldItalic r:id="rId33"/>
    </p:embeddedFont>
    <p:embeddedFont>
      <p:font typeface="Maven Pro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bold.fntdata"/><Relationship Id="rId30" Type="http://schemas.openxmlformats.org/officeDocument/2006/relationships/font" Target="fonts/Nunito-regular.fntdata"/><Relationship Id="rId11" Type="http://schemas.openxmlformats.org/officeDocument/2006/relationships/slide" Target="slides/slide6.xml"/><Relationship Id="rId33" Type="http://schemas.openxmlformats.org/officeDocument/2006/relationships/font" Target="fonts/Nunito-boldItalic.fntdata"/><Relationship Id="rId10" Type="http://schemas.openxmlformats.org/officeDocument/2006/relationships/slide" Target="slides/slide5.xml"/><Relationship Id="rId32" Type="http://schemas.openxmlformats.org/officeDocument/2006/relationships/font" Target="fonts/Nunito-italic.fntdata"/><Relationship Id="rId13" Type="http://schemas.openxmlformats.org/officeDocument/2006/relationships/slide" Target="slides/slide8.xml"/><Relationship Id="rId35" Type="http://schemas.openxmlformats.org/officeDocument/2006/relationships/font" Target="fonts/MavenPro-bold.fntdata"/><Relationship Id="rId12" Type="http://schemas.openxmlformats.org/officeDocument/2006/relationships/slide" Target="slides/slide7.xml"/><Relationship Id="rId34" Type="http://schemas.openxmlformats.org/officeDocument/2006/relationships/font" Target="fonts/MavenPro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541c861cd2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541c861cd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541c861cd2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541c861cd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541c861cd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541c861cd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541c861cd2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541c861cd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541c861cd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541c861cd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a9de7a322f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a9de7a322f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541c861cd2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541c861cd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541c861cd2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541c861cd2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541c861cd2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541c861cd2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541c861cd2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541c861cd2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a9de7a322f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a9de7a322f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541c861cd2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541c861cd2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a9de7a322f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a9de7a322f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541c861cd2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541c861cd2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a9de7a322f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a9de7a322f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541c861cd2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541c861cd2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a9de7a322f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a9de7a322f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a9de7a322f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a9de7a322f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a9de7a322f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a9de7a322f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541c861c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541c861c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541c861cd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541c861cd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541c861cd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541c861cd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541c861cd2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541c861cd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colab.research.google.com/drive/1x1dkjhNN9XweCMdzYtFsitlifsXNZ1YQ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FFFFFF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Dự báo doanh số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52300" y="3037375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Duong Tran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2"/>
          <p:cNvSpPr txBox="1"/>
          <p:nvPr>
            <p:ph type="title"/>
          </p:nvPr>
        </p:nvSpPr>
        <p:spPr>
          <a:xfrm>
            <a:off x="1303800" y="598575"/>
            <a:ext cx="7030500" cy="5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900"/>
              <a:t>4.3 Xử lý thuộc tính</a:t>
            </a:r>
            <a:endParaRPr sz="1900"/>
          </a:p>
        </p:txBody>
      </p:sp>
      <p:sp>
        <p:nvSpPr>
          <p:cNvPr id="354" name="Google Shape;354;p22"/>
          <p:cNvSpPr txBox="1"/>
          <p:nvPr>
            <p:ph idx="1" type="body"/>
          </p:nvPr>
        </p:nvSpPr>
        <p:spPr>
          <a:xfrm>
            <a:off x="1303800" y="1075400"/>
            <a:ext cx="7030500" cy="3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b. Quantity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55" name="Google Shape;35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429100"/>
            <a:ext cx="6254518" cy="34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3"/>
          <p:cNvSpPr txBox="1"/>
          <p:nvPr>
            <p:ph type="title"/>
          </p:nvPr>
        </p:nvSpPr>
        <p:spPr>
          <a:xfrm>
            <a:off x="1303800" y="598575"/>
            <a:ext cx="7030500" cy="5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900"/>
              <a:t>4.3 Xử lý thuộc tính</a:t>
            </a:r>
            <a:endParaRPr sz="1900"/>
          </a:p>
        </p:txBody>
      </p:sp>
      <p:sp>
        <p:nvSpPr>
          <p:cNvPr id="361" name="Google Shape;361;p23"/>
          <p:cNvSpPr txBox="1"/>
          <p:nvPr>
            <p:ph idx="1" type="body"/>
          </p:nvPr>
        </p:nvSpPr>
        <p:spPr>
          <a:xfrm>
            <a:off x="1303800" y="1075400"/>
            <a:ext cx="7030500" cy="3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b. Quantity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62" name="Google Shape;36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390925"/>
            <a:ext cx="6462638" cy="3409599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23"/>
          <p:cNvSpPr txBox="1"/>
          <p:nvPr/>
        </p:nvSpPr>
        <p:spPr>
          <a:xfrm>
            <a:off x="1842150" y="4724325"/>
            <a:ext cx="54966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Biểu đồ phân bố số lượng số lượng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4"/>
          <p:cNvSpPr txBox="1"/>
          <p:nvPr>
            <p:ph type="title"/>
          </p:nvPr>
        </p:nvSpPr>
        <p:spPr>
          <a:xfrm>
            <a:off x="1303800" y="598575"/>
            <a:ext cx="7030500" cy="5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900"/>
              <a:t>4.3 Xử lý thuộc tính</a:t>
            </a:r>
            <a:endParaRPr sz="1900"/>
          </a:p>
        </p:txBody>
      </p:sp>
      <p:sp>
        <p:nvSpPr>
          <p:cNvPr id="369" name="Google Shape;369;p24"/>
          <p:cNvSpPr txBox="1"/>
          <p:nvPr>
            <p:ph idx="1" type="body"/>
          </p:nvPr>
        </p:nvSpPr>
        <p:spPr>
          <a:xfrm>
            <a:off x="1303800" y="1075400"/>
            <a:ext cx="7030500" cy="3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b. Quantity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70" name="Google Shape;37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429100"/>
            <a:ext cx="6190973" cy="340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5"/>
          <p:cNvSpPr txBox="1"/>
          <p:nvPr>
            <p:ph type="title"/>
          </p:nvPr>
        </p:nvSpPr>
        <p:spPr>
          <a:xfrm>
            <a:off x="1303800" y="598575"/>
            <a:ext cx="7030500" cy="5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900"/>
              <a:t>4.3 Xử lý thuộc tính</a:t>
            </a:r>
            <a:endParaRPr sz="1900"/>
          </a:p>
        </p:txBody>
      </p:sp>
      <p:sp>
        <p:nvSpPr>
          <p:cNvPr id="376" name="Google Shape;376;p25"/>
          <p:cNvSpPr txBox="1"/>
          <p:nvPr>
            <p:ph idx="1" type="body"/>
          </p:nvPr>
        </p:nvSpPr>
        <p:spPr>
          <a:xfrm>
            <a:off x="1303800" y="1075400"/>
            <a:ext cx="7030500" cy="3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</a:t>
            </a:r>
            <a:r>
              <a:rPr lang="vi"/>
              <a:t>. CustomerID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77" name="Google Shape;37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429100"/>
            <a:ext cx="6190973" cy="340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6"/>
          <p:cNvSpPr txBox="1"/>
          <p:nvPr>
            <p:ph type="title"/>
          </p:nvPr>
        </p:nvSpPr>
        <p:spPr>
          <a:xfrm>
            <a:off x="1303800" y="598575"/>
            <a:ext cx="7030500" cy="5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900"/>
              <a:t>4.3 Xử lý thuộc tính</a:t>
            </a:r>
            <a:endParaRPr sz="1900"/>
          </a:p>
        </p:txBody>
      </p:sp>
      <p:sp>
        <p:nvSpPr>
          <p:cNvPr id="383" name="Google Shape;383;p26"/>
          <p:cNvSpPr txBox="1"/>
          <p:nvPr>
            <p:ph idx="1" type="body"/>
          </p:nvPr>
        </p:nvSpPr>
        <p:spPr>
          <a:xfrm>
            <a:off x="1303800" y="1075400"/>
            <a:ext cx="7030500" cy="3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c. </a:t>
            </a:r>
            <a:r>
              <a:rPr lang="vi"/>
              <a:t>CustomerID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84" name="Google Shape;38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2105025"/>
            <a:ext cx="3295650" cy="93345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26"/>
          <p:cNvSpPr txBox="1"/>
          <p:nvPr/>
        </p:nvSpPr>
        <p:spPr>
          <a:xfrm>
            <a:off x="1303800" y="1429100"/>
            <a:ext cx="54966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Kiểm tra ID khách hàng bị khuyết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6" name="Google Shape;386;p26"/>
          <p:cNvSpPr txBox="1"/>
          <p:nvPr/>
        </p:nvSpPr>
        <p:spPr>
          <a:xfrm>
            <a:off x="4756400" y="2251050"/>
            <a:ext cx="33303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Loại bỏ 283 dữ liệu bị khuyết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5. Phân tích mô hình</a:t>
            </a:r>
            <a:endParaRPr/>
          </a:p>
        </p:txBody>
      </p:sp>
      <p:sp>
        <p:nvSpPr>
          <p:cNvPr id="392" name="Google Shape;392;p27"/>
          <p:cNvSpPr txBox="1"/>
          <p:nvPr>
            <p:ph idx="1" type="body"/>
          </p:nvPr>
        </p:nvSpPr>
        <p:spPr>
          <a:xfrm>
            <a:off x="1303800" y="1278075"/>
            <a:ext cx="7030500" cy="32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93" name="Google Shape;39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184550"/>
            <a:ext cx="7284024" cy="384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5. Phân tích mô hình</a:t>
            </a:r>
            <a:endParaRPr/>
          </a:p>
        </p:txBody>
      </p:sp>
      <p:sp>
        <p:nvSpPr>
          <p:cNvPr id="399" name="Google Shape;399;p28"/>
          <p:cNvSpPr txBox="1"/>
          <p:nvPr>
            <p:ph idx="1" type="body"/>
          </p:nvPr>
        </p:nvSpPr>
        <p:spPr>
          <a:xfrm>
            <a:off x="1303800" y="1278075"/>
            <a:ext cx="2332800" cy="32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00" name="Google Shape;40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7350" y="1278075"/>
            <a:ext cx="3610850" cy="361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9"/>
          <p:cNvSpPr txBox="1"/>
          <p:nvPr>
            <p:ph type="title"/>
          </p:nvPr>
        </p:nvSpPr>
        <p:spPr>
          <a:xfrm>
            <a:off x="1355775" y="6401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5. Phân tích mô hình</a:t>
            </a:r>
            <a:endParaRPr/>
          </a:p>
        </p:txBody>
      </p:sp>
      <p:sp>
        <p:nvSpPr>
          <p:cNvPr id="406" name="Google Shape;406;p29"/>
          <p:cNvSpPr txBox="1"/>
          <p:nvPr>
            <p:ph idx="1" type="body"/>
          </p:nvPr>
        </p:nvSpPr>
        <p:spPr>
          <a:xfrm>
            <a:off x="1303800" y="1278075"/>
            <a:ext cx="3393000" cy="32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07" name="Google Shape;40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6303" y="1070825"/>
            <a:ext cx="3538000" cy="36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0"/>
          <p:cNvSpPr txBox="1"/>
          <p:nvPr>
            <p:ph type="title"/>
          </p:nvPr>
        </p:nvSpPr>
        <p:spPr>
          <a:xfrm>
            <a:off x="1355775" y="6401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5. Phân tích mô hình</a:t>
            </a:r>
            <a:endParaRPr/>
          </a:p>
        </p:txBody>
      </p:sp>
      <p:sp>
        <p:nvSpPr>
          <p:cNvPr id="413" name="Google Shape;413;p30"/>
          <p:cNvSpPr txBox="1"/>
          <p:nvPr>
            <p:ph idx="1" type="body"/>
          </p:nvPr>
        </p:nvSpPr>
        <p:spPr>
          <a:xfrm>
            <a:off x="1303800" y="1278075"/>
            <a:ext cx="3393000" cy="32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14" name="Google Shape;41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1550" y="1125675"/>
            <a:ext cx="3623764" cy="375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1"/>
          <p:cNvSpPr txBox="1"/>
          <p:nvPr>
            <p:ph type="title"/>
          </p:nvPr>
        </p:nvSpPr>
        <p:spPr>
          <a:xfrm>
            <a:off x="1355775" y="6401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5. Phân tích mô hình</a:t>
            </a:r>
            <a:endParaRPr/>
          </a:p>
        </p:txBody>
      </p:sp>
      <p:sp>
        <p:nvSpPr>
          <p:cNvPr id="420" name="Google Shape;420;p31"/>
          <p:cNvSpPr txBox="1"/>
          <p:nvPr>
            <p:ph idx="1" type="body"/>
          </p:nvPr>
        </p:nvSpPr>
        <p:spPr>
          <a:xfrm>
            <a:off x="1303800" y="1278075"/>
            <a:ext cx="3393000" cy="32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21" name="Google Shape;42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1700" y="1305200"/>
            <a:ext cx="3349225" cy="347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1. Bài toán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336650"/>
            <a:ext cx="69033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vi" sz="2000"/>
              <a:t>Đ</a:t>
            </a:r>
            <a:r>
              <a:rPr lang="vi" sz="2000"/>
              <a:t>ưa ra dự đoán lượng bán ra (doanh số) theo tháng của một sản phẩm tại một cửa hàng bán lẻ online.</a:t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2"/>
          <p:cNvSpPr txBox="1"/>
          <p:nvPr>
            <p:ph type="title"/>
          </p:nvPr>
        </p:nvSpPr>
        <p:spPr>
          <a:xfrm>
            <a:off x="1355775" y="6401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5. Phân tích mô hình</a:t>
            </a:r>
            <a:endParaRPr/>
          </a:p>
        </p:txBody>
      </p:sp>
      <p:sp>
        <p:nvSpPr>
          <p:cNvPr id="427" name="Google Shape;427;p32"/>
          <p:cNvSpPr txBox="1"/>
          <p:nvPr>
            <p:ph idx="1" type="body"/>
          </p:nvPr>
        </p:nvSpPr>
        <p:spPr>
          <a:xfrm>
            <a:off x="1303800" y="1278075"/>
            <a:ext cx="2592900" cy="32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vi"/>
              <a:t>Dự đoán mô hình với thuật toán KNeiborRegressor</a:t>
            </a:r>
            <a:endParaRPr/>
          </a:p>
        </p:txBody>
      </p:sp>
      <p:pic>
        <p:nvPicPr>
          <p:cNvPr id="428" name="Google Shape;42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7200" y="1402776"/>
            <a:ext cx="4882199" cy="2567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9375" y="1982649"/>
            <a:ext cx="3011625" cy="17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3"/>
          <p:cNvSpPr txBox="1"/>
          <p:nvPr>
            <p:ph type="title"/>
          </p:nvPr>
        </p:nvSpPr>
        <p:spPr>
          <a:xfrm>
            <a:off x="1303800" y="5778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6. Tối ưu mô hình</a:t>
            </a:r>
            <a:endParaRPr/>
          </a:p>
        </p:txBody>
      </p:sp>
      <p:sp>
        <p:nvSpPr>
          <p:cNvPr id="435" name="Google Shape;435;p33"/>
          <p:cNvSpPr txBox="1"/>
          <p:nvPr>
            <p:ph idx="1" type="body"/>
          </p:nvPr>
        </p:nvSpPr>
        <p:spPr>
          <a:xfrm>
            <a:off x="1303800" y="1278075"/>
            <a:ext cx="2250000" cy="32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vi"/>
              <a:t>Tối ưu với thuật toán KNeiborRegressor với n_nerbor = 7</a:t>
            </a:r>
            <a:endParaRPr/>
          </a:p>
        </p:txBody>
      </p:sp>
      <p:pic>
        <p:nvPicPr>
          <p:cNvPr id="436" name="Google Shape;43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9475" y="2269825"/>
            <a:ext cx="3027125" cy="163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1075" y="1714500"/>
            <a:ext cx="5010524" cy="2639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4"/>
          <p:cNvSpPr txBox="1"/>
          <p:nvPr>
            <p:ph type="title"/>
          </p:nvPr>
        </p:nvSpPr>
        <p:spPr>
          <a:xfrm>
            <a:off x="1303800" y="5778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6. Tối ưu mô hình</a:t>
            </a:r>
            <a:endParaRPr/>
          </a:p>
        </p:txBody>
      </p:sp>
      <p:sp>
        <p:nvSpPr>
          <p:cNvPr id="443" name="Google Shape;443;p34"/>
          <p:cNvSpPr txBox="1"/>
          <p:nvPr>
            <p:ph idx="1" type="body"/>
          </p:nvPr>
        </p:nvSpPr>
        <p:spPr>
          <a:xfrm>
            <a:off x="1303800" y="1278075"/>
            <a:ext cx="2375100" cy="32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vi"/>
              <a:t>Tối ưu với thuật toán KNeiborRegressor với n_nerbor = 7 và scale dữ liệu</a:t>
            </a:r>
            <a:endParaRPr/>
          </a:p>
        </p:txBody>
      </p:sp>
      <p:pic>
        <p:nvPicPr>
          <p:cNvPr id="444" name="Google Shape;44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9000" y="1729500"/>
            <a:ext cx="4942600" cy="2603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600" y="2204825"/>
            <a:ext cx="3381113" cy="2603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7. Đánh giá mô hình</a:t>
            </a:r>
            <a:endParaRPr/>
          </a:p>
        </p:txBody>
      </p:sp>
      <p:sp>
        <p:nvSpPr>
          <p:cNvPr id="451" name="Google Shape;451;p35"/>
          <p:cNvSpPr txBox="1"/>
          <p:nvPr>
            <p:ph idx="1" type="body"/>
          </p:nvPr>
        </p:nvSpPr>
        <p:spPr>
          <a:xfrm>
            <a:off x="1303800" y="1200875"/>
            <a:ext cx="7030500" cy="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vi"/>
              <a:t>Như vậy, với lựa chọn Input là: Tuần và giá thì model dự đoán đúng nhất là ScaledKNR với n_neibor = 7</a:t>
            </a:r>
            <a:endParaRPr/>
          </a:p>
        </p:txBody>
      </p:sp>
      <p:pic>
        <p:nvPicPr>
          <p:cNvPr id="452" name="Google Shape;45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7300" y="1786125"/>
            <a:ext cx="4942600" cy="2603578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35"/>
          <p:cNvSpPr txBox="1"/>
          <p:nvPr>
            <p:ph idx="1" type="body"/>
          </p:nvPr>
        </p:nvSpPr>
        <p:spPr>
          <a:xfrm>
            <a:off x="1303800" y="4335075"/>
            <a:ext cx="7030500" cy="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vi"/>
              <a:t>Mô hình tìm được không sát so với thực tế, như vậy dữ liệu Input không đủ để tìm ra mô hình chính xác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6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6400"/>
              <a:t>Cảm ơn các bạn</a:t>
            </a:r>
            <a:endParaRPr sz="6400"/>
          </a:p>
        </p:txBody>
      </p:sp>
      <p:sp>
        <p:nvSpPr>
          <p:cNvPr id="459" name="Google Shape;459;p36"/>
          <p:cNvSpPr txBox="1"/>
          <p:nvPr>
            <p:ph idx="1" type="body"/>
          </p:nvPr>
        </p:nvSpPr>
        <p:spPr>
          <a:xfrm>
            <a:off x="1388625" y="3030675"/>
            <a:ext cx="6366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vi"/>
              <a:t>Xin chào và hẹn gặp lại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2. Input, output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332075"/>
            <a:ext cx="7030500" cy="33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000"/>
              <a:t>Input: Một tuần và đơn giá của sản phẩm tuần đó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vi" sz="2000"/>
              <a:t>Output: Doanh số trong tuần đó</a:t>
            </a:r>
            <a:endParaRPr sz="2000"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9138" y="2447300"/>
            <a:ext cx="1990725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3. Dataset</a:t>
            </a:r>
            <a:endParaRPr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303800" y="1268400"/>
            <a:ext cx="7030500" cy="6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000"/>
              <a:t>Lịch sử bán hàng của cửa hàng trong vòng một năm (từ tháng 12/2010 - 12/2011)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298" name="Google Shape;2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850" y="2190075"/>
            <a:ext cx="6508475" cy="241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1303800" y="598575"/>
            <a:ext cx="7030500" cy="7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4. Tiền xử lý dữ liệu</a:t>
            </a:r>
            <a:endParaRPr/>
          </a:p>
        </p:txBody>
      </p:sp>
      <p:sp>
        <p:nvSpPr>
          <p:cNvPr id="304" name="Google Shape;304;p17"/>
          <p:cNvSpPr/>
          <p:nvPr/>
        </p:nvSpPr>
        <p:spPr>
          <a:xfrm>
            <a:off x="1232425" y="1347675"/>
            <a:ext cx="1598525" cy="404325"/>
          </a:xfrm>
          <a:prstGeom prst="flowChartInputOutpu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Dữ liệu bán hàng</a:t>
            </a:r>
            <a:endParaRPr/>
          </a:p>
        </p:txBody>
      </p:sp>
      <p:sp>
        <p:nvSpPr>
          <p:cNvPr id="305" name="Google Shape;305;p17"/>
          <p:cNvSpPr/>
          <p:nvPr/>
        </p:nvSpPr>
        <p:spPr>
          <a:xfrm>
            <a:off x="3648426" y="1279500"/>
            <a:ext cx="1307025" cy="540675"/>
          </a:xfrm>
          <a:prstGeom prst="flowChartManualInpu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Mã sản phẩm</a:t>
            </a:r>
            <a:endParaRPr/>
          </a:p>
        </p:txBody>
      </p:sp>
      <p:sp>
        <p:nvSpPr>
          <p:cNvPr id="306" name="Google Shape;306;p17"/>
          <p:cNvSpPr/>
          <p:nvPr/>
        </p:nvSpPr>
        <p:spPr>
          <a:xfrm>
            <a:off x="3712825" y="2080550"/>
            <a:ext cx="1110775" cy="813100"/>
          </a:xfrm>
          <a:prstGeom prst="flowChartExtra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1000"/>
              <a:t>Dữ liệu mã đã chọn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cxnSp>
        <p:nvCxnSpPr>
          <p:cNvPr id="307" name="Google Shape;307;p17"/>
          <p:cNvCxnSpPr>
            <a:stCxn id="304" idx="5"/>
            <a:endCxn id="305" idx="1"/>
          </p:cNvCxnSpPr>
          <p:nvPr/>
        </p:nvCxnSpPr>
        <p:spPr>
          <a:xfrm>
            <a:off x="2671098" y="1549838"/>
            <a:ext cx="97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8" name="Google Shape;308;p17"/>
          <p:cNvCxnSpPr>
            <a:stCxn id="305" idx="2"/>
            <a:endCxn id="306" idx="0"/>
          </p:cNvCxnSpPr>
          <p:nvPr/>
        </p:nvCxnSpPr>
        <p:spPr>
          <a:xfrm flipH="1">
            <a:off x="4268338" y="1820175"/>
            <a:ext cx="33600" cy="26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9" name="Google Shape;309;p17"/>
          <p:cNvSpPr/>
          <p:nvPr/>
        </p:nvSpPr>
        <p:spPr>
          <a:xfrm>
            <a:off x="3613925" y="3103405"/>
            <a:ext cx="1344250" cy="86885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100"/>
              <a:t>Xử lý: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100"/>
              <a:t>1. Số hóa đơn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100"/>
              <a:t>2. ID khách hàng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100"/>
              <a:t>3. Đơn giá</a:t>
            </a:r>
            <a:endParaRPr sz="1100"/>
          </a:p>
        </p:txBody>
      </p:sp>
      <p:cxnSp>
        <p:nvCxnSpPr>
          <p:cNvPr id="310" name="Google Shape;310;p17"/>
          <p:cNvCxnSpPr>
            <a:stCxn id="306" idx="2"/>
            <a:endCxn id="309" idx="0"/>
          </p:cNvCxnSpPr>
          <p:nvPr/>
        </p:nvCxnSpPr>
        <p:spPr>
          <a:xfrm>
            <a:off x="4268213" y="2893650"/>
            <a:ext cx="17700" cy="20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1" name="Google Shape;311;p17"/>
          <p:cNvSpPr/>
          <p:nvPr/>
        </p:nvSpPr>
        <p:spPr>
          <a:xfrm>
            <a:off x="3621875" y="4198125"/>
            <a:ext cx="1344250" cy="49525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Đánh giá thuật toán</a:t>
            </a:r>
            <a:endParaRPr/>
          </a:p>
        </p:txBody>
      </p:sp>
      <p:cxnSp>
        <p:nvCxnSpPr>
          <p:cNvPr id="312" name="Google Shape;312;p17"/>
          <p:cNvCxnSpPr>
            <a:stCxn id="309" idx="2"/>
            <a:endCxn id="311" idx="0"/>
          </p:cNvCxnSpPr>
          <p:nvPr/>
        </p:nvCxnSpPr>
        <p:spPr>
          <a:xfrm>
            <a:off x="4286050" y="3972255"/>
            <a:ext cx="8100" cy="22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3" name="Google Shape;313;p17"/>
          <p:cNvSpPr/>
          <p:nvPr/>
        </p:nvSpPr>
        <p:spPr>
          <a:xfrm>
            <a:off x="5383550" y="4198125"/>
            <a:ext cx="1344250" cy="49525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Lựa chọn thuật toán</a:t>
            </a:r>
            <a:endParaRPr/>
          </a:p>
        </p:txBody>
      </p:sp>
      <p:cxnSp>
        <p:nvCxnSpPr>
          <p:cNvPr id="314" name="Google Shape;314;p17"/>
          <p:cNvCxnSpPr>
            <a:stCxn id="311" idx="3"/>
            <a:endCxn id="313" idx="1"/>
          </p:cNvCxnSpPr>
          <p:nvPr/>
        </p:nvCxnSpPr>
        <p:spPr>
          <a:xfrm>
            <a:off x="4966125" y="4445750"/>
            <a:ext cx="41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5" name="Google Shape;315;p17"/>
          <p:cNvSpPr/>
          <p:nvPr/>
        </p:nvSpPr>
        <p:spPr>
          <a:xfrm>
            <a:off x="7088600" y="4198125"/>
            <a:ext cx="1344250" cy="49525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Lựa chọn thuật toán</a:t>
            </a:r>
            <a:endParaRPr/>
          </a:p>
        </p:txBody>
      </p:sp>
      <p:cxnSp>
        <p:nvCxnSpPr>
          <p:cNvPr id="316" name="Google Shape;316;p17"/>
          <p:cNvCxnSpPr>
            <a:stCxn id="313" idx="3"/>
            <a:endCxn id="315" idx="1"/>
          </p:cNvCxnSpPr>
          <p:nvPr/>
        </p:nvCxnSpPr>
        <p:spPr>
          <a:xfrm>
            <a:off x="6727800" y="4445750"/>
            <a:ext cx="36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4. Tiền xử lý dữ liệu</a:t>
            </a:r>
            <a:endParaRPr/>
          </a:p>
        </p:txBody>
      </p:sp>
      <p:sp>
        <p:nvSpPr>
          <p:cNvPr id="322" name="Google Shape;322;p18"/>
          <p:cNvSpPr txBox="1"/>
          <p:nvPr>
            <p:ph idx="1" type="body"/>
          </p:nvPr>
        </p:nvSpPr>
        <p:spPr>
          <a:xfrm>
            <a:off x="1303800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4</a:t>
            </a:r>
            <a:r>
              <a:rPr lang="vi"/>
              <a:t>.1 Lựa chọn “StockCode”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23" name="Google Shape;3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9310" y="1656100"/>
            <a:ext cx="7244990" cy="281220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18"/>
          <p:cNvSpPr txBox="1"/>
          <p:nvPr/>
        </p:nvSpPr>
        <p:spPr>
          <a:xfrm>
            <a:off x="1423700" y="4352725"/>
            <a:ext cx="40752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Lựa chọn ngẫu nhiên sản phẩm có mã: 22423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5" name="Google Shape;325;p18"/>
          <p:cNvSpPr/>
          <p:nvPr/>
        </p:nvSpPr>
        <p:spPr>
          <a:xfrm>
            <a:off x="1938550" y="4066600"/>
            <a:ext cx="367902" cy="213840"/>
          </a:xfrm>
          <a:prstGeom prst="flowChartTerminator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4. Tiền xử lý dữ liệu</a:t>
            </a:r>
            <a:endParaRPr/>
          </a:p>
        </p:txBody>
      </p:sp>
      <p:sp>
        <p:nvSpPr>
          <p:cNvPr id="331" name="Google Shape;331;p19"/>
          <p:cNvSpPr txBox="1"/>
          <p:nvPr>
            <p:ph idx="1" type="body"/>
          </p:nvPr>
        </p:nvSpPr>
        <p:spPr>
          <a:xfrm>
            <a:off x="1303800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4.3 Xử lý thuộc tính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32" name="Google Shape;3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9310" y="1579900"/>
            <a:ext cx="7244990" cy="281220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19"/>
          <p:cNvSpPr txBox="1"/>
          <p:nvPr/>
        </p:nvSpPr>
        <p:spPr>
          <a:xfrm>
            <a:off x="1423700" y="4428925"/>
            <a:ext cx="40752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Lựa chọn ngẫu nhiên sản phẩm có mã: 22423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4" name="Google Shape;334;p19"/>
          <p:cNvSpPr/>
          <p:nvPr/>
        </p:nvSpPr>
        <p:spPr>
          <a:xfrm>
            <a:off x="1938550" y="4066600"/>
            <a:ext cx="367902" cy="213840"/>
          </a:xfrm>
          <a:prstGeom prst="flowChartTerminator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0"/>
          <p:cNvSpPr txBox="1"/>
          <p:nvPr>
            <p:ph type="title"/>
          </p:nvPr>
        </p:nvSpPr>
        <p:spPr>
          <a:xfrm>
            <a:off x="1303800" y="598575"/>
            <a:ext cx="7030500" cy="5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900"/>
              <a:t>4.3 Xử lý thuộc tính</a:t>
            </a:r>
            <a:endParaRPr sz="1900"/>
          </a:p>
        </p:txBody>
      </p:sp>
      <p:sp>
        <p:nvSpPr>
          <p:cNvPr id="340" name="Google Shape;340;p20"/>
          <p:cNvSpPr txBox="1"/>
          <p:nvPr>
            <p:ph idx="1" type="body"/>
          </p:nvPr>
        </p:nvSpPr>
        <p:spPr>
          <a:xfrm>
            <a:off x="1303800" y="1075400"/>
            <a:ext cx="7030500" cy="3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a. InvoiceNo</a:t>
            </a:r>
            <a:r>
              <a:rPr lang="vi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41" name="Google Shape;3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9425" y="1429100"/>
            <a:ext cx="6250037" cy="340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1"/>
          <p:cNvSpPr txBox="1"/>
          <p:nvPr>
            <p:ph type="title"/>
          </p:nvPr>
        </p:nvSpPr>
        <p:spPr>
          <a:xfrm>
            <a:off x="1303800" y="598575"/>
            <a:ext cx="7030500" cy="5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900"/>
              <a:t>4.3 Xử lý thuộc tính</a:t>
            </a:r>
            <a:endParaRPr sz="1900"/>
          </a:p>
        </p:txBody>
      </p:sp>
      <p:sp>
        <p:nvSpPr>
          <p:cNvPr id="347" name="Google Shape;347;p21"/>
          <p:cNvSpPr txBox="1"/>
          <p:nvPr>
            <p:ph idx="1" type="body"/>
          </p:nvPr>
        </p:nvSpPr>
        <p:spPr>
          <a:xfrm>
            <a:off x="1303800" y="1075400"/>
            <a:ext cx="7030500" cy="3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</a:t>
            </a:r>
            <a:r>
              <a:rPr lang="vi"/>
              <a:t>. Quantity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48" name="Google Shape;34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429100"/>
            <a:ext cx="6254518" cy="34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