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embeddedFontLst>
    <p:embeddedFont>
      <p:font typeface="Source Sans Pro SemiBold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Lora"/>
      <p:regular r:id="rId26"/>
      <p:bold r:id="rId27"/>
      <p:italic r:id="rId28"/>
      <p:boldItalic r:id="rId29"/>
    </p:embeddedFont>
    <p:embeddedFont>
      <p:font typeface="Source Sans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ji3PFP5jt20FBw63hoAONpHCVZ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SemiBold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SourceSansProSemiBold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ora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ora-italic.fntdata"/><Relationship Id="rId27" Type="http://schemas.openxmlformats.org/officeDocument/2006/relationships/font" Target="fonts/Lor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or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SansPro-bold.fntdata"/><Relationship Id="rId30" Type="http://schemas.openxmlformats.org/officeDocument/2006/relationships/font" Target="fonts/SourceSansPro-regular.fntdata"/><Relationship Id="rId11" Type="http://schemas.openxmlformats.org/officeDocument/2006/relationships/slide" Target="slides/slide7.xml"/><Relationship Id="rId33" Type="http://schemas.openxmlformats.org/officeDocument/2006/relationships/font" Target="fonts/SourceSansPro-boldItalic.fntdata"/><Relationship Id="rId10" Type="http://schemas.openxmlformats.org/officeDocument/2006/relationships/slide" Target="slides/slide6.xml"/><Relationship Id="rId32" Type="http://schemas.openxmlformats.org/officeDocument/2006/relationships/font" Target="fonts/SourceSansPr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SourceSansProSemiBold-bold.fntdata"/><Relationship Id="rId18" Type="http://schemas.openxmlformats.org/officeDocument/2006/relationships/font" Target="fonts/SourceSansPro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a21326a2fd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a21326a2f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a21326a2f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a21326a2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a21326a2fd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a21326a2f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ab41cfe215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ab41cfe21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6" name="Google Shape;53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a21326a2c0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a21326a2c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6" name="Google Shape;8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2" name="Google Shape;90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1" name="Google Shape;91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ab41cfe215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ab41cfe21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Source Sans Pro"/>
              <a:buNone/>
              <a:defRPr b="1" sz="4500" cap="none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grpSp>
        <p:nvGrpSpPr>
          <p:cNvPr id="14" name="Google Shape;14;p16"/>
          <p:cNvGrpSpPr/>
          <p:nvPr/>
        </p:nvGrpSpPr>
        <p:grpSpPr>
          <a:xfrm>
            <a:off x="8249674" y="5987069"/>
            <a:ext cx="790848" cy="469689"/>
            <a:chOff x="9841624" y="4115729"/>
            <a:chExt cx="602169" cy="268223"/>
          </a:xfrm>
        </p:grpSpPr>
        <p:sp>
          <p:nvSpPr>
            <p:cNvPr id="15" name="Google Shape;15;p16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" name="Google Shape;16;p16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" name="Google Shape;17;p16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" name="Google Shape;18;p16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" name="Google Shape;19;p16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23" name="Google Shape;23;p16"/>
          <p:cNvSpPr/>
          <p:nvPr/>
        </p:nvSpPr>
        <p:spPr>
          <a:xfrm>
            <a:off x="240552" y="652899"/>
            <a:ext cx="239956" cy="319941"/>
          </a:xfrm>
          <a:prstGeom prst="ellipse">
            <a:avLst/>
          </a:prstGeom>
          <a:solidFill>
            <a:srgbClr val="EFD2F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4" name="Google Shape;134;p25"/>
          <p:cNvGrpSpPr/>
          <p:nvPr/>
        </p:nvGrpSpPr>
        <p:grpSpPr>
          <a:xfrm>
            <a:off x="8249674" y="5987069"/>
            <a:ext cx="790848" cy="469689"/>
            <a:chOff x="9841624" y="4115729"/>
            <a:chExt cx="602169" cy="268223"/>
          </a:xfrm>
        </p:grpSpPr>
        <p:sp>
          <p:nvSpPr>
            <p:cNvPr id="135" name="Google Shape;135;p25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6" name="Google Shape;136;p25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7" name="Google Shape;137;p25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8" name="Google Shape;138;p25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9" name="Google Shape;139;p25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40" name="Google Shape;140;p25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143" name="Google Shape;143;p25"/>
          <p:cNvSpPr/>
          <p:nvPr/>
        </p:nvSpPr>
        <p:spPr>
          <a:xfrm>
            <a:off x="240552" y="652899"/>
            <a:ext cx="239956" cy="319941"/>
          </a:xfrm>
          <a:prstGeom prst="ellipse">
            <a:avLst/>
          </a:prstGeom>
          <a:solidFill>
            <a:srgbClr val="EFD2F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 rot="5400000">
            <a:off x="4623594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47" name="Google Shape;147;p26"/>
          <p:cNvGrpSpPr/>
          <p:nvPr/>
        </p:nvGrpSpPr>
        <p:grpSpPr>
          <a:xfrm>
            <a:off x="8249674" y="5987069"/>
            <a:ext cx="790848" cy="469689"/>
            <a:chOff x="9841624" y="4115729"/>
            <a:chExt cx="602169" cy="268223"/>
          </a:xfrm>
        </p:grpSpPr>
        <p:sp>
          <p:nvSpPr>
            <p:cNvPr id="148" name="Google Shape;148;p26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53" name="Google Shape;153;p26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156" name="Google Shape;156;p26"/>
          <p:cNvSpPr/>
          <p:nvPr/>
        </p:nvSpPr>
        <p:spPr>
          <a:xfrm>
            <a:off x="240552" y="652899"/>
            <a:ext cx="239956" cy="319941"/>
          </a:xfrm>
          <a:prstGeom prst="ellipse">
            <a:avLst/>
          </a:prstGeom>
          <a:solidFill>
            <a:srgbClr val="EFD2F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7" name="Google Shape;27;p17"/>
          <p:cNvGrpSpPr/>
          <p:nvPr/>
        </p:nvGrpSpPr>
        <p:grpSpPr>
          <a:xfrm>
            <a:off x="8249674" y="5987069"/>
            <a:ext cx="790848" cy="469689"/>
            <a:chOff x="9841624" y="4115729"/>
            <a:chExt cx="602169" cy="268223"/>
          </a:xfrm>
        </p:grpSpPr>
        <p:sp>
          <p:nvSpPr>
            <p:cNvPr id="28" name="Google Shape;28;p17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9" name="Google Shape;29;p17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0" name="Google Shape;30;p17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1" name="Google Shape;31;p17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2" name="Google Shape;32;p17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36" name="Google Shape;36;p17"/>
          <p:cNvSpPr/>
          <p:nvPr/>
        </p:nvSpPr>
        <p:spPr>
          <a:xfrm>
            <a:off x="240552" y="652899"/>
            <a:ext cx="239956" cy="319941"/>
          </a:xfrm>
          <a:prstGeom prst="ellipse">
            <a:avLst/>
          </a:prstGeom>
          <a:solidFill>
            <a:srgbClr val="EFD2F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623888" y="1709743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Source Sans Pro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623888" y="4589468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40" name="Google Shape;40;p18"/>
          <p:cNvGrpSpPr/>
          <p:nvPr/>
        </p:nvGrpSpPr>
        <p:grpSpPr>
          <a:xfrm>
            <a:off x="8249674" y="5987069"/>
            <a:ext cx="790848" cy="469689"/>
            <a:chOff x="9841624" y="4115729"/>
            <a:chExt cx="602169" cy="268223"/>
          </a:xfrm>
        </p:grpSpPr>
        <p:sp>
          <p:nvSpPr>
            <p:cNvPr id="41" name="Google Shape;41;p18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2" name="Google Shape;42;p18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" name="Google Shape;43;p18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4" name="Google Shape;44;p18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5" name="Google Shape;45;p18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49" name="Google Shape;49;p18"/>
          <p:cNvSpPr/>
          <p:nvPr/>
        </p:nvSpPr>
        <p:spPr>
          <a:xfrm>
            <a:off x="240552" y="652899"/>
            <a:ext cx="239956" cy="319941"/>
          </a:xfrm>
          <a:prstGeom prst="ellipse">
            <a:avLst/>
          </a:prstGeom>
          <a:solidFill>
            <a:srgbClr val="EFD2F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4" name="Google Shape;54;p19"/>
          <p:cNvGrpSpPr/>
          <p:nvPr/>
        </p:nvGrpSpPr>
        <p:grpSpPr>
          <a:xfrm>
            <a:off x="8249674" y="5987069"/>
            <a:ext cx="790848" cy="469689"/>
            <a:chOff x="9841624" y="4115729"/>
            <a:chExt cx="602169" cy="268223"/>
          </a:xfrm>
        </p:grpSpPr>
        <p:sp>
          <p:nvSpPr>
            <p:cNvPr id="55" name="Google Shape;55;p19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" name="Google Shape;56;p19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" name="Google Shape;57;p19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" name="Google Shape;58;p19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" name="Google Shape;59;p19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0" name="Google Shape;60;p19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63" name="Google Shape;63;p19"/>
          <p:cNvSpPr/>
          <p:nvPr/>
        </p:nvSpPr>
        <p:spPr>
          <a:xfrm>
            <a:off x="240552" y="652899"/>
            <a:ext cx="239956" cy="319941"/>
          </a:xfrm>
          <a:prstGeom prst="ellipse">
            <a:avLst/>
          </a:prstGeom>
          <a:solidFill>
            <a:srgbClr val="EFD2F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>
            <p:ph type="title"/>
          </p:nvPr>
        </p:nvSpPr>
        <p:spPr>
          <a:xfrm>
            <a:off x="629841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7" name="Google Shape;67;p20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3" type="body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9" name="Google Shape;69;p20"/>
          <p:cNvSpPr txBox="1"/>
          <p:nvPr>
            <p:ph idx="4" type="body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0" name="Google Shape;70;p20"/>
          <p:cNvGrpSpPr/>
          <p:nvPr/>
        </p:nvGrpSpPr>
        <p:grpSpPr>
          <a:xfrm>
            <a:off x="8249674" y="5987069"/>
            <a:ext cx="790848" cy="469689"/>
            <a:chOff x="9841624" y="4115729"/>
            <a:chExt cx="602169" cy="268223"/>
          </a:xfrm>
        </p:grpSpPr>
        <p:sp>
          <p:nvSpPr>
            <p:cNvPr id="71" name="Google Shape;71;p20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2" name="Google Shape;72;p20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3" name="Google Shape;73;p20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4" name="Google Shape;74;p20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5" name="Google Shape;75;p20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79" name="Google Shape;79;p20"/>
          <p:cNvSpPr/>
          <p:nvPr/>
        </p:nvSpPr>
        <p:spPr>
          <a:xfrm>
            <a:off x="240552" y="652899"/>
            <a:ext cx="239956" cy="319941"/>
          </a:xfrm>
          <a:prstGeom prst="ellipse">
            <a:avLst/>
          </a:prstGeom>
          <a:solidFill>
            <a:srgbClr val="EFD2F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2" name="Google Shape;82;p21"/>
          <p:cNvGrpSpPr/>
          <p:nvPr/>
        </p:nvGrpSpPr>
        <p:grpSpPr>
          <a:xfrm>
            <a:off x="8249674" y="5987069"/>
            <a:ext cx="790848" cy="469689"/>
            <a:chOff x="9841624" y="4115729"/>
            <a:chExt cx="602169" cy="268223"/>
          </a:xfrm>
        </p:grpSpPr>
        <p:sp>
          <p:nvSpPr>
            <p:cNvPr id="83" name="Google Shape;83;p21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4" name="Google Shape;84;p21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5" name="Google Shape;85;p21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8" name="Google Shape;88;p21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91" name="Google Shape;91;p21"/>
          <p:cNvSpPr/>
          <p:nvPr/>
        </p:nvSpPr>
        <p:spPr>
          <a:xfrm>
            <a:off x="240552" y="652899"/>
            <a:ext cx="239956" cy="319941"/>
          </a:xfrm>
          <a:prstGeom prst="ellipse">
            <a:avLst/>
          </a:prstGeom>
          <a:solidFill>
            <a:srgbClr val="EFD2F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22"/>
          <p:cNvGrpSpPr/>
          <p:nvPr/>
        </p:nvGrpSpPr>
        <p:grpSpPr>
          <a:xfrm>
            <a:off x="8249674" y="5987069"/>
            <a:ext cx="790848" cy="469689"/>
            <a:chOff x="9841624" y="4115729"/>
            <a:chExt cx="602169" cy="268223"/>
          </a:xfrm>
        </p:grpSpPr>
        <p:sp>
          <p:nvSpPr>
            <p:cNvPr id="94" name="Google Shape;94;p22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5" name="Google Shape;95;p22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6" name="Google Shape;96;p22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7" name="Google Shape;97;p22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98" name="Google Shape;98;p22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99" name="Google Shape;99;p22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102" name="Google Shape;102;p22"/>
          <p:cNvSpPr/>
          <p:nvPr/>
        </p:nvSpPr>
        <p:spPr>
          <a:xfrm>
            <a:off x="240552" y="652899"/>
            <a:ext cx="239956" cy="319941"/>
          </a:xfrm>
          <a:prstGeom prst="ellipse">
            <a:avLst/>
          </a:prstGeom>
          <a:solidFill>
            <a:srgbClr val="EFD2F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6" name="Google Shape;106;p2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grpSp>
        <p:nvGrpSpPr>
          <p:cNvPr id="107" name="Google Shape;107;p23"/>
          <p:cNvGrpSpPr/>
          <p:nvPr/>
        </p:nvGrpSpPr>
        <p:grpSpPr>
          <a:xfrm>
            <a:off x="8249674" y="5987069"/>
            <a:ext cx="790848" cy="469689"/>
            <a:chOff x="9841624" y="4115729"/>
            <a:chExt cx="602169" cy="268223"/>
          </a:xfrm>
        </p:grpSpPr>
        <p:sp>
          <p:nvSpPr>
            <p:cNvPr id="108" name="Google Shape;108;p23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0" name="Google Shape;110;p23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2" name="Google Shape;112;p23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13" name="Google Shape;113;p23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116" name="Google Shape;116;p23"/>
          <p:cNvSpPr/>
          <p:nvPr/>
        </p:nvSpPr>
        <p:spPr>
          <a:xfrm>
            <a:off x="240552" y="652899"/>
            <a:ext cx="239956" cy="319941"/>
          </a:xfrm>
          <a:prstGeom prst="ellipse">
            <a:avLst/>
          </a:prstGeom>
          <a:solidFill>
            <a:srgbClr val="EFD2F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/>
          <p:nvPr>
            <p:ph idx="2" type="pic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grpSp>
        <p:nvGrpSpPr>
          <p:cNvPr id="121" name="Google Shape;121;p24"/>
          <p:cNvGrpSpPr/>
          <p:nvPr/>
        </p:nvGrpSpPr>
        <p:grpSpPr>
          <a:xfrm>
            <a:off x="8249674" y="5987069"/>
            <a:ext cx="790848" cy="469689"/>
            <a:chOff x="9841624" y="4115729"/>
            <a:chExt cx="602169" cy="268223"/>
          </a:xfrm>
        </p:grpSpPr>
        <p:sp>
          <p:nvSpPr>
            <p:cNvPr id="122" name="Google Shape;122;p24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3" name="Google Shape;123;p24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4" name="Google Shape;124;p24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5" name="Google Shape;125;p24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6" name="Google Shape;126;p24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27" name="Google Shape;127;p24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130" name="Google Shape;130;p24"/>
          <p:cNvSpPr/>
          <p:nvPr/>
        </p:nvSpPr>
        <p:spPr>
          <a:xfrm>
            <a:off x="240552" y="652899"/>
            <a:ext cx="239956" cy="319941"/>
          </a:xfrm>
          <a:prstGeom prst="ellipse">
            <a:avLst/>
          </a:prstGeom>
          <a:solidFill>
            <a:srgbClr val="EFD2F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2" name="Google Shape;162;p1"/>
          <p:cNvPicPr preferRelativeResize="0"/>
          <p:nvPr/>
        </p:nvPicPr>
        <p:blipFill rotWithShape="1">
          <a:blip r:embed="rId3">
            <a:alphaModFix/>
          </a:blip>
          <a:srcRect b="15201" l="0" r="0" t="9800"/>
          <a:stretch/>
        </p:blipFill>
        <p:spPr>
          <a:xfrm>
            <a:off x="3968170" y="10"/>
            <a:ext cx="5175830" cy="388187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"/>
          <p:cNvSpPr/>
          <p:nvPr/>
        </p:nvSpPr>
        <p:spPr>
          <a:xfrm>
            <a:off x="1" y="0"/>
            <a:ext cx="5702966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29411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0" y="247167"/>
            <a:ext cx="1396390" cy="277779"/>
          </a:xfrm>
          <a:custGeom>
            <a:rect b="b" l="l" r="r" t="t"/>
            <a:pathLst>
              <a:path extrusionOk="0" h="277779" w="1861854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0" y="247167"/>
            <a:ext cx="1396390" cy="277779"/>
          </a:xfrm>
          <a:custGeom>
            <a:rect b="b" l="l" r="r" t="t"/>
            <a:pathLst>
              <a:path extrusionOk="0" h="277779" w="1861854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0" y="686902"/>
            <a:ext cx="1396390" cy="277779"/>
          </a:xfrm>
          <a:custGeom>
            <a:rect b="b" l="l" r="r" t="t"/>
            <a:pathLst>
              <a:path extrusionOk="0" h="277779" w="1861854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0" y="686902"/>
            <a:ext cx="1396390" cy="277779"/>
          </a:xfrm>
          <a:custGeom>
            <a:rect b="b" l="l" r="r" t="t"/>
            <a:pathLst>
              <a:path extrusionOk="0" h="277779" w="1861854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68" name="Google Shape;168;p1"/>
          <p:cNvGrpSpPr/>
          <p:nvPr/>
        </p:nvGrpSpPr>
        <p:grpSpPr>
          <a:xfrm>
            <a:off x="423369" y="1103896"/>
            <a:ext cx="3724401" cy="4598497"/>
            <a:chOff x="1674895" y="1345036"/>
            <a:chExt cx="5428610" cy="4210939"/>
          </a:xfrm>
        </p:grpSpPr>
        <p:sp>
          <p:nvSpPr>
            <p:cNvPr id="169" name="Google Shape;169;p1"/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71" name="Google Shape;171;p1"/>
          <p:cNvSpPr/>
          <p:nvPr/>
        </p:nvSpPr>
        <p:spPr>
          <a:xfrm>
            <a:off x="415529" y="1073782"/>
            <a:ext cx="3645192" cy="4529266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" name="Google Shape;172;p1"/>
          <p:cNvSpPr txBox="1"/>
          <p:nvPr>
            <p:ph type="ctrTitle"/>
          </p:nvPr>
        </p:nvSpPr>
        <p:spPr>
          <a:xfrm>
            <a:off x="476250" y="1607377"/>
            <a:ext cx="3529231" cy="2587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urce Sans Pro"/>
              <a:buNone/>
            </a:pPr>
            <a:r>
              <a:rPr lang="vi-VN" sz="30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Simple Recommendation System</a:t>
            </a:r>
            <a:endParaRPr sz="3000"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73" name="Google Shape;173;p1"/>
          <p:cNvSpPr txBox="1"/>
          <p:nvPr>
            <p:ph idx="1" type="subTitle"/>
          </p:nvPr>
        </p:nvSpPr>
        <p:spPr>
          <a:xfrm>
            <a:off x="628650" y="4286683"/>
            <a:ext cx="3243481" cy="11993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vi-VN"/>
              <a:t>Nguyễn Danh Phúc</a:t>
            </a:r>
            <a:endParaRPr/>
          </a:p>
        </p:txBody>
      </p:sp>
      <p:sp>
        <p:nvSpPr>
          <p:cNvPr id="174" name="Google Shape;174;p1"/>
          <p:cNvSpPr/>
          <p:nvPr/>
        </p:nvSpPr>
        <p:spPr>
          <a:xfrm>
            <a:off x="275725" y="4727300"/>
            <a:ext cx="239956" cy="31994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275725" y="4727300"/>
            <a:ext cx="239956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Google Shape;176;p1"/>
          <p:cNvSpPr txBox="1"/>
          <p:nvPr/>
        </p:nvSpPr>
        <p:spPr>
          <a:xfrm>
            <a:off x="4410075" y="4191000"/>
            <a:ext cx="310515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vi-VN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Hướng dẫn: 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vi-VN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NGUYỄN THANH TUẤN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a21326a2fd_0_19"/>
          <p:cNvSpPr txBox="1"/>
          <p:nvPr>
            <p:ph type="title"/>
          </p:nvPr>
        </p:nvSpPr>
        <p:spPr>
          <a:xfrm>
            <a:off x="628650" y="365129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Source Sans Pro"/>
              <a:buNone/>
            </a:pPr>
            <a:r>
              <a:rPr lang="vi-VN" sz="430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vi-VN" sz="4300">
                <a:latin typeface="Times New Roman"/>
                <a:ea typeface="Times New Roman"/>
                <a:cs typeface="Times New Roman"/>
                <a:sym typeface="Times New Roman"/>
              </a:rPr>
              <a:t>. Model</a:t>
            </a:r>
            <a:endParaRPr/>
          </a:p>
        </p:txBody>
      </p:sp>
      <p:sp>
        <p:nvSpPr>
          <p:cNvPr id="928" name="Google Shape;928;ga21326a2fd_0_19"/>
          <p:cNvSpPr txBox="1"/>
          <p:nvPr>
            <p:ph idx="1" type="body"/>
          </p:nvPr>
        </p:nvSpPr>
        <p:spPr>
          <a:xfrm>
            <a:off x="496025" y="1253400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-VN"/>
              <a:t>SVD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9" name="Google Shape;929;ga21326a2fd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47112"/>
            <a:ext cx="9144000" cy="5512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a21326a2fd_0_5"/>
          <p:cNvSpPr txBox="1"/>
          <p:nvPr>
            <p:ph type="title"/>
          </p:nvPr>
        </p:nvSpPr>
        <p:spPr>
          <a:xfrm>
            <a:off x="628650" y="365129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Xây dựng hệ thống sử dụng điểm đánh giá</a:t>
            </a:r>
            <a:endParaRPr/>
          </a:p>
        </p:txBody>
      </p:sp>
      <p:sp>
        <p:nvSpPr>
          <p:cNvPr id="935" name="Google Shape;935;ga21326a2fd_0_5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6" name="Google Shape;936;ga21326a2fd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0818"/>
            <a:ext cx="9144000" cy="3899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a21326a2fd_0_11"/>
          <p:cNvSpPr txBox="1"/>
          <p:nvPr>
            <p:ph type="title"/>
          </p:nvPr>
        </p:nvSpPr>
        <p:spPr>
          <a:xfrm>
            <a:off x="628650" y="365129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Xây dựng hệ thống dựa vào tiêu đề</a:t>
            </a:r>
            <a:endParaRPr/>
          </a:p>
        </p:txBody>
      </p:sp>
      <p:sp>
        <p:nvSpPr>
          <p:cNvPr id="942" name="Google Shape;942;ga21326a2fd_0_1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-VN"/>
              <a:t>-</a:t>
            </a:r>
            <a:r>
              <a:rPr lang="vi-VN" sz="2000">
                <a:latin typeface="Montserrat"/>
                <a:ea typeface="Montserrat"/>
                <a:cs typeface="Montserrat"/>
                <a:sym typeface="Montserrat"/>
              </a:rPr>
              <a:t>xây dựng ma trận TF-IDF thể hiện </a:t>
            </a:r>
            <a:r>
              <a:rPr lang="vi-VN" sz="2000">
                <a:solidFill>
                  <a:srgbClr val="3D42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tần suất xuất hiện của một từ trong một tài liệu</a:t>
            </a:r>
            <a:endParaRPr sz="2000">
              <a:solidFill>
                <a:srgbClr val="3D42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-VN" sz="2000">
                <a:solidFill>
                  <a:srgbClr val="3D42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vi-VN" sz="1500">
                <a:solidFill>
                  <a:srgbClr val="3D425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vi-VN" sz="2000">
                <a:solidFill>
                  <a:srgbClr val="3D42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sử dụng </a:t>
            </a:r>
            <a:r>
              <a:rPr lang="vi-VN" sz="2000">
                <a:solidFill>
                  <a:srgbClr val="3D4251"/>
                </a:solidFill>
                <a:highlight>
                  <a:srgbClr val="E6EAEB"/>
                </a:highlight>
                <a:latin typeface="Arial"/>
                <a:ea typeface="Arial"/>
                <a:cs typeface="Arial"/>
                <a:sym typeface="Arial"/>
              </a:rPr>
              <a:t>cosine similarity</a:t>
            </a:r>
            <a:r>
              <a:rPr lang="vi-VN" sz="2000">
                <a:solidFill>
                  <a:srgbClr val="3D42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để tính toán một đại lượng số biểu thị sự giống nhau giữa hai bộ phim.</a:t>
            </a:r>
            <a:endParaRPr sz="2000">
              <a:solidFill>
                <a:srgbClr val="3D42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D42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3" name="Google Shape;943;ga21326a2fd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24818"/>
            <a:ext cx="9144000" cy="1540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ab41cfe215_0_8"/>
          <p:cNvSpPr txBox="1"/>
          <p:nvPr>
            <p:ph type="title"/>
          </p:nvPr>
        </p:nvSpPr>
        <p:spPr>
          <a:xfrm>
            <a:off x="628650" y="365129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gab41cfe215_0_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0" name="Google Shape;950;gab41cfe215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285750"/>
            <a:ext cx="8153400" cy="62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/>
          <p:nvPr>
            <p:ph type="title"/>
          </p:nvPr>
        </p:nvSpPr>
        <p:spPr>
          <a:xfrm>
            <a:off x="628650" y="365129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ource Sans Pro"/>
              <a:buNone/>
            </a:pPr>
            <a:r>
              <a:rPr lang="vi-VN">
                <a:latin typeface="Times New Roman"/>
                <a:ea typeface="Times New Roman"/>
                <a:cs typeface="Times New Roman"/>
                <a:sym typeface="Times New Roman"/>
              </a:rPr>
              <a:t>1. Đặt vấn đề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"/>
          <p:cNvSpPr txBox="1"/>
          <p:nvPr/>
        </p:nvSpPr>
        <p:spPr>
          <a:xfrm>
            <a:off x="1117750" y="2330200"/>
            <a:ext cx="6460200" cy="3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300">
                <a:latin typeface="Source Sans Pro"/>
                <a:ea typeface="Source Sans Pro"/>
                <a:cs typeface="Source Sans Pro"/>
                <a:sym typeface="Source Sans Pro"/>
              </a:rPr>
              <a:t>-Người dùng muốn hệ thống đề nghị đến phim mà có khả năng sẽ hấp dẫn, thu hút người dùng</a:t>
            </a:r>
            <a:endParaRPr sz="2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8" name="Google Shape;188;p3"/>
          <p:cNvSpPr txBox="1"/>
          <p:nvPr>
            <p:ph type="title"/>
          </p:nvPr>
        </p:nvSpPr>
        <p:spPr>
          <a:xfrm>
            <a:off x="709890" y="396117"/>
            <a:ext cx="4684404" cy="8445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Source Sans Pro"/>
              <a:buNone/>
            </a:pPr>
            <a:r>
              <a:rPr lang="vi-VN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vi-VN">
                <a:latin typeface="Times New Roman"/>
                <a:ea typeface="Times New Roman"/>
                <a:cs typeface="Times New Roman"/>
                <a:sym typeface="Times New Roman"/>
              </a:rPr>
              <a:t>. Yêu cầu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9" name="Google Shape;189;p3"/>
          <p:cNvGrpSpPr/>
          <p:nvPr/>
        </p:nvGrpSpPr>
        <p:grpSpPr>
          <a:xfrm>
            <a:off x="8093443" y="619275"/>
            <a:ext cx="699150" cy="932200"/>
            <a:chOff x="10791258" y="619275"/>
            <a:chExt cx="932200" cy="932200"/>
          </a:xfrm>
        </p:grpSpPr>
        <p:sp>
          <p:nvSpPr>
            <p:cNvPr id="190" name="Google Shape;190;p3"/>
            <p:cNvSpPr/>
            <p:nvPr/>
          </p:nvSpPr>
          <p:spPr>
            <a:xfrm>
              <a:off x="10791258" y="619275"/>
              <a:ext cx="932200" cy="932200"/>
            </a:xfrm>
            <a:custGeom>
              <a:rect b="b" l="l" r="r" t="t"/>
              <a:pathLst>
                <a:path extrusionOk="0" h="807148" w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0791258" y="619275"/>
              <a:ext cx="932200" cy="932200"/>
            </a:xfrm>
            <a:custGeom>
              <a:rect b="b" l="l" r="r" t="t"/>
              <a:pathLst>
                <a:path extrusionOk="0" h="807148" w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92" name="Google Shape;192;p3"/>
          <p:cNvSpPr txBox="1"/>
          <p:nvPr>
            <p:ph idx="1" type="body"/>
          </p:nvPr>
        </p:nvSpPr>
        <p:spPr>
          <a:xfrm>
            <a:off x="709908" y="1747600"/>
            <a:ext cx="7032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vi-VN" sz="2300">
                <a:latin typeface="Times New Roman"/>
                <a:ea typeface="Times New Roman"/>
                <a:cs typeface="Times New Roman"/>
                <a:sym typeface="Times New Roman"/>
              </a:rPr>
              <a:t>-  Input: Dataset movie gồm các thông tin về bộ phim,đánh giá người dùng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vi-VN" sz="2300">
                <a:latin typeface="Times New Roman"/>
                <a:ea typeface="Times New Roman"/>
                <a:cs typeface="Times New Roman"/>
                <a:sym typeface="Times New Roman"/>
              </a:rPr>
              <a:t>- Output: Hệ thống sẽ đưa ra đề nghị phim tiếp theo có thể người dùng muốn xem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3" name="Google Shape;193;p3"/>
          <p:cNvGrpSpPr/>
          <p:nvPr/>
        </p:nvGrpSpPr>
        <p:grpSpPr>
          <a:xfrm>
            <a:off x="7615795" y="4452524"/>
            <a:ext cx="1082554" cy="1443428"/>
            <a:chOff x="10154385" y="4452524"/>
            <a:chExt cx="1443402" cy="1443428"/>
          </a:xfrm>
        </p:grpSpPr>
        <p:grpSp>
          <p:nvGrpSpPr>
            <p:cNvPr id="194" name="Google Shape;194;p3"/>
            <p:cNvGrpSpPr/>
            <p:nvPr/>
          </p:nvGrpSpPr>
          <p:grpSpPr>
            <a:xfrm>
              <a:off x="10154385" y="4452524"/>
              <a:ext cx="1443402" cy="1443428"/>
              <a:chOff x="5734037" y="3067039"/>
              <a:chExt cx="724483" cy="724489"/>
            </a:xfrm>
          </p:grpSpPr>
          <p:sp>
            <p:nvSpPr>
              <p:cNvPr id="195" name="Google Shape;195;p3"/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72" name="Google Shape;272;p3"/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73" name="Google Shape;273;p3"/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74" name="Google Shape;274;p3"/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75" name="Google Shape;275;p3"/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85" name="Google Shape;285;p3"/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86" name="Google Shape;286;p3"/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87" name="Google Shape;287;p3"/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88" name="Google Shape;288;p3"/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96" name="Google Shape;296;p3"/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97" name="Google Shape;297;p3"/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98" name="Google Shape;298;p3"/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99" name="Google Shape;299;p3"/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07" name="Google Shape;307;p3"/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08" name="Google Shape;308;p3"/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09" name="Google Shape;309;p3"/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10" name="Google Shape;310;p3"/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11" name="Google Shape;311;p3"/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13" name="Google Shape;313;p3"/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14" name="Google Shape;314;p3"/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15" name="Google Shape;315;p3"/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17" name="Google Shape;317;p3"/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18" name="Google Shape;318;p3"/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21" name="Google Shape;321;p3"/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26" name="Google Shape;326;p3"/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29" name="Google Shape;329;p3"/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33" name="Google Shape;333;p3"/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34" name="Google Shape;334;p3"/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39" name="Google Shape;339;p3"/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55" name="Google Shape;355;p3"/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56" name="Google Shape;356;p3"/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58" name="Google Shape;358;p3"/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364" name="Google Shape;364;p3"/>
            <p:cNvGrpSpPr/>
            <p:nvPr/>
          </p:nvGrpSpPr>
          <p:grpSpPr>
            <a:xfrm>
              <a:off x="10154385" y="4452524"/>
              <a:ext cx="1443402" cy="1443428"/>
              <a:chOff x="5734037" y="3067039"/>
              <a:chExt cx="724483" cy="724489"/>
            </a:xfrm>
          </p:grpSpPr>
          <p:sp>
            <p:nvSpPr>
              <p:cNvPr id="365" name="Google Shape;365;p3"/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71" name="Google Shape;371;p3"/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72" name="Google Shape;372;p3"/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73" name="Google Shape;373;p3"/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74" name="Google Shape;374;p3"/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75" name="Google Shape;375;p3"/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76" name="Google Shape;376;p3"/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81" name="Google Shape;381;p3"/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82" name="Google Shape;382;p3"/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83" name="Google Shape;383;p3"/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84" name="Google Shape;384;p3"/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10" name="Google Shape;410;p3"/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11" name="Google Shape;411;p3"/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12" name="Google Shape;412;p3"/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13" name="Google Shape;413;p3"/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14" name="Google Shape;414;p3"/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15" name="Google Shape;415;p3"/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16" name="Google Shape;416;p3"/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17" name="Google Shape;417;p3"/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18" name="Google Shape;418;p3"/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19" name="Google Shape;419;p3"/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20" name="Google Shape;420;p3"/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21" name="Google Shape;421;p3"/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22" name="Google Shape;422;p3"/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34" name="Google Shape;434;p3"/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35" name="Google Shape;435;p3"/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36" name="Google Shape;436;p3"/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37" name="Google Shape;437;p3"/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38" name="Google Shape;438;p3"/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39" name="Google Shape;439;p3"/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40" name="Google Shape;440;p3"/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41" name="Google Shape;441;p3"/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42" name="Google Shape;442;p3"/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43" name="Google Shape;443;p3"/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44" name="Google Shape;444;p3"/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45" name="Google Shape;445;p3"/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46" name="Google Shape;446;p3"/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47" name="Google Shape;447;p3"/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48" name="Google Shape;448;p3"/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49" name="Google Shape;449;p3"/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50" name="Google Shape;450;p3"/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51" name="Google Shape;451;p3"/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52" name="Google Shape;452;p3"/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53" name="Google Shape;453;p3"/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54" name="Google Shape;454;p3"/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55" name="Google Shape;455;p3"/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56" name="Google Shape;456;p3"/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57" name="Google Shape;457;p3"/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58" name="Google Shape;458;p3"/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59" name="Google Shape;459;p3"/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60" name="Google Shape;460;p3"/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61" name="Google Shape;461;p3"/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62" name="Google Shape;462;p3"/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63" name="Google Shape;463;p3"/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64" name="Google Shape;464;p3"/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65" name="Google Shape;465;p3"/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66" name="Google Shape;466;p3"/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67" name="Google Shape;467;p3"/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68" name="Google Shape;468;p3"/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69" name="Google Shape;469;p3"/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70" name="Google Shape;470;p3"/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71" name="Google Shape;471;p3"/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72" name="Google Shape;472;p3"/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73" name="Google Shape;473;p3"/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74" name="Google Shape;474;p3"/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75" name="Google Shape;475;p3"/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76" name="Google Shape;476;p3"/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77" name="Google Shape;477;p3"/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78" name="Google Shape;478;p3"/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79" name="Google Shape;479;p3"/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80" name="Google Shape;480;p3"/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81" name="Google Shape;481;p3"/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82" name="Google Shape;482;p3"/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83" name="Google Shape;483;p3"/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84" name="Google Shape;484;p3"/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85" name="Google Shape;485;p3"/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86" name="Google Shape;486;p3"/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87" name="Google Shape;487;p3"/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88" name="Google Shape;488;p3"/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89" name="Google Shape;489;p3"/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90" name="Google Shape;490;p3"/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91" name="Google Shape;491;p3"/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92" name="Google Shape;492;p3"/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93" name="Google Shape;493;p3"/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94" name="Google Shape;494;p3"/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95" name="Google Shape;495;p3"/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96" name="Google Shape;496;p3"/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97" name="Google Shape;497;p3"/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98" name="Google Shape;498;p3"/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99" name="Google Shape;499;p3"/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00" name="Google Shape;500;p3"/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01" name="Google Shape;501;p3"/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02" name="Google Shape;502;p3"/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03" name="Google Shape;503;p3"/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04" name="Google Shape;504;p3"/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05" name="Google Shape;505;p3"/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06" name="Google Shape;506;p3"/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07" name="Google Shape;507;p3"/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08" name="Google Shape;508;p3"/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09" name="Google Shape;509;p3"/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10" name="Google Shape;510;p3"/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11" name="Google Shape;511;p3"/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12" name="Google Shape;512;p3"/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13" name="Google Shape;513;p3"/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14" name="Google Shape;514;p3"/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15" name="Google Shape;515;p3"/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16" name="Google Shape;516;p3"/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17" name="Google Shape;517;p3"/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18" name="Google Shape;518;p3"/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19" name="Google Shape;519;p3"/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20" name="Google Shape;520;p3"/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21" name="Google Shape;521;p3"/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22" name="Google Shape;522;p3"/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23" name="Google Shape;523;p3"/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24" name="Google Shape;524;p3"/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25" name="Google Shape;525;p3"/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26" name="Google Shape;526;p3"/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27" name="Google Shape;527;p3"/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28" name="Google Shape;528;p3"/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29" name="Google Shape;529;p3"/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30" name="Google Shape;530;p3"/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31" name="Google Shape;531;p3"/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32" name="Google Shape;532;p3"/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33" name="Google Shape;533;p3"/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9" name="Google Shape;539;p4"/>
          <p:cNvSpPr txBox="1"/>
          <p:nvPr>
            <p:ph type="title"/>
          </p:nvPr>
        </p:nvSpPr>
        <p:spPr>
          <a:xfrm>
            <a:off x="709890" y="396117"/>
            <a:ext cx="4684404" cy="8445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Source Sans Pro"/>
              <a:buNone/>
            </a:pPr>
            <a:r>
              <a:rPr lang="vi-VN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vi-VN">
                <a:latin typeface="Times New Roman"/>
                <a:ea typeface="Times New Roman"/>
                <a:cs typeface="Times New Roman"/>
                <a:sym typeface="Times New Roman"/>
              </a:rPr>
              <a:t>. 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40" name="Google Shape;540;p4"/>
          <p:cNvGrpSpPr/>
          <p:nvPr/>
        </p:nvGrpSpPr>
        <p:grpSpPr>
          <a:xfrm>
            <a:off x="8093443" y="619275"/>
            <a:ext cx="699150" cy="932200"/>
            <a:chOff x="10791258" y="619275"/>
            <a:chExt cx="932200" cy="932200"/>
          </a:xfrm>
        </p:grpSpPr>
        <p:sp>
          <p:nvSpPr>
            <p:cNvPr id="541" name="Google Shape;541;p4"/>
            <p:cNvSpPr/>
            <p:nvPr/>
          </p:nvSpPr>
          <p:spPr>
            <a:xfrm>
              <a:off x="10791258" y="619275"/>
              <a:ext cx="932200" cy="932200"/>
            </a:xfrm>
            <a:custGeom>
              <a:rect b="b" l="l" r="r" t="t"/>
              <a:pathLst>
                <a:path extrusionOk="0" h="807148" w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10791258" y="619275"/>
              <a:ext cx="932200" cy="932200"/>
            </a:xfrm>
            <a:custGeom>
              <a:rect b="b" l="l" r="r" t="t"/>
              <a:pathLst>
                <a:path extrusionOk="0" h="807148" w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43" name="Google Shape;543;p4"/>
          <p:cNvSpPr txBox="1"/>
          <p:nvPr>
            <p:ph idx="1" type="body"/>
          </p:nvPr>
        </p:nvSpPr>
        <p:spPr>
          <a:xfrm>
            <a:off x="720077" y="1514742"/>
            <a:ext cx="77037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•"/>
            </a:pPr>
            <a:r>
              <a:rPr lang="vi-VN" sz="2300">
                <a:latin typeface="Times New Roman"/>
                <a:ea typeface="Times New Roman"/>
                <a:cs typeface="Times New Roman"/>
                <a:sym typeface="Times New Roman"/>
              </a:rPr>
              <a:t>Bộ dữ liệu chính dùng để training và test là file data.csv vời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44" name="Google Shape;544;p4"/>
          <p:cNvGrpSpPr/>
          <p:nvPr/>
        </p:nvGrpSpPr>
        <p:grpSpPr>
          <a:xfrm>
            <a:off x="7615795" y="4452524"/>
            <a:ext cx="1082554" cy="1443428"/>
            <a:chOff x="10154385" y="4452524"/>
            <a:chExt cx="1443402" cy="1443428"/>
          </a:xfrm>
        </p:grpSpPr>
        <p:grpSp>
          <p:nvGrpSpPr>
            <p:cNvPr id="545" name="Google Shape;545;p4"/>
            <p:cNvGrpSpPr/>
            <p:nvPr/>
          </p:nvGrpSpPr>
          <p:grpSpPr>
            <a:xfrm>
              <a:off x="10154385" y="4452524"/>
              <a:ext cx="1443402" cy="1443428"/>
              <a:chOff x="5734037" y="3067039"/>
              <a:chExt cx="724483" cy="724489"/>
            </a:xfrm>
          </p:grpSpPr>
          <p:sp>
            <p:nvSpPr>
              <p:cNvPr id="546" name="Google Shape;546;p4"/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47" name="Google Shape;547;p4"/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48" name="Google Shape;548;p4"/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49" name="Google Shape;549;p4"/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50" name="Google Shape;550;p4"/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51" name="Google Shape;551;p4"/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52" name="Google Shape;552;p4"/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53" name="Google Shape;553;p4"/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54" name="Google Shape;554;p4"/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55" name="Google Shape;555;p4"/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56" name="Google Shape;556;p4"/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57" name="Google Shape;557;p4"/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58" name="Google Shape;558;p4"/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59" name="Google Shape;559;p4"/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60" name="Google Shape;560;p4"/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61" name="Google Shape;561;p4"/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62" name="Google Shape;562;p4"/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63" name="Google Shape;563;p4"/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64" name="Google Shape;564;p4"/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65" name="Google Shape;565;p4"/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66" name="Google Shape;566;p4"/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67" name="Google Shape;567;p4"/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68" name="Google Shape;568;p4"/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69" name="Google Shape;569;p4"/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70" name="Google Shape;570;p4"/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71" name="Google Shape;571;p4"/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72" name="Google Shape;572;p4"/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73" name="Google Shape;573;p4"/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74" name="Google Shape;574;p4"/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75" name="Google Shape;575;p4"/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76" name="Google Shape;576;p4"/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77" name="Google Shape;577;p4"/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78" name="Google Shape;578;p4"/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79" name="Google Shape;579;p4"/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80" name="Google Shape;580;p4"/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81" name="Google Shape;581;p4"/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82" name="Google Shape;582;p4"/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83" name="Google Shape;583;p4"/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84" name="Google Shape;584;p4"/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85" name="Google Shape;585;p4"/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86" name="Google Shape;586;p4"/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87" name="Google Shape;587;p4"/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88" name="Google Shape;588;p4"/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89" name="Google Shape;589;p4"/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90" name="Google Shape;590;p4"/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91" name="Google Shape;591;p4"/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92" name="Google Shape;592;p4"/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93" name="Google Shape;593;p4"/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94" name="Google Shape;594;p4"/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95" name="Google Shape;595;p4"/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96" name="Google Shape;596;p4"/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97" name="Google Shape;597;p4"/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98" name="Google Shape;598;p4"/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599" name="Google Shape;599;p4"/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00" name="Google Shape;600;p4"/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01" name="Google Shape;601;p4"/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02" name="Google Shape;602;p4"/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03" name="Google Shape;603;p4"/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04" name="Google Shape;604;p4"/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05" name="Google Shape;605;p4"/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06" name="Google Shape;606;p4"/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07" name="Google Shape;607;p4"/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08" name="Google Shape;608;p4"/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09" name="Google Shape;609;p4"/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10" name="Google Shape;610;p4"/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11" name="Google Shape;611;p4"/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12" name="Google Shape;612;p4"/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13" name="Google Shape;613;p4"/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14" name="Google Shape;614;p4"/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15" name="Google Shape;615;p4"/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16" name="Google Shape;616;p4"/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17" name="Google Shape;617;p4"/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18" name="Google Shape;618;p4"/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19" name="Google Shape;619;p4"/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20" name="Google Shape;620;p4"/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21" name="Google Shape;621;p4"/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22" name="Google Shape;622;p4"/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23" name="Google Shape;623;p4"/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24" name="Google Shape;624;p4"/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25" name="Google Shape;625;p4"/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26" name="Google Shape;626;p4"/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27" name="Google Shape;627;p4"/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28" name="Google Shape;628;p4"/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29" name="Google Shape;629;p4"/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30" name="Google Shape;630;p4"/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31" name="Google Shape;631;p4"/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32" name="Google Shape;632;p4"/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33" name="Google Shape;633;p4"/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34" name="Google Shape;634;p4"/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35" name="Google Shape;635;p4"/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36" name="Google Shape;636;p4"/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37" name="Google Shape;637;p4"/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38" name="Google Shape;638;p4"/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39" name="Google Shape;639;p4"/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40" name="Google Shape;640;p4"/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41" name="Google Shape;641;p4"/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42" name="Google Shape;642;p4"/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43" name="Google Shape;643;p4"/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44" name="Google Shape;644;p4"/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45" name="Google Shape;645;p4"/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46" name="Google Shape;646;p4"/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47" name="Google Shape;647;p4"/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48" name="Google Shape;648;p4"/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49" name="Google Shape;649;p4"/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50" name="Google Shape;650;p4"/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51" name="Google Shape;651;p4"/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52" name="Google Shape;652;p4"/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53" name="Google Shape;653;p4"/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54" name="Google Shape;654;p4"/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55" name="Google Shape;655;p4"/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56" name="Google Shape;656;p4"/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57" name="Google Shape;657;p4"/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58" name="Google Shape;658;p4"/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59" name="Google Shape;659;p4"/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60" name="Google Shape;660;p4"/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61" name="Google Shape;661;p4"/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62" name="Google Shape;662;p4"/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63" name="Google Shape;663;p4"/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64" name="Google Shape;664;p4"/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65" name="Google Shape;665;p4"/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66" name="Google Shape;666;p4"/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67" name="Google Shape;667;p4"/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68" name="Google Shape;668;p4"/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69" name="Google Shape;669;p4"/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70" name="Google Shape;670;p4"/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71" name="Google Shape;671;p4"/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72" name="Google Shape;672;p4"/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73" name="Google Shape;673;p4"/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74" name="Google Shape;674;p4"/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75" name="Google Shape;675;p4"/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76" name="Google Shape;676;p4"/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77" name="Google Shape;677;p4"/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78" name="Google Shape;678;p4"/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79" name="Google Shape;679;p4"/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80" name="Google Shape;680;p4"/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81" name="Google Shape;681;p4"/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82" name="Google Shape;682;p4"/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83" name="Google Shape;683;p4"/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84" name="Google Shape;684;p4"/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85" name="Google Shape;685;p4"/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86" name="Google Shape;686;p4"/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87" name="Google Shape;687;p4"/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88" name="Google Shape;688;p4"/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89" name="Google Shape;689;p4"/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90" name="Google Shape;690;p4"/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91" name="Google Shape;691;p4"/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92" name="Google Shape;692;p4"/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93" name="Google Shape;693;p4"/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94" name="Google Shape;694;p4"/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95" name="Google Shape;695;p4"/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96" name="Google Shape;696;p4"/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97" name="Google Shape;697;p4"/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98" name="Google Shape;698;p4"/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99" name="Google Shape;699;p4"/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00" name="Google Shape;700;p4"/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01" name="Google Shape;701;p4"/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02" name="Google Shape;702;p4"/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03" name="Google Shape;703;p4"/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04" name="Google Shape;704;p4"/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05" name="Google Shape;705;p4"/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06" name="Google Shape;706;p4"/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07" name="Google Shape;707;p4"/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08" name="Google Shape;708;p4"/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09" name="Google Shape;709;p4"/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10" name="Google Shape;710;p4"/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11" name="Google Shape;711;p4"/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12" name="Google Shape;712;p4"/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13" name="Google Shape;713;p4"/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14" name="Google Shape;714;p4"/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715" name="Google Shape;715;p4"/>
            <p:cNvGrpSpPr/>
            <p:nvPr/>
          </p:nvGrpSpPr>
          <p:grpSpPr>
            <a:xfrm>
              <a:off x="10154385" y="4452524"/>
              <a:ext cx="1443402" cy="1443428"/>
              <a:chOff x="5734037" y="3067039"/>
              <a:chExt cx="724483" cy="724489"/>
            </a:xfrm>
          </p:grpSpPr>
          <p:sp>
            <p:nvSpPr>
              <p:cNvPr id="716" name="Google Shape;716;p4"/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17" name="Google Shape;717;p4"/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18" name="Google Shape;718;p4"/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19" name="Google Shape;719;p4"/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20" name="Google Shape;720;p4"/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21" name="Google Shape;721;p4"/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22" name="Google Shape;722;p4"/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23" name="Google Shape;723;p4"/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24" name="Google Shape;724;p4"/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25" name="Google Shape;725;p4"/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26" name="Google Shape;726;p4"/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27" name="Google Shape;727;p4"/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28" name="Google Shape;728;p4"/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29" name="Google Shape;729;p4"/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30" name="Google Shape;730;p4"/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31" name="Google Shape;731;p4"/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32" name="Google Shape;732;p4"/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33" name="Google Shape;733;p4"/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34" name="Google Shape;734;p4"/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35" name="Google Shape;735;p4"/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36" name="Google Shape;736;p4"/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37" name="Google Shape;737;p4"/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38" name="Google Shape;738;p4"/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39" name="Google Shape;739;p4"/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40" name="Google Shape;740;p4"/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41" name="Google Shape;741;p4"/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42" name="Google Shape;742;p4"/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43" name="Google Shape;743;p4"/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44" name="Google Shape;744;p4"/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45" name="Google Shape;745;p4"/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46" name="Google Shape;746;p4"/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47" name="Google Shape;747;p4"/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48" name="Google Shape;748;p4"/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49" name="Google Shape;749;p4"/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50" name="Google Shape;750;p4"/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51" name="Google Shape;751;p4"/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52" name="Google Shape;752;p4"/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53" name="Google Shape;753;p4"/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54" name="Google Shape;754;p4"/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55" name="Google Shape;755;p4"/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56" name="Google Shape;756;p4"/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57" name="Google Shape;757;p4"/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58" name="Google Shape;758;p4"/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59" name="Google Shape;759;p4"/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60" name="Google Shape;760;p4"/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61" name="Google Shape;761;p4"/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62" name="Google Shape;762;p4"/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63" name="Google Shape;763;p4"/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64" name="Google Shape;764;p4"/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65" name="Google Shape;765;p4"/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66" name="Google Shape;766;p4"/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67" name="Google Shape;767;p4"/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68" name="Google Shape;768;p4"/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69" name="Google Shape;769;p4"/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70" name="Google Shape;770;p4"/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71" name="Google Shape;771;p4"/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72" name="Google Shape;772;p4"/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73" name="Google Shape;773;p4"/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74" name="Google Shape;774;p4"/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75" name="Google Shape;775;p4"/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76" name="Google Shape;776;p4"/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77" name="Google Shape;777;p4"/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78" name="Google Shape;778;p4"/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79" name="Google Shape;779;p4"/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0" name="Google Shape;780;p4"/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1" name="Google Shape;781;p4"/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2" name="Google Shape;782;p4"/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3" name="Google Shape;783;p4"/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4" name="Google Shape;784;p4"/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5" name="Google Shape;785;p4"/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6" name="Google Shape;786;p4"/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7" name="Google Shape;787;p4"/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8" name="Google Shape;788;p4"/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9" name="Google Shape;789;p4"/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0" name="Google Shape;790;p4"/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1" name="Google Shape;791;p4"/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2" name="Google Shape;792;p4"/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3" name="Google Shape;793;p4"/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4" name="Google Shape;794;p4"/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5" name="Google Shape;795;p4"/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6" name="Google Shape;796;p4"/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7" name="Google Shape;797;p4"/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8" name="Google Shape;798;p4"/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9" name="Google Shape;799;p4"/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0" name="Google Shape;800;p4"/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1" name="Google Shape;801;p4"/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2" name="Google Shape;802;p4"/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3" name="Google Shape;803;p4"/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4" name="Google Shape;804;p4"/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5" name="Google Shape;805;p4"/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6" name="Google Shape;806;p4"/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7" name="Google Shape;807;p4"/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8" name="Google Shape;808;p4"/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9" name="Google Shape;809;p4"/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0" name="Google Shape;810;p4"/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1" name="Google Shape;811;p4"/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2" name="Google Shape;812;p4"/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3" name="Google Shape;813;p4"/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4" name="Google Shape;814;p4"/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5" name="Google Shape;815;p4"/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6" name="Google Shape;816;p4"/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7" name="Google Shape;817;p4"/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8" name="Google Shape;818;p4"/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9" name="Google Shape;819;p4"/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0" name="Google Shape;820;p4"/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1" name="Google Shape;821;p4"/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2" name="Google Shape;822;p4"/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3" name="Google Shape;823;p4"/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4" name="Google Shape;824;p4"/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5" name="Google Shape;825;p4"/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6" name="Google Shape;826;p4"/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7" name="Google Shape;827;p4"/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8" name="Google Shape;828;p4"/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29" name="Google Shape;829;p4"/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0" name="Google Shape;830;p4"/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1" name="Google Shape;831;p4"/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2" name="Google Shape;832;p4"/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3" name="Google Shape;833;p4"/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4" name="Google Shape;834;p4"/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5" name="Google Shape;835;p4"/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6" name="Google Shape;836;p4"/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7" name="Google Shape;837;p4"/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8" name="Google Shape;838;p4"/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39" name="Google Shape;839;p4"/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0" name="Google Shape;840;p4"/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1" name="Google Shape;841;p4"/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2" name="Google Shape;842;p4"/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3" name="Google Shape;843;p4"/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4" name="Google Shape;844;p4"/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5" name="Google Shape;845;p4"/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6" name="Google Shape;846;p4"/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7" name="Google Shape;847;p4"/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8" name="Google Shape;848;p4"/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49" name="Google Shape;849;p4"/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0" name="Google Shape;850;p4"/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1" name="Google Shape;851;p4"/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2" name="Google Shape;852;p4"/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3" name="Google Shape;853;p4"/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4" name="Google Shape;854;p4"/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5" name="Google Shape;855;p4"/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6" name="Google Shape;856;p4"/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7" name="Google Shape;857;p4"/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8" name="Google Shape;858;p4"/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59" name="Google Shape;859;p4"/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0" name="Google Shape;860;p4"/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1" name="Google Shape;861;p4"/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2" name="Google Shape;862;p4"/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3" name="Google Shape;863;p4"/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4" name="Google Shape;864;p4"/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5" name="Google Shape;865;p4"/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6" name="Google Shape;866;p4"/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7" name="Google Shape;867;p4"/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8" name="Google Shape;868;p4"/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69" name="Google Shape;869;p4"/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0" name="Google Shape;870;p4"/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1" name="Google Shape;871;p4"/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2" name="Google Shape;872;p4"/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3" name="Google Shape;873;p4"/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4" name="Google Shape;874;p4"/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5" name="Google Shape;875;p4"/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6" name="Google Shape;876;p4"/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7" name="Google Shape;877;p4"/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8" name="Google Shape;878;p4"/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79" name="Google Shape;879;p4"/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0" name="Google Shape;880;p4"/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1" name="Google Shape;881;p4"/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2" name="Google Shape;882;p4"/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3" name="Google Shape;883;p4"/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84" name="Google Shape;884;p4"/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sp>
        <p:nvSpPr>
          <p:cNvPr id="885" name="Google Shape;885;p4"/>
          <p:cNvSpPr txBox="1"/>
          <p:nvPr/>
        </p:nvSpPr>
        <p:spPr>
          <a:xfrm>
            <a:off x="1023025" y="3094300"/>
            <a:ext cx="56709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86" name="Google Shape;88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625" y="2455150"/>
            <a:ext cx="46863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a21326a2c0_0_9"/>
          <p:cNvSpPr txBox="1"/>
          <p:nvPr>
            <p:ph type="title"/>
          </p:nvPr>
        </p:nvSpPr>
        <p:spPr>
          <a:xfrm>
            <a:off x="628650" y="365129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Source Sans Pro"/>
              <a:buNone/>
            </a:pPr>
            <a:r>
              <a:rPr lang="vi-VN" sz="4300">
                <a:latin typeface="Times New Roman"/>
                <a:ea typeface="Times New Roman"/>
                <a:cs typeface="Times New Roman"/>
                <a:sym typeface="Times New Roman"/>
              </a:rPr>
              <a:t>4. Tiền xử lý dữ liệu</a:t>
            </a:r>
            <a:endParaRPr/>
          </a:p>
        </p:txBody>
      </p:sp>
      <p:sp>
        <p:nvSpPr>
          <p:cNvPr id="892" name="Google Shape;892;ga21326a2c0_0_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3" name="Google Shape;893;ga21326a2c0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882" y="1924050"/>
            <a:ext cx="5992425" cy="41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6"/>
          <p:cNvSpPr txBox="1"/>
          <p:nvPr>
            <p:ph type="title"/>
          </p:nvPr>
        </p:nvSpPr>
        <p:spPr>
          <a:xfrm>
            <a:off x="628650" y="83129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Source Sans Pro"/>
              <a:buNone/>
            </a:pPr>
            <a:r>
              <a:rPr lang="vi-VN" sz="43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vi-VN" sz="4300">
                <a:latin typeface="Times New Roman"/>
                <a:ea typeface="Times New Roman"/>
                <a:cs typeface="Times New Roman"/>
                <a:sym typeface="Times New Roman"/>
              </a:rPr>
              <a:t>. Tiền xử lý dữ liệu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9" name="Google Shape;899;p6"/>
          <p:cNvSpPr txBox="1"/>
          <p:nvPr>
            <p:ph idx="1" type="body"/>
          </p:nvPr>
        </p:nvSpPr>
        <p:spPr>
          <a:xfrm>
            <a:off x="717050" y="1253400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300">
                <a:latin typeface="Times New Roman"/>
                <a:ea typeface="Times New Roman"/>
                <a:cs typeface="Times New Roman"/>
                <a:sym typeface="Times New Roman"/>
              </a:rPr>
              <a:t>-Tạo ra ma trận userID-ratings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300">
                <a:latin typeface="Times New Roman"/>
                <a:ea typeface="Times New Roman"/>
                <a:cs typeface="Times New Roman"/>
                <a:sym typeface="Times New Roman"/>
              </a:rPr>
              <a:t>-Chia tập train,test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vi-VN" sz="2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[[5 0 4 ... 0 0 0]</a:t>
            </a:r>
            <a:endParaRPr sz="2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vi-VN" sz="2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[4 0 0 ... 0 0 0]</a:t>
            </a:r>
            <a:endParaRPr sz="2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vi-VN" sz="2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[0 0 0 ... 0 0 0]</a:t>
            </a:r>
            <a:endParaRPr sz="2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vi-VN" sz="2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endParaRPr sz="2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vi-VN" sz="2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[5 0 0 ... 0 0 0]</a:t>
            </a:r>
            <a:endParaRPr sz="2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vi-VN" sz="2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[0 0 0 ... 0 0 0]</a:t>
            </a:r>
            <a:endParaRPr sz="2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vi-VN" sz="2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[0 5 0 ... 0 0 0]]</a:t>
            </a:r>
            <a:endParaRPr sz="3400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3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2"/>
          <p:cNvSpPr txBox="1"/>
          <p:nvPr/>
        </p:nvSpPr>
        <p:spPr>
          <a:xfrm>
            <a:off x="783075" y="1503775"/>
            <a:ext cx="72747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5" name="Google Shape;905;p12"/>
          <p:cNvSpPr txBox="1"/>
          <p:nvPr>
            <p:ph type="title"/>
          </p:nvPr>
        </p:nvSpPr>
        <p:spPr>
          <a:xfrm>
            <a:off x="628650" y="146279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Source Sans Pro"/>
              <a:buNone/>
            </a:pPr>
            <a:r>
              <a:rPr lang="vi-VN" sz="43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vi-VN" sz="4300">
                <a:latin typeface="Times New Roman"/>
                <a:ea typeface="Times New Roman"/>
                <a:cs typeface="Times New Roman"/>
                <a:sym typeface="Times New Roman"/>
              </a:rPr>
              <a:t>. Xây dựng lossfunction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6" name="Google Shape;90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" y="2000950"/>
            <a:ext cx="8839200" cy="11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075" y="3149678"/>
            <a:ext cx="7111220" cy="11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075" y="4403177"/>
            <a:ext cx="7053625" cy="11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3"/>
          <p:cNvSpPr txBox="1"/>
          <p:nvPr/>
        </p:nvSpPr>
        <p:spPr>
          <a:xfrm>
            <a:off x="628650" y="1471975"/>
            <a:ext cx="72747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-VN" sz="1650">
                <a:solidFill>
                  <a:srgbClr val="204081"/>
                </a:solidFill>
                <a:highlight>
                  <a:srgbClr val="FFFFFF"/>
                </a:highlight>
              </a:rPr>
              <a:t>Matrix Factorization</a:t>
            </a:r>
            <a:endParaRPr b="1" sz="1650">
              <a:solidFill>
                <a:srgbClr val="20408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4" name="Google Shape;914;p13"/>
          <p:cNvSpPr txBox="1"/>
          <p:nvPr>
            <p:ph type="title"/>
          </p:nvPr>
        </p:nvSpPr>
        <p:spPr>
          <a:xfrm>
            <a:off x="628650" y="146279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Source Sans Pro"/>
              <a:buNone/>
            </a:pPr>
            <a:r>
              <a:rPr lang="vi-VN" sz="430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vi-VN" sz="4300">
                <a:latin typeface="Times New Roman"/>
                <a:ea typeface="Times New Roman"/>
                <a:cs typeface="Times New Roman"/>
                <a:sym typeface="Times New Roman"/>
              </a:rPr>
              <a:t>. Model</a:t>
            </a:r>
            <a:endParaRPr sz="4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5" name="Google Shape;915;p13"/>
          <p:cNvSpPr txBox="1"/>
          <p:nvPr/>
        </p:nvSpPr>
        <p:spPr>
          <a:xfrm>
            <a:off x="723050" y="2826450"/>
            <a:ext cx="6682800" cy="29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>
                <a:latin typeface="Source Sans Pro"/>
                <a:ea typeface="Source Sans Pro"/>
                <a:cs typeface="Source Sans Pro"/>
                <a:sym typeface="Source Sans Pro"/>
              </a:rPr>
              <a:t>-Dùng gridsearchCV thay đổi các tham số để được kết quả đúng nhât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ab41cfe215_0_2"/>
          <p:cNvSpPr txBox="1"/>
          <p:nvPr>
            <p:ph type="title"/>
          </p:nvPr>
        </p:nvSpPr>
        <p:spPr>
          <a:xfrm>
            <a:off x="628650" y="365129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gab41cfe215_0_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2" name="Google Shape;922;gab41cfe215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1759"/>
            <a:ext cx="9144000" cy="4720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unkyShapesDarkVTI">
  <a:themeElements>
    <a:clrScheme name="AnalogousFromDarkSeedLeftStep">
      <a:dk1>
        <a:srgbClr val="000000"/>
      </a:dk1>
      <a:lt1>
        <a:srgbClr val="FFFFFF"/>
      </a:lt1>
      <a:dk2>
        <a:srgbClr val="412433"/>
      </a:dk2>
      <a:lt2>
        <a:srgbClr val="E2E8E5"/>
      </a:lt2>
      <a:accent1>
        <a:srgbClr val="E52B80"/>
      </a:accent1>
      <a:accent2>
        <a:srgbClr val="D319BB"/>
      </a:accent2>
      <a:accent3>
        <a:srgbClr val="AF2BE5"/>
      </a:accent3>
      <a:accent4>
        <a:srgbClr val="6636D9"/>
      </a:accent4>
      <a:accent5>
        <a:srgbClr val="2F45E5"/>
      </a:accent5>
      <a:accent6>
        <a:srgbClr val="197DD3"/>
      </a:accent6>
      <a:hlink>
        <a:srgbClr val="6F6ACD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2020-09-06T07:53:59Z</dcterms:created>
</cp:coreProperties>
</file>