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2"/>
  </p:notesMasterIdLst>
  <p:sldIdLst>
    <p:sldId id="3311" r:id="rId2"/>
    <p:sldId id="3312" r:id="rId3"/>
    <p:sldId id="3314" r:id="rId4"/>
    <p:sldId id="3313" r:id="rId5"/>
    <p:sldId id="3315" r:id="rId6"/>
    <p:sldId id="3318" r:id="rId7"/>
    <p:sldId id="3319" r:id="rId8"/>
    <p:sldId id="3320" r:id="rId9"/>
    <p:sldId id="3316" r:id="rId10"/>
    <p:sldId id="3317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480" userDrawn="1">
          <p15:clr>
            <a:srgbClr val="A4A3A4"/>
          </p15:clr>
        </p15:guide>
        <p15:guide id="55" pos="958" userDrawn="1">
          <p15:clr>
            <a:srgbClr val="A4A3A4"/>
          </p15:clr>
        </p15:guide>
        <p15:guide id="57" pos="14398" userDrawn="1">
          <p15:clr>
            <a:srgbClr val="A4A3A4"/>
          </p15:clr>
        </p15:guide>
        <p15:guide id="58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439" autoAdjust="0"/>
  </p:normalViewPr>
  <p:slideViewPr>
    <p:cSldViewPr snapToGrid="0" snapToObjects="1">
      <p:cViewPr varScale="1">
        <p:scale>
          <a:sx n="44" d="100"/>
          <a:sy n="44" d="100"/>
        </p:scale>
        <p:origin x="256" y="848"/>
      </p:cViewPr>
      <p:guideLst>
        <p:guide orient="horz" pos="480"/>
        <p:guide pos="958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3BF584-4139-AA4F-B94D-20250537A816}"/>
              </a:ext>
            </a:extLst>
          </p:cNvPr>
          <p:cNvSpPr/>
          <p:nvPr userDrawn="1"/>
        </p:nvSpPr>
        <p:spPr>
          <a:xfrm>
            <a:off x="22282830" y="717370"/>
            <a:ext cx="621775" cy="621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93811" y="814402"/>
            <a:ext cx="59663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C2130A1F-96FE-9345-9E91-FD9BE4197128}" type="slidenum">
              <a:rPr lang="en-US" sz="22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2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89CC4C-6748-FF4B-B7A9-567AD1B91AB1}"/>
              </a:ext>
            </a:extLst>
          </p:cNvPr>
          <p:cNvSpPr txBox="1"/>
          <p:nvPr/>
        </p:nvSpPr>
        <p:spPr>
          <a:xfrm>
            <a:off x="7398042" y="612372"/>
            <a:ext cx="9581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4800" dirty="0"/>
              <a:t>Dự đoán chất lượng rượu TRẮNG</a:t>
            </a:r>
            <a:endParaRPr lang="en-US" sz="48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B2D3A9-6F4D-344C-9378-75484DCB9681}"/>
              </a:ext>
            </a:extLst>
          </p:cNvPr>
          <p:cNvSpPr/>
          <p:nvPr/>
        </p:nvSpPr>
        <p:spPr>
          <a:xfrm>
            <a:off x="4937760" y="2606040"/>
            <a:ext cx="1783080" cy="178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atin typeface="Lato Light" panose="020F0502020204030203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D3BC8-4C2E-D642-88E4-84578137B50B}"/>
              </a:ext>
            </a:extLst>
          </p:cNvPr>
          <p:cNvSpPr/>
          <p:nvPr/>
        </p:nvSpPr>
        <p:spPr>
          <a:xfrm>
            <a:off x="4937760" y="4754880"/>
            <a:ext cx="1783080" cy="1783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35E49-1469-C74E-9808-7442A8C2701B}"/>
              </a:ext>
            </a:extLst>
          </p:cNvPr>
          <p:cNvSpPr txBox="1"/>
          <p:nvPr/>
        </p:nvSpPr>
        <p:spPr>
          <a:xfrm>
            <a:off x="5371482" y="4761115"/>
            <a:ext cx="915636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741DE-AFB3-F341-8958-D939AF819EB7}"/>
              </a:ext>
            </a:extLst>
          </p:cNvPr>
          <p:cNvSpPr txBox="1"/>
          <p:nvPr/>
        </p:nvSpPr>
        <p:spPr>
          <a:xfrm>
            <a:off x="5256066" y="11207635"/>
            <a:ext cx="1146468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DA5C09-0AA0-3A46-98D0-C4584C233D3D}"/>
              </a:ext>
            </a:extLst>
          </p:cNvPr>
          <p:cNvSpPr/>
          <p:nvPr/>
        </p:nvSpPr>
        <p:spPr>
          <a:xfrm>
            <a:off x="6728053" y="2606040"/>
            <a:ext cx="12702947" cy="178308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1C1FF-95F0-C749-8196-8724C6BAE2D6}"/>
              </a:ext>
            </a:extLst>
          </p:cNvPr>
          <p:cNvSpPr/>
          <p:nvPr/>
        </p:nvSpPr>
        <p:spPr>
          <a:xfrm>
            <a:off x="6728053" y="4754880"/>
            <a:ext cx="12702947" cy="178308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67BBC-AC66-0343-BD39-82BB808757E4}"/>
              </a:ext>
            </a:extLst>
          </p:cNvPr>
          <p:cNvSpPr txBox="1"/>
          <p:nvPr/>
        </p:nvSpPr>
        <p:spPr>
          <a:xfrm>
            <a:off x="7396760" y="3205192"/>
            <a:ext cx="30123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Nguyễn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Văn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Đức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CD1AEF-006A-5D49-8BFB-CCAA6EEED0CA}"/>
              </a:ext>
            </a:extLst>
          </p:cNvPr>
          <p:cNvSpPr txBox="1"/>
          <p:nvPr/>
        </p:nvSpPr>
        <p:spPr>
          <a:xfrm>
            <a:off x="7396760" y="5354032"/>
            <a:ext cx="355898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Nguyễn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 Thanh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Tuấn</a:t>
            </a:r>
            <a:endParaRPr lang="en-US" sz="32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125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FDB25B-9AA0-ED4C-9C6A-F669DF3ECD75}"/>
              </a:ext>
            </a:extLst>
          </p:cNvPr>
          <p:cNvSpPr/>
          <p:nvPr/>
        </p:nvSpPr>
        <p:spPr>
          <a:xfrm>
            <a:off x="2713703" y="1710813"/>
            <a:ext cx="1834699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5. Prepare the model</a:t>
            </a:r>
          </a:p>
          <a:p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vi-VN" dirty="0"/>
            </a:br>
            <a:endParaRPr lang="vi-VN" dirty="0"/>
          </a:p>
          <a:p>
            <a:pPr algn="just"/>
            <a:br>
              <a:rPr lang="vi-V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1AB30-6F3A-8C46-ACBD-AA8834A7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2" y="3867150"/>
            <a:ext cx="21621134" cy="98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6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C47EB9-C6B7-804B-AECE-22E8860F2C86}"/>
              </a:ext>
            </a:extLst>
          </p:cNvPr>
          <p:cNvSpPr/>
          <p:nvPr/>
        </p:nvSpPr>
        <p:spPr>
          <a:xfrm>
            <a:off x="6094413" y="4134178"/>
            <a:ext cx="12188825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1. Giới thiệu</a:t>
            </a:r>
            <a:endParaRPr lang="vi-VN" dirty="0"/>
          </a:p>
          <a:p>
            <a:pPr algn="just"/>
            <a:br>
              <a:rPr lang="vi-VN" dirty="0"/>
            </a:br>
            <a:r>
              <a:rPr lang="vi-VN" sz="6000" dirty="0">
                <a:solidFill>
                  <a:srgbClr val="000000"/>
                </a:solidFill>
                <a:latin typeface="+mj-lt"/>
              </a:rPr>
              <a:t>- Input: các số đo của rượu vang.</a:t>
            </a:r>
            <a:endParaRPr lang="vi-VN" sz="6000" dirty="0">
              <a:latin typeface="+mj-lt"/>
            </a:endParaRPr>
          </a:p>
          <a:p>
            <a:pPr algn="just"/>
            <a:br>
              <a:rPr lang="vi-VN" sz="6000" dirty="0">
                <a:latin typeface="+mj-lt"/>
              </a:rPr>
            </a:br>
            <a:r>
              <a:rPr lang="vi-VN" sz="6000" dirty="0">
                <a:solidFill>
                  <a:srgbClr val="000000"/>
                </a:solidFill>
                <a:latin typeface="+mj-lt"/>
              </a:rPr>
              <a:t>- Output: chất lượng của rượu.</a:t>
            </a:r>
            <a:endParaRPr lang="vi-VN" sz="6000" dirty="0">
              <a:latin typeface="+mj-lt"/>
            </a:endParaRPr>
          </a:p>
          <a:p>
            <a:br>
              <a:rPr lang="vi-VN" sz="6000" dirty="0">
                <a:latin typeface="+mj-lt"/>
              </a:rPr>
            </a:b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17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C47EB9-C6B7-804B-AECE-22E8860F2C86}"/>
              </a:ext>
            </a:extLst>
          </p:cNvPr>
          <p:cNvSpPr/>
          <p:nvPr/>
        </p:nvSpPr>
        <p:spPr>
          <a:xfrm>
            <a:off x="3882155" y="1449972"/>
            <a:ext cx="12188825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2. Dataset</a:t>
            </a:r>
          </a:p>
          <a:p>
            <a:br>
              <a:rPr lang="vi-V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9BB05-A018-5A45-8FFF-AA3AE748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3" y="3573629"/>
            <a:ext cx="21739122" cy="65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1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FDB25B-9AA0-ED4C-9C6A-F669DF3ECD75}"/>
              </a:ext>
            </a:extLst>
          </p:cNvPr>
          <p:cNvSpPr/>
          <p:nvPr/>
        </p:nvSpPr>
        <p:spPr>
          <a:xfrm>
            <a:off x="2713703" y="1710813"/>
            <a:ext cx="18346994" cy="1283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2. Dataset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fixed aciditi: Nồng độ axit tartaric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volatile acidity: Tính axit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citric acid: Nồng độ axit Citric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residual sugar: Nồng độ đường dư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chlorides: Nồng độ clo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free sulfur dioxide: Nồng độ acid sulfurus tự do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total sulfur dioxide: Nồng độ acid sulfurus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density: Mật độ (khối lượng/đơn vị thể tích)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pH: Độ pH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sulphates: Nồng độ sunfat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- alcohol: Nồng độ chất alcohol</a:t>
            </a:r>
            <a:br>
              <a:rPr lang="vi-VN" dirty="0"/>
            </a:br>
            <a:endParaRPr lang="vi-VN" dirty="0"/>
          </a:p>
          <a:p>
            <a:pPr algn="just"/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FDB25B-9AA0-ED4C-9C6A-F669DF3ECD75}"/>
              </a:ext>
            </a:extLst>
          </p:cNvPr>
          <p:cNvSpPr/>
          <p:nvPr/>
        </p:nvSpPr>
        <p:spPr>
          <a:xfrm>
            <a:off x="2713703" y="1710813"/>
            <a:ext cx="183469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3. Correlation between Features</a:t>
            </a:r>
          </a:p>
          <a:p>
            <a:br>
              <a:rPr lang="vi-VN" dirty="0"/>
            </a:br>
            <a:endParaRPr lang="vi-VN" dirty="0"/>
          </a:p>
          <a:p>
            <a:pPr algn="just"/>
            <a:br>
              <a:rPr lang="vi-V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960D1-6869-0941-8999-80A4E88AC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3" y="2978150"/>
            <a:ext cx="18950244" cy="107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FDB25B-9AA0-ED4C-9C6A-F669DF3ECD75}"/>
              </a:ext>
            </a:extLst>
          </p:cNvPr>
          <p:cNvSpPr/>
          <p:nvPr/>
        </p:nvSpPr>
        <p:spPr>
          <a:xfrm>
            <a:off x="2713703" y="1710813"/>
            <a:ext cx="183469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3. Correlation between Features</a:t>
            </a:r>
          </a:p>
          <a:p>
            <a:br>
              <a:rPr lang="vi-VN" dirty="0"/>
            </a:br>
            <a:endParaRPr lang="vi-VN" dirty="0"/>
          </a:p>
          <a:p>
            <a:pPr algn="just"/>
            <a:br>
              <a:rPr lang="vi-V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68F90-3900-5444-B04D-53C22EB35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3" y="2787650"/>
            <a:ext cx="18950244" cy="109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FDB25B-9AA0-ED4C-9C6A-F669DF3ECD75}"/>
              </a:ext>
            </a:extLst>
          </p:cNvPr>
          <p:cNvSpPr/>
          <p:nvPr/>
        </p:nvSpPr>
        <p:spPr>
          <a:xfrm>
            <a:off x="2713703" y="1710813"/>
            <a:ext cx="183469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3. Correlation between Features</a:t>
            </a:r>
          </a:p>
          <a:p>
            <a:br>
              <a:rPr lang="vi-VN" dirty="0"/>
            </a:br>
            <a:endParaRPr lang="vi-VN" dirty="0"/>
          </a:p>
          <a:p>
            <a:pPr algn="just"/>
            <a:br>
              <a:rPr lang="vi-V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2C6F7-E2E8-5A49-A347-BD4EEE3D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2" y="2787650"/>
            <a:ext cx="18700955" cy="109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FDB25B-9AA0-ED4C-9C6A-F669DF3ECD75}"/>
              </a:ext>
            </a:extLst>
          </p:cNvPr>
          <p:cNvSpPr/>
          <p:nvPr/>
        </p:nvSpPr>
        <p:spPr>
          <a:xfrm>
            <a:off x="2713703" y="1710813"/>
            <a:ext cx="183469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3. Correlation between Features</a:t>
            </a:r>
          </a:p>
          <a:p>
            <a:br>
              <a:rPr lang="vi-VN" dirty="0"/>
            </a:br>
            <a:endParaRPr lang="vi-VN" dirty="0"/>
          </a:p>
          <a:p>
            <a:pPr algn="just"/>
            <a:br>
              <a:rPr lang="vi-V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7E8AE-146F-8041-98E0-F4BE66A4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3" y="2794000"/>
            <a:ext cx="20028310" cy="109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FDB25B-9AA0-ED4C-9C6A-F669DF3ECD75}"/>
              </a:ext>
            </a:extLst>
          </p:cNvPr>
          <p:cNvSpPr/>
          <p:nvPr/>
        </p:nvSpPr>
        <p:spPr>
          <a:xfrm>
            <a:off x="2713703" y="1710813"/>
            <a:ext cx="1834699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4. Split the dataset</a:t>
            </a:r>
          </a:p>
          <a:p>
            <a:r>
              <a:rPr lang="vi-VN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vi-VN" dirty="0"/>
            </a:br>
            <a:endParaRPr lang="vi-VN" dirty="0"/>
          </a:p>
          <a:p>
            <a:pPr algn="just"/>
            <a:br>
              <a:rPr lang="vi-V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004A4-6F67-3048-BE96-C305110F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8" y="2844800"/>
            <a:ext cx="20441265" cy="10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0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3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E7D8"/>
      </a:accent1>
      <a:accent2>
        <a:srgbClr val="29CEDC"/>
      </a:accent2>
      <a:accent3>
        <a:srgbClr val="34B9DF"/>
      </a:accent3>
      <a:accent4>
        <a:srgbClr val="42A6E3"/>
      </a:accent4>
      <a:accent5>
        <a:srgbClr val="5091E7"/>
      </a:accent5>
      <a:accent6>
        <a:srgbClr val="5D76EA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85858</TotalTime>
  <Words>156</Words>
  <Application>Microsoft Macintosh PowerPoint</Application>
  <PresentationFormat>Custom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Lato Light</vt:lpstr>
      <vt:lpstr>Poppins</vt:lpstr>
      <vt:lpstr>Poppins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15273</cp:revision>
  <cp:lastPrinted>2019-05-26T17:52:52Z</cp:lastPrinted>
  <dcterms:created xsi:type="dcterms:W3CDTF">2014-11-12T21:47:38Z</dcterms:created>
  <dcterms:modified xsi:type="dcterms:W3CDTF">2020-11-15T05:33:42Z</dcterms:modified>
  <cp:category/>
</cp:coreProperties>
</file>