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61" r:id="rId5"/>
    <p:sldId id="260" r:id="rId6"/>
    <p:sldId id="262" r:id="rId7"/>
    <p:sldId id="259" r:id="rId8"/>
    <p:sldId id="263" r:id="rId9"/>
    <p:sldId id="264" r:id="rId10"/>
    <p:sldId id="271" r:id="rId11"/>
    <p:sldId id="272" r:id="rId12"/>
    <p:sldId id="273" r:id="rId13"/>
    <p:sldId id="27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97E78-143C-49F7-8806-FFE13470C4B6}" v="26" dt="2023-11-04T21:20:32.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93" d="100"/>
          <a:sy n="93" d="100"/>
        </p:scale>
        <p:origin x="6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November 4,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077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November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5835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November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517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November 4,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788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November 4,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2250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November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907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November 4,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2436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November 4,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888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November 4,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0758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November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7965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November 4,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5392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November 4,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208599194"/>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ainguyen52d/CS-340-Client-Serv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inguyen52d/CS-260-Data-Structures-and-Algorith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DED237-8439-0070-BD72-590BBB294452}"/>
              </a:ext>
            </a:extLst>
          </p:cNvPr>
          <p:cNvSpPr>
            <a:spLocks noGrp="1"/>
          </p:cNvSpPr>
          <p:nvPr>
            <p:ph type="ctrTitle"/>
          </p:nvPr>
        </p:nvSpPr>
        <p:spPr>
          <a:xfrm>
            <a:off x="720000" y="720000"/>
            <a:ext cx="5015638" cy="2804400"/>
          </a:xfrm>
        </p:spPr>
        <p:txBody>
          <a:bodyPr>
            <a:normAutofit/>
          </a:bodyPr>
          <a:lstStyle/>
          <a:p>
            <a:r>
              <a:rPr lang="en-US" dirty="0"/>
              <a:t>CS 499 Capstone		</a:t>
            </a:r>
          </a:p>
        </p:txBody>
      </p:sp>
      <p:sp>
        <p:nvSpPr>
          <p:cNvPr id="3" name="Subtitle 2">
            <a:extLst>
              <a:ext uri="{FF2B5EF4-FFF2-40B4-BE49-F238E27FC236}">
                <a16:creationId xmlns:a16="http://schemas.microsoft.com/office/drawing/2014/main" id="{38EC2F83-DF58-9663-B062-2566B2257BC9}"/>
              </a:ext>
            </a:extLst>
          </p:cNvPr>
          <p:cNvSpPr>
            <a:spLocks noGrp="1"/>
          </p:cNvSpPr>
          <p:nvPr>
            <p:ph type="subTitle" idx="1"/>
          </p:nvPr>
        </p:nvSpPr>
        <p:spPr>
          <a:xfrm>
            <a:off x="720000" y="3830399"/>
            <a:ext cx="5015638" cy="1936800"/>
          </a:xfrm>
        </p:spPr>
        <p:txBody>
          <a:bodyPr>
            <a:normAutofit/>
          </a:bodyPr>
          <a:lstStyle/>
          <a:p>
            <a:r>
              <a:rPr lang="en-US" dirty="0"/>
              <a:t>Milestone 1: Code Review</a:t>
            </a:r>
          </a:p>
          <a:p>
            <a:r>
              <a:rPr lang="en-US" dirty="0"/>
              <a:t>Module 2: Code Review</a:t>
            </a:r>
          </a:p>
        </p:txBody>
      </p:sp>
      <p:pic>
        <p:nvPicPr>
          <p:cNvPr id="29" name="Picture 28" descr="An abstract genetic concept">
            <a:extLst>
              <a:ext uri="{FF2B5EF4-FFF2-40B4-BE49-F238E27FC236}">
                <a16:creationId xmlns:a16="http://schemas.microsoft.com/office/drawing/2014/main" id="{F183C230-43B3-24E0-ECD3-4A4BF2CBBCE2}"/>
              </a:ext>
            </a:extLst>
          </p:cNvPr>
          <p:cNvPicPr>
            <a:picLocks noChangeAspect="1"/>
          </p:cNvPicPr>
          <p:nvPr/>
        </p:nvPicPr>
        <p:blipFill rotWithShape="1">
          <a:blip r:embed="rId2"/>
          <a:srcRect l="11673" r="5753"/>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69760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540042"/>
          </a:xfrm>
        </p:spPr>
        <p:txBody>
          <a:bodyPr/>
          <a:lstStyle/>
          <a:p>
            <a:pPr algn="ctr"/>
            <a:r>
              <a:rPr lang="en-US" dirty="0"/>
              <a:t>Moving on to Category 2</a:t>
            </a:r>
            <a:br>
              <a:rPr lang="en-US" dirty="0"/>
            </a:br>
            <a:r>
              <a:rPr lang="en-US" dirty="0"/>
              <a:t>Collection of bids </a:t>
            </a:r>
            <a:br>
              <a:rPr lang="en-US" dirty="0"/>
            </a:br>
            <a:r>
              <a:rPr lang="en-US" dirty="0"/>
              <a:t>Selection Sort &amp; Quicksort.</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663796"/>
            <a:ext cx="10728325" cy="5012012"/>
          </a:xfrm>
        </p:spPr>
        <p:txBody>
          <a:bodyPr>
            <a:normAutofit fontScale="92500" lnSpcReduction="10000"/>
          </a:bodyPr>
          <a:lstStyle/>
          <a:p>
            <a:pPr>
              <a:buFont typeface="Wingdings" panose="05000000000000000000" pitchFamily="2" charset="2"/>
              <a:buChar char="q"/>
            </a:pPr>
            <a:r>
              <a:rPr lang="en-US" dirty="0"/>
              <a:t>Review: </a:t>
            </a:r>
          </a:p>
          <a:p>
            <a:r>
              <a:rPr lang="en-US" dirty="0"/>
              <a:t>The code meets the standard criteria for structure, documentation, and variable naming.</a:t>
            </a:r>
          </a:p>
          <a:p>
            <a:r>
              <a:rPr lang="en-US" dirty="0"/>
              <a:t>It successfully implements and tests sorting algorithms for bid data.</a:t>
            </a:r>
          </a:p>
          <a:p>
            <a:r>
              <a:rPr lang="en-US" dirty="0"/>
              <a:t>The menu-driven interface enhances user interaction.</a:t>
            </a:r>
          </a:p>
          <a:p>
            <a:r>
              <a:rPr lang="en-US" dirty="0"/>
              <a:t>However, some potential improvements and enhancements could be considered:</a:t>
            </a:r>
          </a:p>
          <a:p>
            <a:r>
              <a:rPr lang="en-US" dirty="0"/>
              <a:t>More detailed comments within the sorting algorithms would improve code readability.</a:t>
            </a:r>
          </a:p>
          <a:p>
            <a:r>
              <a:rPr lang="en-US" dirty="0"/>
              <a:t>Handling user input errors and edge cases in the menu-driven interface would enhance robustness.</a:t>
            </a:r>
          </a:p>
          <a:p>
            <a:r>
              <a:rPr lang="en-US" dirty="0"/>
              <a:t>Additional testing and validation of the code with various data sets may be necessary to ensure its correctness and performance under different scenarios.</a:t>
            </a:r>
          </a:p>
          <a:p>
            <a:r>
              <a:rPr lang="en-US" dirty="0"/>
              <a:t>The code appears to be well-organized, functional, and serves as a good basis for sorting and managing bid data.</a:t>
            </a:r>
          </a:p>
        </p:txBody>
      </p:sp>
    </p:spTree>
    <p:extLst>
      <p:ext uri="{BB962C8B-B14F-4D97-AF65-F5344CB8AC3E}">
        <p14:creationId xmlns:p14="http://schemas.microsoft.com/office/powerpoint/2010/main" val="298242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540042"/>
          </a:xfrm>
        </p:spPr>
        <p:txBody>
          <a:bodyPr/>
          <a:lstStyle/>
          <a:p>
            <a:pPr algn="ctr"/>
            <a:r>
              <a:rPr lang="en-US" dirty="0"/>
              <a:t>Moving on to Category 2</a:t>
            </a:r>
            <a:br>
              <a:rPr lang="en-US" dirty="0"/>
            </a:br>
            <a:r>
              <a:rPr lang="en-US" dirty="0"/>
              <a:t>Collection of bids </a:t>
            </a:r>
            <a:br>
              <a:rPr lang="en-US" dirty="0"/>
            </a:br>
            <a:r>
              <a:rPr lang="en-US" dirty="0"/>
              <a:t>Selection Sort &amp; Quicksort.</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663796"/>
            <a:ext cx="10728325" cy="5012012"/>
          </a:xfrm>
        </p:spPr>
        <p:txBody>
          <a:bodyPr>
            <a:normAutofit fontScale="77500" lnSpcReduction="20000"/>
          </a:bodyPr>
          <a:lstStyle/>
          <a:p>
            <a:pPr>
              <a:buFont typeface="Wingdings" panose="05000000000000000000" pitchFamily="2" charset="2"/>
              <a:buChar char="q"/>
            </a:pPr>
            <a:r>
              <a:rPr lang="en-US" dirty="0"/>
              <a:t>Analysis: </a:t>
            </a:r>
          </a:p>
          <a:p>
            <a:pPr>
              <a:buFont typeface="Wingdings" panose="05000000000000000000" pitchFamily="2" charset="2"/>
              <a:buChar char="Ø"/>
            </a:pPr>
            <a:r>
              <a:rPr lang="en-US" dirty="0"/>
              <a:t>Structure: The code follows a well-structured and organized C++ program structure. It includes a clear separation of global definitions, function implementations, and the main method.</a:t>
            </a:r>
          </a:p>
          <a:p>
            <a:r>
              <a:rPr lang="en-US" dirty="0"/>
              <a:t>Proper comments are present at the beginning of the code, providing essential information about the program.</a:t>
            </a:r>
          </a:p>
          <a:p>
            <a:pPr>
              <a:buFont typeface="Wingdings" panose="05000000000000000000" pitchFamily="2" charset="2"/>
              <a:buChar char="Ø"/>
            </a:pPr>
            <a:r>
              <a:rPr lang="en-US" dirty="0"/>
              <a:t>Documentation:</a:t>
            </a:r>
          </a:p>
          <a:p>
            <a:r>
              <a:rPr lang="en-US" dirty="0"/>
              <a:t>The code includes comments explaining the purpose and usage of methods and functions.</a:t>
            </a:r>
          </a:p>
          <a:p>
            <a:r>
              <a:rPr lang="en-US" dirty="0"/>
              <a:t>The comments are consistent with the code and help in understanding the logic and functionality of the program.</a:t>
            </a:r>
          </a:p>
          <a:p>
            <a:pPr>
              <a:buFont typeface="Wingdings" panose="05000000000000000000" pitchFamily="2" charset="2"/>
              <a:buChar char="Ø"/>
            </a:pPr>
            <a:r>
              <a:rPr lang="en-US" dirty="0"/>
              <a:t>Variables:</a:t>
            </a:r>
          </a:p>
          <a:p>
            <a:r>
              <a:rPr lang="en-US" dirty="0"/>
              <a:t>Variable names are meaningful and clear. For example, the bids vector contains bid data, and variable names like begin, end, and mid in sorting methods are well-named.</a:t>
            </a:r>
          </a:p>
          <a:p>
            <a:r>
              <a:rPr lang="en-US" dirty="0"/>
              <a:t>Sorting Algorithms:</a:t>
            </a:r>
          </a:p>
          <a:p>
            <a:r>
              <a:rPr lang="en-US" dirty="0"/>
              <a:t>The program implements both selection sort and quick sort algorithms for sorting bid data.</a:t>
            </a:r>
          </a:p>
          <a:p>
            <a:r>
              <a:rPr lang="en-US" dirty="0"/>
              <a:t>The comments briefly describe the sorting algorithms used, aiding in understanding the code logic.</a:t>
            </a:r>
          </a:p>
          <a:p>
            <a:endParaRPr lang="en-US" dirty="0"/>
          </a:p>
        </p:txBody>
      </p:sp>
    </p:spTree>
    <p:extLst>
      <p:ext uri="{BB962C8B-B14F-4D97-AF65-F5344CB8AC3E}">
        <p14:creationId xmlns:p14="http://schemas.microsoft.com/office/powerpoint/2010/main" val="429170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540042"/>
          </a:xfrm>
        </p:spPr>
        <p:txBody>
          <a:bodyPr/>
          <a:lstStyle/>
          <a:p>
            <a:pPr algn="ctr"/>
            <a:r>
              <a:rPr lang="en-US" dirty="0"/>
              <a:t>Moving on to Category 2</a:t>
            </a:r>
            <a:br>
              <a:rPr lang="en-US" dirty="0"/>
            </a:br>
            <a:r>
              <a:rPr lang="en-US" dirty="0"/>
              <a:t>Collection of bids </a:t>
            </a:r>
            <a:br>
              <a:rPr lang="en-US" dirty="0"/>
            </a:br>
            <a:r>
              <a:rPr lang="en-US" dirty="0"/>
              <a:t>Selection Sort &amp; Quicksort.</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663796"/>
            <a:ext cx="10728325" cy="5012012"/>
          </a:xfrm>
        </p:spPr>
        <p:txBody>
          <a:bodyPr>
            <a:normAutofit fontScale="77500" lnSpcReduction="20000"/>
          </a:bodyPr>
          <a:lstStyle/>
          <a:p>
            <a:pPr>
              <a:buFont typeface="Wingdings" panose="05000000000000000000" pitchFamily="2" charset="2"/>
              <a:buChar char="q"/>
            </a:pPr>
            <a:r>
              <a:rPr lang="en-US" dirty="0"/>
              <a:t>Analysis: </a:t>
            </a:r>
          </a:p>
          <a:p>
            <a:pPr>
              <a:buFont typeface="Wingdings" panose="05000000000000000000" pitchFamily="2" charset="2"/>
              <a:buChar char="Ø"/>
            </a:pPr>
            <a:r>
              <a:rPr lang="en-US" dirty="0"/>
              <a:t>Testing Methods:</a:t>
            </a:r>
          </a:p>
          <a:p>
            <a:pPr>
              <a:buFont typeface="Arial" panose="020B0604020202020204" pitchFamily="34" charset="0"/>
              <a:buChar char="•"/>
            </a:pPr>
            <a:r>
              <a:rPr lang="en-US" dirty="0"/>
              <a:t>The code includes static methods (</a:t>
            </a:r>
            <a:r>
              <a:rPr lang="en-US" dirty="0" err="1"/>
              <a:t>displayBid</a:t>
            </a:r>
            <a:r>
              <a:rPr lang="en-US" dirty="0"/>
              <a:t> and </a:t>
            </a:r>
            <a:r>
              <a:rPr lang="en-US" dirty="0" err="1"/>
              <a:t>getBid</a:t>
            </a:r>
            <a:r>
              <a:rPr lang="en-US" dirty="0"/>
              <a:t>) for testing purposes, even though they are not used in the main program.</a:t>
            </a:r>
          </a:p>
          <a:p>
            <a:pPr>
              <a:buFont typeface="Arial" panose="020B0604020202020204" pitchFamily="34" charset="0"/>
              <a:buChar char="•"/>
            </a:pPr>
            <a:r>
              <a:rPr lang="en-US" dirty="0"/>
              <a:t>These testing methods are appropriately defined and could be used for testing the bid-related functionality.</a:t>
            </a:r>
          </a:p>
          <a:p>
            <a:pPr>
              <a:buFont typeface="Wingdings" panose="05000000000000000000" pitchFamily="2" charset="2"/>
              <a:buChar char="Ø"/>
            </a:pPr>
            <a:r>
              <a:rPr lang="en-US" dirty="0"/>
              <a:t>CSV Data Loading:</a:t>
            </a:r>
          </a:p>
          <a:p>
            <a:pPr>
              <a:buFont typeface="Arial" panose="020B0604020202020204" pitchFamily="34" charset="0"/>
              <a:buChar char="•"/>
            </a:pPr>
            <a:r>
              <a:rPr lang="en-US" dirty="0"/>
              <a:t>The code successfully loads bid data from a CSV file using an external CSV parser.</a:t>
            </a:r>
          </a:p>
          <a:p>
            <a:pPr>
              <a:buFont typeface="Arial" panose="020B0604020202020204" pitchFamily="34" charset="0"/>
              <a:buChar char="•"/>
            </a:pPr>
            <a:r>
              <a:rPr lang="en-US" dirty="0"/>
              <a:t>It correctly reads and converts the data into a vector of Bid structures.</a:t>
            </a:r>
          </a:p>
          <a:p>
            <a:pPr>
              <a:buFont typeface="Wingdings" panose="05000000000000000000" pitchFamily="2" charset="2"/>
              <a:buChar char="Ø"/>
            </a:pPr>
            <a:r>
              <a:rPr lang="en-US" dirty="0"/>
              <a:t>Timing Measurements:</a:t>
            </a:r>
          </a:p>
          <a:p>
            <a:pPr>
              <a:buFont typeface="Arial" panose="020B0604020202020204" pitchFamily="34" charset="0"/>
              <a:buChar char="•"/>
            </a:pPr>
            <a:r>
              <a:rPr lang="en-US" dirty="0"/>
              <a:t>The program measures and displays execution times for sorting operations, providing valuable information about the performance of the implemented sorting algorithms.</a:t>
            </a:r>
          </a:p>
          <a:p>
            <a:pPr>
              <a:buFont typeface="Wingdings" panose="05000000000000000000" pitchFamily="2" charset="2"/>
              <a:buChar char="Ø"/>
            </a:pPr>
            <a:r>
              <a:rPr lang="en-US" dirty="0"/>
              <a:t>Menu-Driven Interface:</a:t>
            </a:r>
          </a:p>
          <a:p>
            <a:pPr>
              <a:buFont typeface="Arial" panose="020B0604020202020204" pitchFamily="34" charset="0"/>
              <a:buChar char="•"/>
            </a:pPr>
            <a:r>
              <a:rPr lang="en-US" dirty="0"/>
              <a:t>The code provides a user-friendly menu-driven interface, allowing users to interact with the functionality.</a:t>
            </a:r>
          </a:p>
          <a:p>
            <a:pPr>
              <a:buFont typeface="Arial" panose="020B0604020202020204" pitchFamily="34" charset="0"/>
              <a:buChar char="•"/>
            </a:pPr>
            <a:r>
              <a:rPr lang="en-US" dirty="0"/>
              <a:t>Users can load bid data, display bids, and choose between different sorting algorithms.</a:t>
            </a:r>
          </a:p>
          <a:p>
            <a:endParaRPr lang="en-US" dirty="0"/>
          </a:p>
        </p:txBody>
      </p:sp>
    </p:spTree>
    <p:extLst>
      <p:ext uri="{BB962C8B-B14F-4D97-AF65-F5344CB8AC3E}">
        <p14:creationId xmlns:p14="http://schemas.microsoft.com/office/powerpoint/2010/main" val="8118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540042"/>
          </a:xfrm>
        </p:spPr>
        <p:txBody>
          <a:bodyPr/>
          <a:lstStyle/>
          <a:p>
            <a:pPr algn="ctr"/>
            <a:r>
              <a:rPr lang="en-US" dirty="0"/>
              <a:t>Moving on to Category 2</a:t>
            </a:r>
            <a:br>
              <a:rPr lang="en-US" dirty="0"/>
            </a:br>
            <a:r>
              <a:rPr lang="en-US" dirty="0"/>
              <a:t>Collection of bids </a:t>
            </a:r>
            <a:br>
              <a:rPr lang="en-US" dirty="0"/>
            </a:br>
            <a:r>
              <a:rPr lang="en-US" dirty="0"/>
              <a:t>Selection Sort &amp; Quicksort.</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663796"/>
            <a:ext cx="10728325" cy="5012012"/>
          </a:xfrm>
        </p:spPr>
        <p:txBody>
          <a:bodyPr>
            <a:normAutofit lnSpcReduction="10000"/>
          </a:bodyPr>
          <a:lstStyle/>
          <a:p>
            <a:pPr>
              <a:buFont typeface="Wingdings" panose="05000000000000000000" pitchFamily="2" charset="2"/>
              <a:buChar char="q"/>
            </a:pPr>
            <a:r>
              <a:rPr lang="en-US" dirty="0"/>
              <a:t>Identification of the practical enhancement:</a:t>
            </a:r>
          </a:p>
          <a:p>
            <a:pPr>
              <a:buFont typeface="Wingdings" panose="05000000000000000000" pitchFamily="2" charset="2"/>
              <a:buChar char="Ø"/>
            </a:pPr>
            <a:r>
              <a:rPr lang="en-US" dirty="0"/>
              <a:t>Course Outcome 1: Proficiency in Sorting Algorithms. The implementation of quicksort in the artifact demonstrates proficiency in sorting algorithms, particularly quicksort. The ability to understand, implement, and optimize sorting algorithms aligns with this course outcome. Algorithm optimization and data structure efficiency can support diverse audiences in making informed decisions by enhancing the performance of computer systems and applications.</a:t>
            </a:r>
          </a:p>
          <a:p>
            <a:pPr>
              <a:buFont typeface="Wingdings" panose="05000000000000000000" pitchFamily="2" charset="2"/>
              <a:buChar char="Ø"/>
            </a:pPr>
            <a:r>
              <a:rPr lang="en-US" dirty="0"/>
              <a:t>Practical Enhancement: Further optimization and evaluation of sorting algorithms, particularly quicksort, to improve their efficiency and performance.</a:t>
            </a:r>
          </a:p>
          <a:p>
            <a:pPr>
              <a:buFont typeface="Wingdings" panose="05000000000000000000" pitchFamily="2" charset="2"/>
              <a:buChar char="Ø"/>
            </a:pPr>
            <a:r>
              <a:rPr lang="en-US" dirty="0"/>
              <a:t>Course Outcome Alignment: This enhancement aligns with Course Outcome 1, as it aims to demonstrate proficiency in sorting algorithms and their optimization, which can support diverse audiences in making informed decisions by enhancing computer system and application performance.</a:t>
            </a:r>
          </a:p>
          <a:p>
            <a:endParaRPr lang="en-US" dirty="0"/>
          </a:p>
        </p:txBody>
      </p:sp>
    </p:spTree>
    <p:extLst>
      <p:ext uri="{BB962C8B-B14F-4D97-AF65-F5344CB8AC3E}">
        <p14:creationId xmlns:p14="http://schemas.microsoft.com/office/powerpoint/2010/main" val="974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540042"/>
          </a:xfrm>
        </p:spPr>
        <p:txBody>
          <a:bodyPr/>
          <a:lstStyle/>
          <a:p>
            <a:pPr algn="ctr"/>
            <a:r>
              <a:rPr lang="en-US" dirty="0"/>
              <a:t>Moving on to Category 3</a:t>
            </a:r>
            <a:br>
              <a:rPr lang="en-US" dirty="0"/>
            </a:br>
            <a:r>
              <a:rPr lang="en-US" dirty="0"/>
              <a:t> </a:t>
            </a:r>
            <a:r>
              <a:rPr lang="en-US" dirty="0" err="1"/>
              <a:t>Internation</a:t>
            </a:r>
            <a:r>
              <a:rPr lang="en-US" dirty="0"/>
              <a:t> Animal Shelter </a:t>
            </a:r>
            <a:br>
              <a:rPr lang="en-US" dirty="0"/>
            </a:br>
            <a:r>
              <a:rPr lang="en-US" dirty="0"/>
              <a:t>Databases</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663796"/>
            <a:ext cx="10728325" cy="5012012"/>
          </a:xfrm>
        </p:spPr>
        <p:txBody>
          <a:bodyPr>
            <a:normAutofit/>
          </a:bodyPr>
          <a:lstStyle/>
          <a:p>
            <a:r>
              <a:rPr lang="en-US" dirty="0"/>
              <a:t>Original code: ClickedItemActivity.java</a:t>
            </a:r>
          </a:p>
          <a:p>
            <a:r>
              <a:rPr lang="en-US" dirty="0">
                <a:hlinkClick r:id="rId2"/>
              </a:rPr>
              <a:t>https://github.com/hainguyen52d/CS-340-Client-Server</a:t>
            </a:r>
            <a:endParaRPr lang="en-US" dirty="0"/>
          </a:p>
        </p:txBody>
      </p:sp>
    </p:spTree>
    <p:extLst>
      <p:ext uri="{BB962C8B-B14F-4D97-AF65-F5344CB8AC3E}">
        <p14:creationId xmlns:p14="http://schemas.microsoft.com/office/powerpoint/2010/main" val="51553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540042"/>
          </a:xfrm>
        </p:spPr>
        <p:txBody>
          <a:bodyPr/>
          <a:lstStyle/>
          <a:p>
            <a:pPr algn="ctr"/>
            <a:r>
              <a:rPr lang="en-US" dirty="0"/>
              <a:t>Moving on Category 3</a:t>
            </a:r>
            <a:br>
              <a:rPr lang="en-US" dirty="0"/>
            </a:br>
            <a:r>
              <a:rPr lang="en-US" dirty="0"/>
              <a:t> </a:t>
            </a:r>
            <a:r>
              <a:rPr lang="en-US" dirty="0" err="1"/>
              <a:t>Internation</a:t>
            </a:r>
            <a:r>
              <a:rPr lang="en-US" dirty="0"/>
              <a:t> Animal Shelter </a:t>
            </a:r>
            <a:br>
              <a:rPr lang="en-US" dirty="0"/>
            </a:br>
            <a:r>
              <a:rPr lang="en-US" dirty="0"/>
              <a:t>Databases</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663796"/>
            <a:ext cx="10728325" cy="5012012"/>
          </a:xfrm>
        </p:spPr>
        <p:txBody>
          <a:bodyPr>
            <a:normAutofit/>
          </a:bodyPr>
          <a:lstStyle/>
          <a:p>
            <a:pPr>
              <a:buFont typeface="Wingdings" panose="05000000000000000000" pitchFamily="2" charset="2"/>
              <a:buChar char="q"/>
            </a:pPr>
            <a:r>
              <a:rPr lang="en-US" dirty="0"/>
              <a:t>Review: </a:t>
            </a:r>
          </a:p>
          <a:p>
            <a:r>
              <a:rPr lang="en-US" dirty="0"/>
              <a:t>The code for the </a:t>
            </a:r>
            <a:r>
              <a:rPr lang="en-US" dirty="0" err="1"/>
              <a:t>ProjectTwoDashboard.ipynb</a:t>
            </a:r>
            <a:r>
              <a:rPr lang="en-US" dirty="0"/>
              <a:t> artifact demonstrates a well-structured and interactive dashboard for visualizing animal shelter data. It effectively connects to a MongoDB database, allows users to filter and explore data, and provides data visualization components. While it's generally well-documented and user-friendly, the addition of explicit exception handling and testing would further improve its robustness and reliability.</a:t>
            </a:r>
          </a:p>
        </p:txBody>
      </p:sp>
    </p:spTree>
    <p:extLst>
      <p:ext uri="{BB962C8B-B14F-4D97-AF65-F5344CB8AC3E}">
        <p14:creationId xmlns:p14="http://schemas.microsoft.com/office/powerpoint/2010/main" val="2692422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168781"/>
          </a:xfrm>
        </p:spPr>
        <p:txBody>
          <a:bodyPr>
            <a:normAutofit/>
          </a:bodyPr>
          <a:lstStyle/>
          <a:p>
            <a:pPr algn="ctr"/>
            <a:r>
              <a:rPr lang="en-US" sz="2400" dirty="0"/>
              <a:t>Moving on Category 3</a:t>
            </a:r>
            <a:br>
              <a:rPr lang="en-US" sz="2400" dirty="0"/>
            </a:br>
            <a:r>
              <a:rPr lang="en-US" sz="2400" dirty="0"/>
              <a:t> </a:t>
            </a:r>
            <a:r>
              <a:rPr lang="en-US" sz="2400" dirty="0" err="1"/>
              <a:t>Internation</a:t>
            </a:r>
            <a:r>
              <a:rPr lang="en-US" sz="2400" dirty="0"/>
              <a:t> Animal Shelter </a:t>
            </a:r>
            <a:br>
              <a:rPr lang="en-US" sz="2400" dirty="0"/>
            </a:br>
            <a:r>
              <a:rPr lang="en-US" sz="2400" dirty="0"/>
              <a:t>Databases</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292535"/>
            <a:ext cx="10728325" cy="5383273"/>
          </a:xfrm>
        </p:spPr>
        <p:txBody>
          <a:bodyPr>
            <a:normAutofit fontScale="40000" lnSpcReduction="20000"/>
          </a:bodyPr>
          <a:lstStyle/>
          <a:p>
            <a:pPr>
              <a:buFont typeface="Wingdings" panose="05000000000000000000" pitchFamily="2" charset="2"/>
              <a:buChar char="q"/>
            </a:pPr>
            <a:r>
              <a:rPr lang="en-US" sz="4000" dirty="0"/>
              <a:t>Analysis: </a:t>
            </a:r>
          </a:p>
          <a:p>
            <a:pPr>
              <a:buFont typeface="Wingdings" panose="05000000000000000000" pitchFamily="2" charset="2"/>
              <a:buChar char="Ø"/>
            </a:pPr>
            <a:r>
              <a:rPr lang="en-US" sz="2900" dirty="0"/>
              <a:t>Structure:</a:t>
            </a:r>
          </a:p>
          <a:p>
            <a:pPr marL="0" indent="0">
              <a:buNone/>
            </a:pPr>
            <a:r>
              <a:rPr lang="en-US" sz="2900" dirty="0"/>
              <a:t>The code has a well-structured layout using </a:t>
            </a:r>
            <a:r>
              <a:rPr lang="en-US" sz="2900" dirty="0" err="1"/>
              <a:t>Jupyter</a:t>
            </a:r>
            <a:r>
              <a:rPr lang="en-US" sz="2900" dirty="0"/>
              <a:t> Notebook cells for different sections, which makes it easy to navigate.</a:t>
            </a:r>
          </a:p>
          <a:p>
            <a:pPr marL="0" indent="0">
              <a:buNone/>
            </a:pPr>
            <a:r>
              <a:rPr lang="en-US" sz="2900" dirty="0"/>
              <a:t>The code imports the necessary libraries, sets up data manipulation, defines the dashboard layout, and implements interaction components.</a:t>
            </a:r>
          </a:p>
          <a:p>
            <a:pPr>
              <a:buFont typeface="Wingdings" panose="05000000000000000000" pitchFamily="2" charset="2"/>
              <a:buChar char="Ø"/>
            </a:pPr>
            <a:r>
              <a:rPr lang="en-US" sz="2900" dirty="0"/>
              <a:t>Documentation:</a:t>
            </a:r>
          </a:p>
          <a:p>
            <a:pPr marL="0" indent="0">
              <a:buNone/>
            </a:pPr>
            <a:r>
              <a:rPr lang="en-US" sz="2900" dirty="0"/>
              <a:t>The code includes comments and Markdown cells that provide explanations and descriptions of various components and sections. These comments make the code more understandable. However, more detailed comments could be added to complex sections.</a:t>
            </a:r>
          </a:p>
          <a:p>
            <a:pPr>
              <a:buFont typeface="Wingdings" panose="05000000000000000000" pitchFamily="2" charset="2"/>
              <a:buChar char="Ø"/>
            </a:pPr>
            <a:r>
              <a:rPr lang="en-US" sz="2900" dirty="0"/>
              <a:t>Data Manipulation / Model:</a:t>
            </a:r>
          </a:p>
          <a:p>
            <a:pPr marL="0" indent="0">
              <a:buNone/>
            </a:pPr>
            <a:r>
              <a:rPr lang="en-US" sz="2900" dirty="0"/>
              <a:t>The code connects to a MongoDB database and fetches data using the </a:t>
            </a:r>
            <a:r>
              <a:rPr lang="en-US" sz="2900" dirty="0" err="1"/>
              <a:t>AnimalShelter</a:t>
            </a:r>
            <a:r>
              <a:rPr lang="en-US" sz="2900" dirty="0"/>
              <a:t> class.</a:t>
            </a:r>
          </a:p>
          <a:p>
            <a:pPr marL="0" indent="0">
              <a:buNone/>
            </a:pPr>
            <a:r>
              <a:rPr lang="en-US" sz="2900" dirty="0"/>
              <a:t>It converts the retrieved data into a Pandas </a:t>
            </a:r>
            <a:r>
              <a:rPr lang="en-US" sz="2900" dirty="0" err="1"/>
              <a:t>DataFrame</a:t>
            </a:r>
            <a:r>
              <a:rPr lang="en-US" sz="2900" dirty="0"/>
              <a:t>, making it suitable for data analysis and visualization in the dashboard.</a:t>
            </a:r>
          </a:p>
          <a:p>
            <a:pPr>
              <a:buFont typeface="Wingdings" panose="05000000000000000000" pitchFamily="2" charset="2"/>
              <a:buChar char="Ø"/>
            </a:pPr>
            <a:r>
              <a:rPr lang="en-US" sz="2900" dirty="0"/>
              <a:t>Dashboard Layout / View:</a:t>
            </a:r>
          </a:p>
          <a:p>
            <a:pPr marL="0" indent="0">
              <a:buNone/>
            </a:pPr>
            <a:r>
              <a:rPr lang="en-US" sz="2900" dirty="0"/>
              <a:t>The code effectively defines a visually appealing and user-friendly dashboard layout using Dash components.</a:t>
            </a:r>
          </a:p>
          <a:p>
            <a:pPr marL="0" indent="0">
              <a:buNone/>
            </a:pPr>
            <a:r>
              <a:rPr lang="en-US" sz="2900" dirty="0"/>
              <a:t>It includes a title, image, dropdown for filtering, and data table for presenting the data.</a:t>
            </a:r>
          </a:p>
          <a:p>
            <a:pPr>
              <a:buFont typeface="Wingdings" panose="05000000000000000000" pitchFamily="2" charset="2"/>
              <a:buChar char="Ø"/>
            </a:pPr>
            <a:r>
              <a:rPr lang="en-US" sz="2900" dirty="0"/>
              <a:t>Interaction Between Components / Controller:</a:t>
            </a:r>
          </a:p>
          <a:p>
            <a:pPr marL="0" indent="0">
              <a:buNone/>
            </a:pPr>
            <a:r>
              <a:rPr lang="en-US" sz="2900" dirty="0"/>
              <a:t>The code skillfully utilizes Dash's callback mechanism to respond to user interactions.</a:t>
            </a:r>
          </a:p>
          <a:p>
            <a:pPr marL="0" indent="0">
              <a:buNone/>
            </a:pPr>
            <a:r>
              <a:rPr lang="en-US" sz="2900" dirty="0"/>
              <a:t>Callbacks update the data table, apply styling, and update visualizations (graphs and maps) based on user selections.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52221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155031"/>
          </a:xfrm>
        </p:spPr>
        <p:txBody>
          <a:bodyPr>
            <a:normAutofit/>
          </a:bodyPr>
          <a:lstStyle/>
          <a:p>
            <a:pPr algn="ctr"/>
            <a:r>
              <a:rPr lang="en-US" sz="2400" dirty="0"/>
              <a:t>Moving on Category 3</a:t>
            </a:r>
            <a:br>
              <a:rPr lang="en-US" sz="2400" dirty="0"/>
            </a:br>
            <a:r>
              <a:rPr lang="en-US" sz="2400" dirty="0"/>
              <a:t> </a:t>
            </a:r>
            <a:r>
              <a:rPr lang="en-US" sz="2400" dirty="0" err="1"/>
              <a:t>Internation</a:t>
            </a:r>
            <a:r>
              <a:rPr lang="en-US" sz="2400" dirty="0"/>
              <a:t> Animal Shelter </a:t>
            </a:r>
            <a:br>
              <a:rPr lang="en-US" sz="2400" dirty="0"/>
            </a:br>
            <a:r>
              <a:rPr lang="en-US" sz="2400" dirty="0"/>
              <a:t>Databases</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278785"/>
            <a:ext cx="10728325" cy="5397023"/>
          </a:xfrm>
        </p:spPr>
        <p:txBody>
          <a:bodyPr>
            <a:normAutofit fontScale="70000" lnSpcReduction="20000"/>
          </a:bodyPr>
          <a:lstStyle/>
          <a:p>
            <a:pPr>
              <a:buFont typeface="Wingdings" panose="05000000000000000000" pitchFamily="2" charset="2"/>
              <a:buChar char="q"/>
            </a:pPr>
            <a:r>
              <a:rPr lang="en-US" dirty="0"/>
              <a:t>Analysis (cont.): </a:t>
            </a:r>
          </a:p>
          <a:p>
            <a:pPr>
              <a:buFont typeface="Wingdings" panose="05000000000000000000" pitchFamily="2" charset="2"/>
              <a:buChar char="Ø"/>
            </a:pPr>
            <a:r>
              <a:rPr lang="en-US" dirty="0"/>
              <a:t>User Interface:</a:t>
            </a:r>
          </a:p>
          <a:p>
            <a:pPr marL="0" indent="0">
              <a:buNone/>
            </a:pPr>
            <a:r>
              <a:rPr lang="en-US" dirty="0"/>
              <a:t>The user interface is well-designed and intuitive, making it easy for users to filter and explore data based on rescue types.</a:t>
            </a:r>
          </a:p>
          <a:p>
            <a:pPr marL="0" indent="0">
              <a:buNone/>
            </a:pPr>
            <a:r>
              <a:rPr lang="en-US" dirty="0"/>
              <a:t>The addition of interactive data components (pie chart and map) enhances data visualization and provides users with meaningful insights.</a:t>
            </a:r>
          </a:p>
          <a:p>
            <a:pPr>
              <a:buFont typeface="Wingdings" panose="05000000000000000000" pitchFamily="2" charset="2"/>
              <a:buChar char="Ø"/>
            </a:pPr>
            <a:r>
              <a:rPr lang="en-US" dirty="0"/>
              <a:t>Exception Handling:</a:t>
            </a:r>
          </a:p>
          <a:p>
            <a:pPr marL="0" indent="0">
              <a:buNone/>
            </a:pPr>
            <a:r>
              <a:rPr lang="en-US" dirty="0"/>
              <a:t>The code appears to lack explicit exception handling. For example, there's no handling of potential connection errors, query errors, or data retrieval failures. Incorporating proper error handling would make the application more robust.</a:t>
            </a:r>
          </a:p>
          <a:p>
            <a:pPr>
              <a:buFont typeface="Wingdings" panose="05000000000000000000" pitchFamily="2" charset="2"/>
              <a:buChar char="Ø"/>
            </a:pPr>
            <a:r>
              <a:rPr lang="en-US" dirty="0"/>
              <a:t>Performance:</a:t>
            </a:r>
          </a:p>
          <a:p>
            <a:pPr marL="0" indent="0">
              <a:buNone/>
            </a:pPr>
            <a:r>
              <a:rPr lang="en-US" dirty="0"/>
              <a:t>The code doesn't involve complex computations that would significantly affect performance. However, for larger datasets, optimizing database queries and managing data loading might be necessary.</a:t>
            </a:r>
          </a:p>
          <a:p>
            <a:pPr>
              <a:buFont typeface="Wingdings" panose="05000000000000000000" pitchFamily="2" charset="2"/>
              <a:buChar char="Ø"/>
            </a:pPr>
            <a:r>
              <a:rPr lang="en-US" dirty="0"/>
              <a:t>Testing:</a:t>
            </a:r>
          </a:p>
          <a:p>
            <a:pPr marL="0" indent="0">
              <a:buNone/>
            </a:pPr>
            <a:r>
              <a:rPr lang="en-US" dirty="0"/>
              <a:t>The code does not explicitly contain unit tests. Incorporating testing would be beneficial to ensure that the callbacks and dashboard components behave as expected.</a:t>
            </a:r>
          </a:p>
          <a:p>
            <a:pPr>
              <a:buFont typeface="Wingdings" panose="05000000000000000000" pitchFamily="2" charset="2"/>
              <a:buChar char="Ø"/>
            </a:pPr>
            <a:r>
              <a:rPr lang="en-US" dirty="0"/>
              <a:t>Security:</a:t>
            </a:r>
          </a:p>
          <a:p>
            <a:pPr marL="0" indent="0">
              <a:buNone/>
            </a:pPr>
            <a:r>
              <a:rPr lang="en-US" dirty="0"/>
              <a:t>The code does not appear to have specific security considerations, but for a production application, it's crucial to ensure that database connections and data access are secure.</a:t>
            </a:r>
          </a:p>
        </p:txBody>
      </p:sp>
    </p:spTree>
    <p:extLst>
      <p:ext uri="{BB962C8B-B14F-4D97-AF65-F5344CB8AC3E}">
        <p14:creationId xmlns:p14="http://schemas.microsoft.com/office/powerpoint/2010/main" val="3532681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a:xfrm>
            <a:off x="720000" y="123754"/>
            <a:ext cx="10728322" cy="1155031"/>
          </a:xfrm>
        </p:spPr>
        <p:txBody>
          <a:bodyPr>
            <a:normAutofit/>
          </a:bodyPr>
          <a:lstStyle/>
          <a:p>
            <a:pPr algn="ctr"/>
            <a:r>
              <a:rPr lang="en-US" sz="2400" dirty="0"/>
              <a:t>Moving on Category 3</a:t>
            </a:r>
            <a:br>
              <a:rPr lang="en-US" sz="2400" dirty="0"/>
            </a:br>
            <a:r>
              <a:rPr lang="en-US" sz="2400" dirty="0"/>
              <a:t> </a:t>
            </a:r>
            <a:r>
              <a:rPr lang="en-US" sz="2400" dirty="0" err="1"/>
              <a:t>Internation</a:t>
            </a:r>
            <a:r>
              <a:rPr lang="en-US" sz="2400" dirty="0"/>
              <a:t> Animal Shelter </a:t>
            </a:r>
            <a:br>
              <a:rPr lang="en-US" sz="2400" dirty="0"/>
            </a:br>
            <a:r>
              <a:rPr lang="en-US" sz="2400" dirty="0"/>
              <a:t>Databases</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a:xfrm>
            <a:off x="720000" y="1278785"/>
            <a:ext cx="10728325" cy="5397023"/>
          </a:xfrm>
        </p:spPr>
        <p:txBody>
          <a:bodyPr>
            <a:normAutofit fontScale="85000" lnSpcReduction="10000"/>
          </a:bodyPr>
          <a:lstStyle/>
          <a:p>
            <a:pPr>
              <a:buFont typeface="Wingdings" panose="05000000000000000000" pitchFamily="2" charset="2"/>
              <a:buChar char="q"/>
            </a:pPr>
            <a:r>
              <a:rPr lang="en-US" dirty="0"/>
              <a:t>Identification of the practical enhancement:  </a:t>
            </a:r>
          </a:p>
          <a:p>
            <a:pPr>
              <a:buFont typeface="Wingdings" panose="05000000000000000000" pitchFamily="2" charset="2"/>
              <a:buChar char="Ø"/>
            </a:pPr>
            <a:r>
              <a:rPr lang="en-US" dirty="0"/>
              <a:t>For the </a:t>
            </a:r>
            <a:r>
              <a:rPr lang="en-US" dirty="0" err="1"/>
              <a:t>ProjectTwoDashboard.ipynb</a:t>
            </a:r>
            <a:r>
              <a:rPr lang="en-US" dirty="0"/>
              <a:t> artifact, I can align your practical enhancements and intended course outcome 3: Building a full-stack application using different programming languages to complement an existing stack demonstrates my ability to make design choices based on standards and trade-offs.</a:t>
            </a:r>
          </a:p>
          <a:p>
            <a:pPr>
              <a:buFont typeface="Wingdings" panose="05000000000000000000" pitchFamily="2" charset="2"/>
              <a:buChar char="Ø"/>
            </a:pPr>
            <a:r>
              <a:rPr lang="en-US" dirty="0"/>
              <a:t>This outcome aligns well with the development of a data dashboard using Dash, which involves integrating Python (Dash) for the front-end with MongoDB as a NoSQL database on the back-end. </a:t>
            </a:r>
          </a:p>
          <a:p>
            <a:pPr>
              <a:buFont typeface="Wingdings" panose="05000000000000000000" pitchFamily="2" charset="2"/>
              <a:buChar char="q"/>
            </a:pPr>
            <a:r>
              <a:rPr lang="en-US" dirty="0"/>
              <a:t>Practical Enhancements for </a:t>
            </a:r>
            <a:r>
              <a:rPr lang="en-US" dirty="0" err="1"/>
              <a:t>ProjectTwoDashboard.ipynb</a:t>
            </a:r>
            <a:r>
              <a:rPr lang="en-US" dirty="0"/>
              <a:t>:</a:t>
            </a:r>
          </a:p>
          <a:p>
            <a:pPr>
              <a:buFont typeface="Wingdings" panose="05000000000000000000" pitchFamily="2" charset="2"/>
              <a:buChar char="Ø"/>
            </a:pPr>
            <a:r>
              <a:rPr lang="en-US" dirty="0"/>
              <a:t>Integration with Multiple Database Systems: Enhance the code to support integration with both SQL and NoSQL databases. This could involve adding the capability to fetch data from an SQL database (e.g., MySQL) and combine it with data from the MongoDB database.</a:t>
            </a:r>
          </a:p>
          <a:p>
            <a:pPr>
              <a:buFont typeface="Wingdings" panose="05000000000000000000" pitchFamily="2" charset="2"/>
              <a:buChar char="Ø"/>
            </a:pPr>
            <a:r>
              <a:rPr lang="en-US" dirty="0"/>
              <a:t>Use of Different Programming Languages: If the dashboard's back-end can be implemented using a different programming language (e.g., Node.js for the back-end), demonstrate the ability to work with multiple programming languages to create a full-stack application.</a:t>
            </a:r>
          </a:p>
          <a:p>
            <a:pPr>
              <a:buFont typeface="Wingdings" panose="05000000000000000000" pitchFamily="2" charset="2"/>
              <a:buChar char="Ø"/>
            </a:pPr>
            <a:r>
              <a:rPr lang="en-US" dirty="0"/>
              <a:t>Security Enhancements: Implement security measures, such as data encryption and access controls, to ensure that sensitive data is handled securely, aligning with security best practices.</a:t>
            </a:r>
          </a:p>
        </p:txBody>
      </p:sp>
    </p:spTree>
    <p:extLst>
      <p:ext uri="{BB962C8B-B14F-4D97-AF65-F5344CB8AC3E}">
        <p14:creationId xmlns:p14="http://schemas.microsoft.com/office/powerpoint/2010/main" val="90991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F190-943D-B7B8-3A11-C69C265A709E}"/>
              </a:ext>
            </a:extLst>
          </p:cNvPr>
          <p:cNvSpPr>
            <a:spLocks noGrp="1"/>
          </p:cNvSpPr>
          <p:nvPr>
            <p:ph type="title"/>
          </p:nvPr>
        </p:nvSpPr>
        <p:spPr/>
        <p:txBody>
          <a:bodyPr>
            <a:normAutofit fontScale="90000"/>
          </a:bodyPr>
          <a:lstStyle/>
          <a:p>
            <a:pPr>
              <a:lnSpc>
                <a:spcPct val="150000"/>
              </a:lnSpc>
            </a:pPr>
            <a:r>
              <a:rPr lang="en-US" dirty="0"/>
              <a:t>Introduction: Good morning, my name is Hai Nguyen. Today I </a:t>
            </a:r>
            <a:br>
              <a:rPr lang="en-US" dirty="0"/>
            </a:br>
            <a:r>
              <a:rPr lang="en-US" dirty="0"/>
              <a:t>will go over code review for three categories: Software </a:t>
            </a:r>
            <a:br>
              <a:rPr lang="en-US" dirty="0"/>
            </a:br>
            <a:r>
              <a:rPr lang="en-US" dirty="0"/>
              <a:t>Engineering/Design, Algorithms and Data Structures, and </a:t>
            </a:r>
            <a:br>
              <a:rPr lang="en-US" dirty="0"/>
            </a:br>
            <a:r>
              <a:rPr lang="en-US" dirty="0"/>
              <a:t>Databases. </a:t>
            </a:r>
            <a:br>
              <a:rPr lang="en-US" dirty="0"/>
            </a:br>
            <a:r>
              <a:rPr lang="en-US" dirty="0"/>
              <a:t>In this video, I will review</a:t>
            </a:r>
            <a:r>
              <a:rPr lang="en-US"/>
              <a:t>, analyze </a:t>
            </a:r>
            <a:r>
              <a:rPr lang="en-US" dirty="0"/>
              <a:t>three exciting artifacts in related to code review checklist and identify all practical enhancements as well as which course outcomes I plan to meet for all artifacts. </a:t>
            </a:r>
            <a:br>
              <a:rPr lang="en-US" dirty="0"/>
            </a:br>
            <a:endParaRPr lang="en-US" dirty="0"/>
          </a:p>
        </p:txBody>
      </p:sp>
    </p:spTree>
    <p:extLst>
      <p:ext uri="{BB962C8B-B14F-4D97-AF65-F5344CB8AC3E}">
        <p14:creationId xmlns:p14="http://schemas.microsoft.com/office/powerpoint/2010/main" val="303318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F190-943D-B7B8-3A11-C69C265A709E}"/>
              </a:ext>
            </a:extLst>
          </p:cNvPr>
          <p:cNvSpPr>
            <a:spLocks noGrp="1"/>
          </p:cNvSpPr>
          <p:nvPr>
            <p:ph type="title"/>
          </p:nvPr>
        </p:nvSpPr>
        <p:spPr>
          <a:xfrm>
            <a:off x="720000" y="323134"/>
            <a:ext cx="10728322" cy="1058779"/>
          </a:xfrm>
        </p:spPr>
        <p:txBody>
          <a:bodyPr>
            <a:normAutofit/>
          </a:bodyPr>
          <a:lstStyle/>
          <a:p>
            <a:pPr algn="ctr"/>
            <a:r>
              <a:rPr lang="en-US" sz="2000" dirty="0"/>
              <a:t>Category 1: </a:t>
            </a:r>
            <a:br>
              <a:rPr lang="en-US" sz="2000" dirty="0"/>
            </a:br>
            <a:r>
              <a:rPr lang="en-US" sz="2000" dirty="0"/>
              <a:t>Mobile Application Development </a:t>
            </a:r>
            <a:br>
              <a:rPr lang="en-US" sz="2000" dirty="0"/>
            </a:br>
            <a:r>
              <a:rPr lang="en-US" sz="2000" dirty="0"/>
              <a:t>Weight Tracking App</a:t>
            </a:r>
          </a:p>
        </p:txBody>
      </p:sp>
      <p:sp>
        <p:nvSpPr>
          <p:cNvPr id="3" name="Content Placeholder 2">
            <a:extLst>
              <a:ext uri="{FF2B5EF4-FFF2-40B4-BE49-F238E27FC236}">
                <a16:creationId xmlns:a16="http://schemas.microsoft.com/office/drawing/2014/main" id="{1D1463DC-7D0F-7A67-351A-C5177FD73368}"/>
              </a:ext>
            </a:extLst>
          </p:cNvPr>
          <p:cNvSpPr>
            <a:spLocks noGrp="1"/>
          </p:cNvSpPr>
          <p:nvPr>
            <p:ph idx="1"/>
          </p:nvPr>
        </p:nvSpPr>
        <p:spPr>
          <a:xfrm>
            <a:off x="720000" y="1381913"/>
            <a:ext cx="10728325" cy="5211391"/>
          </a:xfrm>
        </p:spPr>
        <p:txBody>
          <a:bodyPr>
            <a:noAutofit/>
          </a:bodyPr>
          <a:lstStyle/>
          <a:p>
            <a:pPr marL="0" indent="0">
              <a:buNone/>
            </a:pPr>
            <a:r>
              <a:rPr lang="en-US" sz="1400" dirty="0"/>
              <a:t>Original code: ClickedItemActivity.java</a:t>
            </a:r>
          </a:p>
          <a:p>
            <a:pPr marL="0" indent="0">
              <a:buNone/>
            </a:pPr>
            <a:r>
              <a:rPr lang="en-US" sz="1400" dirty="0"/>
              <a:t>package </a:t>
            </a:r>
            <a:r>
              <a:rPr lang="en-US" sz="1400" dirty="0" err="1"/>
              <a:t>com.zybooks.projecttwohainguyenui</a:t>
            </a:r>
            <a:r>
              <a:rPr lang="en-US" sz="1400" dirty="0"/>
              <a:t>;</a:t>
            </a:r>
          </a:p>
          <a:p>
            <a:pPr marL="0" indent="0">
              <a:buNone/>
            </a:pPr>
            <a:r>
              <a:rPr lang="en-US" sz="1400" dirty="0"/>
              <a:t>import </a:t>
            </a:r>
            <a:r>
              <a:rPr lang="en-US" sz="1400" dirty="0" err="1"/>
              <a:t>androidx.appcompat.app.AppCompatActivity</a:t>
            </a:r>
            <a:r>
              <a:rPr lang="en-US" sz="1400" dirty="0"/>
              <a:t>;</a:t>
            </a:r>
          </a:p>
          <a:p>
            <a:pPr marL="0" indent="0">
              <a:buNone/>
            </a:pPr>
            <a:r>
              <a:rPr lang="en-US" sz="1400" dirty="0"/>
              <a:t>import </a:t>
            </a:r>
            <a:r>
              <a:rPr lang="en-US" sz="1400" dirty="0" err="1"/>
              <a:t>android.content.Intent</a:t>
            </a:r>
            <a:r>
              <a:rPr lang="en-US" sz="1400" dirty="0"/>
              <a:t>;</a:t>
            </a:r>
          </a:p>
          <a:p>
            <a:pPr marL="0" indent="0">
              <a:buNone/>
            </a:pPr>
            <a:r>
              <a:rPr lang="en-US" sz="1400" dirty="0"/>
              <a:t>import </a:t>
            </a:r>
            <a:r>
              <a:rPr lang="en-US" sz="1400" dirty="0" err="1"/>
              <a:t>android.os.Bundle</a:t>
            </a:r>
            <a:r>
              <a:rPr lang="en-US" sz="1400" dirty="0"/>
              <a:t>;</a:t>
            </a:r>
          </a:p>
          <a:p>
            <a:pPr marL="0" indent="0">
              <a:buNone/>
            </a:pPr>
            <a:r>
              <a:rPr lang="en-US" sz="1400" dirty="0"/>
              <a:t>import </a:t>
            </a:r>
            <a:r>
              <a:rPr lang="en-US" sz="1400" dirty="0" err="1"/>
              <a:t>android.widget.EditText</a:t>
            </a:r>
            <a:r>
              <a:rPr lang="en-US" sz="1400" dirty="0"/>
              <a:t>;</a:t>
            </a:r>
          </a:p>
          <a:p>
            <a:pPr marL="0" indent="0">
              <a:buNone/>
            </a:pPr>
            <a:r>
              <a:rPr lang="en-US" sz="1400" dirty="0"/>
              <a:t>import </a:t>
            </a:r>
            <a:r>
              <a:rPr lang="en-US" sz="1400" dirty="0" err="1"/>
              <a:t>android.widget.ImageView</a:t>
            </a:r>
            <a:r>
              <a:rPr lang="en-US" sz="1400" dirty="0"/>
              <a:t>;</a:t>
            </a:r>
          </a:p>
          <a:p>
            <a:pPr marL="0" indent="0">
              <a:buNone/>
            </a:pPr>
            <a:r>
              <a:rPr lang="en-US" sz="1400" dirty="0"/>
              <a:t>import </a:t>
            </a:r>
            <a:r>
              <a:rPr lang="en-US" sz="1400" dirty="0" err="1"/>
              <a:t>android.widget.TextView</a:t>
            </a:r>
            <a:r>
              <a:rPr lang="en-US" sz="1400" dirty="0"/>
              <a:t>;</a:t>
            </a:r>
          </a:p>
          <a:p>
            <a:pPr marL="0" indent="0">
              <a:buNone/>
            </a:pPr>
            <a:r>
              <a:rPr lang="en-US" sz="1400" dirty="0"/>
              <a:t>public class </a:t>
            </a:r>
            <a:r>
              <a:rPr lang="en-US" sz="1400" dirty="0" err="1"/>
              <a:t>ClickedItemActivity</a:t>
            </a:r>
            <a:r>
              <a:rPr lang="en-US" sz="1400" dirty="0"/>
              <a:t> extends </a:t>
            </a:r>
            <a:r>
              <a:rPr lang="en-US" sz="1400" dirty="0" err="1"/>
              <a:t>AppCompatActivity</a:t>
            </a:r>
            <a:r>
              <a:rPr lang="en-US" sz="1400" dirty="0"/>
              <a:t> {</a:t>
            </a:r>
          </a:p>
          <a:p>
            <a:pPr marL="0" indent="0">
              <a:buNone/>
            </a:pPr>
            <a:r>
              <a:rPr lang="en-US" sz="1400" dirty="0"/>
              <a:t>    </a:t>
            </a:r>
            <a:r>
              <a:rPr lang="en-US" sz="1400" dirty="0" err="1"/>
              <a:t>ImageView</a:t>
            </a:r>
            <a:r>
              <a:rPr lang="en-US" sz="1400" dirty="0"/>
              <a:t> </a:t>
            </a:r>
            <a:r>
              <a:rPr lang="en-US" sz="1400" dirty="0" err="1"/>
              <a:t>imageView</a:t>
            </a:r>
            <a:r>
              <a:rPr lang="en-US" sz="1400" dirty="0"/>
              <a:t>;</a:t>
            </a:r>
          </a:p>
          <a:p>
            <a:pPr marL="0" indent="0">
              <a:buNone/>
            </a:pPr>
            <a:r>
              <a:rPr lang="en-US" sz="1400" dirty="0"/>
              <a:t>    </a:t>
            </a:r>
            <a:r>
              <a:rPr lang="en-US" sz="1400" dirty="0" err="1"/>
              <a:t>TextView</a:t>
            </a:r>
            <a:r>
              <a:rPr lang="en-US" sz="1400" dirty="0"/>
              <a:t> </a:t>
            </a:r>
            <a:r>
              <a:rPr lang="en-US" sz="1400" dirty="0" err="1"/>
              <a:t>textView</a:t>
            </a:r>
            <a:r>
              <a:rPr lang="en-US" sz="1400" dirty="0"/>
              <a:t>;</a:t>
            </a:r>
          </a:p>
          <a:p>
            <a:pPr marL="0" indent="0">
              <a:buNone/>
            </a:pPr>
            <a:r>
              <a:rPr lang="en-US" sz="1400" dirty="0"/>
              <a:t>    </a:t>
            </a:r>
            <a:r>
              <a:rPr lang="en-US" sz="1400" dirty="0" err="1"/>
              <a:t>EditText</a:t>
            </a:r>
            <a:r>
              <a:rPr lang="en-US" sz="1400" dirty="0"/>
              <a:t> </a:t>
            </a:r>
            <a:r>
              <a:rPr lang="en-US" sz="1400" dirty="0" err="1"/>
              <a:t>editText</a:t>
            </a:r>
            <a:r>
              <a:rPr lang="en-US" sz="1400" dirty="0"/>
              <a:t>;</a:t>
            </a:r>
          </a:p>
          <a:p>
            <a:pPr marL="0" indent="0">
              <a:buNone/>
            </a:pPr>
            <a:r>
              <a:rPr lang="en-US" sz="1400" dirty="0"/>
              <a:t>    </a:t>
            </a:r>
          </a:p>
        </p:txBody>
      </p:sp>
    </p:spTree>
    <p:extLst>
      <p:ext uri="{BB962C8B-B14F-4D97-AF65-F5344CB8AC3E}">
        <p14:creationId xmlns:p14="http://schemas.microsoft.com/office/powerpoint/2010/main" val="85008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F190-943D-B7B8-3A11-C69C265A709E}"/>
              </a:ext>
            </a:extLst>
          </p:cNvPr>
          <p:cNvSpPr>
            <a:spLocks noGrp="1"/>
          </p:cNvSpPr>
          <p:nvPr>
            <p:ph type="title"/>
          </p:nvPr>
        </p:nvSpPr>
        <p:spPr>
          <a:xfrm>
            <a:off x="720000" y="323134"/>
            <a:ext cx="10728322" cy="1058779"/>
          </a:xfrm>
        </p:spPr>
        <p:txBody>
          <a:bodyPr>
            <a:normAutofit/>
          </a:bodyPr>
          <a:lstStyle/>
          <a:p>
            <a:pPr algn="ctr"/>
            <a:r>
              <a:rPr lang="en-US" sz="2000" dirty="0"/>
              <a:t>Category 1: </a:t>
            </a:r>
            <a:br>
              <a:rPr lang="en-US" sz="2000" dirty="0"/>
            </a:br>
            <a:r>
              <a:rPr lang="en-US" sz="2000" dirty="0"/>
              <a:t>Mobile Application Development </a:t>
            </a:r>
            <a:br>
              <a:rPr lang="en-US" sz="2000" dirty="0"/>
            </a:br>
            <a:r>
              <a:rPr lang="en-US" sz="2000" dirty="0"/>
              <a:t>Weight Tracking App</a:t>
            </a:r>
          </a:p>
        </p:txBody>
      </p:sp>
      <p:sp>
        <p:nvSpPr>
          <p:cNvPr id="3" name="Content Placeholder 2">
            <a:extLst>
              <a:ext uri="{FF2B5EF4-FFF2-40B4-BE49-F238E27FC236}">
                <a16:creationId xmlns:a16="http://schemas.microsoft.com/office/drawing/2014/main" id="{1D1463DC-7D0F-7A67-351A-C5177FD73368}"/>
              </a:ext>
            </a:extLst>
          </p:cNvPr>
          <p:cNvSpPr>
            <a:spLocks noGrp="1"/>
          </p:cNvSpPr>
          <p:nvPr>
            <p:ph idx="1"/>
          </p:nvPr>
        </p:nvSpPr>
        <p:spPr>
          <a:xfrm>
            <a:off x="720000" y="1381913"/>
            <a:ext cx="10728325" cy="5211391"/>
          </a:xfrm>
        </p:spPr>
        <p:txBody>
          <a:bodyPr>
            <a:noAutofit/>
          </a:bodyPr>
          <a:lstStyle/>
          <a:p>
            <a:pPr marL="0" indent="0">
              <a:buNone/>
            </a:pPr>
            <a:r>
              <a:rPr lang="en-US" sz="1400" dirty="0"/>
              <a:t>Original code: ClickedItemActivity.java  (cont.)</a:t>
            </a:r>
          </a:p>
          <a:p>
            <a:pPr marL="0" indent="0">
              <a:buNone/>
            </a:pPr>
            <a:r>
              <a:rPr lang="en-US" sz="1400" dirty="0"/>
              <a:t>@Override</a:t>
            </a:r>
          </a:p>
          <a:p>
            <a:pPr marL="0" indent="0">
              <a:buNone/>
            </a:pPr>
            <a:r>
              <a:rPr lang="en-US" sz="1400" dirty="0"/>
              <a:t>    protected void onCreate(Bundle savedInstanceState) {</a:t>
            </a:r>
          </a:p>
          <a:p>
            <a:pPr marL="0" indent="0">
              <a:buNone/>
            </a:pPr>
            <a:r>
              <a:rPr lang="en-US" sz="1400" dirty="0"/>
              <a:t>        super.onCreate(savedInstanceState);</a:t>
            </a:r>
          </a:p>
          <a:p>
            <a:pPr marL="0" indent="0">
              <a:buNone/>
            </a:pPr>
            <a:r>
              <a:rPr lang="en-US" sz="1400" dirty="0"/>
              <a:t>        </a:t>
            </a:r>
            <a:r>
              <a:rPr lang="en-US" sz="1400" dirty="0" err="1"/>
              <a:t>setContentView</a:t>
            </a:r>
            <a:r>
              <a:rPr lang="en-US" sz="1400" dirty="0"/>
              <a:t>(</a:t>
            </a:r>
            <a:r>
              <a:rPr lang="en-US" sz="1400" dirty="0" err="1"/>
              <a:t>R.layout.activity_clicked_item</a:t>
            </a:r>
            <a:r>
              <a:rPr lang="en-US" sz="1400" dirty="0"/>
              <a:t>);</a:t>
            </a:r>
          </a:p>
          <a:p>
            <a:pPr marL="0" indent="0">
              <a:buNone/>
            </a:pPr>
            <a:r>
              <a:rPr lang="en-US" sz="1400" dirty="0"/>
              <a:t>        </a:t>
            </a:r>
            <a:r>
              <a:rPr lang="en-US" sz="1400" dirty="0" err="1"/>
              <a:t>imageView</a:t>
            </a:r>
            <a:r>
              <a:rPr lang="en-US" sz="1400" dirty="0"/>
              <a:t> = </a:t>
            </a:r>
            <a:r>
              <a:rPr lang="en-US" sz="1400" dirty="0" err="1"/>
              <a:t>findViewById</a:t>
            </a:r>
            <a:r>
              <a:rPr lang="en-US" sz="1400" dirty="0"/>
              <a:t>(</a:t>
            </a:r>
            <a:r>
              <a:rPr lang="en-US" sz="1400" dirty="0" err="1"/>
              <a:t>R.id.imageView</a:t>
            </a:r>
            <a:r>
              <a:rPr lang="en-US" sz="1400" dirty="0"/>
              <a:t>);</a:t>
            </a:r>
          </a:p>
          <a:p>
            <a:pPr marL="0" indent="0">
              <a:buNone/>
            </a:pPr>
            <a:r>
              <a:rPr lang="en-US" sz="1400" dirty="0"/>
              <a:t>        </a:t>
            </a:r>
            <a:r>
              <a:rPr lang="en-US" sz="1400" dirty="0" err="1"/>
              <a:t>textView</a:t>
            </a:r>
            <a:r>
              <a:rPr lang="en-US" sz="1400" dirty="0"/>
              <a:t> = </a:t>
            </a:r>
            <a:r>
              <a:rPr lang="en-US" sz="1400" dirty="0" err="1"/>
              <a:t>findViewById</a:t>
            </a:r>
            <a:r>
              <a:rPr lang="en-US" sz="1400" dirty="0"/>
              <a:t>(</a:t>
            </a:r>
            <a:r>
              <a:rPr lang="en-US" sz="1400" dirty="0" err="1"/>
              <a:t>R.id.tvName</a:t>
            </a:r>
            <a:r>
              <a:rPr lang="en-US" sz="1400" dirty="0"/>
              <a:t>);</a:t>
            </a:r>
          </a:p>
          <a:p>
            <a:pPr marL="0" indent="0">
              <a:buNone/>
            </a:pPr>
            <a:r>
              <a:rPr lang="en-US" sz="1400" dirty="0"/>
              <a:t>        </a:t>
            </a:r>
            <a:r>
              <a:rPr lang="en-US" sz="1400" dirty="0" err="1"/>
              <a:t>editText</a:t>
            </a:r>
            <a:r>
              <a:rPr lang="en-US" sz="1400" dirty="0"/>
              <a:t> = </a:t>
            </a:r>
            <a:r>
              <a:rPr lang="en-US" sz="1400" dirty="0" err="1"/>
              <a:t>findViewById</a:t>
            </a:r>
            <a:r>
              <a:rPr lang="en-US" sz="1400" dirty="0"/>
              <a:t>(</a:t>
            </a:r>
            <a:r>
              <a:rPr lang="en-US" sz="1400" dirty="0" err="1"/>
              <a:t>R.id.inputText</a:t>
            </a:r>
            <a:r>
              <a:rPr lang="en-US" sz="1400" dirty="0"/>
              <a:t>);</a:t>
            </a:r>
          </a:p>
          <a:p>
            <a:pPr marL="0" indent="0">
              <a:buNone/>
            </a:pPr>
            <a:r>
              <a:rPr lang="en-US" sz="1400" dirty="0"/>
              <a:t>        Intent intent = getIntent();</a:t>
            </a:r>
          </a:p>
          <a:p>
            <a:pPr marL="0" indent="0">
              <a:buNone/>
            </a:pPr>
            <a:r>
              <a:rPr lang="en-US" sz="1400" dirty="0"/>
              <a:t>        if (intent.getExtras() != null) {</a:t>
            </a:r>
          </a:p>
          <a:p>
            <a:pPr marL="0" indent="0">
              <a:buNone/>
            </a:pPr>
            <a:r>
              <a:rPr lang="en-US" sz="1400" dirty="0"/>
              <a:t>            String selectedName = intent.getStringExtra("name");</a:t>
            </a:r>
          </a:p>
          <a:p>
            <a:pPr marL="0" indent="0">
              <a:buNone/>
            </a:pPr>
            <a:r>
              <a:rPr lang="en-US" sz="1400" dirty="0"/>
              <a:t>            int selectedImage = intent.getIntExtra("image", 0);</a:t>
            </a:r>
          </a:p>
          <a:p>
            <a:pPr marL="0" indent="0">
              <a:buNone/>
            </a:pPr>
            <a:r>
              <a:rPr lang="en-US" sz="1400" dirty="0"/>
              <a:t>            textView.setText(selectedName);</a:t>
            </a:r>
          </a:p>
          <a:p>
            <a:pPr marL="0" indent="0">
              <a:buNone/>
            </a:pPr>
            <a:r>
              <a:rPr lang="en-US" sz="1400" dirty="0"/>
              <a:t>            </a:t>
            </a:r>
            <a:r>
              <a:rPr lang="en-US" sz="1400" dirty="0" err="1"/>
              <a:t>imageView.setImageResource</a:t>
            </a:r>
            <a:r>
              <a:rPr lang="en-US" sz="1400" dirty="0"/>
              <a:t>(</a:t>
            </a:r>
            <a:r>
              <a:rPr lang="en-US" sz="1400" dirty="0" err="1"/>
              <a:t>selectedImage</a:t>
            </a:r>
            <a:r>
              <a:rPr lang="en-US" sz="1400" dirty="0"/>
              <a:t>);   } }  }</a:t>
            </a:r>
          </a:p>
        </p:txBody>
      </p:sp>
    </p:spTree>
    <p:extLst>
      <p:ext uri="{BB962C8B-B14F-4D97-AF65-F5344CB8AC3E}">
        <p14:creationId xmlns:p14="http://schemas.microsoft.com/office/powerpoint/2010/main" val="26515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F190-943D-B7B8-3A11-C69C265A709E}"/>
              </a:ext>
            </a:extLst>
          </p:cNvPr>
          <p:cNvSpPr>
            <a:spLocks noGrp="1"/>
          </p:cNvSpPr>
          <p:nvPr>
            <p:ph type="title"/>
          </p:nvPr>
        </p:nvSpPr>
        <p:spPr>
          <a:xfrm>
            <a:off x="720000" y="323134"/>
            <a:ext cx="10728322" cy="1058779"/>
          </a:xfrm>
        </p:spPr>
        <p:txBody>
          <a:bodyPr>
            <a:normAutofit/>
          </a:bodyPr>
          <a:lstStyle/>
          <a:p>
            <a:pPr algn="ctr"/>
            <a:r>
              <a:rPr lang="en-US" sz="2000" dirty="0"/>
              <a:t>Category 1: </a:t>
            </a:r>
            <a:br>
              <a:rPr lang="en-US" sz="2000" dirty="0"/>
            </a:br>
            <a:r>
              <a:rPr lang="en-US" sz="2000" dirty="0"/>
              <a:t>Mobile Application Development </a:t>
            </a:r>
            <a:br>
              <a:rPr lang="en-US" sz="2000" dirty="0"/>
            </a:br>
            <a:r>
              <a:rPr lang="en-US" sz="2000" dirty="0"/>
              <a:t>Weight Tracking App</a:t>
            </a:r>
          </a:p>
        </p:txBody>
      </p:sp>
      <p:sp>
        <p:nvSpPr>
          <p:cNvPr id="3" name="Content Placeholder 2">
            <a:extLst>
              <a:ext uri="{FF2B5EF4-FFF2-40B4-BE49-F238E27FC236}">
                <a16:creationId xmlns:a16="http://schemas.microsoft.com/office/drawing/2014/main" id="{1D1463DC-7D0F-7A67-351A-C5177FD73368}"/>
              </a:ext>
            </a:extLst>
          </p:cNvPr>
          <p:cNvSpPr>
            <a:spLocks noGrp="1"/>
          </p:cNvSpPr>
          <p:nvPr>
            <p:ph idx="1"/>
          </p:nvPr>
        </p:nvSpPr>
        <p:spPr>
          <a:xfrm>
            <a:off x="720000" y="1381913"/>
            <a:ext cx="10728325" cy="5211391"/>
          </a:xfrm>
        </p:spPr>
        <p:txBody>
          <a:bodyPr>
            <a:normAutofit/>
          </a:bodyPr>
          <a:lstStyle/>
          <a:p>
            <a:pPr>
              <a:buFont typeface="Wingdings" panose="05000000000000000000" pitchFamily="2" charset="2"/>
              <a:buChar char="q"/>
            </a:pPr>
            <a:r>
              <a:rPr lang="en-US" dirty="0"/>
              <a:t>Review: </a:t>
            </a:r>
          </a:p>
          <a:p>
            <a:pPr marL="0" indent="0">
              <a:buNone/>
            </a:pPr>
            <a:r>
              <a:rPr lang="en-US" dirty="0"/>
              <a:t>Overall, the ClickedItemActivity.java seems to be a straightforward and well-structured Android activity. It's primarily responsible for displaying information about a selected item, and it handles the “Intent” extras safely by checking for null values. While it's relatively simple and doesn't involve complex operations, it fulfills its intended purpose effectively. Depending on the project requirements, I might consider adding more comments for clarity and documenting the purpose of specific elements, but in its current form, the code appears to be in good shape.</a:t>
            </a:r>
          </a:p>
        </p:txBody>
      </p:sp>
    </p:spTree>
    <p:extLst>
      <p:ext uri="{BB962C8B-B14F-4D97-AF65-F5344CB8AC3E}">
        <p14:creationId xmlns:p14="http://schemas.microsoft.com/office/powerpoint/2010/main" val="197238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F190-943D-B7B8-3A11-C69C265A709E}"/>
              </a:ext>
            </a:extLst>
          </p:cNvPr>
          <p:cNvSpPr>
            <a:spLocks noGrp="1"/>
          </p:cNvSpPr>
          <p:nvPr>
            <p:ph type="title"/>
          </p:nvPr>
        </p:nvSpPr>
        <p:spPr>
          <a:xfrm>
            <a:off x="720000" y="323134"/>
            <a:ext cx="10728322" cy="1058779"/>
          </a:xfrm>
        </p:spPr>
        <p:txBody>
          <a:bodyPr>
            <a:normAutofit/>
          </a:bodyPr>
          <a:lstStyle/>
          <a:p>
            <a:pPr algn="ctr"/>
            <a:r>
              <a:rPr lang="en-US" sz="2000" dirty="0"/>
              <a:t>Category 1: </a:t>
            </a:r>
            <a:br>
              <a:rPr lang="en-US" sz="2000" dirty="0"/>
            </a:br>
            <a:r>
              <a:rPr lang="en-US" sz="2000" dirty="0"/>
              <a:t>Mobile Application Development </a:t>
            </a:r>
            <a:br>
              <a:rPr lang="en-US" sz="2000" dirty="0"/>
            </a:br>
            <a:r>
              <a:rPr lang="en-US" sz="2000" dirty="0"/>
              <a:t>Weight Tracking App</a:t>
            </a:r>
          </a:p>
        </p:txBody>
      </p:sp>
      <p:sp>
        <p:nvSpPr>
          <p:cNvPr id="3" name="Content Placeholder 2">
            <a:extLst>
              <a:ext uri="{FF2B5EF4-FFF2-40B4-BE49-F238E27FC236}">
                <a16:creationId xmlns:a16="http://schemas.microsoft.com/office/drawing/2014/main" id="{1D1463DC-7D0F-7A67-351A-C5177FD73368}"/>
              </a:ext>
            </a:extLst>
          </p:cNvPr>
          <p:cNvSpPr>
            <a:spLocks noGrp="1"/>
          </p:cNvSpPr>
          <p:nvPr>
            <p:ph idx="1"/>
          </p:nvPr>
        </p:nvSpPr>
        <p:spPr>
          <a:xfrm>
            <a:off x="720000" y="1381913"/>
            <a:ext cx="10728325" cy="5211391"/>
          </a:xfrm>
        </p:spPr>
        <p:txBody>
          <a:bodyPr>
            <a:normAutofit/>
          </a:bodyPr>
          <a:lstStyle/>
          <a:p>
            <a:pPr>
              <a:buFont typeface="Wingdings" panose="05000000000000000000" pitchFamily="2" charset="2"/>
              <a:buChar char="q"/>
            </a:pPr>
            <a:r>
              <a:rPr lang="en-US" sz="1400" dirty="0"/>
              <a:t>Analysis:</a:t>
            </a:r>
          </a:p>
          <a:p>
            <a:pPr>
              <a:buFont typeface="Wingdings" panose="05000000000000000000" pitchFamily="2" charset="2"/>
              <a:buChar char="Ø"/>
            </a:pPr>
            <a:r>
              <a:rPr lang="en-US" sz="1400" dirty="0"/>
              <a:t>Structure:</a:t>
            </a:r>
          </a:p>
          <a:p>
            <a:pPr marL="0" indent="0">
              <a:buNone/>
            </a:pPr>
            <a:r>
              <a:rPr lang="en-US" sz="1400" dirty="0"/>
              <a:t>The code appears to correctly implement the design. It displays detailed information about a selected item, which is passed as extras through an “Intent.”</a:t>
            </a:r>
          </a:p>
          <a:p>
            <a:pPr marL="0" indent="0">
              <a:buNone/>
            </a:pPr>
            <a:r>
              <a:rPr lang="en-US" sz="1400" dirty="0"/>
              <a:t>The code adheres to Android coding standards for activity creation.</a:t>
            </a:r>
          </a:p>
          <a:p>
            <a:pPr marL="0" indent="0">
              <a:buNone/>
            </a:pPr>
            <a:r>
              <a:rPr lang="en-US" sz="1400" dirty="0"/>
              <a:t>The code is reasonably well-structured and follows a consistent style. It's also formatted in a standard way.</a:t>
            </a:r>
          </a:p>
          <a:p>
            <a:pPr marL="0" indent="0">
              <a:buNone/>
            </a:pPr>
            <a:r>
              <a:rPr lang="en-US" sz="1400" dirty="0"/>
              <a:t>There are no uncalled-for or unneeded procedures, and the code is clear and concise.</a:t>
            </a:r>
          </a:p>
          <a:p>
            <a:pPr marL="0" indent="0">
              <a:buNone/>
            </a:pPr>
            <a:r>
              <a:rPr lang="en-US" sz="1400" dirty="0"/>
              <a:t>There are no leftover stubs or test routines in the code.</a:t>
            </a:r>
          </a:p>
          <a:p>
            <a:pPr>
              <a:buFont typeface="Wingdings" panose="05000000000000000000" pitchFamily="2" charset="2"/>
              <a:buChar char="Ø"/>
            </a:pPr>
            <a:r>
              <a:rPr lang="en-US" sz="1400" dirty="0"/>
              <a:t>Documentation:</a:t>
            </a:r>
          </a:p>
          <a:p>
            <a:pPr marL="0" indent="0">
              <a:buNone/>
            </a:pPr>
            <a:r>
              <a:rPr lang="en-US" sz="1400" dirty="0"/>
              <a:t>The code is not extensively documented, but it's relatively straightforward. Comments could be added to clarify the purpose of specific elements and variables if needed.</a:t>
            </a:r>
          </a:p>
          <a:p>
            <a:pPr>
              <a:buFont typeface="Wingdings" panose="05000000000000000000" pitchFamily="2" charset="2"/>
              <a:buChar char="Ø"/>
            </a:pPr>
            <a:r>
              <a:rPr lang="en-US" sz="1400" dirty="0"/>
              <a:t>Variables:</a:t>
            </a:r>
          </a:p>
          <a:p>
            <a:pPr marL="0" indent="0">
              <a:buNone/>
            </a:pPr>
            <a:r>
              <a:rPr lang="en-US" sz="1400" dirty="0"/>
              <a:t>Variable names such as </a:t>
            </a:r>
            <a:r>
              <a:rPr lang="en-US" sz="1400" dirty="0" err="1"/>
              <a:t>imageView</a:t>
            </a:r>
            <a:r>
              <a:rPr lang="en-US" sz="1400" dirty="0"/>
              <a:t>, </a:t>
            </a:r>
            <a:r>
              <a:rPr lang="en-US" sz="1400" dirty="0" err="1"/>
              <a:t>textView</a:t>
            </a:r>
            <a:r>
              <a:rPr lang="en-US" sz="1400" dirty="0"/>
              <a:t>, and </a:t>
            </a:r>
            <a:r>
              <a:rPr lang="en-US" sz="1400" dirty="0" err="1"/>
              <a:t>editText</a:t>
            </a:r>
            <a:r>
              <a:rPr lang="en-US" sz="1400" dirty="0"/>
              <a:t> are clear and meaningful.</a:t>
            </a:r>
          </a:p>
          <a:p>
            <a:pPr marL="0" indent="0">
              <a:buNone/>
            </a:pPr>
            <a:r>
              <a:rPr lang="en-US" sz="1400" dirty="0"/>
              <a:t>Variable types appear to be appropriate.</a:t>
            </a:r>
          </a:p>
          <a:p>
            <a:endParaRPr lang="en-US" sz="1400" dirty="0"/>
          </a:p>
        </p:txBody>
      </p:sp>
    </p:spTree>
    <p:extLst>
      <p:ext uri="{BB962C8B-B14F-4D97-AF65-F5344CB8AC3E}">
        <p14:creationId xmlns:p14="http://schemas.microsoft.com/office/powerpoint/2010/main" val="337305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F190-943D-B7B8-3A11-C69C265A709E}"/>
              </a:ext>
            </a:extLst>
          </p:cNvPr>
          <p:cNvSpPr>
            <a:spLocks noGrp="1"/>
          </p:cNvSpPr>
          <p:nvPr>
            <p:ph type="title"/>
          </p:nvPr>
        </p:nvSpPr>
        <p:spPr>
          <a:xfrm>
            <a:off x="720000" y="323134"/>
            <a:ext cx="10728322" cy="1058779"/>
          </a:xfrm>
        </p:spPr>
        <p:txBody>
          <a:bodyPr>
            <a:normAutofit/>
          </a:bodyPr>
          <a:lstStyle/>
          <a:p>
            <a:pPr algn="ctr"/>
            <a:r>
              <a:rPr lang="en-US" sz="2000" dirty="0"/>
              <a:t>Category 1: </a:t>
            </a:r>
            <a:br>
              <a:rPr lang="en-US" sz="2000" dirty="0"/>
            </a:br>
            <a:r>
              <a:rPr lang="en-US" sz="2000" dirty="0"/>
              <a:t>Mobile Application Development </a:t>
            </a:r>
            <a:br>
              <a:rPr lang="en-US" sz="2000" dirty="0"/>
            </a:br>
            <a:r>
              <a:rPr lang="en-US" sz="2000" dirty="0"/>
              <a:t>Weight Tracking App (cont.)</a:t>
            </a:r>
          </a:p>
        </p:txBody>
      </p:sp>
      <p:sp>
        <p:nvSpPr>
          <p:cNvPr id="3" name="Content Placeholder 2">
            <a:extLst>
              <a:ext uri="{FF2B5EF4-FFF2-40B4-BE49-F238E27FC236}">
                <a16:creationId xmlns:a16="http://schemas.microsoft.com/office/drawing/2014/main" id="{1D1463DC-7D0F-7A67-351A-C5177FD73368}"/>
              </a:ext>
            </a:extLst>
          </p:cNvPr>
          <p:cNvSpPr>
            <a:spLocks noGrp="1"/>
          </p:cNvSpPr>
          <p:nvPr>
            <p:ph idx="1"/>
          </p:nvPr>
        </p:nvSpPr>
        <p:spPr>
          <a:xfrm>
            <a:off x="720000" y="1381913"/>
            <a:ext cx="10728325" cy="5211391"/>
          </a:xfrm>
        </p:spPr>
        <p:txBody>
          <a:bodyPr>
            <a:normAutofit/>
          </a:bodyPr>
          <a:lstStyle/>
          <a:p>
            <a:pPr>
              <a:buFont typeface="Wingdings" panose="05000000000000000000" pitchFamily="2" charset="2"/>
              <a:buChar char="q"/>
            </a:pPr>
            <a:r>
              <a:rPr lang="en-US" sz="1400" dirty="0"/>
              <a:t>Analysis: </a:t>
            </a:r>
          </a:p>
          <a:p>
            <a:pPr>
              <a:buFont typeface="Wingdings" panose="05000000000000000000" pitchFamily="2" charset="2"/>
              <a:buChar char="Ø"/>
            </a:pPr>
            <a:r>
              <a:rPr lang="en-US" sz="1400" dirty="0"/>
              <a:t>Arithmetic Operations:</a:t>
            </a:r>
          </a:p>
          <a:p>
            <a:pPr marL="0" indent="0">
              <a:buNone/>
            </a:pPr>
            <a:r>
              <a:rPr lang="en-US" sz="1400" dirty="0"/>
              <a:t>The code does not perform complex arithmetic operations. It's primarily responsible for displaying data.</a:t>
            </a:r>
          </a:p>
          <a:p>
            <a:pPr>
              <a:buFont typeface="Wingdings" panose="05000000000000000000" pitchFamily="2" charset="2"/>
              <a:buChar char="Ø"/>
            </a:pPr>
            <a:r>
              <a:rPr lang="en-US" sz="1400" dirty="0"/>
              <a:t>Loops and Branches:</a:t>
            </a:r>
          </a:p>
          <a:p>
            <a:pPr marL="0" indent="0">
              <a:buNone/>
            </a:pPr>
            <a:r>
              <a:rPr lang="en-US" sz="1400" dirty="0"/>
              <a:t>The code does not contain loops or complex branches.</a:t>
            </a:r>
          </a:p>
          <a:p>
            <a:pPr>
              <a:buFont typeface="Wingdings" panose="05000000000000000000" pitchFamily="2" charset="2"/>
              <a:buChar char="Ø"/>
            </a:pPr>
            <a:r>
              <a:rPr lang="en-US" sz="1400" dirty="0"/>
              <a:t>Defensive Programming:</a:t>
            </a:r>
          </a:p>
          <a:p>
            <a:pPr marL="0" indent="0">
              <a:buNone/>
            </a:pPr>
            <a:r>
              <a:rPr lang="en-US" sz="1400" dirty="0"/>
              <a:t>The code doesn't involve index, pointer, or array bounds checks. It handles the Intent extras appropriately by checking for null </a:t>
            </a:r>
          </a:p>
          <a:p>
            <a:pPr marL="0" indent="0">
              <a:buNone/>
            </a:pPr>
            <a:r>
              <a:rPr lang="en-US" sz="1400" dirty="0"/>
              <a:t>before using them.</a:t>
            </a:r>
          </a:p>
          <a:p>
            <a:pPr marL="0" indent="0">
              <a:buNone/>
            </a:pPr>
            <a:r>
              <a:rPr lang="en-US" sz="1400" dirty="0"/>
              <a:t>The code doesn't involve file operations or external device access, so there are no related defensive programming concerns.</a:t>
            </a:r>
          </a:p>
          <a:p>
            <a:pPr marL="0" indent="0">
              <a:buNone/>
            </a:pPr>
            <a:endParaRPr lang="en-US" sz="1400" dirty="0"/>
          </a:p>
        </p:txBody>
      </p:sp>
    </p:spTree>
    <p:extLst>
      <p:ext uri="{BB962C8B-B14F-4D97-AF65-F5344CB8AC3E}">
        <p14:creationId xmlns:p14="http://schemas.microsoft.com/office/powerpoint/2010/main" val="338835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F190-943D-B7B8-3A11-C69C265A709E}"/>
              </a:ext>
            </a:extLst>
          </p:cNvPr>
          <p:cNvSpPr>
            <a:spLocks noGrp="1"/>
          </p:cNvSpPr>
          <p:nvPr>
            <p:ph type="title"/>
          </p:nvPr>
        </p:nvSpPr>
        <p:spPr>
          <a:xfrm>
            <a:off x="720000" y="323134"/>
            <a:ext cx="10728322" cy="1058779"/>
          </a:xfrm>
        </p:spPr>
        <p:txBody>
          <a:bodyPr>
            <a:normAutofit/>
          </a:bodyPr>
          <a:lstStyle/>
          <a:p>
            <a:pPr algn="ctr"/>
            <a:r>
              <a:rPr lang="en-US" sz="2000" dirty="0"/>
              <a:t>Category 1: </a:t>
            </a:r>
            <a:br>
              <a:rPr lang="en-US" sz="2000" dirty="0"/>
            </a:br>
            <a:r>
              <a:rPr lang="en-US" sz="2000" dirty="0"/>
              <a:t>Mobile Application Development </a:t>
            </a:r>
            <a:br>
              <a:rPr lang="en-US" sz="2000" dirty="0"/>
            </a:br>
            <a:r>
              <a:rPr lang="en-US" sz="2000" dirty="0"/>
              <a:t>Weight Tracking App </a:t>
            </a:r>
          </a:p>
        </p:txBody>
      </p:sp>
      <p:sp>
        <p:nvSpPr>
          <p:cNvPr id="3" name="Content Placeholder 2">
            <a:extLst>
              <a:ext uri="{FF2B5EF4-FFF2-40B4-BE49-F238E27FC236}">
                <a16:creationId xmlns:a16="http://schemas.microsoft.com/office/drawing/2014/main" id="{1D1463DC-7D0F-7A67-351A-C5177FD73368}"/>
              </a:ext>
            </a:extLst>
          </p:cNvPr>
          <p:cNvSpPr>
            <a:spLocks noGrp="1"/>
          </p:cNvSpPr>
          <p:nvPr>
            <p:ph idx="1"/>
          </p:nvPr>
        </p:nvSpPr>
        <p:spPr>
          <a:xfrm>
            <a:off x="720000" y="1381913"/>
            <a:ext cx="10728325" cy="5211391"/>
          </a:xfrm>
        </p:spPr>
        <p:txBody>
          <a:bodyPr>
            <a:normAutofit/>
          </a:bodyPr>
          <a:lstStyle/>
          <a:p>
            <a:pPr>
              <a:buFont typeface="Wingdings" panose="05000000000000000000" pitchFamily="2" charset="2"/>
              <a:buChar char="q"/>
            </a:pPr>
            <a:r>
              <a:rPr lang="en-US" sz="1600" dirty="0"/>
              <a:t>Identification of the practical enhancement:  </a:t>
            </a:r>
          </a:p>
          <a:p>
            <a:pPr>
              <a:buFont typeface="Wingdings" panose="05000000000000000000" pitchFamily="2" charset="2"/>
              <a:buChar char="Ø"/>
            </a:pPr>
            <a:r>
              <a:rPr lang="en-US" sz="1600" dirty="0"/>
              <a:t>For the ClickedItemActivity.java, I can align your practical enhancements and intended course outcome 3: Incorporating innovative mobile programming languages and frameworks and extending app functionality requires problem-solving and design evaluation skills to make informed choices and manage trade-offs effectively.</a:t>
            </a:r>
          </a:p>
          <a:p>
            <a:pPr>
              <a:buFont typeface="Wingdings" panose="05000000000000000000" pitchFamily="2" charset="2"/>
              <a:buChar char="Ø"/>
            </a:pPr>
            <a:r>
              <a:rPr lang="en-US" sz="1600" dirty="0"/>
              <a:t>In the ClickedItemActivity.java, I aim to extend the functionality of the app by implementing innovative features or functionalities. This may involve using advanced mobile programming techniques, frameworks, or libraries to enhance the user experience or provide additional value to users. (Course Outcome 3)</a:t>
            </a:r>
          </a:p>
          <a:p>
            <a:pPr>
              <a:buFont typeface="Wingdings" panose="05000000000000000000" pitchFamily="2" charset="2"/>
              <a:buChar char="q"/>
            </a:pPr>
            <a:r>
              <a:rPr lang="en-US" sz="1600" dirty="0"/>
              <a:t>Practical Enhancements for ClickedItemActivity.java:</a:t>
            </a:r>
          </a:p>
          <a:p>
            <a:pPr>
              <a:buFont typeface="Wingdings" panose="05000000000000000000" pitchFamily="2" charset="2"/>
              <a:buChar char="Ø"/>
            </a:pPr>
            <a:r>
              <a:rPr lang="en-US" sz="1600" dirty="0"/>
              <a:t>Implement a feature that allows users to interact with the displayed item, such as adding comments or reviews.</a:t>
            </a:r>
          </a:p>
          <a:p>
            <a:pPr>
              <a:buFont typeface="Wingdings" panose="05000000000000000000" pitchFamily="2" charset="2"/>
              <a:buChar char="Ø"/>
            </a:pPr>
            <a:r>
              <a:rPr lang="en-US" sz="1600" dirty="0"/>
              <a:t>Enhance the user interface with more dynamic and interactive elements, like animations or gestures.</a:t>
            </a:r>
          </a:p>
          <a:p>
            <a:pPr>
              <a:buFont typeface="Wingdings" panose="05000000000000000000" pitchFamily="2" charset="2"/>
              <a:buChar char="Ø"/>
            </a:pPr>
            <a:r>
              <a:rPr lang="en-US" sz="1600" dirty="0"/>
              <a:t>Provide options for users to customize the displayed item's details or appearance based on their preferences.</a:t>
            </a:r>
          </a:p>
        </p:txBody>
      </p:sp>
    </p:spTree>
    <p:extLst>
      <p:ext uri="{BB962C8B-B14F-4D97-AF65-F5344CB8AC3E}">
        <p14:creationId xmlns:p14="http://schemas.microsoft.com/office/powerpoint/2010/main" val="211728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DA7-25CA-A619-FEFA-F6AE4314452F}"/>
              </a:ext>
            </a:extLst>
          </p:cNvPr>
          <p:cNvSpPr>
            <a:spLocks noGrp="1"/>
          </p:cNvSpPr>
          <p:nvPr>
            <p:ph type="title"/>
          </p:nvPr>
        </p:nvSpPr>
        <p:spPr/>
        <p:txBody>
          <a:bodyPr/>
          <a:lstStyle/>
          <a:p>
            <a:pPr algn="ctr"/>
            <a:r>
              <a:rPr lang="en-US" dirty="0"/>
              <a:t>Moving on to Category 2</a:t>
            </a:r>
            <a:br>
              <a:rPr lang="en-US" dirty="0"/>
            </a:br>
            <a:r>
              <a:rPr lang="en-US" dirty="0"/>
              <a:t>Collection of bids </a:t>
            </a:r>
            <a:br>
              <a:rPr lang="en-US" dirty="0"/>
            </a:br>
            <a:r>
              <a:rPr lang="en-US" dirty="0"/>
              <a:t>Selection Sort &amp; Quicksort.</a:t>
            </a:r>
          </a:p>
        </p:txBody>
      </p:sp>
      <p:sp>
        <p:nvSpPr>
          <p:cNvPr id="3" name="Content Placeholder 2">
            <a:extLst>
              <a:ext uri="{FF2B5EF4-FFF2-40B4-BE49-F238E27FC236}">
                <a16:creationId xmlns:a16="http://schemas.microsoft.com/office/drawing/2014/main" id="{8F182372-B3F4-AF19-EBBE-F0A1EB9F966C}"/>
              </a:ext>
            </a:extLst>
          </p:cNvPr>
          <p:cNvSpPr>
            <a:spLocks noGrp="1"/>
          </p:cNvSpPr>
          <p:nvPr>
            <p:ph idx="1"/>
          </p:nvPr>
        </p:nvSpPr>
        <p:spPr/>
        <p:txBody>
          <a:bodyPr/>
          <a:lstStyle/>
          <a:p>
            <a:r>
              <a:rPr lang="en-US" dirty="0"/>
              <a:t>The original can be found in the link below:  vectorSorting.cpp</a:t>
            </a:r>
          </a:p>
          <a:p>
            <a:r>
              <a:rPr lang="en-US" dirty="0">
                <a:hlinkClick r:id="rId2"/>
              </a:rPr>
              <a:t>https://github.com/hainguyen52d/CS-260-Data-Structures-and-Algorithms</a:t>
            </a:r>
            <a:r>
              <a:rPr lang="en-US" dirty="0"/>
              <a:t> </a:t>
            </a:r>
          </a:p>
          <a:p>
            <a:endParaRPr lang="en-US" dirty="0"/>
          </a:p>
        </p:txBody>
      </p:sp>
    </p:spTree>
    <p:extLst>
      <p:ext uri="{BB962C8B-B14F-4D97-AF65-F5344CB8AC3E}">
        <p14:creationId xmlns:p14="http://schemas.microsoft.com/office/powerpoint/2010/main" val="3948014149"/>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1582</TotalTime>
  <Words>2250</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Sagona Book</vt:lpstr>
      <vt:lpstr>The Hand Extrablack</vt:lpstr>
      <vt:lpstr>Wingdings</vt:lpstr>
      <vt:lpstr>BlobVTI</vt:lpstr>
      <vt:lpstr>CS 499 Capstone  </vt:lpstr>
      <vt:lpstr>Introduction: Good morning, my name is Hai Nguyen. Today I  will go over code review for three categories: Software  Engineering/Design, Algorithms and Data Structures, and  Databases.  In this video, I will review, analyze three exciting artifacts in related to code review checklist and identify all practical enhancements as well as which course outcomes I plan to meet for all artifacts.  </vt:lpstr>
      <vt:lpstr>Category 1:  Mobile Application Development  Weight Tracking App</vt:lpstr>
      <vt:lpstr>Category 1:  Mobile Application Development  Weight Tracking App</vt:lpstr>
      <vt:lpstr>Category 1:  Mobile Application Development  Weight Tracking App</vt:lpstr>
      <vt:lpstr>Category 1:  Mobile Application Development  Weight Tracking App</vt:lpstr>
      <vt:lpstr>Category 1:  Mobile Application Development  Weight Tracking App (cont.)</vt:lpstr>
      <vt:lpstr>Category 1:  Mobile Application Development  Weight Tracking App </vt:lpstr>
      <vt:lpstr>Moving on to Category 2 Collection of bids  Selection Sort &amp; Quicksort.</vt:lpstr>
      <vt:lpstr>Moving on to Category 2 Collection of bids  Selection Sort &amp; Quicksort.</vt:lpstr>
      <vt:lpstr>Moving on to Category 2 Collection of bids  Selection Sort &amp; Quicksort.</vt:lpstr>
      <vt:lpstr>Moving on to Category 2 Collection of bids  Selection Sort &amp; Quicksort.</vt:lpstr>
      <vt:lpstr>Moving on to Category 2 Collection of bids  Selection Sort &amp; Quicksort.</vt:lpstr>
      <vt:lpstr>Moving on to Category 3  Internation Animal Shelter  Databases</vt:lpstr>
      <vt:lpstr>Moving on Category 3  Internation Animal Shelter  Databases</vt:lpstr>
      <vt:lpstr>Moving on Category 3  Internation Animal Shelter  Databases</vt:lpstr>
      <vt:lpstr>Moving on Category 3  Internation Animal Shelter  Databases</vt:lpstr>
      <vt:lpstr>Moving on Category 3  Internation Animal Shelter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499 Capstone  </dc:title>
  <dc:creator>Nguyen, Hai</dc:creator>
  <cp:lastModifiedBy>Nguyen, Hai</cp:lastModifiedBy>
  <cp:revision>2</cp:revision>
  <dcterms:created xsi:type="dcterms:W3CDTF">2023-11-03T20:35:24Z</dcterms:created>
  <dcterms:modified xsi:type="dcterms:W3CDTF">2023-11-05T03:29:09Z</dcterms:modified>
</cp:coreProperties>
</file>