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398962" y="9555162"/>
            <a:ext cx="3355975" cy="48577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 name="Google Shape;5;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 name="Google Shape;6;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 name="Google Shape;7;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 name="Google Shape;8;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 name="Google Shape;9;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 name="Google Shape;10;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 name="Google Shape;11;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 name="Google Shape;12;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 name="Google Shape;13;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 name="Google Shape;14;n"/>
          <p:cNvSpPr/>
          <p:nvPr>
            <p:ph idx="2" type="sldImg"/>
          </p:nvPr>
        </p:nvSpPr>
        <p:spPr>
          <a:xfrm>
            <a:off x="1371600" y="763587"/>
            <a:ext cx="5011737" cy="37544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 name="Google Shape;15;n"/>
          <p:cNvSpPr txBox="1"/>
          <p:nvPr>
            <p:ph idx="1" type="body"/>
          </p:nvPr>
        </p:nvSpPr>
        <p:spPr>
          <a:xfrm>
            <a:off x="777875" y="4776787"/>
            <a:ext cx="6200775" cy="4508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n"/>
          <p:cNvSpPr/>
          <p:nvPr/>
        </p:nvSpPr>
        <p:spPr>
          <a:xfrm>
            <a:off x="0" y="0"/>
            <a:ext cx="3357562" cy="4873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 name="Google Shape;17;n"/>
          <p:cNvSpPr/>
          <p:nvPr/>
        </p:nvSpPr>
        <p:spPr>
          <a:xfrm>
            <a:off x="4398962" y="0"/>
            <a:ext cx="3357562" cy="4873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 name="Google Shape;18;n"/>
          <p:cNvSpPr/>
          <p:nvPr/>
        </p:nvSpPr>
        <p:spPr>
          <a:xfrm>
            <a:off x="0" y="9555162"/>
            <a:ext cx="3357562" cy="4873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 name="Google Shape;19;n"/>
          <p:cNvSpPr txBox="1"/>
          <p:nvPr>
            <p:ph idx="3" type="sldNum"/>
          </p:nvPr>
        </p:nvSpPr>
        <p:spPr>
          <a:xfrm>
            <a:off x="4398962" y="9555162"/>
            <a:ext cx="3355975" cy="4857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1:notes"/>
          <p:cNvSpPr txBox="1"/>
          <p:nvPr>
            <p:ph idx="12" type="sldNum"/>
          </p:nvPr>
        </p:nvSpPr>
        <p:spPr>
          <a:xfrm>
            <a:off x="4398962" y="9555162"/>
            <a:ext cx="3355975" cy="48577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38" name="Google Shape;38;p1:notes"/>
          <p:cNvSpPr txBox="1"/>
          <p:nvPr/>
        </p:nvSpPr>
        <p:spPr>
          <a:xfrm>
            <a:off x="4398962" y="9555162"/>
            <a:ext cx="3357562"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 name="Google Shape;39;p1: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 name="Google Shape;40;p1: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 name="Google Shape;41;p1:notes"/>
          <p:cNvSpPr txBox="1"/>
          <p:nvPr>
            <p:ph idx="1" type="body"/>
          </p:nvPr>
        </p:nvSpPr>
        <p:spPr>
          <a:xfrm>
            <a:off x="777875" y="4776787"/>
            <a:ext cx="6200775" cy="4508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bcbb8c7e3_0_16: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31" name="Google Shape;131;g4bcbb8c7e3_0_16: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2" name="Google Shape;132;g4bcbb8c7e3_0_16: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g4bcbb8c7e3_0_16: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4" name="Google Shape;134;g4bcbb8c7e3_0_16: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bd2c79f94_0_111: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41" name="Google Shape;141;g4bd2c79f94_0_111: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2" name="Google Shape;142;g4bd2c79f94_0_111: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 name="Google Shape;143;g4bd2c79f94_0_111: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4" name="Google Shape;144;g4bd2c79f94_0_111: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bcbb8c7e3_0_24: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50" name="Google Shape;150;g4bcbb8c7e3_0_24: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1" name="Google Shape;151;g4bcbb8c7e3_0_24: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g4bcbb8c7e3_0_24: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3" name="Google Shape;153;g4bcbb8c7e3_0_24: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bcbb8c7e3_0_32: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59" name="Google Shape;159;g4bcbb8c7e3_0_32: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0" name="Google Shape;160;g4bcbb8c7e3_0_3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1" name="Google Shape;161;g4bcbb8c7e3_0_32: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2" name="Google Shape;162;g4bcbb8c7e3_0_32: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03fa751d_0_0: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68" name="Google Shape;168;g4c03fa751d_0_0: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9" name="Google Shape;169;g4c03fa751d_0_0: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0" name="Google Shape;170;g4c03fa751d_0_0: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1" name="Google Shape;171;g4c03fa751d_0_0: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bd2c79f94_0_52: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79" name="Google Shape;179;g4bd2c79f94_0_52: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0" name="Google Shape;180;g4bd2c79f94_0_5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g4bd2c79f94_0_52: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2" name="Google Shape;182;g4bd2c79f94_0_52: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bd2c79f94_0_62: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90" name="Google Shape;190;g4bd2c79f94_0_62: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1" name="Google Shape;191;g4bd2c79f94_0_6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2" name="Google Shape;192;g4bd2c79f94_0_62: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93" name="Google Shape;193;g4bd2c79f94_0_62: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bd2c79f94_0_72: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01" name="Google Shape;201;g4bd2c79f94_0_72: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2" name="Google Shape;202;g4bd2c79f94_0_7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3" name="Google Shape;203;g4bd2c79f94_0_72: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4" name="Google Shape;204;g4bd2c79f94_0_72: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bd2c79f94_0_82: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12" name="Google Shape;212;g4bd2c79f94_0_82: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3" name="Google Shape;213;g4bd2c79f94_0_8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4" name="Google Shape;214;g4bd2c79f94_0_82: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5" name="Google Shape;215;g4bd2c79f94_0_82: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bcbb8c7e3_0_40: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23" name="Google Shape;223;g4bcbb8c7e3_0_40: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4" name="Google Shape;224;g4bcbb8c7e3_0_40: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5" name="Google Shape;225;g4bcbb8c7e3_0_40: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6" name="Google Shape;226;g4bcbb8c7e3_0_40: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txBox="1"/>
          <p:nvPr>
            <p:ph idx="12" type="sldNum"/>
          </p:nvPr>
        </p:nvSpPr>
        <p:spPr>
          <a:xfrm>
            <a:off x="4398962" y="9555162"/>
            <a:ext cx="3355975" cy="48577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47" name="Google Shape;47;p2:notes"/>
          <p:cNvSpPr txBox="1"/>
          <p:nvPr/>
        </p:nvSpPr>
        <p:spPr>
          <a:xfrm>
            <a:off x="4398962" y="9555162"/>
            <a:ext cx="3357562"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 name="Google Shape;48;p2: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 name="Google Shape;49;p2: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 name="Google Shape;50;p2:notes"/>
          <p:cNvSpPr txBox="1"/>
          <p:nvPr>
            <p:ph idx="1" type="body"/>
          </p:nvPr>
        </p:nvSpPr>
        <p:spPr>
          <a:xfrm>
            <a:off x="777875" y="4776787"/>
            <a:ext cx="6200775" cy="4508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bcbb8c7e3_0_48: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32" name="Google Shape;232;g4bcbb8c7e3_0_48: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3" name="Google Shape;233;g4bcbb8c7e3_0_48: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4" name="Google Shape;234;g4bcbb8c7e3_0_48: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5" name="Google Shape;235;g4bcbb8c7e3_0_48: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bcbb8c7e3_0_57: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41" name="Google Shape;241;g4bcbb8c7e3_0_57: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2" name="Google Shape;242;g4bcbb8c7e3_0_57: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3" name="Google Shape;243;g4bcbb8c7e3_0_57: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4" name="Google Shape;244;g4bcbb8c7e3_0_57: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bcbb8c7e3_0_65: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50" name="Google Shape;250;g4bcbb8c7e3_0_65: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1" name="Google Shape;251;g4bcbb8c7e3_0_65: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2" name="Google Shape;252;g4bcbb8c7e3_0_65: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3" name="Google Shape;253;g4bcbb8c7e3_0_65: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33:notes"/>
          <p:cNvSpPr txBox="1"/>
          <p:nvPr>
            <p:ph idx="12" type="sldNum"/>
          </p:nvPr>
        </p:nvSpPr>
        <p:spPr>
          <a:xfrm>
            <a:off x="4398962" y="9555162"/>
            <a:ext cx="3355975" cy="48577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259" name="Google Shape;259;p33:notes"/>
          <p:cNvSpPr txBox="1"/>
          <p:nvPr/>
        </p:nvSpPr>
        <p:spPr>
          <a:xfrm>
            <a:off x="4398962" y="9555162"/>
            <a:ext cx="3357562" cy="4873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0" name="Google Shape;260;p33: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1" name="Google Shape;261;p33: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2" name="Google Shape;262;p33:notes"/>
          <p:cNvSpPr txBox="1"/>
          <p:nvPr>
            <p:ph idx="1" type="body"/>
          </p:nvPr>
        </p:nvSpPr>
        <p:spPr>
          <a:xfrm>
            <a:off x="777875" y="4776787"/>
            <a:ext cx="6200775" cy="4508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3: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56" name="Google Shape;56;p3: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 name="Google Shape;57;p3: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 name="Google Shape;58;p3: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9" name="Google Shape;59;p3: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4: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65" name="Google Shape;65;p4: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6" name="Google Shape;66;p4: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 name="Google Shape;67;p4: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8" name="Google Shape;68;p4: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bd2c79f94_0_9: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77" name="Google Shape;77;g4bd2c79f94_0_9: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8" name="Google Shape;78;g4bd2c79f94_0_9: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 name="Google Shape;79;g4bd2c79f94_0_9: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0" name="Google Shape;80;g4bd2c79f94_0_9: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8: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88" name="Google Shape;88;p18: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9" name="Google Shape;89;p18: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0" name="Google Shape;90;p18: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 name="Google Shape;91;p18: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bcbb8c7e3_0_0: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97" name="Google Shape;97;g4bcbb8c7e3_0_0: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98" name="Google Shape;98;g4bcbb8c7e3_0_0: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9" name="Google Shape;99;g4bcbb8c7e3_0_0: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00" name="Google Shape;100;g4bcbb8c7e3_0_0: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bd2c79f94_0_38: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12" name="Google Shape;112;g4bd2c79f94_0_38: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3" name="Google Shape;113;g4bd2c79f94_0_38: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4" name="Google Shape;114;g4bd2c79f94_0_38: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5" name="Google Shape;115;g4bd2c79f94_0_38: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bcbb8c7e3_0_8:notes"/>
          <p:cNvSpPr txBox="1"/>
          <p:nvPr>
            <p:ph idx="12" type="sldNum"/>
          </p:nvPr>
        </p:nvSpPr>
        <p:spPr>
          <a:xfrm>
            <a:off x="4398962" y="9555162"/>
            <a:ext cx="3356100" cy="4857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SzPts val="1800"/>
              <a:buNone/>
            </a:pPr>
            <a:fld id="{00000000-1234-1234-1234-123412341234}" type="slidenum">
              <a:rPr b="0" i="0" lang="en-US" sz="1800" u="none">
                <a:solidFill>
                  <a:srgbClr val="FFFFFF"/>
                </a:solidFill>
                <a:latin typeface="Arial"/>
                <a:ea typeface="Arial"/>
                <a:cs typeface="Arial"/>
                <a:sym typeface="Arial"/>
              </a:rPr>
              <a:t>‹#›</a:t>
            </a:fld>
            <a:endParaRPr/>
          </a:p>
        </p:txBody>
      </p:sp>
      <p:sp>
        <p:nvSpPr>
          <p:cNvPr id="122" name="Google Shape;122;g4bcbb8c7e3_0_8:notes"/>
          <p:cNvSpPr txBox="1"/>
          <p:nvPr/>
        </p:nvSpPr>
        <p:spPr>
          <a:xfrm>
            <a:off x="4398962" y="9555162"/>
            <a:ext cx="3357600" cy="4875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3" name="Google Shape;123;g4bcbb8c7e3_0_8:notes"/>
          <p:cNvSpPr/>
          <p:nvPr>
            <p:ph idx="2" type="sldImg"/>
          </p:nvPr>
        </p:nvSpPr>
        <p:spPr>
          <a:xfrm>
            <a:off x="1371600" y="763587"/>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4" name="Google Shape;124;g4bcbb8c7e3_0_8:notes"/>
          <p:cNvSpPr/>
          <p:nvPr/>
        </p:nvSpPr>
        <p:spPr>
          <a:xfrm>
            <a:off x="777875" y="4776787"/>
            <a:ext cx="62181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5" name="Google Shape;125;g4bcbb8c7e3_0_8:notes"/>
          <p:cNvSpPr txBox="1"/>
          <p:nvPr>
            <p:ph idx="1" type="body"/>
          </p:nvPr>
        </p:nvSpPr>
        <p:spPr>
          <a:xfrm>
            <a:off x="777875" y="4776787"/>
            <a:ext cx="6200700" cy="45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
        <p:nvSpPr>
          <p:cNvPr id="25" name="Google Shape;25;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9pPr>
          </a:lstStyle>
          <a:p/>
        </p:txBody>
      </p:sp>
      <p:sp>
        <p:nvSpPr>
          <p:cNvPr id="26" name="Google Shape;26;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9pPr>
          </a:lstStyle>
          <a:p/>
        </p:txBody>
      </p:sp>
      <p:sp>
        <p:nvSpPr>
          <p:cNvPr id="27" name="Google Shape;27;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9pPr>
          </a:lstStyle>
          <a:p/>
        </p:txBody>
      </p:sp>
      <p:sp>
        <p:nvSpPr>
          <p:cNvPr id="34" name="Google Shape;34;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9pPr>
          </a:lstStyle>
          <a:p/>
        </p:txBody>
      </p:sp>
      <p:sp>
        <p:nvSpPr>
          <p:cNvPr id="35" name="Google Shape;35;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 name="Shape 20"/>
        <p:cNvGrpSpPr/>
        <p:nvPr/>
      </p:nvGrpSpPr>
      <p:grpSpPr>
        <a:xfrm>
          <a:off x="0" y="0"/>
          <a:ext cx="0" cy="0"/>
          <a:chOff x="0" y="0"/>
          <a:chExt cx="0" cy="0"/>
        </a:xfrm>
      </p:grpSpPr>
      <p:sp>
        <p:nvSpPr>
          <p:cNvPr id="21" name="Google Shape;21;p1"/>
          <p:cNvSpPr/>
          <p:nvPr/>
        </p:nvSpPr>
        <p:spPr>
          <a:xfrm>
            <a:off x="0" y="2057400"/>
            <a:ext cx="9144000" cy="2665412"/>
          </a:xfrm>
          <a:prstGeom prst="rect">
            <a:avLst/>
          </a:prstGeom>
          <a:solidFill>
            <a:srgbClr val="376092"/>
          </a:solidFill>
          <a:ln cap="sq" cmpd="sng" w="25550">
            <a:solidFill>
              <a:srgbClr val="3A5F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2" name="Google Shape;22;p1"/>
          <p:cNvSpPr txBox="1"/>
          <p:nvPr>
            <p:ph type="title"/>
          </p:nvPr>
        </p:nvSpPr>
        <p:spPr>
          <a:xfrm>
            <a:off x="457200" y="273050"/>
            <a:ext cx="8213725" cy="1128712"/>
          </a:xfrm>
          <a:prstGeom prst="rect">
            <a:avLst/>
          </a:prstGeom>
          <a:noFill/>
          <a:ln>
            <a:noFill/>
          </a:ln>
        </p:spPr>
        <p:txBody>
          <a:bodyPr anchorCtr="0" anchor="ctr" bIns="0" lIns="0" spcFirstLastPara="1" rIns="0" wrap="square" tIns="0"/>
          <a:lstStyle>
            <a:lvl1pPr lvl="0"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9pPr>
          </a:lstStyle>
          <a:p/>
        </p:txBody>
      </p:sp>
      <p:sp>
        <p:nvSpPr>
          <p:cNvPr id="23" name="Google Shape;23;p1"/>
          <p:cNvSpPr txBox="1"/>
          <p:nvPr>
            <p:ph idx="1" type="body"/>
          </p:nvPr>
        </p:nvSpPr>
        <p:spPr>
          <a:xfrm>
            <a:off x="457200" y="1604962"/>
            <a:ext cx="8213725" cy="3960812"/>
          </a:xfrm>
          <a:prstGeom prst="rect">
            <a:avLst/>
          </a:prstGeom>
          <a:noFill/>
          <a:ln>
            <a:noFill/>
          </a:ln>
        </p:spPr>
        <p:txBody>
          <a:bodyPr anchorCtr="0" anchor="t" bIns="0" lIns="0" spcFirstLastPara="1" rIns="0" wrap="square" tIns="0"/>
          <a:lstStyle>
            <a:lvl1pPr indent="-228600" lvl="0" marL="457200" marR="0" rtl="0" algn="l">
              <a:lnSpc>
                <a:spcPct val="93000"/>
              </a:lnSpc>
              <a:spcBef>
                <a:spcPts val="140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 name="Shape 28"/>
        <p:cNvGrpSpPr/>
        <p:nvPr/>
      </p:nvGrpSpPr>
      <p:grpSpPr>
        <a:xfrm>
          <a:off x="0" y="0"/>
          <a:ext cx="0" cy="0"/>
          <a:chOff x="0" y="0"/>
          <a:chExt cx="0" cy="0"/>
        </a:xfrm>
      </p:grpSpPr>
      <p:sp>
        <p:nvSpPr>
          <p:cNvPr id="29" name="Google Shape;29;p3"/>
          <p:cNvSpPr/>
          <p:nvPr/>
        </p:nvSpPr>
        <p:spPr>
          <a:xfrm>
            <a:off x="0" y="0"/>
            <a:ext cx="9144000" cy="914400"/>
          </a:xfrm>
          <a:prstGeom prst="rect">
            <a:avLst/>
          </a:prstGeom>
          <a:solidFill>
            <a:srgbClr val="376092"/>
          </a:solidFill>
          <a:ln cap="sq" cmpd="sng" w="25550">
            <a:solidFill>
              <a:srgbClr val="3A5F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 name="Google Shape;30;p3"/>
          <p:cNvSpPr txBox="1"/>
          <p:nvPr>
            <p:ph type="title"/>
          </p:nvPr>
        </p:nvSpPr>
        <p:spPr>
          <a:xfrm>
            <a:off x="457200" y="273050"/>
            <a:ext cx="8212137" cy="1127125"/>
          </a:xfrm>
          <a:prstGeom prst="rect">
            <a:avLst/>
          </a:prstGeom>
          <a:noFill/>
          <a:ln>
            <a:noFill/>
          </a:ln>
        </p:spPr>
        <p:txBody>
          <a:bodyPr anchorCtr="0" anchor="ctr" bIns="0" lIns="0" spcFirstLastPara="1" rIns="0" wrap="square" tIns="0"/>
          <a:lstStyle>
            <a:lvl1pPr lvl="0"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9pPr>
          </a:lstStyle>
          <a:p/>
        </p:txBody>
      </p:sp>
      <p:sp>
        <p:nvSpPr>
          <p:cNvPr id="31" name="Google Shape;31;p3"/>
          <p:cNvSpPr txBox="1"/>
          <p:nvPr>
            <p:ph idx="1" type="body"/>
          </p:nvPr>
        </p:nvSpPr>
        <p:spPr>
          <a:xfrm>
            <a:off x="457200" y="1604962"/>
            <a:ext cx="8212137" cy="3959225"/>
          </a:xfrm>
          <a:prstGeom prst="rect">
            <a:avLst/>
          </a:prstGeom>
          <a:noFill/>
          <a:ln>
            <a:noFill/>
          </a:ln>
        </p:spPr>
        <p:txBody>
          <a:bodyPr anchorCtr="0" anchor="t" bIns="0" lIns="0" spcFirstLastPara="1" rIns="0" wrap="square" tIns="28425"/>
          <a:lstStyle>
            <a:lvl1pPr indent="-228600" lvl="0" marL="457200" marR="0" rtl="0" algn="l">
              <a:lnSpc>
                <a:spcPct val="93000"/>
              </a:lnSpc>
              <a:spcBef>
                <a:spcPts val="140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1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jpg"/><Relationship Id="rId9"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 name="Shape 42"/>
        <p:cNvGrpSpPr/>
        <p:nvPr/>
      </p:nvGrpSpPr>
      <p:grpSpPr>
        <a:xfrm>
          <a:off x="0" y="0"/>
          <a:ext cx="0" cy="0"/>
          <a:chOff x="0" y="0"/>
          <a:chExt cx="0" cy="0"/>
        </a:xfrm>
      </p:grpSpPr>
      <p:sp>
        <p:nvSpPr>
          <p:cNvPr id="43" name="Google Shape;43;p5"/>
          <p:cNvSpPr txBox="1"/>
          <p:nvPr/>
        </p:nvSpPr>
        <p:spPr>
          <a:xfrm>
            <a:off x="304800" y="2590800"/>
            <a:ext cx="8458200" cy="1468437"/>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ỨNG DỤNG BLOCKCHAIN TRONG KIỂM TRA CHỨNG CHỈ</a:t>
            </a:r>
            <a:endParaRPr b="0" i="0" sz="1400" u="none" cap="none" strike="noStrike">
              <a:solidFill>
                <a:srgbClr val="000000"/>
              </a:solidFill>
              <a:latin typeface="Arial"/>
              <a:ea typeface="Arial"/>
              <a:cs typeface="Arial"/>
              <a:sym typeface="Arial"/>
            </a:endParaRPr>
          </a:p>
        </p:txBody>
      </p:sp>
      <p:sp>
        <p:nvSpPr>
          <p:cNvPr id="44" name="Google Shape;44;p5"/>
          <p:cNvSpPr txBox="1"/>
          <p:nvPr/>
        </p:nvSpPr>
        <p:spPr>
          <a:xfrm>
            <a:off x="1676400" y="4800600"/>
            <a:ext cx="6762900" cy="942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376092"/>
              </a:buClr>
              <a:buSzPts val="2800"/>
              <a:buFont typeface="Times New Roman"/>
              <a:buNone/>
            </a:pPr>
            <a:r>
              <a:rPr b="1" lang="en-US" sz="2800">
                <a:solidFill>
                  <a:srgbClr val="376092"/>
                </a:solidFill>
                <a:latin typeface="Times New Roman"/>
                <a:ea typeface="Times New Roman"/>
                <a:cs typeface="Times New Roman"/>
                <a:sym typeface="Times New Roman"/>
              </a:rPr>
              <a:t>Sinh viên thực hiện: Nguyễn Văn Hải</a:t>
            </a:r>
            <a:endParaRPr b="1" sz="2800">
              <a:solidFill>
                <a:srgbClr val="37609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76092"/>
              </a:buClr>
              <a:buSzPts val="2800"/>
              <a:buFont typeface="Times New Roman"/>
              <a:buNone/>
            </a:pPr>
            <a:r>
              <a:rPr b="1" lang="en-US" sz="2800">
                <a:solidFill>
                  <a:srgbClr val="376092"/>
                </a:solidFill>
                <a:latin typeface="Times New Roman"/>
                <a:ea typeface="Times New Roman"/>
                <a:cs typeface="Times New Roman"/>
                <a:sym typeface="Times New Roman"/>
              </a:rPr>
              <a:t>Lớp: CNTT-TT 2.03 K 57</a:t>
            </a:r>
            <a:endParaRPr b="1" sz="2800">
              <a:solidFill>
                <a:srgbClr val="37609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376092"/>
              </a:buClr>
              <a:buSzPts val="2800"/>
              <a:buFont typeface="Times New Roman"/>
              <a:buNone/>
            </a:pPr>
            <a:r>
              <a:rPr b="1" lang="en-US" sz="2800">
                <a:solidFill>
                  <a:srgbClr val="376092"/>
                </a:solidFill>
                <a:latin typeface="Times New Roman"/>
                <a:ea typeface="Times New Roman"/>
                <a:cs typeface="Times New Roman"/>
                <a:sym typeface="Times New Roman"/>
              </a:rPr>
              <a:t>Giáo viên hướng dẫn: THS. Lê Đức Trung</a:t>
            </a:r>
            <a:endParaRPr b="1" i="0" sz="2800" u="none" cap="none" strike="noStrike">
              <a:solidFill>
                <a:srgbClr val="37609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Google Shape;136;p14"/>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3</a:t>
            </a:r>
            <a:r>
              <a:rPr lang="en-US" sz="4400">
                <a:solidFill>
                  <a:srgbClr val="FFFFFF"/>
                </a:solidFill>
                <a:latin typeface="Times New Roman"/>
                <a:ea typeface="Times New Roman"/>
                <a:cs typeface="Times New Roman"/>
                <a:sym typeface="Times New Roman"/>
              </a:rPr>
              <a:t>. K</a:t>
            </a:r>
            <a:r>
              <a:rPr lang="en-US" sz="4400">
                <a:solidFill>
                  <a:srgbClr val="FFFFFF"/>
                </a:solidFill>
                <a:latin typeface="Times New Roman"/>
                <a:ea typeface="Times New Roman"/>
                <a:cs typeface="Times New Roman"/>
                <a:sym typeface="Times New Roman"/>
              </a:rPr>
              <a:t>iến trúc hệ thống</a:t>
            </a:r>
            <a:endParaRPr b="0" i="0" sz="1400" u="none" cap="none" strike="noStrike">
              <a:solidFill>
                <a:srgbClr val="000000"/>
              </a:solidFill>
              <a:latin typeface="Arial"/>
              <a:ea typeface="Arial"/>
              <a:cs typeface="Arial"/>
              <a:sym typeface="Arial"/>
            </a:endParaRPr>
          </a:p>
        </p:txBody>
      </p:sp>
      <p:sp>
        <p:nvSpPr>
          <p:cNvPr id="137" name="Google Shape;137;p14"/>
          <p:cNvSpPr txBox="1"/>
          <p:nvPr/>
        </p:nvSpPr>
        <p:spPr>
          <a:xfrm>
            <a:off x="365125" y="1039100"/>
            <a:ext cx="8320200" cy="5179200"/>
          </a:xfrm>
          <a:prstGeom prst="rect">
            <a:avLst/>
          </a:prstGeom>
          <a:noFill/>
          <a:ln>
            <a:noFill/>
          </a:ln>
        </p:spPr>
        <p:txBody>
          <a:bodyPr anchorCtr="0" anchor="t" bIns="0" lIns="0" spcFirstLastPara="1" rIns="0" wrap="square" tIns="28425">
            <a:noAutofit/>
          </a:bodyPr>
          <a:lstStyle/>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p:txBody>
      </p:sp>
      <p:pic>
        <p:nvPicPr>
          <p:cNvPr id="138" name="Google Shape;138;p14"/>
          <p:cNvPicPr preferRelativeResize="0"/>
          <p:nvPr/>
        </p:nvPicPr>
        <p:blipFill>
          <a:blip r:embed="rId3">
            <a:alphaModFix/>
          </a:blip>
          <a:stretch>
            <a:fillRect/>
          </a:stretch>
        </p:blipFill>
        <p:spPr>
          <a:xfrm>
            <a:off x="0" y="1362525"/>
            <a:ext cx="8462749" cy="505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 name="Shape 145"/>
        <p:cNvGrpSpPr/>
        <p:nvPr/>
      </p:nvGrpSpPr>
      <p:grpSpPr>
        <a:xfrm>
          <a:off x="0" y="0"/>
          <a:ext cx="0" cy="0"/>
          <a:chOff x="0" y="0"/>
          <a:chExt cx="0" cy="0"/>
        </a:xfrm>
      </p:grpSpPr>
      <p:sp>
        <p:nvSpPr>
          <p:cNvPr id="146" name="Google Shape;146;p15"/>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3. Kiến trúc hệ thống</a:t>
            </a:r>
            <a:endParaRPr b="0" i="0" sz="1400" u="none" cap="none" strike="noStrike">
              <a:solidFill>
                <a:srgbClr val="000000"/>
              </a:solidFill>
              <a:latin typeface="Arial"/>
              <a:ea typeface="Arial"/>
              <a:cs typeface="Arial"/>
              <a:sym typeface="Arial"/>
            </a:endParaRPr>
          </a:p>
        </p:txBody>
      </p:sp>
      <p:sp>
        <p:nvSpPr>
          <p:cNvPr id="147" name="Google Shape;147;p15"/>
          <p:cNvSpPr txBox="1"/>
          <p:nvPr/>
        </p:nvSpPr>
        <p:spPr>
          <a:xfrm>
            <a:off x="365125" y="1039100"/>
            <a:ext cx="8320200" cy="5179200"/>
          </a:xfrm>
          <a:prstGeom prst="rect">
            <a:avLst/>
          </a:prstGeom>
          <a:noFill/>
          <a:ln>
            <a:noFill/>
          </a:ln>
        </p:spPr>
        <p:txBody>
          <a:bodyPr anchorCtr="0" anchor="t" bIns="0" lIns="0" spcFirstLastPara="1" rIns="0" wrap="square" tIns="28425">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Hệ thống gồm các thành phần chính</a:t>
            </a:r>
            <a:endParaRPr sz="2400">
              <a:solidFill>
                <a:schemeClr val="dk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Web  Client:</a:t>
            </a:r>
            <a:r>
              <a:rPr lang="en-US" sz="2400">
                <a:solidFill>
                  <a:schemeClr val="dk1"/>
                </a:solidFill>
                <a:latin typeface="Times New Roman"/>
                <a:ea typeface="Times New Roman"/>
                <a:cs typeface="Times New Roman"/>
                <a:sym typeface="Times New Roman"/>
              </a:rPr>
              <a:t> Người dùng có thể kiểm tra được trạng thái hiện tại, lịch sử cập nhật của chứng chỉ.</a:t>
            </a:r>
            <a:endParaRPr sz="2400">
              <a:solidFill>
                <a:schemeClr val="dk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Web Admin:</a:t>
            </a:r>
            <a:r>
              <a:rPr lang="en-US" sz="2400">
                <a:solidFill>
                  <a:schemeClr val="dk1"/>
                </a:solidFill>
                <a:latin typeface="Times New Roman"/>
                <a:ea typeface="Times New Roman"/>
                <a:cs typeface="Times New Roman"/>
                <a:sym typeface="Times New Roman"/>
              </a:rPr>
              <a:t> Cung cấp giao diện web để quản trị có thể tương tác được với hệ thống.</a:t>
            </a:r>
            <a:endParaRPr sz="2400">
              <a:solidFill>
                <a:schemeClr val="dk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Server API:</a:t>
            </a:r>
            <a:r>
              <a:rPr lang="en-US" sz="2400">
                <a:solidFill>
                  <a:schemeClr val="dk1"/>
                </a:solidFill>
                <a:latin typeface="Times New Roman"/>
                <a:ea typeface="Times New Roman"/>
                <a:cs typeface="Times New Roman"/>
                <a:sym typeface="Times New Roman"/>
              </a:rPr>
              <a:t> Thành phần giúp việc giao tiếp Client-Server</a:t>
            </a:r>
            <a:endParaRPr sz="2400">
              <a:solidFill>
                <a:schemeClr val="dk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Cơ sở dữ liệu (MySQL):</a:t>
            </a:r>
            <a:r>
              <a:rPr lang="en-US" sz="2400">
                <a:solidFill>
                  <a:schemeClr val="dk1"/>
                </a:solidFill>
                <a:latin typeface="Times New Roman"/>
                <a:ea typeface="Times New Roman"/>
                <a:cs typeface="Times New Roman"/>
                <a:sym typeface="Times New Roman"/>
              </a:rPr>
              <a:t> Để quản lý thông tin lớp học, thông tin sinh viên, thông tin giảng viên.</a:t>
            </a:r>
            <a:endParaRPr sz="2400">
              <a:solidFill>
                <a:schemeClr val="dk1"/>
              </a:solidFill>
              <a:latin typeface="Times New Roman"/>
              <a:ea typeface="Times New Roman"/>
              <a:cs typeface="Times New Roman"/>
              <a:sym typeface="Times New Roman"/>
            </a:endParaRPr>
          </a:p>
          <a:p>
            <a:pPr indent="-381000" lvl="0" marL="914400" rtl="0" algn="l">
              <a:lnSpc>
                <a:spcPct val="115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Blockchain: </a:t>
            </a:r>
            <a:r>
              <a:rPr lang="en-US" sz="2400">
                <a:solidFill>
                  <a:schemeClr val="dk1"/>
                </a:solidFill>
                <a:latin typeface="Times New Roman"/>
                <a:ea typeface="Times New Roman"/>
                <a:cs typeface="Times New Roman"/>
                <a:sym typeface="Times New Roman"/>
              </a:rPr>
              <a:t>Thực thi Smart Contracts và lưu trữ lịch sử cập nhật chứng chỉ.</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Google Shape;155;p16"/>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Nội dung</a:t>
            </a:r>
            <a:endParaRPr b="0" i="0" sz="1400" u="none" cap="none" strike="noStrike">
              <a:solidFill>
                <a:srgbClr val="000000"/>
              </a:solidFill>
              <a:latin typeface="Arial"/>
              <a:ea typeface="Arial"/>
              <a:cs typeface="Arial"/>
              <a:sym typeface="Arial"/>
            </a:endParaRPr>
          </a:p>
        </p:txBody>
      </p:sp>
      <p:sp>
        <p:nvSpPr>
          <p:cNvPr id="156" name="Google Shape;156;p16"/>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Nhiệm vụ đồ án</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Giải pháp</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Kiến trúc hệ thống</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b="1" lang="en-US" sz="2400">
                <a:solidFill>
                  <a:schemeClr val="dk1"/>
                </a:solidFill>
                <a:latin typeface="Times New Roman"/>
                <a:ea typeface="Times New Roman"/>
                <a:cs typeface="Times New Roman"/>
                <a:sym typeface="Times New Roman"/>
              </a:rPr>
              <a:t> Triển khai</a:t>
            </a:r>
            <a:endParaRPr b="1"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Kết l</a:t>
            </a:r>
            <a:r>
              <a:rPr lang="en-US" sz="2400">
                <a:solidFill>
                  <a:schemeClr val="dk1"/>
                </a:solidFill>
                <a:latin typeface="Times New Roman"/>
                <a:ea typeface="Times New Roman"/>
                <a:cs typeface="Times New Roman"/>
                <a:sym typeface="Times New Roman"/>
              </a:rPr>
              <a:t>uận</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Google Shape;164;p17"/>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4</a:t>
            </a:r>
            <a:r>
              <a:rPr lang="en-US" sz="4400">
                <a:solidFill>
                  <a:srgbClr val="FFFFFF"/>
                </a:solidFill>
                <a:latin typeface="Times New Roman"/>
                <a:ea typeface="Times New Roman"/>
                <a:cs typeface="Times New Roman"/>
                <a:sym typeface="Times New Roman"/>
              </a:rPr>
              <a:t>. Tr</a:t>
            </a:r>
            <a:r>
              <a:rPr lang="en-US" sz="4400">
                <a:solidFill>
                  <a:srgbClr val="FFFFFF"/>
                </a:solidFill>
                <a:latin typeface="Times New Roman"/>
                <a:ea typeface="Times New Roman"/>
                <a:cs typeface="Times New Roman"/>
                <a:sym typeface="Times New Roman"/>
              </a:rPr>
              <a:t>iển khai hệ thống</a:t>
            </a:r>
            <a:endParaRPr b="0" i="0" sz="1400" u="none" cap="none" strike="noStrike">
              <a:solidFill>
                <a:srgbClr val="000000"/>
              </a:solidFill>
              <a:latin typeface="Arial"/>
              <a:ea typeface="Arial"/>
              <a:cs typeface="Arial"/>
              <a:sym typeface="Arial"/>
            </a:endParaRPr>
          </a:p>
        </p:txBody>
      </p:sp>
      <p:sp>
        <p:nvSpPr>
          <p:cNvPr id="165" name="Google Shape;165;p17"/>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381000" lvl="0" marL="457200" rtl="0" algn="l">
              <a:lnSpc>
                <a:spcPct val="93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Công cụ, ngôn ngữ để phát triển các thành phần của hệ thống:</a:t>
            </a:r>
            <a:endParaRPr sz="2400">
              <a:latin typeface="Times New Roman"/>
              <a:ea typeface="Times New Roman"/>
              <a:cs typeface="Times New Roman"/>
              <a:sym typeface="Times New Roman"/>
            </a:endParaRPr>
          </a:p>
          <a:p>
            <a:pPr indent="-381000" lvl="0" marL="914400" rtl="0" algn="l">
              <a:lnSpc>
                <a:spcPct val="93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Web Client:  NodeJS + HTML/CSS + AngularJS 2</a:t>
            </a:r>
            <a:endParaRPr sz="2400">
              <a:latin typeface="Times New Roman"/>
              <a:ea typeface="Times New Roman"/>
              <a:cs typeface="Times New Roman"/>
              <a:sym typeface="Times New Roman"/>
            </a:endParaRPr>
          </a:p>
          <a:p>
            <a:pPr indent="-381000" lvl="0" marL="914400" rtl="0" algn="l">
              <a:lnSpc>
                <a:spcPct val="93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Web Admin: HTML/CSS + AngularJS 6</a:t>
            </a:r>
            <a:endParaRPr sz="2400">
              <a:latin typeface="Times New Roman"/>
              <a:ea typeface="Times New Roman"/>
              <a:cs typeface="Times New Roman"/>
              <a:sym typeface="Times New Roman"/>
            </a:endParaRPr>
          </a:p>
          <a:p>
            <a:pPr indent="-381000" lvl="0" marL="914400" rtl="0" algn="l">
              <a:lnSpc>
                <a:spcPct val="93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API Server: NodeJS</a:t>
            </a:r>
            <a:endParaRPr sz="2400">
              <a:latin typeface="Times New Roman"/>
              <a:ea typeface="Times New Roman"/>
              <a:cs typeface="Times New Roman"/>
              <a:sym typeface="Times New Roman"/>
            </a:endParaRPr>
          </a:p>
          <a:p>
            <a:pPr indent="-381000" lvl="0" marL="914400" rtl="0" algn="l">
              <a:lnSpc>
                <a:spcPct val="93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Smart Contracts: Solidity + Ethereum</a:t>
            </a:r>
            <a:endParaRPr sz="2400">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93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Kết quả triển khai hệ thống: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Google Shape;173;p18"/>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4. Triển khai hệ thống</a:t>
            </a:r>
            <a:endParaRPr b="0" i="0" sz="1400" u="none" cap="none" strike="noStrike">
              <a:solidFill>
                <a:srgbClr val="000000"/>
              </a:solidFill>
              <a:latin typeface="Arial"/>
              <a:ea typeface="Arial"/>
              <a:cs typeface="Arial"/>
              <a:sym typeface="Arial"/>
            </a:endParaRPr>
          </a:p>
        </p:txBody>
      </p:sp>
      <p:sp>
        <p:nvSpPr>
          <p:cNvPr id="174" name="Google Shape;174;p18"/>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p:txBody>
      </p:sp>
      <p:pic>
        <p:nvPicPr>
          <p:cNvPr id="175" name="Google Shape;175;p18"/>
          <p:cNvPicPr preferRelativeResize="0"/>
          <p:nvPr/>
        </p:nvPicPr>
        <p:blipFill>
          <a:blip r:embed="rId3">
            <a:alphaModFix/>
          </a:blip>
          <a:stretch>
            <a:fillRect/>
          </a:stretch>
        </p:blipFill>
        <p:spPr>
          <a:xfrm>
            <a:off x="749950" y="1237875"/>
            <a:ext cx="7779625" cy="4980376"/>
          </a:xfrm>
          <a:prstGeom prst="rect">
            <a:avLst/>
          </a:prstGeom>
          <a:noFill/>
          <a:ln>
            <a:noFill/>
          </a:ln>
        </p:spPr>
      </p:pic>
      <p:sp>
        <p:nvSpPr>
          <p:cNvPr id="176" name="Google Shape;176;p18"/>
          <p:cNvSpPr txBox="1"/>
          <p:nvPr/>
        </p:nvSpPr>
        <p:spPr>
          <a:xfrm>
            <a:off x="756950" y="6388700"/>
            <a:ext cx="77664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solidFill>
                  <a:srgbClr val="0000FF"/>
                </a:solidFill>
              </a:rPr>
              <a:t>H</a:t>
            </a:r>
            <a:r>
              <a:rPr i="1" lang="en-US" sz="1800">
                <a:solidFill>
                  <a:srgbClr val="0000FF"/>
                </a:solidFill>
              </a:rPr>
              <a:t>ình ảnh giao diện Web Client</a:t>
            </a:r>
            <a:endParaRPr i="1" sz="18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3" name="Shape 183"/>
        <p:cNvGrpSpPr/>
        <p:nvPr/>
      </p:nvGrpSpPr>
      <p:grpSpPr>
        <a:xfrm>
          <a:off x="0" y="0"/>
          <a:ext cx="0" cy="0"/>
          <a:chOff x="0" y="0"/>
          <a:chExt cx="0" cy="0"/>
        </a:xfrm>
      </p:grpSpPr>
      <p:sp>
        <p:nvSpPr>
          <p:cNvPr id="184" name="Google Shape;184;p19"/>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4. Triển khai hệ thống</a:t>
            </a:r>
            <a:endParaRPr b="0" i="0" sz="1400" u="none" cap="none" strike="noStrike">
              <a:solidFill>
                <a:srgbClr val="000000"/>
              </a:solidFill>
              <a:latin typeface="Arial"/>
              <a:ea typeface="Arial"/>
              <a:cs typeface="Arial"/>
              <a:sym typeface="Arial"/>
            </a:endParaRPr>
          </a:p>
        </p:txBody>
      </p:sp>
      <p:sp>
        <p:nvSpPr>
          <p:cNvPr id="185" name="Google Shape;185;p19"/>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p:txBody>
      </p:sp>
      <p:pic>
        <p:nvPicPr>
          <p:cNvPr id="186" name="Google Shape;186;p19"/>
          <p:cNvPicPr preferRelativeResize="0"/>
          <p:nvPr/>
        </p:nvPicPr>
        <p:blipFill>
          <a:blip r:embed="rId3">
            <a:alphaModFix/>
          </a:blip>
          <a:stretch>
            <a:fillRect/>
          </a:stretch>
        </p:blipFill>
        <p:spPr>
          <a:xfrm>
            <a:off x="457200" y="1096950"/>
            <a:ext cx="8320201" cy="5291751"/>
          </a:xfrm>
          <a:prstGeom prst="rect">
            <a:avLst/>
          </a:prstGeom>
          <a:noFill/>
          <a:ln>
            <a:noFill/>
          </a:ln>
        </p:spPr>
      </p:pic>
      <p:sp>
        <p:nvSpPr>
          <p:cNvPr id="187" name="Google Shape;187;p19"/>
          <p:cNvSpPr txBox="1"/>
          <p:nvPr/>
        </p:nvSpPr>
        <p:spPr>
          <a:xfrm>
            <a:off x="756950" y="6388700"/>
            <a:ext cx="77664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solidFill>
                  <a:srgbClr val="0000FF"/>
                </a:solidFill>
              </a:rPr>
              <a:t>Hình ảnh giao diện tr</a:t>
            </a:r>
            <a:r>
              <a:rPr i="1" lang="en-US" sz="1800">
                <a:solidFill>
                  <a:srgbClr val="0000FF"/>
                </a:solidFill>
              </a:rPr>
              <a:t>ạng thái chứng chỉ</a:t>
            </a:r>
            <a:endParaRPr i="1" sz="18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Google Shape;195;p20"/>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4. Triển khai hệ thống</a:t>
            </a:r>
            <a:endParaRPr b="0" i="0" sz="1400" u="none" cap="none" strike="noStrike">
              <a:solidFill>
                <a:srgbClr val="000000"/>
              </a:solidFill>
              <a:latin typeface="Arial"/>
              <a:ea typeface="Arial"/>
              <a:cs typeface="Arial"/>
              <a:sym typeface="Arial"/>
            </a:endParaRPr>
          </a:p>
        </p:txBody>
      </p:sp>
      <p:sp>
        <p:nvSpPr>
          <p:cNvPr id="196" name="Google Shape;196;p20"/>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p:txBody>
      </p:sp>
      <p:pic>
        <p:nvPicPr>
          <p:cNvPr id="197" name="Google Shape;197;p20"/>
          <p:cNvPicPr preferRelativeResize="0"/>
          <p:nvPr/>
        </p:nvPicPr>
        <p:blipFill>
          <a:blip r:embed="rId3">
            <a:alphaModFix/>
          </a:blip>
          <a:stretch>
            <a:fillRect/>
          </a:stretch>
        </p:blipFill>
        <p:spPr>
          <a:xfrm>
            <a:off x="365125" y="1292075"/>
            <a:ext cx="8320200" cy="5036049"/>
          </a:xfrm>
          <a:prstGeom prst="rect">
            <a:avLst/>
          </a:prstGeom>
          <a:noFill/>
          <a:ln>
            <a:noFill/>
          </a:ln>
        </p:spPr>
      </p:pic>
      <p:sp>
        <p:nvSpPr>
          <p:cNvPr id="198" name="Google Shape;198;p20"/>
          <p:cNvSpPr txBox="1"/>
          <p:nvPr/>
        </p:nvSpPr>
        <p:spPr>
          <a:xfrm>
            <a:off x="756950" y="6388700"/>
            <a:ext cx="77664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solidFill>
                  <a:srgbClr val="0000FF"/>
                </a:solidFill>
              </a:rPr>
              <a:t>Hình ảnh giao diện l</a:t>
            </a:r>
            <a:r>
              <a:rPr i="1" lang="en-US" sz="1800">
                <a:solidFill>
                  <a:srgbClr val="0000FF"/>
                </a:solidFill>
              </a:rPr>
              <a:t>ịch sử cập nhật chứng chỉ</a:t>
            </a:r>
            <a:endParaRPr i="1" sz="1800">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Google Shape;206;p21"/>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4. Triển khai hệ thống</a:t>
            </a:r>
            <a:endParaRPr b="0" i="0" sz="1400" u="none" cap="none" strike="noStrike">
              <a:solidFill>
                <a:srgbClr val="000000"/>
              </a:solidFill>
              <a:latin typeface="Arial"/>
              <a:ea typeface="Arial"/>
              <a:cs typeface="Arial"/>
              <a:sym typeface="Arial"/>
            </a:endParaRPr>
          </a:p>
        </p:txBody>
      </p:sp>
      <p:sp>
        <p:nvSpPr>
          <p:cNvPr id="207" name="Google Shape;207;p21"/>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p:txBody>
      </p:sp>
      <p:pic>
        <p:nvPicPr>
          <p:cNvPr id="208" name="Google Shape;208;p21"/>
          <p:cNvPicPr preferRelativeResize="0"/>
          <p:nvPr/>
        </p:nvPicPr>
        <p:blipFill>
          <a:blip r:embed="rId3">
            <a:alphaModFix/>
          </a:blip>
          <a:stretch>
            <a:fillRect/>
          </a:stretch>
        </p:blipFill>
        <p:spPr>
          <a:xfrm>
            <a:off x="280100" y="1096950"/>
            <a:ext cx="8619952" cy="5164699"/>
          </a:xfrm>
          <a:prstGeom prst="rect">
            <a:avLst/>
          </a:prstGeom>
          <a:noFill/>
          <a:ln>
            <a:noFill/>
          </a:ln>
        </p:spPr>
      </p:pic>
      <p:sp>
        <p:nvSpPr>
          <p:cNvPr id="209" name="Google Shape;209;p21"/>
          <p:cNvSpPr txBox="1"/>
          <p:nvPr/>
        </p:nvSpPr>
        <p:spPr>
          <a:xfrm>
            <a:off x="756950" y="6388700"/>
            <a:ext cx="77664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solidFill>
                  <a:srgbClr val="0000FF"/>
                </a:solidFill>
              </a:rPr>
              <a:t>Hình ảnh giao diện </a:t>
            </a:r>
            <a:r>
              <a:rPr i="1" lang="en-US" sz="1800">
                <a:solidFill>
                  <a:srgbClr val="0000FF"/>
                </a:solidFill>
              </a:rPr>
              <a:t>Web Admin</a:t>
            </a:r>
            <a:endParaRPr i="1" sz="18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Google Shape;217;p22"/>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4. Triển khai hệ thống</a:t>
            </a:r>
            <a:endParaRPr b="0" i="0" sz="1400" u="none" cap="none" strike="noStrike">
              <a:solidFill>
                <a:srgbClr val="000000"/>
              </a:solidFill>
              <a:latin typeface="Arial"/>
              <a:ea typeface="Arial"/>
              <a:cs typeface="Arial"/>
              <a:sym typeface="Arial"/>
            </a:endParaRPr>
          </a:p>
        </p:txBody>
      </p:sp>
      <p:sp>
        <p:nvSpPr>
          <p:cNvPr id="218" name="Google Shape;218;p22"/>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0" lvl="0" marL="0" rtl="0" algn="l">
              <a:lnSpc>
                <a:spcPct val="93000"/>
              </a:lnSpc>
              <a:spcBef>
                <a:spcPts val="0"/>
              </a:spcBef>
              <a:spcAft>
                <a:spcPts val="0"/>
              </a:spcAft>
              <a:buNone/>
            </a:pPr>
            <a:r>
              <a:t/>
            </a:r>
            <a:endParaRPr sz="2400">
              <a:latin typeface="Times New Roman"/>
              <a:ea typeface="Times New Roman"/>
              <a:cs typeface="Times New Roman"/>
              <a:sym typeface="Times New Roman"/>
            </a:endParaRPr>
          </a:p>
        </p:txBody>
      </p:sp>
      <p:pic>
        <p:nvPicPr>
          <p:cNvPr id="219" name="Google Shape;219;p22"/>
          <p:cNvPicPr preferRelativeResize="0"/>
          <p:nvPr/>
        </p:nvPicPr>
        <p:blipFill>
          <a:blip r:embed="rId3">
            <a:alphaModFix/>
          </a:blip>
          <a:stretch>
            <a:fillRect/>
          </a:stretch>
        </p:blipFill>
        <p:spPr>
          <a:xfrm>
            <a:off x="1129450" y="1048150"/>
            <a:ext cx="6885100" cy="5340550"/>
          </a:xfrm>
          <a:prstGeom prst="rect">
            <a:avLst/>
          </a:prstGeom>
          <a:noFill/>
          <a:ln>
            <a:noFill/>
          </a:ln>
        </p:spPr>
      </p:pic>
      <p:sp>
        <p:nvSpPr>
          <p:cNvPr id="220" name="Google Shape;220;p22"/>
          <p:cNvSpPr txBox="1"/>
          <p:nvPr/>
        </p:nvSpPr>
        <p:spPr>
          <a:xfrm>
            <a:off x="756950" y="6388700"/>
            <a:ext cx="7766400" cy="4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solidFill>
                  <a:srgbClr val="0000FF"/>
                </a:solidFill>
              </a:rPr>
              <a:t>Hình ảnh giao diện Sm</a:t>
            </a:r>
            <a:r>
              <a:rPr i="1" lang="en-US" sz="1800">
                <a:solidFill>
                  <a:srgbClr val="0000FF"/>
                </a:solidFill>
              </a:rPr>
              <a:t>art Contracts</a:t>
            </a:r>
            <a:endParaRPr i="1" sz="180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 name="Shape 227"/>
        <p:cNvGrpSpPr/>
        <p:nvPr/>
      </p:nvGrpSpPr>
      <p:grpSpPr>
        <a:xfrm>
          <a:off x="0" y="0"/>
          <a:ext cx="0" cy="0"/>
          <a:chOff x="0" y="0"/>
          <a:chExt cx="0" cy="0"/>
        </a:xfrm>
      </p:grpSpPr>
      <p:sp>
        <p:nvSpPr>
          <p:cNvPr id="228" name="Google Shape;228;p23"/>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Nội dung</a:t>
            </a:r>
            <a:endParaRPr b="0" i="0" sz="1400" u="none" cap="none" strike="noStrike">
              <a:solidFill>
                <a:srgbClr val="000000"/>
              </a:solidFill>
              <a:latin typeface="Arial"/>
              <a:ea typeface="Arial"/>
              <a:cs typeface="Arial"/>
              <a:sym typeface="Arial"/>
            </a:endParaRPr>
          </a:p>
        </p:txBody>
      </p:sp>
      <p:sp>
        <p:nvSpPr>
          <p:cNvPr id="229" name="Google Shape;229;p23"/>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Nhiệm vụ đồ án</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Giải pháp</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Kiến trúc hệ thống</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Triển khai</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b="1" lang="en-US" sz="2400">
                <a:solidFill>
                  <a:schemeClr val="dk1"/>
                </a:solidFill>
                <a:latin typeface="Times New Roman"/>
                <a:ea typeface="Times New Roman"/>
                <a:cs typeface="Times New Roman"/>
                <a:sym typeface="Times New Roman"/>
              </a:rPr>
              <a:t> Kết l</a:t>
            </a:r>
            <a:r>
              <a:rPr b="1" lang="en-US" sz="2400">
                <a:solidFill>
                  <a:schemeClr val="dk1"/>
                </a:solidFill>
                <a:latin typeface="Times New Roman"/>
                <a:ea typeface="Times New Roman"/>
                <a:cs typeface="Times New Roman"/>
                <a:sym typeface="Times New Roman"/>
              </a:rPr>
              <a:t>uận</a:t>
            </a:r>
            <a:endParaRPr b="1"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 name="Shape 51"/>
        <p:cNvGrpSpPr/>
        <p:nvPr/>
      </p:nvGrpSpPr>
      <p:grpSpPr>
        <a:xfrm>
          <a:off x="0" y="0"/>
          <a:ext cx="0" cy="0"/>
          <a:chOff x="0" y="0"/>
          <a:chExt cx="0" cy="0"/>
        </a:xfrm>
      </p:grpSpPr>
      <p:sp>
        <p:nvSpPr>
          <p:cNvPr id="52" name="Google Shape;52;p6"/>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Nội dung</a:t>
            </a:r>
            <a:endParaRPr b="0" i="0" sz="1400" u="none" cap="none" strike="noStrike">
              <a:solidFill>
                <a:srgbClr val="000000"/>
              </a:solidFill>
              <a:latin typeface="Arial"/>
              <a:ea typeface="Arial"/>
              <a:cs typeface="Arial"/>
              <a:sym typeface="Arial"/>
            </a:endParaRPr>
          </a:p>
        </p:txBody>
      </p:sp>
      <p:sp>
        <p:nvSpPr>
          <p:cNvPr id="53" name="Google Shape;53;p6"/>
          <p:cNvSpPr txBox="1"/>
          <p:nvPr/>
        </p:nvSpPr>
        <p:spPr>
          <a:xfrm>
            <a:off x="365125" y="1096962"/>
            <a:ext cx="8320087" cy="5121275"/>
          </a:xfrm>
          <a:prstGeom prst="rect">
            <a:avLst/>
          </a:prstGeom>
          <a:noFill/>
          <a:ln>
            <a:noFill/>
          </a:ln>
        </p:spPr>
        <p:txBody>
          <a:bodyPr anchorCtr="0" anchor="t" bIns="0" lIns="0" spcFirstLastPara="1" rIns="0" wrap="square" tIns="28425">
            <a:noAutofit/>
          </a:bodyPr>
          <a:lstStyle/>
          <a:p>
            <a:pPr indent="-200025" lvl="0" marL="200025" marR="0" rtl="0" algn="l">
              <a:lnSpc>
                <a:spcPct val="93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Nhiệm vụ đồ án</a:t>
            </a:r>
            <a:endParaRPr b="0" i="0" sz="1400" u="none" cap="none" strike="noStrike">
              <a:solidFill>
                <a:srgbClr val="000000"/>
              </a:solidFill>
              <a:latin typeface="Arial"/>
              <a:ea typeface="Arial"/>
              <a:cs typeface="Arial"/>
              <a:sym typeface="Arial"/>
            </a:endParaRPr>
          </a:p>
          <a:p>
            <a:pPr indent="-200025" lvl="0" marL="200025" marR="0" rtl="0" algn="l">
              <a:lnSpc>
                <a:spcPct val="93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Giải pháp</a:t>
            </a:r>
            <a:endParaRPr b="0" i="0" sz="1400" u="none" cap="none" strike="noStrike">
              <a:solidFill>
                <a:srgbClr val="000000"/>
              </a:solidFill>
              <a:latin typeface="Arial"/>
              <a:ea typeface="Arial"/>
              <a:cs typeface="Arial"/>
              <a:sym typeface="Arial"/>
            </a:endParaRPr>
          </a:p>
          <a:p>
            <a:pPr indent="-200025" lvl="0" marL="200025" marR="0" rtl="0" algn="l">
              <a:lnSpc>
                <a:spcPct val="93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Kiến trúc hệ thống</a:t>
            </a:r>
            <a:endParaRPr b="0" i="0" sz="2400" u="none" cap="none" strike="noStrike">
              <a:solidFill>
                <a:srgbClr val="000000"/>
              </a:solidFill>
              <a:latin typeface="Times New Roman"/>
              <a:ea typeface="Times New Roman"/>
              <a:cs typeface="Times New Roman"/>
              <a:sym typeface="Times New Roman"/>
            </a:endParaRPr>
          </a:p>
          <a:p>
            <a:pPr indent="-200025" lvl="0" marL="200025" marR="0" rtl="0" algn="l">
              <a:lnSpc>
                <a:spcPct val="93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Triển khai</a:t>
            </a:r>
            <a:endParaRPr b="0" i="0" sz="2400" u="none" cap="none" strike="noStrike">
              <a:solidFill>
                <a:srgbClr val="000000"/>
              </a:solidFill>
              <a:latin typeface="Times New Roman"/>
              <a:ea typeface="Times New Roman"/>
              <a:cs typeface="Times New Roman"/>
              <a:sym typeface="Times New Roman"/>
            </a:endParaRPr>
          </a:p>
          <a:p>
            <a:pPr indent="-200025" lvl="0" marL="200025" marR="0" rtl="0" algn="l">
              <a:lnSpc>
                <a:spcPct val="93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Kết luận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6" name="Shape 236"/>
        <p:cNvGrpSpPr/>
        <p:nvPr/>
      </p:nvGrpSpPr>
      <p:grpSpPr>
        <a:xfrm>
          <a:off x="0" y="0"/>
          <a:ext cx="0" cy="0"/>
          <a:chOff x="0" y="0"/>
          <a:chExt cx="0" cy="0"/>
        </a:xfrm>
      </p:grpSpPr>
      <p:sp>
        <p:nvSpPr>
          <p:cNvPr id="237" name="Google Shape;237;p24"/>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5</a:t>
            </a:r>
            <a:r>
              <a:rPr lang="en-US" sz="4400">
                <a:solidFill>
                  <a:srgbClr val="FFFFFF"/>
                </a:solidFill>
                <a:latin typeface="Times New Roman"/>
                <a:ea typeface="Times New Roman"/>
                <a:cs typeface="Times New Roman"/>
                <a:sym typeface="Times New Roman"/>
              </a:rPr>
              <a:t>. K</a:t>
            </a:r>
            <a:r>
              <a:rPr lang="en-US" sz="4400">
                <a:solidFill>
                  <a:srgbClr val="FFFFFF"/>
                </a:solidFill>
                <a:latin typeface="Times New Roman"/>
                <a:ea typeface="Times New Roman"/>
                <a:cs typeface="Times New Roman"/>
                <a:sym typeface="Times New Roman"/>
              </a:rPr>
              <a:t>ết luận</a:t>
            </a:r>
            <a:endParaRPr b="0" i="0" sz="1400" u="none" cap="none" strike="noStrike">
              <a:solidFill>
                <a:srgbClr val="000000"/>
              </a:solidFill>
              <a:latin typeface="Arial"/>
              <a:ea typeface="Arial"/>
              <a:cs typeface="Arial"/>
              <a:sym typeface="Arial"/>
            </a:endParaRPr>
          </a:p>
        </p:txBody>
      </p:sp>
      <p:sp>
        <p:nvSpPr>
          <p:cNvPr id="238" name="Google Shape;238;p24"/>
          <p:cNvSpPr txBox="1"/>
          <p:nvPr/>
        </p:nvSpPr>
        <p:spPr>
          <a:xfrm>
            <a:off x="365125" y="1096949"/>
            <a:ext cx="8320200" cy="5761200"/>
          </a:xfrm>
          <a:prstGeom prst="rect">
            <a:avLst/>
          </a:prstGeom>
          <a:noFill/>
          <a:ln>
            <a:noFill/>
          </a:ln>
        </p:spPr>
        <p:txBody>
          <a:bodyPr anchorCtr="0" anchor="t" bIns="0" lIns="0" spcFirstLastPara="1" rIns="0" wrap="square" tIns="28425">
            <a:noAutofit/>
          </a:bodyPr>
          <a:lstStyle/>
          <a:p>
            <a:pPr indent="-381000" lvl="0" marL="457200" rtl="0" algn="l">
              <a:lnSpc>
                <a:spcPct val="115000"/>
              </a:lnSpc>
              <a:spcBef>
                <a:spcPts val="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Ứng dụng sau khi nghiên cứu và phát triển có thể thì đã giải quyết được 3 vấn đề chính của bài toán:</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Biết được ai là người đã chỉnh sửa ?</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Biết được thời gian cập nhật là khi nào ?</a:t>
            </a:r>
            <a:endParaRPr sz="2400">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Biết được nội dung cập nhật gồm những gì ?</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Các chức năng đã hoàn thành:</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Tra cứu trạng thái hiện tại của chứng chỉ</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Tra cứu lịch sử cập nhật chứng chỉ</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Quản lý tài khoản</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Quản lý lớp học</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Quản lý sinh viên</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Quản lý giảng viên</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Quản lý chứng chỉ</a:t>
            </a:r>
            <a:endParaRPr sz="2400">
              <a:highlight>
                <a:srgbClr val="FFFFFF"/>
              </a:highlight>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25"/>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5. Kết luận</a:t>
            </a:r>
            <a:endParaRPr b="0" i="0" sz="1400" u="none" cap="none" strike="noStrike">
              <a:solidFill>
                <a:srgbClr val="000000"/>
              </a:solidFill>
              <a:latin typeface="Arial"/>
              <a:ea typeface="Arial"/>
              <a:cs typeface="Arial"/>
              <a:sym typeface="Arial"/>
            </a:endParaRPr>
          </a:p>
        </p:txBody>
      </p:sp>
      <p:sp>
        <p:nvSpPr>
          <p:cNvPr id="247" name="Google Shape;247;p25"/>
          <p:cNvSpPr txBox="1"/>
          <p:nvPr/>
        </p:nvSpPr>
        <p:spPr>
          <a:xfrm>
            <a:off x="365125" y="1096949"/>
            <a:ext cx="8320200" cy="5761200"/>
          </a:xfrm>
          <a:prstGeom prst="rect">
            <a:avLst/>
          </a:prstGeom>
          <a:noFill/>
          <a:ln>
            <a:noFill/>
          </a:ln>
        </p:spPr>
        <p:txBody>
          <a:bodyPr anchorCtr="0" anchor="t" bIns="0" lIns="0" spcFirstLastPara="1" rIns="0" wrap="square" tIns="28425">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Ưu điểm</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Đã giải quyết được các vấn đề đặt ra của bài toán</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Ứng dụng chia thành các thành phần riêng biệt, dễ bảo trì và nâng cấp</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highlight>
                  <a:srgbClr val="FFFFFF"/>
                </a:highlight>
                <a:latin typeface="Times New Roman"/>
                <a:ea typeface="Times New Roman"/>
                <a:cs typeface="Times New Roman"/>
                <a:sym typeface="Times New Roman"/>
              </a:rPr>
              <a:t>☑ </a:t>
            </a:r>
            <a:r>
              <a:rPr lang="en-US" sz="2400">
                <a:highlight>
                  <a:srgbClr val="FFFFFF"/>
                </a:highlight>
                <a:latin typeface="Times New Roman"/>
                <a:ea typeface="Times New Roman"/>
                <a:cs typeface="Times New Roman"/>
                <a:sym typeface="Times New Roman"/>
              </a:rPr>
              <a:t>Giao diện thân thiện, dễ sử dụng</a:t>
            </a:r>
            <a:endParaRPr sz="2400">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rgbClr val="000000"/>
              </a:buClr>
              <a:buSzPts val="1100"/>
              <a:buFont typeface="Arial"/>
              <a:buNone/>
            </a:pPr>
            <a:r>
              <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highlight>
                  <a:srgbClr val="FFFFFF"/>
                </a:highlight>
                <a:latin typeface="Times New Roman"/>
                <a:ea typeface="Times New Roman"/>
                <a:cs typeface="Times New Roman"/>
                <a:sym typeface="Times New Roman"/>
              </a:rPr>
              <a:t>Nhược điểm</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solidFill>
                  <a:schemeClr val="dk1"/>
                </a:solidFill>
                <a:highlight>
                  <a:srgbClr val="FFFFFF"/>
                </a:highlight>
                <a:latin typeface="Times New Roman"/>
                <a:ea typeface="Times New Roman"/>
                <a:cs typeface="Times New Roman"/>
                <a:sym typeface="Times New Roman"/>
              </a:rPr>
              <a:t>☑ </a:t>
            </a:r>
            <a:r>
              <a:rPr lang="en-US" sz="2400">
                <a:solidFill>
                  <a:schemeClr val="dk1"/>
                </a:solidFill>
                <a:highlight>
                  <a:srgbClr val="FFFFFF"/>
                </a:highlight>
                <a:latin typeface="Times New Roman"/>
                <a:ea typeface="Times New Roman"/>
                <a:cs typeface="Times New Roman"/>
                <a:sym typeface="Times New Roman"/>
              </a:rPr>
              <a:t>Ứng dụng triển khai theo mô hình Client-Server lên phụ thuộc vào kết nội mạng</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solidFill>
                  <a:schemeClr val="dk1"/>
                </a:solidFill>
                <a:highlight>
                  <a:srgbClr val="FFFFFF"/>
                </a:highlight>
                <a:latin typeface="Times New Roman"/>
                <a:ea typeface="Times New Roman"/>
                <a:cs typeface="Times New Roman"/>
                <a:sym typeface="Times New Roman"/>
              </a:rPr>
              <a:t>☑ </a:t>
            </a:r>
            <a:r>
              <a:rPr lang="en-US" sz="2400">
                <a:solidFill>
                  <a:schemeClr val="dk1"/>
                </a:solidFill>
                <a:highlight>
                  <a:srgbClr val="FFFFFF"/>
                </a:highlight>
                <a:latin typeface="Times New Roman"/>
                <a:ea typeface="Times New Roman"/>
                <a:cs typeface="Times New Roman"/>
                <a:sym typeface="Times New Roman"/>
              </a:rPr>
              <a:t> Ứng dụng sử dụng công nghệ mới lên cộng đồng lập trình chưa mở rộng, gặp nhiều khó khăn trong quá trình triển khai</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US" sz="2400">
                <a:solidFill>
                  <a:schemeClr val="dk1"/>
                </a:solidFill>
                <a:highlight>
                  <a:srgbClr val="FFFFFF"/>
                </a:highlight>
                <a:latin typeface="Times New Roman"/>
                <a:ea typeface="Times New Roman"/>
                <a:cs typeface="Times New Roman"/>
                <a:sym typeface="Times New Roman"/>
              </a:rPr>
              <a:t>☑ </a:t>
            </a:r>
            <a:r>
              <a:rPr lang="en-US" sz="2400">
                <a:solidFill>
                  <a:schemeClr val="dk1"/>
                </a:solidFill>
                <a:highlight>
                  <a:srgbClr val="FFFFFF"/>
                </a:highlight>
                <a:latin typeface="Times New Roman"/>
                <a:ea typeface="Times New Roman"/>
                <a:cs typeface="Times New Roman"/>
                <a:sym typeface="Times New Roman"/>
              </a:rPr>
              <a:t> Ứng dụng yêu cầu cấu hình máy chủ khá cao để có thể triển khai và vận hành</a:t>
            </a:r>
            <a:endParaRPr sz="2400">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chemeClr val="dk1"/>
              </a:solidFill>
              <a:highlight>
                <a:srgbClr val="F9F9F9"/>
              </a:highlight>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4" name="Shape 254"/>
        <p:cNvGrpSpPr/>
        <p:nvPr/>
      </p:nvGrpSpPr>
      <p:grpSpPr>
        <a:xfrm>
          <a:off x="0" y="0"/>
          <a:ext cx="0" cy="0"/>
          <a:chOff x="0" y="0"/>
          <a:chExt cx="0" cy="0"/>
        </a:xfrm>
      </p:grpSpPr>
      <p:sp>
        <p:nvSpPr>
          <p:cNvPr id="255" name="Google Shape;255;p26"/>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5. Kết luận</a:t>
            </a:r>
            <a:endParaRPr b="0" i="0" sz="1400" u="none" cap="none" strike="noStrike">
              <a:solidFill>
                <a:srgbClr val="000000"/>
              </a:solidFill>
              <a:latin typeface="Arial"/>
              <a:ea typeface="Arial"/>
              <a:cs typeface="Arial"/>
              <a:sym typeface="Arial"/>
            </a:endParaRPr>
          </a:p>
        </p:txBody>
      </p:sp>
      <p:sp>
        <p:nvSpPr>
          <p:cNvPr id="256" name="Google Shape;256;p26"/>
          <p:cNvSpPr txBox="1"/>
          <p:nvPr/>
        </p:nvSpPr>
        <p:spPr>
          <a:xfrm>
            <a:off x="365125" y="1096949"/>
            <a:ext cx="8320200" cy="5761200"/>
          </a:xfrm>
          <a:prstGeom prst="rect">
            <a:avLst/>
          </a:prstGeom>
          <a:noFill/>
          <a:ln>
            <a:noFill/>
          </a:ln>
        </p:spPr>
        <p:txBody>
          <a:bodyPr anchorCtr="0" anchor="t" bIns="0" lIns="0" spcFirstLastPara="1" rIns="0" wrap="square" tIns="28425">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Ứng dụng thực tế</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US" sz="2400">
                <a:solidFill>
                  <a:schemeClr val="dk1"/>
                </a:solidFill>
                <a:highlight>
                  <a:srgbClr val="F9F9F9"/>
                </a:highlight>
                <a:latin typeface="Times New Roman"/>
                <a:ea typeface="Times New Roman"/>
                <a:cs typeface="Times New Roman"/>
                <a:sym typeface="Times New Roman"/>
              </a:rPr>
              <a:t>☑ </a:t>
            </a:r>
            <a:r>
              <a:rPr lang="en-US" sz="2400">
                <a:solidFill>
                  <a:schemeClr val="dk1"/>
                </a:solidFill>
                <a:highlight>
                  <a:srgbClr val="F9F9F9"/>
                </a:highlight>
                <a:latin typeface="Times New Roman"/>
                <a:ea typeface="Times New Roman"/>
                <a:cs typeface="Times New Roman"/>
                <a:sym typeface="Times New Roman"/>
              </a:rPr>
              <a:t>Ứng dụng có thể mở tích hợp để giải quyết nhiều bài toán</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Định hướng phát triển</a:t>
            </a:r>
            <a:endParaRPr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b="1" lang="en-US" sz="2400">
                <a:solidFill>
                  <a:schemeClr val="dk1"/>
                </a:solidFill>
                <a:highlight>
                  <a:srgbClr val="F9F9F9"/>
                </a:highlight>
                <a:latin typeface="Times New Roman"/>
                <a:ea typeface="Times New Roman"/>
                <a:cs typeface="Times New Roman"/>
                <a:sym typeface="Times New Roman"/>
              </a:rPr>
              <a:t>☑ </a:t>
            </a:r>
            <a:r>
              <a:rPr lang="en-US" sz="2400">
                <a:solidFill>
                  <a:schemeClr val="dk1"/>
                </a:solidFill>
                <a:highlight>
                  <a:srgbClr val="F9F9F9"/>
                </a:highlight>
                <a:latin typeface="Times New Roman"/>
                <a:ea typeface="Times New Roman"/>
                <a:cs typeface="Times New Roman"/>
                <a:sym typeface="Times New Roman"/>
              </a:rPr>
              <a:t>Ứng dụng có thể mở rộng cho nhiều bài toán hơn nữa</a:t>
            </a:r>
            <a:endParaRPr sz="24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sp>
        <p:nvSpPr>
          <p:cNvPr id="264" name="Google Shape;264;p27"/>
          <p:cNvSpPr txBox="1"/>
          <p:nvPr/>
        </p:nvSpPr>
        <p:spPr>
          <a:xfrm>
            <a:off x="465137" y="2895600"/>
            <a:ext cx="8213725" cy="1128712"/>
          </a:xfrm>
          <a:prstGeom prst="rect">
            <a:avLst/>
          </a:prstGeom>
          <a:noFill/>
          <a:ln>
            <a:noFill/>
          </a:ln>
        </p:spPr>
        <p:txBody>
          <a:bodyPr anchorCtr="0" anchor="ctr" bIns="0" lIns="0" spcFirstLastPara="1" rIns="0" wrap="square" tIns="0">
            <a:noAutofit/>
          </a:bodyPr>
          <a:lstStyle/>
          <a:p>
            <a:pPr indent="0" lvl="0" marL="0" marR="0" rtl="0" algn="ctr">
              <a:lnSpc>
                <a:spcPct val="93000"/>
              </a:lnSpc>
              <a:spcBef>
                <a:spcPts val="0"/>
              </a:spcBef>
              <a:spcAft>
                <a:spcPts val="0"/>
              </a:spcAft>
              <a:buClr>
                <a:srgbClr val="000000"/>
              </a:buClr>
              <a:buSzPts val="4400"/>
              <a:buFont typeface="Arial"/>
              <a:buNone/>
            </a:pPr>
            <a:r>
              <a:rPr lang="en-US" sz="4400"/>
              <a:t>Em xin chân thành cám ơn </a:t>
            </a:r>
            <a:r>
              <a:rPr b="0" i="0" lang="en-US" sz="4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 name="Shape 60"/>
        <p:cNvGrpSpPr/>
        <p:nvPr/>
      </p:nvGrpSpPr>
      <p:grpSpPr>
        <a:xfrm>
          <a:off x="0" y="0"/>
          <a:ext cx="0" cy="0"/>
          <a:chOff x="0" y="0"/>
          <a:chExt cx="0" cy="0"/>
        </a:xfrm>
      </p:grpSpPr>
      <p:sp>
        <p:nvSpPr>
          <p:cNvPr id="61" name="Google Shape;61;p7"/>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Nội dung</a:t>
            </a:r>
            <a:endParaRPr b="0" i="0" sz="1400" u="none" cap="none" strike="noStrike">
              <a:solidFill>
                <a:srgbClr val="000000"/>
              </a:solidFill>
              <a:latin typeface="Arial"/>
              <a:ea typeface="Arial"/>
              <a:cs typeface="Arial"/>
              <a:sym typeface="Arial"/>
            </a:endParaRPr>
          </a:p>
        </p:txBody>
      </p:sp>
      <p:sp>
        <p:nvSpPr>
          <p:cNvPr id="62" name="Google Shape;62;p7"/>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381000" lvl="0" marL="457200" rtl="0" algn="l">
              <a:lnSpc>
                <a:spcPct val="93000"/>
              </a:lnSpc>
              <a:spcBef>
                <a:spcPts val="0"/>
              </a:spcBef>
              <a:spcAft>
                <a:spcPts val="0"/>
              </a:spcAft>
              <a:buClr>
                <a:schemeClr val="dk1"/>
              </a:buClr>
              <a:buSzPts val="2400"/>
              <a:buFont typeface="Times New Roman"/>
              <a:buAutoNum type="arabicParenR"/>
            </a:pPr>
            <a:r>
              <a:rPr b="1" lang="en-US" sz="2400">
                <a:solidFill>
                  <a:schemeClr val="dk1"/>
                </a:solidFill>
                <a:latin typeface="Times New Roman"/>
                <a:ea typeface="Times New Roman"/>
                <a:cs typeface="Times New Roman"/>
                <a:sym typeface="Times New Roman"/>
              </a:rPr>
              <a:t> Nhiệm vụ đồ án</a:t>
            </a:r>
            <a:endParaRPr b="1">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Giải pháp</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Kiến trúc hệ thống</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Triển khai</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Kết luận</a:t>
            </a:r>
            <a:endParaRPr b="1"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sp>
        <p:nvSpPr>
          <p:cNvPr id="70" name="Google Shape;70;p8"/>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1. </a:t>
            </a:r>
            <a:r>
              <a:rPr lang="en-US" sz="4400">
                <a:solidFill>
                  <a:srgbClr val="FFFFFF"/>
                </a:solidFill>
                <a:latin typeface="Times New Roman"/>
                <a:ea typeface="Times New Roman"/>
                <a:cs typeface="Times New Roman"/>
                <a:sym typeface="Times New Roman"/>
              </a:rPr>
              <a:t>Nhiệm vụ đồ án</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457200" y="1053825"/>
            <a:ext cx="8466000" cy="5804100"/>
          </a:xfrm>
          <a:prstGeom prst="rect">
            <a:avLst/>
          </a:prstGeom>
          <a:noFill/>
          <a:ln>
            <a:noFill/>
          </a:ln>
        </p:spPr>
        <p:txBody>
          <a:bodyPr anchorCtr="0" anchor="t" bIns="0" lIns="0" spcFirstLastPara="1" rIns="0" wrap="square" tIns="28425">
            <a:noAutofit/>
          </a:bodyPr>
          <a:lstStyle/>
          <a:p>
            <a:pPr indent="-381000" lvl="0" marL="457200" marR="0" rtl="0" algn="l">
              <a:lnSpc>
                <a:spcPct val="115000"/>
              </a:lnSpc>
              <a:spcBef>
                <a:spcPts val="0"/>
              </a:spcBef>
              <a:spcAft>
                <a:spcPts val="0"/>
              </a:spcAft>
              <a:buClr>
                <a:srgbClr val="000000"/>
              </a:buClr>
              <a:buSzPts val="2400"/>
              <a:buFont typeface="Times New Roman"/>
              <a:buChar char="❖"/>
            </a:pPr>
            <a:r>
              <a:rPr lang="en-US" sz="2400">
                <a:solidFill>
                  <a:schemeClr val="dk1"/>
                </a:solidFill>
                <a:latin typeface="Times New Roman"/>
                <a:ea typeface="Times New Roman"/>
                <a:cs typeface="Times New Roman"/>
                <a:sym typeface="Times New Roman"/>
              </a:rPr>
              <a:t>Đặt vấn đề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Với sự phát triển của công nghệ thông tin thì việc chống gian lận trong thi cử hay làm giả các chứng chỉ đào tạo càng gặp nhiều khó khăn. Khi mà không khó để có thể tìm ra được các dịch vụ làm giả chứng chỉ đào tạo.</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741362" marR="0" rtl="0" algn="l">
              <a:lnSpc>
                <a:spcPct val="9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72" name="Google Shape;72;p8"/>
          <p:cNvPicPr preferRelativeResize="0"/>
          <p:nvPr/>
        </p:nvPicPr>
        <p:blipFill>
          <a:blip r:embed="rId3">
            <a:alphaModFix/>
          </a:blip>
          <a:stretch>
            <a:fillRect/>
          </a:stretch>
        </p:blipFill>
        <p:spPr>
          <a:xfrm>
            <a:off x="914400" y="3593125"/>
            <a:ext cx="7585650" cy="3264799"/>
          </a:xfrm>
          <a:prstGeom prst="rect">
            <a:avLst/>
          </a:prstGeom>
          <a:noFill/>
          <a:ln>
            <a:noFill/>
          </a:ln>
        </p:spPr>
      </p:pic>
      <p:sp>
        <p:nvSpPr>
          <p:cNvPr id="73" name="Google Shape;73;p8"/>
          <p:cNvSpPr txBox="1"/>
          <p:nvPr/>
        </p:nvSpPr>
        <p:spPr>
          <a:xfrm>
            <a:off x="2308550" y="4172750"/>
            <a:ext cx="2559600" cy="280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txBox="1"/>
          <p:nvPr/>
        </p:nvSpPr>
        <p:spPr>
          <a:xfrm>
            <a:off x="2202275" y="3622175"/>
            <a:ext cx="2665800" cy="3672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9"/>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1. </a:t>
            </a:r>
            <a:r>
              <a:rPr lang="en-US" sz="4400">
                <a:solidFill>
                  <a:srgbClr val="FFFFFF"/>
                </a:solidFill>
                <a:latin typeface="Times New Roman"/>
                <a:ea typeface="Times New Roman"/>
                <a:cs typeface="Times New Roman"/>
                <a:sym typeface="Times New Roman"/>
              </a:rPr>
              <a:t>Nhiệm vụ đồ án</a:t>
            </a:r>
            <a:endParaRPr b="0" i="0" sz="1400" u="none" cap="none" strike="noStrike">
              <a:solidFill>
                <a:srgbClr val="000000"/>
              </a:solidFill>
              <a:latin typeface="Arial"/>
              <a:ea typeface="Arial"/>
              <a:cs typeface="Arial"/>
              <a:sym typeface="Arial"/>
            </a:endParaRPr>
          </a:p>
        </p:txBody>
      </p:sp>
      <p:sp>
        <p:nvSpPr>
          <p:cNvPr id="83" name="Google Shape;83;p9"/>
          <p:cNvSpPr txBox="1"/>
          <p:nvPr/>
        </p:nvSpPr>
        <p:spPr>
          <a:xfrm>
            <a:off x="457200" y="1053825"/>
            <a:ext cx="8535600" cy="5804100"/>
          </a:xfrm>
          <a:prstGeom prst="rect">
            <a:avLst/>
          </a:prstGeom>
          <a:noFill/>
          <a:ln>
            <a:noFill/>
          </a:ln>
        </p:spPr>
        <p:txBody>
          <a:bodyPr anchorCtr="0" anchor="t" bIns="0" lIns="0" spcFirstLastPara="1" rIns="0" wrap="square" tIns="28425">
            <a:noAutofit/>
          </a:bodyPr>
          <a:lstStyle/>
          <a:p>
            <a:pPr indent="-381000" lvl="0" marL="457200" marR="0" rtl="0" algn="l">
              <a:lnSpc>
                <a:spcPct val="115000"/>
              </a:lnSpc>
              <a:spcBef>
                <a:spcPts val="0"/>
              </a:spcBef>
              <a:spcAft>
                <a:spcPts val="0"/>
              </a:spcAft>
              <a:buClr>
                <a:srgbClr val="000000"/>
              </a:buClr>
              <a:buSzPts val="2400"/>
              <a:buFont typeface="Times New Roman"/>
              <a:buChar char="❖"/>
            </a:pPr>
            <a:r>
              <a:rPr lang="en-US" sz="2400">
                <a:solidFill>
                  <a:schemeClr val="dk1"/>
                </a:solidFill>
                <a:latin typeface="Times New Roman"/>
                <a:ea typeface="Times New Roman"/>
                <a:cs typeface="Times New Roman"/>
                <a:sym typeface="Times New Roman"/>
              </a:rPr>
              <a:t>Yêu cầu chính của đồ án </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Đồ án tập chung vào bài toán chống làm giả bằng tốt nghiệp đại học, để làm rõ được 3 vấn đề chính:</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741362" marR="0" rtl="0" algn="l">
              <a:lnSpc>
                <a:spcPct val="9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84" name="Google Shape;84;p9"/>
          <p:cNvPicPr preferRelativeResize="0"/>
          <p:nvPr/>
        </p:nvPicPr>
        <p:blipFill>
          <a:blip r:embed="rId3">
            <a:alphaModFix/>
          </a:blip>
          <a:stretch>
            <a:fillRect/>
          </a:stretch>
        </p:blipFill>
        <p:spPr>
          <a:xfrm>
            <a:off x="4221075" y="2361700"/>
            <a:ext cx="4922950" cy="4496299"/>
          </a:xfrm>
          <a:prstGeom prst="rect">
            <a:avLst/>
          </a:prstGeom>
          <a:noFill/>
          <a:ln>
            <a:noFill/>
          </a:ln>
        </p:spPr>
      </p:pic>
      <p:sp>
        <p:nvSpPr>
          <p:cNvPr id="85" name="Google Shape;85;p9"/>
          <p:cNvSpPr txBox="1"/>
          <p:nvPr/>
        </p:nvSpPr>
        <p:spPr>
          <a:xfrm>
            <a:off x="405675" y="2443775"/>
            <a:ext cx="3815400" cy="4356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Ai </a:t>
            </a:r>
            <a:r>
              <a:rPr lang="en-US" sz="2400">
                <a:solidFill>
                  <a:schemeClr val="dk1"/>
                </a:solidFill>
                <a:latin typeface="Times New Roman"/>
                <a:ea typeface="Times New Roman"/>
                <a:cs typeface="Times New Roman"/>
                <a:sym typeface="Times New Roman"/>
              </a:rPr>
              <a:t>là người đã cập nhật nội dung của chứng chỉ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Thời gian cập nhật là khi nào ?</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Nội dung cập nhật gồm những thông tin gì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2" name="Shape 92"/>
        <p:cNvGrpSpPr/>
        <p:nvPr/>
      </p:nvGrpSpPr>
      <p:grpSpPr>
        <a:xfrm>
          <a:off x="0" y="0"/>
          <a:ext cx="0" cy="0"/>
          <a:chOff x="0" y="0"/>
          <a:chExt cx="0" cy="0"/>
        </a:xfrm>
      </p:grpSpPr>
      <p:sp>
        <p:nvSpPr>
          <p:cNvPr id="93" name="Google Shape;93;p10"/>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Nội dung</a:t>
            </a:r>
            <a:endParaRPr b="0" i="0" sz="1400" u="none" cap="none" strike="noStrike">
              <a:solidFill>
                <a:srgbClr val="000000"/>
              </a:solidFill>
              <a:latin typeface="Arial"/>
              <a:ea typeface="Arial"/>
              <a:cs typeface="Arial"/>
              <a:sym typeface="Arial"/>
            </a:endParaRPr>
          </a:p>
        </p:txBody>
      </p:sp>
      <p:sp>
        <p:nvSpPr>
          <p:cNvPr id="94" name="Google Shape;94;p10"/>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Nhiệm vụ đồ án</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b="1" lang="en-US" sz="2400">
                <a:solidFill>
                  <a:schemeClr val="dk1"/>
                </a:solidFill>
                <a:latin typeface="Times New Roman"/>
                <a:ea typeface="Times New Roman"/>
                <a:cs typeface="Times New Roman"/>
                <a:sym typeface="Times New Roman"/>
              </a:rPr>
              <a:t> Giải pháp</a:t>
            </a:r>
            <a:endParaRPr b="1">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Kiến trúc hệ thống</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Triển khai</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Kết luận</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Google Shape;102;p11"/>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2. Giải pháp</a:t>
            </a:r>
            <a:endParaRPr b="0" i="0" sz="1400" u="none" cap="none" strike="noStrike">
              <a:solidFill>
                <a:srgbClr val="000000"/>
              </a:solidFill>
              <a:latin typeface="Arial"/>
              <a:ea typeface="Arial"/>
              <a:cs typeface="Arial"/>
              <a:sym typeface="Arial"/>
            </a:endParaRPr>
          </a:p>
        </p:txBody>
      </p:sp>
      <p:pic>
        <p:nvPicPr>
          <p:cNvPr id="103" name="Google Shape;103;p11"/>
          <p:cNvPicPr preferRelativeResize="0"/>
          <p:nvPr/>
        </p:nvPicPr>
        <p:blipFill>
          <a:blip r:embed="rId3">
            <a:alphaModFix/>
          </a:blip>
          <a:stretch>
            <a:fillRect/>
          </a:stretch>
        </p:blipFill>
        <p:spPr>
          <a:xfrm>
            <a:off x="144575" y="914400"/>
            <a:ext cx="2836574" cy="1388825"/>
          </a:xfrm>
          <a:prstGeom prst="rect">
            <a:avLst/>
          </a:prstGeom>
          <a:noFill/>
          <a:ln>
            <a:noFill/>
          </a:ln>
        </p:spPr>
      </p:pic>
      <p:pic>
        <p:nvPicPr>
          <p:cNvPr id="104" name="Google Shape;104;p11"/>
          <p:cNvPicPr preferRelativeResize="0"/>
          <p:nvPr/>
        </p:nvPicPr>
        <p:blipFill>
          <a:blip r:embed="rId4">
            <a:alphaModFix/>
          </a:blip>
          <a:stretch>
            <a:fillRect/>
          </a:stretch>
        </p:blipFill>
        <p:spPr>
          <a:xfrm>
            <a:off x="3570675" y="2878550"/>
            <a:ext cx="5573325" cy="1828799"/>
          </a:xfrm>
          <a:prstGeom prst="rect">
            <a:avLst/>
          </a:prstGeom>
          <a:noFill/>
          <a:ln>
            <a:noFill/>
          </a:ln>
        </p:spPr>
      </p:pic>
      <p:pic>
        <p:nvPicPr>
          <p:cNvPr id="105" name="Google Shape;105;p11"/>
          <p:cNvPicPr preferRelativeResize="0"/>
          <p:nvPr/>
        </p:nvPicPr>
        <p:blipFill>
          <a:blip r:embed="rId5">
            <a:alphaModFix/>
          </a:blip>
          <a:stretch>
            <a:fillRect/>
          </a:stretch>
        </p:blipFill>
        <p:spPr>
          <a:xfrm>
            <a:off x="3210775" y="914400"/>
            <a:ext cx="2333575" cy="2108925"/>
          </a:xfrm>
          <a:prstGeom prst="rect">
            <a:avLst/>
          </a:prstGeom>
          <a:noFill/>
          <a:ln>
            <a:noFill/>
          </a:ln>
        </p:spPr>
      </p:pic>
      <p:pic>
        <p:nvPicPr>
          <p:cNvPr id="106" name="Google Shape;106;p11"/>
          <p:cNvPicPr preferRelativeResize="0"/>
          <p:nvPr/>
        </p:nvPicPr>
        <p:blipFill>
          <a:blip r:embed="rId6">
            <a:alphaModFix/>
          </a:blip>
          <a:stretch>
            <a:fillRect/>
          </a:stretch>
        </p:blipFill>
        <p:spPr>
          <a:xfrm>
            <a:off x="6307425" y="914400"/>
            <a:ext cx="2836575" cy="1705874"/>
          </a:xfrm>
          <a:prstGeom prst="rect">
            <a:avLst/>
          </a:prstGeom>
          <a:noFill/>
          <a:ln>
            <a:noFill/>
          </a:ln>
        </p:spPr>
      </p:pic>
      <p:pic>
        <p:nvPicPr>
          <p:cNvPr id="107" name="Google Shape;107;p11"/>
          <p:cNvPicPr preferRelativeResize="0"/>
          <p:nvPr/>
        </p:nvPicPr>
        <p:blipFill>
          <a:blip r:embed="rId7">
            <a:alphaModFix/>
          </a:blip>
          <a:stretch>
            <a:fillRect/>
          </a:stretch>
        </p:blipFill>
        <p:spPr>
          <a:xfrm>
            <a:off x="99400" y="2856700"/>
            <a:ext cx="3213699" cy="2108925"/>
          </a:xfrm>
          <a:prstGeom prst="rect">
            <a:avLst/>
          </a:prstGeom>
          <a:noFill/>
          <a:ln>
            <a:noFill/>
          </a:ln>
        </p:spPr>
      </p:pic>
      <p:pic>
        <p:nvPicPr>
          <p:cNvPr id="108" name="Google Shape;108;p11"/>
          <p:cNvPicPr preferRelativeResize="0"/>
          <p:nvPr/>
        </p:nvPicPr>
        <p:blipFill>
          <a:blip r:embed="rId8">
            <a:alphaModFix/>
          </a:blip>
          <a:stretch>
            <a:fillRect/>
          </a:stretch>
        </p:blipFill>
        <p:spPr>
          <a:xfrm>
            <a:off x="0" y="5012150"/>
            <a:ext cx="4454550" cy="1746450"/>
          </a:xfrm>
          <a:prstGeom prst="rect">
            <a:avLst/>
          </a:prstGeom>
          <a:noFill/>
          <a:ln>
            <a:noFill/>
          </a:ln>
        </p:spPr>
      </p:pic>
      <p:pic>
        <p:nvPicPr>
          <p:cNvPr id="109" name="Google Shape;109;p11"/>
          <p:cNvPicPr preferRelativeResize="0"/>
          <p:nvPr/>
        </p:nvPicPr>
        <p:blipFill>
          <a:blip r:embed="rId9">
            <a:alphaModFix/>
          </a:blip>
          <a:stretch>
            <a:fillRect/>
          </a:stretch>
        </p:blipFill>
        <p:spPr>
          <a:xfrm>
            <a:off x="5215950" y="4790950"/>
            <a:ext cx="3928051" cy="2067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Google Shape;117;p12"/>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lang="en-US" sz="4400">
                <a:solidFill>
                  <a:srgbClr val="FFFFFF"/>
                </a:solidFill>
                <a:latin typeface="Times New Roman"/>
                <a:ea typeface="Times New Roman"/>
                <a:cs typeface="Times New Roman"/>
                <a:sym typeface="Times New Roman"/>
              </a:rPr>
              <a:t>2</a:t>
            </a:r>
            <a:r>
              <a:rPr b="0" i="0" lang="en-US" sz="4400" u="none" cap="none" strike="noStrike">
                <a:solidFill>
                  <a:srgbClr val="FFFFFF"/>
                </a:solidFill>
                <a:latin typeface="Times New Roman"/>
                <a:ea typeface="Times New Roman"/>
                <a:cs typeface="Times New Roman"/>
                <a:sym typeface="Times New Roman"/>
              </a:rPr>
              <a:t>. </a:t>
            </a:r>
            <a:r>
              <a:rPr lang="en-US" sz="4400">
                <a:solidFill>
                  <a:srgbClr val="FFFFFF"/>
                </a:solidFill>
                <a:latin typeface="Times New Roman"/>
                <a:ea typeface="Times New Roman"/>
                <a:cs typeface="Times New Roman"/>
                <a:sym typeface="Times New Roman"/>
              </a:rPr>
              <a:t>Giải pháp</a:t>
            </a:r>
            <a:endParaRPr b="0" i="0" sz="1400" u="none" cap="none" strike="noStrike">
              <a:solidFill>
                <a:srgbClr val="000000"/>
              </a:solidFill>
              <a:latin typeface="Arial"/>
              <a:ea typeface="Arial"/>
              <a:cs typeface="Arial"/>
              <a:sym typeface="Arial"/>
            </a:endParaRPr>
          </a:p>
        </p:txBody>
      </p:sp>
      <p:sp>
        <p:nvSpPr>
          <p:cNvPr id="118" name="Google Shape;118;p12"/>
          <p:cNvSpPr txBox="1"/>
          <p:nvPr/>
        </p:nvSpPr>
        <p:spPr>
          <a:xfrm>
            <a:off x="457200" y="1053825"/>
            <a:ext cx="8535600" cy="5804100"/>
          </a:xfrm>
          <a:prstGeom prst="rect">
            <a:avLst/>
          </a:prstGeom>
          <a:noFill/>
          <a:ln>
            <a:noFill/>
          </a:ln>
        </p:spPr>
        <p:txBody>
          <a:bodyPr anchorCtr="0" anchor="t" bIns="0" lIns="0" spcFirstLastPara="1" rIns="0" wrap="square" tIns="28425">
            <a:noAutofit/>
          </a:bodyPr>
          <a:lstStyle/>
          <a:p>
            <a:pPr indent="-381000" lvl="0" marL="457200" marR="0" rtl="0" algn="l">
              <a:lnSpc>
                <a:spcPct val="115000"/>
              </a:lnSpc>
              <a:spcBef>
                <a:spcPts val="0"/>
              </a:spcBef>
              <a:spcAft>
                <a:spcPts val="0"/>
              </a:spcAft>
              <a:buClr>
                <a:srgbClr val="000000"/>
              </a:buClr>
              <a:buSzPts val="2400"/>
              <a:buFont typeface="Times New Roman"/>
              <a:buChar char="❖"/>
            </a:pPr>
            <a:r>
              <a:rPr lang="en-US" sz="2400">
                <a:solidFill>
                  <a:schemeClr val="dk1"/>
                </a:solidFill>
                <a:latin typeface="Times New Roman"/>
                <a:ea typeface="Times New Roman"/>
                <a:cs typeface="Times New Roman"/>
                <a:sym typeface="Times New Roman"/>
              </a:rPr>
              <a:t>Blockchain</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Blockchain là một chuỗi (</a:t>
            </a:r>
            <a:r>
              <a:rPr b="1" lang="en-US" sz="2400">
                <a:solidFill>
                  <a:schemeClr val="dk1"/>
                </a:solidFill>
                <a:latin typeface="Times New Roman"/>
                <a:ea typeface="Times New Roman"/>
                <a:cs typeface="Times New Roman"/>
                <a:sym typeface="Times New Roman"/>
              </a:rPr>
              <a:t>chain</a:t>
            </a:r>
            <a:r>
              <a:rPr lang="en-US" sz="2400">
                <a:solidFill>
                  <a:schemeClr val="dk1"/>
                </a:solidFill>
                <a:latin typeface="Times New Roman"/>
                <a:ea typeface="Times New Roman"/>
                <a:cs typeface="Times New Roman"/>
                <a:sym typeface="Times New Roman"/>
              </a:rPr>
              <a:t>) chứa các </a:t>
            </a:r>
            <a:r>
              <a:rPr b="1" lang="en-US" sz="2400">
                <a:solidFill>
                  <a:schemeClr val="dk1"/>
                </a:solidFill>
                <a:latin typeface="Times New Roman"/>
                <a:ea typeface="Times New Roman"/>
                <a:cs typeface="Times New Roman"/>
                <a:sym typeface="Times New Roman"/>
              </a:rPr>
              <a:t>block</a:t>
            </a:r>
            <a:r>
              <a:rPr lang="en-US" sz="2400">
                <a:solidFill>
                  <a:schemeClr val="dk1"/>
                </a:solidFill>
                <a:latin typeface="Times New Roman"/>
                <a:ea typeface="Times New Roman"/>
                <a:cs typeface="Times New Roman"/>
                <a:sym typeface="Times New Roman"/>
              </a:rPr>
              <a:t>, trong block có thể chứa các thông tin. Một khi dữ liệu đã được ghi lại bên trong blockchain thì chúng trở lên rất khó thay đổi.</a:t>
            </a:r>
            <a:endParaRPr sz="2400">
              <a:solidFill>
                <a:schemeClr val="dk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Có thể hiểu blockchain như một </a:t>
            </a:r>
            <a:r>
              <a:rPr b="1" lang="en-US" sz="2400">
                <a:solidFill>
                  <a:schemeClr val="dk1"/>
                </a:solidFill>
                <a:latin typeface="Times New Roman"/>
                <a:ea typeface="Times New Roman"/>
                <a:cs typeface="Times New Roman"/>
                <a:sym typeface="Times New Roman"/>
              </a:rPr>
              <a:t>cuốn sổ cái</a:t>
            </a:r>
            <a:r>
              <a:rPr lang="en-US" sz="2400">
                <a:solidFill>
                  <a:schemeClr val="dk1"/>
                </a:solidFill>
                <a:latin typeface="Times New Roman"/>
                <a:ea typeface="Times New Roman"/>
                <a:cs typeface="Times New Roman"/>
                <a:sym typeface="Times New Roman"/>
              </a:rPr>
              <a:t> mà ở đó các transaction được ghi lại, các transaction sau khi được ghi lại thì </a:t>
            </a:r>
            <a:r>
              <a:rPr b="1" lang="en-US" sz="2400">
                <a:solidFill>
                  <a:schemeClr val="dk1"/>
                </a:solidFill>
                <a:latin typeface="Times New Roman"/>
                <a:ea typeface="Times New Roman"/>
                <a:cs typeface="Times New Roman"/>
                <a:sym typeface="Times New Roman"/>
              </a:rPr>
              <a:t>không thể sửa đổi.</a:t>
            </a:r>
            <a:endParaRPr b="1" sz="24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741362" marR="0" rtl="0" algn="l">
              <a:lnSpc>
                <a:spcPct val="93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19" name="Google Shape;119;p12"/>
          <p:cNvPicPr preferRelativeResize="0"/>
          <p:nvPr/>
        </p:nvPicPr>
        <p:blipFill>
          <a:blip r:embed="rId3">
            <a:alphaModFix/>
          </a:blip>
          <a:stretch>
            <a:fillRect/>
          </a:stretch>
        </p:blipFill>
        <p:spPr>
          <a:xfrm>
            <a:off x="658650" y="4312150"/>
            <a:ext cx="8028150" cy="254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13"/>
          <p:cNvSpPr txBox="1"/>
          <p:nvPr/>
        </p:nvSpPr>
        <p:spPr>
          <a:xfrm>
            <a:off x="457200" y="0"/>
            <a:ext cx="8229600" cy="914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FFFFFF"/>
              </a:buClr>
              <a:buSzPts val="4400"/>
              <a:buFont typeface="Times New Roman"/>
              <a:buNone/>
            </a:pPr>
            <a:r>
              <a:rPr b="0" i="0" lang="en-US" sz="4400" u="none" cap="none" strike="noStrike">
                <a:solidFill>
                  <a:srgbClr val="FFFFFF"/>
                </a:solidFill>
                <a:latin typeface="Times New Roman"/>
                <a:ea typeface="Times New Roman"/>
                <a:cs typeface="Times New Roman"/>
                <a:sym typeface="Times New Roman"/>
              </a:rPr>
              <a:t>Nội dung</a:t>
            </a:r>
            <a:endParaRPr b="0" i="0" sz="1400" u="none" cap="none" strike="noStrike">
              <a:solidFill>
                <a:srgbClr val="000000"/>
              </a:solidFill>
              <a:latin typeface="Arial"/>
              <a:ea typeface="Arial"/>
              <a:cs typeface="Arial"/>
              <a:sym typeface="Arial"/>
            </a:endParaRPr>
          </a:p>
        </p:txBody>
      </p:sp>
      <p:sp>
        <p:nvSpPr>
          <p:cNvPr id="128" name="Google Shape;128;p13"/>
          <p:cNvSpPr txBox="1"/>
          <p:nvPr/>
        </p:nvSpPr>
        <p:spPr>
          <a:xfrm>
            <a:off x="365125" y="1096962"/>
            <a:ext cx="8320200" cy="5121300"/>
          </a:xfrm>
          <a:prstGeom prst="rect">
            <a:avLst/>
          </a:prstGeom>
          <a:noFill/>
          <a:ln>
            <a:noFill/>
          </a:ln>
        </p:spPr>
        <p:txBody>
          <a:bodyPr anchorCtr="0" anchor="t" bIns="0" lIns="0" spcFirstLastPara="1" rIns="0" wrap="square" tIns="28425">
            <a:noAutofit/>
          </a:bodyPr>
          <a:lstStyle/>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Nhiệm vụ đồ án</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Giải pháp</a:t>
            </a:r>
            <a:endParaRPr>
              <a:solidFill>
                <a:schemeClr val="dk1"/>
              </a:solidFill>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Kiến trúc hệ thống</a:t>
            </a:r>
            <a:endParaRPr b="1"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Triển khai</a:t>
            </a:r>
            <a:endParaRPr sz="2400">
              <a:solidFill>
                <a:schemeClr val="dk1"/>
              </a:solidFill>
              <a:latin typeface="Times New Roman"/>
              <a:ea typeface="Times New Roman"/>
              <a:cs typeface="Times New Roman"/>
              <a:sym typeface="Times New Roman"/>
            </a:endParaRPr>
          </a:p>
          <a:p>
            <a:pPr indent="-381000" lvl="0" marL="457200" rtl="0" algn="l">
              <a:lnSpc>
                <a:spcPct val="93000"/>
              </a:lnSpc>
              <a:spcBef>
                <a:spcPts val="0"/>
              </a:spcBef>
              <a:spcAft>
                <a:spcPts val="0"/>
              </a:spcAft>
              <a:buClr>
                <a:schemeClr val="dk1"/>
              </a:buClr>
              <a:buSzPts val="2400"/>
              <a:buFont typeface="Times New Roman"/>
              <a:buAutoNum type="arabicParenR"/>
            </a:pPr>
            <a:r>
              <a:rPr lang="en-US" sz="2400">
                <a:solidFill>
                  <a:schemeClr val="dk1"/>
                </a:solidFill>
                <a:latin typeface="Times New Roman"/>
                <a:ea typeface="Times New Roman"/>
                <a:cs typeface="Times New Roman"/>
                <a:sym typeface="Times New Roman"/>
              </a:rPr>
              <a:t> Kết l</a:t>
            </a:r>
            <a:r>
              <a:rPr lang="en-US" sz="2400">
                <a:solidFill>
                  <a:schemeClr val="dk1"/>
                </a:solidFill>
                <a:latin typeface="Times New Roman"/>
                <a:ea typeface="Times New Roman"/>
                <a:cs typeface="Times New Roman"/>
                <a:sym typeface="Times New Roman"/>
              </a:rPr>
              <a:t>uận</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