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257" r:id="rId3"/>
    <p:sldId id="261" r:id="rId4"/>
    <p:sldId id="271" r:id="rId5"/>
    <p:sldId id="262" r:id="rId6"/>
    <p:sldId id="272" r:id="rId7"/>
    <p:sldId id="264" r:id="rId8"/>
    <p:sldId id="265" r:id="rId9"/>
    <p:sldId id="263" r:id="rId10"/>
    <p:sldId id="266" r:id="rId11"/>
    <p:sldId id="270" r:id="rId12"/>
    <p:sldId id="273" r:id="rId13"/>
    <p:sldId id="274" r:id="rId14"/>
    <p:sldId id="275" r:id="rId15"/>
    <p:sldId id="258" r:id="rId16"/>
    <p:sldId id="259" r:id="rId17"/>
    <p:sldId id="260" r:id="rId18"/>
    <p:sldId id="267" r:id="rId19"/>
    <p:sldId id="268" r:id="rId20"/>
    <p:sldId id="269" r:id="rId21"/>
  </p:sldIdLst>
  <p:sldSz cx="192024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CDB4DB"/>
    <a:srgbClr val="FFC8DD"/>
    <a:srgbClr val="FFAFCC"/>
    <a:srgbClr val="BDE0FE"/>
    <a:srgbClr val="A2D2FF"/>
    <a:srgbClr val="FFFFFF"/>
    <a:srgbClr val="A1D1FF"/>
    <a:srgbClr val="E5E7EC"/>
    <a:srgbClr val="7A5A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64234" autoAdjust="0"/>
  </p:normalViewPr>
  <p:slideViewPr>
    <p:cSldViewPr snapToGrid="0">
      <p:cViewPr varScale="1">
        <p:scale>
          <a:sx n="40" d="100"/>
          <a:sy n="40" d="100"/>
        </p:scale>
        <p:origin x="80" y="6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7180A1-9C22-4CFA-ABD3-DA81ACACC13D}" type="datetimeFigureOut">
              <a:rPr lang="en-US" smtClean="0"/>
              <a:t>11/29/2023</a:t>
            </a:fld>
            <a:endParaRPr lang="en-US"/>
          </a:p>
        </p:txBody>
      </p:sp>
      <p:sp>
        <p:nvSpPr>
          <p:cNvPr id="4" name="Slide Image Placeholder 3"/>
          <p:cNvSpPr>
            <a:spLocks noGrp="1" noRot="1" noChangeAspect="1"/>
          </p:cNvSpPr>
          <p:nvPr>
            <p:ph type="sldImg" idx="2"/>
          </p:nvPr>
        </p:nvSpPr>
        <p:spPr>
          <a:xfrm>
            <a:off x="-890588" y="1143000"/>
            <a:ext cx="8639176"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F9671-E9AB-4C64-9016-49DB5DD7798D}" type="slidenum">
              <a:rPr lang="en-US" smtClean="0"/>
              <a:t>‹#›</a:t>
            </a:fld>
            <a:endParaRPr lang="en-US"/>
          </a:p>
        </p:txBody>
      </p:sp>
    </p:spTree>
    <p:extLst>
      <p:ext uri="{BB962C8B-B14F-4D97-AF65-F5344CB8AC3E}">
        <p14:creationId xmlns:p14="http://schemas.microsoft.com/office/powerpoint/2010/main" val="873303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1143000"/>
            <a:ext cx="8639176" cy="3086100"/>
          </a:xfrm>
        </p:spPr>
      </p:sp>
      <p:sp>
        <p:nvSpPr>
          <p:cNvPr id="3" name="Notes Placeholder 2"/>
          <p:cNvSpPr>
            <a:spLocks noGrp="1"/>
          </p:cNvSpPr>
          <p:nvPr>
            <p:ph type="body" idx="1"/>
          </p:nvPr>
        </p:nvSpPr>
        <p:spPr/>
        <p:txBody>
          <a:bodyPr/>
          <a:lstStyle/>
          <a:p>
            <a:pPr marL="0" indent="0">
              <a:buNone/>
            </a:pPr>
            <a:r>
              <a:rPr lang="en-US" dirty="0"/>
              <a:t>* (Mean is Average of each placeholder) </a:t>
            </a:r>
          </a:p>
          <a:p>
            <a:pPr marL="171450" indent="-171450">
              <a:buFont typeface="Arial" panose="020B0604020202020204" pitchFamily="34" charset="0"/>
              <a:buChar char="•"/>
            </a:pPr>
            <a:r>
              <a:rPr lang="en-US" dirty="0"/>
              <a:t>(all these results are some representative placeholders)</a:t>
            </a:r>
          </a:p>
          <a:p>
            <a:pPr marL="171450" indent="-171450">
              <a:buFont typeface="Arial" panose="020B0604020202020204" pitchFamily="34" charset="0"/>
              <a:buChar char="•"/>
            </a:pPr>
            <a:r>
              <a:rPr lang="en-US" dirty="0"/>
              <a:t> (the placeholder name is too technical/not intuitive)</a:t>
            </a:r>
          </a:p>
          <a:p>
            <a:pPr marL="0" indent="0">
              <a:buNone/>
            </a:pPr>
            <a:r>
              <a:rPr lang="en-US" dirty="0"/>
              <a:t>(a) The ability of extracting a symbol for a quantity from the paper</a:t>
            </a:r>
          </a:p>
          <a:p>
            <a:pPr marL="0" indent="0">
              <a:buNone/>
            </a:pPr>
            <a:r>
              <a:rPr lang="en-US" dirty="0"/>
              <a:t>(b) The ability of reading information literally in the paper</a:t>
            </a:r>
          </a:p>
          <a:p>
            <a:pPr marL="0" indent="0">
              <a:buNone/>
            </a:pPr>
            <a:r>
              <a:rPr lang="en-US" dirty="0"/>
              <a:t>(c) </a:t>
            </a:r>
          </a:p>
          <a:p>
            <a:pPr marL="0" indent="0">
              <a:buNone/>
            </a:pPr>
            <a:r>
              <a:rPr lang="en-US" dirty="0"/>
              <a:t>(d)</a:t>
            </a:r>
          </a:p>
          <a:p>
            <a:pPr marL="0" indent="0">
              <a:buNone/>
            </a:pPr>
            <a:r>
              <a:rPr lang="en-US" dirty="0"/>
              <a:t>(e) Score by tasks. (can be decompose further to type of task)</a:t>
            </a:r>
          </a:p>
          <a:p>
            <a:pPr marL="0" indent="0" algn="just">
              <a:buNone/>
            </a:pPr>
            <a:r>
              <a:rPr lang="en-US" dirty="0"/>
              <a:t>(f) Score by branch</a:t>
            </a:r>
          </a:p>
          <a:p>
            <a:pPr marL="0" indent="0">
              <a:buNone/>
            </a:pPr>
            <a:r>
              <a:rPr lang="en-US" dirty="0"/>
              <a:t>(</a:t>
            </a:r>
            <a:r>
              <a:rPr lang="en-US" dirty="0" err="1"/>
              <a:t>g,h</a:t>
            </a:r>
            <a:r>
              <a:rPr lang="en-US" dirty="0"/>
              <a:t>) score by ambiguity, does not have a good story here, it seems that the ambiguity does not have significant effect.</a:t>
            </a:r>
          </a:p>
          <a:p>
            <a:pPr marL="228600" indent="-228600">
              <a:buAutoNum type="arabicPeriod"/>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713F9671-E9AB-4C64-9016-49DB5DD7798D}" type="slidenum">
              <a:rPr lang="en-US" smtClean="0"/>
              <a:t>17</a:t>
            </a:fld>
            <a:endParaRPr lang="en-US"/>
          </a:p>
        </p:txBody>
      </p:sp>
    </p:spTree>
    <p:extLst>
      <p:ext uri="{BB962C8B-B14F-4D97-AF65-F5344CB8AC3E}">
        <p14:creationId xmlns:p14="http://schemas.microsoft.com/office/powerpoint/2010/main" val="3527939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0588" y="1143000"/>
            <a:ext cx="8639176" cy="3086100"/>
          </a:xfrm>
        </p:spPr>
      </p:sp>
      <p:sp>
        <p:nvSpPr>
          <p:cNvPr id="3" name="Notes Placeholder 2"/>
          <p:cNvSpPr>
            <a:spLocks noGrp="1"/>
          </p:cNvSpPr>
          <p:nvPr>
            <p:ph type="body" idx="1"/>
          </p:nvPr>
        </p:nvSpPr>
        <p:spPr/>
        <p:txBody>
          <a:bodyPr/>
          <a:lstStyle/>
          <a:p>
            <a:r>
              <a:rPr lang="en-US" dirty="0"/>
              <a:t>(a) A direct visualization of execution is better than reading</a:t>
            </a:r>
          </a:p>
          <a:p>
            <a:r>
              <a:rPr lang="en-US" dirty="0"/>
              <a:t>(b) Four aspect</a:t>
            </a:r>
          </a:p>
          <a:p>
            <a:r>
              <a:rPr lang="en-US" dirty="0"/>
              <a:t>(c) Whether the answer is already in the paper, no significant difference</a:t>
            </a:r>
          </a:p>
          <a:p>
            <a:r>
              <a:rPr lang="en-US" dirty="0"/>
              <a:t>(d) Prompt quality has impact on the final answer accuracy , but not for math derivation</a:t>
            </a:r>
          </a:p>
          <a:p>
            <a:r>
              <a:rPr lang="en-US" dirty="0"/>
              <a:t>(e) </a:t>
            </a:r>
            <a:r>
              <a:rPr lang="en-US" sz="1800" b="0" i="0" u="none" strike="noStrike" dirty="0">
                <a:solidFill>
                  <a:srgbClr val="000000"/>
                </a:solidFill>
                <a:effectLst/>
                <a:latin typeface="Arial" panose="020B0604020202020204" pitchFamily="34" charset="0"/>
              </a:rPr>
              <a:t>Scores grouped by tasks [(1) Too much info and details, hard to read (2) There are some cases, where it score the full in the final accuracy but did not score full in individual aspects. Because (1) some results even give me the answer for the next task before I asked. (2) some prompt simply ignore my sign convention, but the final answer is physically correct. For example, t-&gt;-t in NN honeycomb lattice, just differ by a particle hole] </a:t>
            </a:r>
          </a:p>
          <a:p>
            <a:r>
              <a:rPr lang="en-US" sz="1800" b="0" i="0" u="none" strike="noStrike" dirty="0">
                <a:solidFill>
                  <a:srgbClr val="000000"/>
                </a:solidFill>
                <a:effectLst/>
                <a:latin typeface="Arial" panose="020B0604020202020204" pitchFamily="34" charset="0"/>
              </a:rPr>
              <a:t>(f) Now grouped by type of task. The most difficult part is constructing the Hamiltonian, while the LLM an do the simplify order parameter well very. For math derivation it is mostly independent of the type of task</a:t>
            </a:r>
          </a:p>
          <a:p>
            <a:endParaRPr lang="en-US" sz="1800" b="0" i="0" u="none" strike="noStrike" dirty="0">
              <a:solidFill>
                <a:srgbClr val="000000"/>
              </a:solidFill>
              <a:effectLst/>
              <a:latin typeface="Arial" panose="020B0604020202020204" pitchFamily="34" charset="0"/>
            </a:endParaRPr>
          </a:p>
          <a:p>
            <a:r>
              <a:rPr lang="en-US" dirty="0"/>
              <a:t>(g) Different </a:t>
            </a:r>
            <a:r>
              <a:rPr lang="en-US" dirty="0" err="1"/>
              <a:t>branchs</a:t>
            </a:r>
            <a:r>
              <a:rPr lang="en-US" dirty="0"/>
              <a:t> do not show particular differences</a:t>
            </a:r>
          </a:p>
        </p:txBody>
      </p:sp>
      <p:sp>
        <p:nvSpPr>
          <p:cNvPr id="4" name="Slide Number Placeholder 3"/>
          <p:cNvSpPr>
            <a:spLocks noGrp="1"/>
          </p:cNvSpPr>
          <p:nvPr>
            <p:ph type="sldNum" sz="quarter" idx="5"/>
          </p:nvPr>
        </p:nvSpPr>
        <p:spPr/>
        <p:txBody>
          <a:bodyPr/>
          <a:lstStyle/>
          <a:p>
            <a:fld id="{713F9671-E9AB-4C64-9016-49DB5DD7798D}" type="slidenum">
              <a:rPr lang="en-US" smtClean="0"/>
              <a:t>19</a:t>
            </a:fld>
            <a:endParaRPr lang="en-US"/>
          </a:p>
        </p:txBody>
      </p:sp>
    </p:spTree>
    <p:extLst>
      <p:ext uri="{BB962C8B-B14F-4D97-AF65-F5344CB8AC3E}">
        <p14:creationId xmlns:p14="http://schemas.microsoft.com/office/powerpoint/2010/main" val="201369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00300" y="1122363"/>
            <a:ext cx="144018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2400300" y="3602038"/>
            <a:ext cx="144018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3E4C-0638-4F56-B56F-7E2DC4CEAF1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4250941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3E4C-0638-4F56-B56F-7E2DC4CEAF1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178256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741717" y="365125"/>
            <a:ext cx="4140518"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20165" y="365125"/>
            <a:ext cx="12181523"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3E4C-0638-4F56-B56F-7E2DC4CEAF1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68452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3E4C-0638-4F56-B56F-7E2DC4CEAF1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2298528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10164" y="1709739"/>
            <a:ext cx="1656207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10164" y="4589464"/>
            <a:ext cx="1656207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3E4C-0638-4F56-B56F-7E2DC4CEAF18}" type="datetimeFigureOut">
              <a:rPr lang="en-US" smtClean="0"/>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64128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0165" y="1825625"/>
            <a:ext cx="81610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721215" y="1825625"/>
            <a:ext cx="81610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3E4C-0638-4F56-B56F-7E2DC4CEAF1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341746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22666" y="365126"/>
            <a:ext cx="1656207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22667" y="1681163"/>
            <a:ext cx="812351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22667" y="2505075"/>
            <a:ext cx="812351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721215" y="1681163"/>
            <a:ext cx="816352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21215" y="2505075"/>
            <a:ext cx="816352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3E4C-0638-4F56-B56F-7E2DC4CEAF18}" type="datetimeFigureOut">
              <a:rPr lang="en-US" smtClean="0"/>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1821801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3E4C-0638-4F56-B56F-7E2DC4CEAF18}" type="datetimeFigureOut">
              <a:rPr lang="en-US" smtClean="0"/>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31939213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503E4C-0638-4F56-B56F-7E2DC4CEAF18}" type="datetimeFigureOut">
              <a:rPr lang="en-US" smtClean="0"/>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3339121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7" y="457200"/>
            <a:ext cx="6193273"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8163521" y="987426"/>
            <a:ext cx="972121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22667" y="2057400"/>
            <a:ext cx="61932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03E4C-0638-4F56-B56F-7E2DC4CEAF1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251163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22667" y="457200"/>
            <a:ext cx="6193273"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63521" y="987426"/>
            <a:ext cx="9721215"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322667" y="2057400"/>
            <a:ext cx="619327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5503E4C-0638-4F56-B56F-7E2DC4CEAF18}" type="datetimeFigureOut">
              <a:rPr lang="en-US" smtClean="0"/>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790C7A-088F-4B2D-8B47-1C3D6A655010}" type="slidenum">
              <a:rPr lang="en-US" smtClean="0"/>
              <a:t>‹#›</a:t>
            </a:fld>
            <a:endParaRPr lang="en-US"/>
          </a:p>
        </p:txBody>
      </p:sp>
    </p:spTree>
    <p:extLst>
      <p:ext uri="{BB962C8B-B14F-4D97-AF65-F5344CB8AC3E}">
        <p14:creationId xmlns:p14="http://schemas.microsoft.com/office/powerpoint/2010/main" val="3787934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20165" y="365126"/>
            <a:ext cx="1656207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20165" y="1825625"/>
            <a:ext cx="1656207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20165" y="6356351"/>
            <a:ext cx="43205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503E4C-0638-4F56-B56F-7E2DC4CEAF18}" type="datetimeFigureOut">
              <a:rPr lang="en-US" smtClean="0"/>
              <a:t>11/29/2023</a:t>
            </a:fld>
            <a:endParaRPr lang="en-US"/>
          </a:p>
        </p:txBody>
      </p:sp>
      <p:sp>
        <p:nvSpPr>
          <p:cNvPr id="5" name="Footer Placeholder 4"/>
          <p:cNvSpPr>
            <a:spLocks noGrp="1"/>
          </p:cNvSpPr>
          <p:nvPr>
            <p:ph type="ftr" sz="quarter" idx="3"/>
          </p:nvPr>
        </p:nvSpPr>
        <p:spPr>
          <a:xfrm>
            <a:off x="6360795" y="6356351"/>
            <a:ext cx="648081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561695" y="6356351"/>
            <a:ext cx="43205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790C7A-088F-4B2D-8B47-1C3D6A655010}" type="slidenum">
              <a:rPr lang="en-US" smtClean="0"/>
              <a:t>‹#›</a:t>
            </a:fld>
            <a:endParaRPr lang="en-US"/>
          </a:p>
        </p:txBody>
      </p:sp>
    </p:spTree>
    <p:extLst>
      <p:ext uri="{BB962C8B-B14F-4D97-AF65-F5344CB8AC3E}">
        <p14:creationId xmlns:p14="http://schemas.microsoft.com/office/powerpoint/2010/main" val="16172966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8BF2E-F241-B658-A68A-8C7769E10E8C}"/>
              </a:ext>
            </a:extLst>
          </p:cNvPr>
          <p:cNvSpPr>
            <a:spLocks noGrp="1"/>
          </p:cNvSpPr>
          <p:nvPr>
            <p:ph type="ctrTitle"/>
          </p:nvPr>
        </p:nvSpPr>
        <p:spPr/>
        <p:txBody>
          <a:bodyPr/>
          <a:lstStyle/>
          <a:p>
            <a:r>
              <a:rPr lang="en-US" dirty="0"/>
              <a:t>Work flow</a:t>
            </a:r>
          </a:p>
        </p:txBody>
      </p:sp>
      <p:sp>
        <p:nvSpPr>
          <p:cNvPr id="3" name="Subtitle 2">
            <a:extLst>
              <a:ext uri="{FF2B5EF4-FFF2-40B4-BE49-F238E27FC236}">
                <a16:creationId xmlns:a16="http://schemas.microsoft.com/office/drawing/2014/main" id="{9FA7CBD6-DB05-5AFC-7E27-D68194E6D73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1100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a:extLst>
              <a:ext uri="{FF2B5EF4-FFF2-40B4-BE49-F238E27FC236}">
                <a16:creationId xmlns:a16="http://schemas.microsoft.com/office/drawing/2014/main" id="{4F4A09D9-28DE-2F44-E575-6559AA39B28F}"/>
              </a:ext>
            </a:extLst>
          </p:cNvPr>
          <p:cNvGrpSpPr/>
          <p:nvPr/>
        </p:nvGrpSpPr>
        <p:grpSpPr>
          <a:xfrm>
            <a:off x="1432165" y="90278"/>
            <a:ext cx="7557194" cy="3135166"/>
            <a:chOff x="617543" y="975995"/>
            <a:chExt cx="7557194" cy="3135166"/>
          </a:xfrm>
        </p:grpSpPr>
        <p:sp>
          <p:nvSpPr>
            <p:cNvPr id="5" name="Flowchart: Process 4">
              <a:extLst>
                <a:ext uri="{FF2B5EF4-FFF2-40B4-BE49-F238E27FC236}">
                  <a16:creationId xmlns:a16="http://schemas.microsoft.com/office/drawing/2014/main" id="{28FFC34F-6B64-93DA-9488-E452D3B5872D}"/>
                </a:ext>
              </a:extLst>
            </p:cNvPr>
            <p:cNvSpPr/>
            <p:nvPr/>
          </p:nvSpPr>
          <p:spPr>
            <a:xfrm>
              <a:off x="2874916" y="975995"/>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Define standard template for info extraction for HF</a:t>
              </a:r>
            </a:p>
          </p:txBody>
        </p:sp>
        <p:sp>
          <p:nvSpPr>
            <p:cNvPr id="11" name="Flowchart: Process 10">
              <a:extLst>
                <a:ext uri="{FF2B5EF4-FFF2-40B4-BE49-F238E27FC236}">
                  <a16:creationId xmlns:a16="http://schemas.microsoft.com/office/drawing/2014/main" id="{5AD0856E-7730-0383-B5C6-96FC7D18BBF5}"/>
                </a:ext>
              </a:extLst>
            </p:cNvPr>
            <p:cNvSpPr/>
            <p:nvPr/>
          </p:nvSpPr>
          <p:spPr>
            <a:xfrm>
              <a:off x="617543" y="975995"/>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method of HF</a:t>
              </a:r>
            </a:p>
          </p:txBody>
        </p:sp>
        <p:sp>
          <p:nvSpPr>
            <p:cNvPr id="12" name="Flowchart: Process 11">
              <a:extLst>
                <a:ext uri="{FF2B5EF4-FFF2-40B4-BE49-F238E27FC236}">
                  <a16:creationId xmlns:a16="http://schemas.microsoft.com/office/drawing/2014/main" id="{2F2DC5F8-655A-F743-6824-3A2E946A7613}"/>
                </a:ext>
              </a:extLst>
            </p:cNvPr>
            <p:cNvSpPr/>
            <p:nvPr/>
          </p:nvSpPr>
          <p:spPr>
            <a:xfrm>
              <a:off x="4994367" y="975995"/>
              <a:ext cx="1448361"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Template standard format + blanks</a:t>
              </a:r>
            </a:p>
          </p:txBody>
        </p:sp>
        <p:sp>
          <p:nvSpPr>
            <p:cNvPr id="15" name="Arrow: Right 14">
              <a:extLst>
                <a:ext uri="{FF2B5EF4-FFF2-40B4-BE49-F238E27FC236}">
                  <a16:creationId xmlns:a16="http://schemas.microsoft.com/office/drawing/2014/main" id="{2E66ADDE-8EE8-9C91-E4CB-C4A2B8EDC0A7}"/>
                </a:ext>
              </a:extLst>
            </p:cNvPr>
            <p:cNvSpPr/>
            <p:nvPr/>
          </p:nvSpPr>
          <p:spPr>
            <a:xfrm rot="16200000">
              <a:off x="5119691" y="1963399"/>
              <a:ext cx="1041936" cy="716669"/>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LLM info extraction</a:t>
              </a:r>
            </a:p>
          </p:txBody>
        </p:sp>
        <p:sp>
          <p:nvSpPr>
            <p:cNvPr id="2" name="Flowchart: Multidocument 1">
              <a:extLst>
                <a:ext uri="{FF2B5EF4-FFF2-40B4-BE49-F238E27FC236}">
                  <a16:creationId xmlns:a16="http://schemas.microsoft.com/office/drawing/2014/main" id="{82582C68-4D3F-E7DC-DFAB-5E57C331BD1B}"/>
                </a:ext>
              </a:extLst>
            </p:cNvPr>
            <p:cNvSpPr/>
            <p:nvPr/>
          </p:nvSpPr>
          <p:spPr>
            <a:xfrm>
              <a:off x="1597982" y="3079823"/>
              <a:ext cx="895344" cy="1031338"/>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p:txBody>
        </p:sp>
        <p:sp>
          <p:nvSpPr>
            <p:cNvPr id="6" name="Flowchart: Document 5">
              <a:extLst>
                <a:ext uri="{FF2B5EF4-FFF2-40B4-BE49-F238E27FC236}">
                  <a16:creationId xmlns:a16="http://schemas.microsoft.com/office/drawing/2014/main" id="{C033C344-5D27-D32E-6FE2-D035D427931B}"/>
                </a:ext>
              </a:extLst>
            </p:cNvPr>
            <p:cNvSpPr/>
            <p:nvPr/>
          </p:nvSpPr>
          <p:spPr>
            <a:xfrm>
              <a:off x="3257570" y="3045142"/>
              <a:ext cx="1054721"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a paper to reproduce</a:t>
              </a:r>
            </a:p>
          </p:txBody>
        </p:sp>
        <p:sp>
          <p:nvSpPr>
            <p:cNvPr id="7" name="Flowchart: Decision 6">
              <a:extLst>
                <a:ext uri="{FF2B5EF4-FFF2-40B4-BE49-F238E27FC236}">
                  <a16:creationId xmlns:a16="http://schemas.microsoft.com/office/drawing/2014/main" id="{F7A450ED-AA65-715D-D4C3-C2DEF0092875}"/>
                </a:ext>
              </a:extLst>
            </p:cNvPr>
            <p:cNvSpPr/>
            <p:nvPr/>
          </p:nvSpPr>
          <p:spPr>
            <a:xfrm>
              <a:off x="5057036" y="3253058"/>
              <a:ext cx="1183648" cy="55315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If using HF</a:t>
              </a:r>
            </a:p>
          </p:txBody>
        </p:sp>
        <p:sp>
          <p:nvSpPr>
            <p:cNvPr id="10" name="Arrow: Right 9">
              <a:extLst>
                <a:ext uri="{FF2B5EF4-FFF2-40B4-BE49-F238E27FC236}">
                  <a16:creationId xmlns:a16="http://schemas.microsoft.com/office/drawing/2014/main" id="{CA045885-2162-C0D2-AE65-D300CA6D2CCF}"/>
                </a:ext>
              </a:extLst>
            </p:cNvPr>
            <p:cNvSpPr/>
            <p:nvPr/>
          </p:nvSpPr>
          <p:spPr>
            <a:xfrm>
              <a:off x="6265577" y="3414879"/>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16" name="TextBox 15">
              <a:extLst>
                <a:ext uri="{FF2B5EF4-FFF2-40B4-BE49-F238E27FC236}">
                  <a16:creationId xmlns:a16="http://schemas.microsoft.com/office/drawing/2014/main" id="{BC378364-B97F-74BA-2966-CDDFCC44FB78}"/>
                </a:ext>
              </a:extLst>
            </p:cNvPr>
            <p:cNvSpPr txBox="1"/>
            <p:nvPr/>
          </p:nvSpPr>
          <p:spPr>
            <a:xfrm>
              <a:off x="6331668" y="3249678"/>
              <a:ext cx="524656" cy="276999"/>
            </a:xfrm>
            <a:prstGeom prst="rect">
              <a:avLst/>
            </a:prstGeom>
            <a:noFill/>
          </p:spPr>
          <p:txBody>
            <a:bodyPr wrap="square" rtlCol="0">
              <a:spAutoFit/>
            </a:bodyPr>
            <a:lstStyle/>
            <a:p>
              <a:r>
                <a:rPr lang="en-US" sz="1200" dirty="0"/>
                <a:t>No</a:t>
              </a:r>
            </a:p>
          </p:txBody>
        </p:sp>
        <p:sp>
          <p:nvSpPr>
            <p:cNvPr id="21" name="Arrow: Right 20">
              <a:extLst>
                <a:ext uri="{FF2B5EF4-FFF2-40B4-BE49-F238E27FC236}">
                  <a16:creationId xmlns:a16="http://schemas.microsoft.com/office/drawing/2014/main" id="{C7744253-449A-9E14-2128-874DA5E229D1}"/>
                </a:ext>
              </a:extLst>
            </p:cNvPr>
            <p:cNvSpPr/>
            <p:nvPr/>
          </p:nvSpPr>
          <p:spPr>
            <a:xfrm rot="16200000">
              <a:off x="5449731" y="2956760"/>
              <a:ext cx="385889" cy="20670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25" name="TextBox 24">
              <a:extLst>
                <a:ext uri="{FF2B5EF4-FFF2-40B4-BE49-F238E27FC236}">
                  <a16:creationId xmlns:a16="http://schemas.microsoft.com/office/drawing/2014/main" id="{DF9D0E20-1D69-4537-B5A4-BA1CD9C33E16}"/>
                </a:ext>
              </a:extLst>
            </p:cNvPr>
            <p:cNvSpPr txBox="1"/>
            <p:nvPr/>
          </p:nvSpPr>
          <p:spPr>
            <a:xfrm>
              <a:off x="5642675" y="2984484"/>
              <a:ext cx="524656" cy="276999"/>
            </a:xfrm>
            <a:prstGeom prst="rect">
              <a:avLst/>
            </a:prstGeom>
            <a:noFill/>
          </p:spPr>
          <p:txBody>
            <a:bodyPr wrap="square" rtlCol="0">
              <a:spAutoFit/>
            </a:bodyPr>
            <a:lstStyle/>
            <a:p>
              <a:r>
                <a:rPr lang="en-US" sz="1200" dirty="0"/>
                <a:t>Yes</a:t>
              </a:r>
            </a:p>
          </p:txBody>
        </p:sp>
        <p:sp>
          <p:nvSpPr>
            <p:cNvPr id="26" name="Flowchart: Process 25">
              <a:extLst>
                <a:ext uri="{FF2B5EF4-FFF2-40B4-BE49-F238E27FC236}">
                  <a16:creationId xmlns:a16="http://schemas.microsoft.com/office/drawing/2014/main" id="{5CE20D68-C5E0-4128-EE9F-640DE5E9BA45}"/>
                </a:ext>
              </a:extLst>
            </p:cNvPr>
            <p:cNvSpPr/>
            <p:nvPr/>
          </p:nvSpPr>
          <p:spPr>
            <a:xfrm>
              <a:off x="6902152" y="3261483"/>
              <a:ext cx="1012964" cy="50078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Leave out</a:t>
              </a:r>
            </a:p>
          </p:txBody>
        </p:sp>
        <p:sp>
          <p:nvSpPr>
            <p:cNvPr id="28" name="Flowchart: Process 27">
              <a:extLst>
                <a:ext uri="{FF2B5EF4-FFF2-40B4-BE49-F238E27FC236}">
                  <a16:creationId xmlns:a16="http://schemas.microsoft.com/office/drawing/2014/main" id="{C90AA6A1-D77C-FCAC-E1F8-E59101DB9C79}"/>
                </a:ext>
              </a:extLst>
            </p:cNvPr>
            <p:cNvSpPr/>
            <p:nvPr/>
          </p:nvSpPr>
          <p:spPr>
            <a:xfrm>
              <a:off x="6902153" y="975995"/>
              <a:ext cx="1272584"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Prompt for reproduction</a:t>
              </a:r>
            </a:p>
          </p:txBody>
        </p:sp>
        <p:sp>
          <p:nvSpPr>
            <p:cNvPr id="29" name="Arrow: Right 28">
              <a:extLst>
                <a:ext uri="{FF2B5EF4-FFF2-40B4-BE49-F238E27FC236}">
                  <a16:creationId xmlns:a16="http://schemas.microsoft.com/office/drawing/2014/main" id="{5E604168-8C62-B533-8DFB-AB30EA52738B}"/>
                </a:ext>
              </a:extLst>
            </p:cNvPr>
            <p:cNvSpPr/>
            <p:nvPr/>
          </p:nvSpPr>
          <p:spPr>
            <a:xfrm>
              <a:off x="4382685" y="3371896"/>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0" name="Arrow: Right 29">
              <a:extLst>
                <a:ext uri="{FF2B5EF4-FFF2-40B4-BE49-F238E27FC236}">
                  <a16:creationId xmlns:a16="http://schemas.microsoft.com/office/drawing/2014/main" id="{B9AC9938-22A9-48E4-2E2E-3D9494B120EF}"/>
                </a:ext>
              </a:extLst>
            </p:cNvPr>
            <p:cNvSpPr/>
            <p:nvPr/>
          </p:nvSpPr>
          <p:spPr>
            <a:xfrm>
              <a:off x="2575494" y="3346267"/>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2" name="Arrow: Right 31">
              <a:extLst>
                <a:ext uri="{FF2B5EF4-FFF2-40B4-BE49-F238E27FC236}">
                  <a16:creationId xmlns:a16="http://schemas.microsoft.com/office/drawing/2014/main" id="{A41F075E-0C2F-4EC1-2A2F-E475F850F8AA}"/>
                </a:ext>
              </a:extLst>
            </p:cNvPr>
            <p:cNvSpPr/>
            <p:nvPr/>
          </p:nvSpPr>
          <p:spPr>
            <a:xfrm>
              <a:off x="2202930" y="1248195"/>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3" name="Arrow: Right 32">
              <a:extLst>
                <a:ext uri="{FF2B5EF4-FFF2-40B4-BE49-F238E27FC236}">
                  <a16:creationId xmlns:a16="http://schemas.microsoft.com/office/drawing/2014/main" id="{55302A75-120E-6F99-7C67-C613D2F23C9E}"/>
                </a:ext>
              </a:extLst>
            </p:cNvPr>
            <p:cNvSpPr/>
            <p:nvPr/>
          </p:nvSpPr>
          <p:spPr>
            <a:xfrm>
              <a:off x="4458814" y="1248195"/>
              <a:ext cx="535553"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4" name="Arrow: Right 33">
              <a:extLst>
                <a:ext uri="{FF2B5EF4-FFF2-40B4-BE49-F238E27FC236}">
                  <a16:creationId xmlns:a16="http://schemas.microsoft.com/office/drawing/2014/main" id="{86B2F727-95EB-7EBD-3B51-9F2B0EDFF68C}"/>
                </a:ext>
              </a:extLst>
            </p:cNvPr>
            <p:cNvSpPr/>
            <p:nvPr/>
          </p:nvSpPr>
          <p:spPr>
            <a:xfrm>
              <a:off x="6473072" y="1260719"/>
              <a:ext cx="39669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9AD9B981-55D0-9E0D-AA16-D64829F88FE4}"/>
              </a:ext>
            </a:extLst>
          </p:cNvPr>
          <p:cNvGrpSpPr/>
          <p:nvPr/>
        </p:nvGrpSpPr>
        <p:grpSpPr>
          <a:xfrm>
            <a:off x="268678" y="3632557"/>
            <a:ext cx="10248300" cy="3164666"/>
            <a:chOff x="1573239" y="2060302"/>
            <a:chExt cx="10248300" cy="3164666"/>
          </a:xfrm>
        </p:grpSpPr>
        <p:sp>
          <p:nvSpPr>
            <p:cNvPr id="37" name="Flowchart: Multidocument 36">
              <a:extLst>
                <a:ext uri="{FF2B5EF4-FFF2-40B4-BE49-F238E27FC236}">
                  <a16:creationId xmlns:a16="http://schemas.microsoft.com/office/drawing/2014/main" id="{09033DEB-81BB-6954-D5B0-02A60C998534}"/>
                </a:ext>
              </a:extLst>
            </p:cNvPr>
            <p:cNvSpPr/>
            <p:nvPr/>
          </p:nvSpPr>
          <p:spPr>
            <a:xfrm>
              <a:off x="1573239" y="4070612"/>
              <a:ext cx="894989" cy="1068421"/>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a:p>
              <a:endParaRPr lang="en-US" sz="1400" dirty="0">
                <a:solidFill>
                  <a:sysClr val="windowText" lastClr="000000"/>
                </a:solidFill>
              </a:endParaRPr>
            </a:p>
          </p:txBody>
        </p:sp>
        <p:sp>
          <p:nvSpPr>
            <p:cNvPr id="38" name="Flowchart: Document 37">
              <a:extLst>
                <a:ext uri="{FF2B5EF4-FFF2-40B4-BE49-F238E27FC236}">
                  <a16:creationId xmlns:a16="http://schemas.microsoft.com/office/drawing/2014/main" id="{30D42937-5F12-905B-8184-BD66A54B0E3D}"/>
                </a:ext>
              </a:extLst>
            </p:cNvPr>
            <p:cNvSpPr/>
            <p:nvPr/>
          </p:nvSpPr>
          <p:spPr>
            <a:xfrm>
              <a:off x="1784351" y="2287450"/>
              <a:ext cx="1396885" cy="841996"/>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HF Framework</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Step 1: ...</a:t>
              </a:r>
            </a:p>
            <a:p>
              <a:r>
                <a:rPr lang="en-US" sz="800" dirty="0">
                  <a:solidFill>
                    <a:srgbClr val="E45649"/>
                  </a:solidFill>
                  <a:latin typeface="Consolas" panose="020B0609020204030204" pitchFamily="49" charset="0"/>
                </a:rPr>
                <a:t>Step 2: ...</a:t>
              </a:r>
            </a:p>
            <a:p>
              <a:r>
                <a:rPr lang="en-US" sz="800" dirty="0">
                  <a:solidFill>
                    <a:srgbClr val="E45649"/>
                  </a:solidFill>
                  <a:latin typeface="Consolas" panose="020B0609020204030204" pitchFamily="49" charset="0"/>
                </a:rPr>
                <a:t>Step 3: ...</a:t>
              </a:r>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39" name="Flowchart: Process 38">
              <a:extLst>
                <a:ext uri="{FF2B5EF4-FFF2-40B4-BE49-F238E27FC236}">
                  <a16:creationId xmlns:a16="http://schemas.microsoft.com/office/drawing/2014/main" id="{B9ACA96E-FDE0-6752-416D-DB9BB4DBD1FE}"/>
                </a:ext>
              </a:extLst>
            </p:cNvPr>
            <p:cNvSpPr/>
            <p:nvPr/>
          </p:nvSpPr>
          <p:spPr>
            <a:xfrm>
              <a:off x="4702261" y="2149324"/>
              <a:ext cx="1476857" cy="1093185"/>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Template for </a:t>
              </a:r>
            </a:p>
            <a:p>
              <a:r>
                <a:rPr lang="en-US" sz="1400" b="1" dirty="0">
                  <a:solidFill>
                    <a:sysClr val="windowText" lastClr="000000"/>
                  </a:solidFill>
                  <a:latin typeface="Arial" panose="020B0604020202020204" pitchFamily="34" charset="0"/>
                  <a:cs typeface="Arial" panose="020B0604020202020204" pitchFamily="34" charset="0"/>
                </a:rPr>
                <a:t>STEP </a:t>
              </a:r>
              <a:r>
                <a:rPr lang="en-US" sz="1400" b="1" dirty="0" err="1">
                  <a:solidFill>
                    <a:sysClr val="windowText" lastClr="000000"/>
                  </a:solidFill>
                  <a:latin typeface="Arial" panose="020B0604020202020204" pitchFamily="34" charset="0"/>
                  <a:cs typeface="Arial" panose="020B0604020202020204" pitchFamily="34" charset="0"/>
                </a:rPr>
                <a:t>i</a:t>
              </a:r>
              <a:r>
                <a:rPr lang="en-US" sz="1400" b="1" dirty="0">
                  <a:solidFill>
                    <a:sysClr val="windowText" lastClr="000000"/>
                  </a:solidFill>
                  <a:latin typeface="Arial" panose="020B0604020202020204" pitchFamily="34" charset="0"/>
                  <a:cs typeface="Arial" panose="020B0604020202020204" pitchFamily="34" charset="0"/>
                </a:rPr>
                <a:t> </a:t>
              </a:r>
              <a:r>
                <a:rPr lang="en-US" sz="1400" dirty="0">
                  <a:solidFill>
                    <a:sysClr val="windowText" lastClr="000000"/>
                  </a:solidFill>
                  <a:latin typeface="Arial" panose="020B0604020202020204" pitchFamily="34" charset="0"/>
                  <a:cs typeface="Arial" panose="020B0604020202020204" pitchFamily="34" charset="0"/>
                </a:rPr>
                <a:t>+ blanks</a:t>
              </a:r>
              <a:endParaRPr lang="en-US" sz="1400" i="1" dirty="0">
                <a:solidFill>
                  <a:sysClr val="windowText" lastClr="000000"/>
                </a:solidFill>
                <a:latin typeface="Consolas" panose="020B0609020204030204" pitchFamily="49" charset="0"/>
                <a:cs typeface="Arial" panose="020B0604020202020204" pitchFamily="34" charset="0"/>
              </a:endParaRPr>
            </a:p>
            <a:p>
              <a:r>
                <a:rPr lang="en-US" sz="800" dirty="0">
                  <a:solidFill>
                    <a:srgbClr val="E45649"/>
                  </a:solidFill>
                  <a:latin typeface="Consolas" panose="020B0609020204030204" pitchFamily="49" charset="0"/>
                </a:rPr>
                <a:t>Step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1400" i="1" dirty="0">
                <a:solidFill>
                  <a:sysClr val="windowText" lastClr="000000"/>
                </a:solidFill>
                <a:latin typeface="Arial" panose="020B0604020202020204" pitchFamily="34" charset="0"/>
                <a:cs typeface="Arial" panose="020B0604020202020204" pitchFamily="34" charset="0"/>
              </a:endParaRPr>
            </a:p>
          </p:txBody>
        </p:sp>
        <p:sp>
          <p:nvSpPr>
            <p:cNvPr id="40" name="Flowchart: Document 39">
              <a:extLst>
                <a:ext uri="{FF2B5EF4-FFF2-40B4-BE49-F238E27FC236}">
                  <a16:creationId xmlns:a16="http://schemas.microsoft.com/office/drawing/2014/main" id="{B5A44598-C420-FD99-EB04-D39817877A71}"/>
                </a:ext>
              </a:extLst>
            </p:cNvPr>
            <p:cNvSpPr/>
            <p:nvPr/>
          </p:nvSpPr>
          <p:spPr>
            <a:xfrm>
              <a:off x="4712248" y="4070612"/>
              <a:ext cx="1476857"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Step-specific excerpt</a:t>
              </a:r>
            </a:p>
            <a:p>
              <a:r>
                <a:rPr lang="en-US" sz="800" dirty="0">
                  <a:solidFill>
                    <a:srgbClr val="E45649"/>
                  </a:solidFill>
                  <a:latin typeface="Consolas" panose="020B0609020204030204" pitchFamily="49" charset="0"/>
                </a:rPr>
                <a:t>In this paper, we study the  free fermion  problem ...</a:t>
              </a:r>
            </a:p>
          </p:txBody>
        </p:sp>
        <p:sp>
          <p:nvSpPr>
            <p:cNvPr id="41" name="Flowchart: Process 40">
              <a:extLst>
                <a:ext uri="{FF2B5EF4-FFF2-40B4-BE49-F238E27FC236}">
                  <a16:creationId xmlns:a16="http://schemas.microsoft.com/office/drawing/2014/main" id="{55177C8D-2B36-BC2B-DC80-E67D1635C05D}"/>
                </a:ext>
              </a:extLst>
            </p:cNvPr>
            <p:cNvSpPr/>
            <p:nvPr/>
          </p:nvSpPr>
          <p:spPr>
            <a:xfrm>
              <a:off x="6606788" y="2557729"/>
              <a:ext cx="1259003" cy="19350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Given the following excerpt, fill the placeholders in the template.</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EXECERPT:</a:t>
              </a:r>
            </a:p>
            <a:p>
              <a:r>
                <a:rPr lang="en-US" sz="800" dirty="0">
                  <a:solidFill>
                    <a:srgbClr val="E45649"/>
                  </a:solidFill>
                  <a:latin typeface="Consolas" panose="020B0609020204030204" pitchFamily="49" charset="0"/>
                </a:rPr>
                <a:t>In this paper, we study the free fermion problem ...</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TEMPLATE:</a:t>
              </a:r>
            </a:p>
            <a:p>
              <a:r>
                <a:rPr lang="en-US" sz="800" dirty="0">
                  <a:solidFill>
                    <a:srgbClr val="E45649"/>
                  </a:solidFill>
                  <a:latin typeface="Consolas" panose="020B0609020204030204" pitchFamily="49" charset="0"/>
                </a:rPr>
                <a:t>The Hamiltonian of {system} is ...</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42" name="Right Brace 41">
              <a:extLst>
                <a:ext uri="{FF2B5EF4-FFF2-40B4-BE49-F238E27FC236}">
                  <a16:creationId xmlns:a16="http://schemas.microsoft.com/office/drawing/2014/main" id="{B6E4C378-CA55-4C88-985B-19FDFA6D0A69}"/>
                </a:ext>
              </a:extLst>
            </p:cNvPr>
            <p:cNvSpPr/>
            <p:nvPr/>
          </p:nvSpPr>
          <p:spPr>
            <a:xfrm>
              <a:off x="6281156" y="2472490"/>
              <a:ext cx="223595" cy="2105526"/>
            </a:xfrm>
            <a:prstGeom prst="rightBrace">
              <a:avLst>
                <a:gd name="adj1" fmla="val 9767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Flowchart: Process 42">
              <a:extLst>
                <a:ext uri="{FF2B5EF4-FFF2-40B4-BE49-F238E27FC236}">
                  <a16:creationId xmlns:a16="http://schemas.microsoft.com/office/drawing/2014/main" id="{E4E8C9A3-E6C1-D32D-5AD4-C837AC4A006B}"/>
                </a:ext>
              </a:extLst>
            </p:cNvPr>
            <p:cNvSpPr/>
            <p:nvPr/>
          </p:nvSpPr>
          <p:spPr>
            <a:xfrm>
              <a:off x="9091619" y="3157828"/>
              <a:ext cx="1140774" cy="1165316"/>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The Hamiltonian of free fermion is ...</a:t>
              </a:r>
            </a:p>
          </p:txBody>
        </p:sp>
        <p:sp>
          <p:nvSpPr>
            <p:cNvPr id="44" name="Flowchart: Process 43">
              <a:extLst>
                <a:ext uri="{FF2B5EF4-FFF2-40B4-BE49-F238E27FC236}">
                  <a16:creationId xmlns:a16="http://schemas.microsoft.com/office/drawing/2014/main" id="{CB6B4489-0243-CEA2-5FF6-101C4182A12E}"/>
                </a:ext>
              </a:extLst>
            </p:cNvPr>
            <p:cNvSpPr/>
            <p:nvPr/>
          </p:nvSpPr>
          <p:spPr>
            <a:xfrm>
              <a:off x="10648186" y="2060302"/>
              <a:ext cx="1021512" cy="45429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Score: 2</a:t>
              </a:r>
            </a:p>
            <a:p>
              <a:endParaRPr lang="en-US" sz="800" dirty="0">
                <a:solidFill>
                  <a:srgbClr val="E45649"/>
                </a:solidFill>
                <a:latin typeface="Consolas" panose="020B0609020204030204" pitchFamily="49" charset="0"/>
              </a:endParaRPr>
            </a:p>
          </p:txBody>
        </p:sp>
        <p:sp>
          <p:nvSpPr>
            <p:cNvPr id="45" name="Flowchart: Process 44">
              <a:extLst>
                <a:ext uri="{FF2B5EF4-FFF2-40B4-BE49-F238E27FC236}">
                  <a16:creationId xmlns:a16="http://schemas.microsoft.com/office/drawing/2014/main" id="{54BCD92D-FC04-9FA5-C7D8-C4076FAC0D82}"/>
                </a:ext>
              </a:extLst>
            </p:cNvPr>
            <p:cNvSpPr/>
            <p:nvPr/>
          </p:nvSpPr>
          <p:spPr>
            <a:xfrm>
              <a:off x="10649759" y="3374711"/>
              <a:ext cx="1021512" cy="69590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System : free fermion</a:t>
              </a:r>
            </a:p>
            <a:p>
              <a:r>
                <a:rPr lang="en-US" sz="800" dirty="0">
                  <a:solidFill>
                    <a:srgbClr val="E45649"/>
                  </a:solidFill>
                  <a:latin typeface="Consolas" panose="020B0609020204030204" pitchFamily="49" charset="0"/>
                </a:rPr>
                <a:t>...</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46" name="Arrow: Right 45">
              <a:extLst>
                <a:ext uri="{FF2B5EF4-FFF2-40B4-BE49-F238E27FC236}">
                  <a16:creationId xmlns:a16="http://schemas.microsoft.com/office/drawing/2014/main" id="{FA9BDAED-8220-18E4-AC71-D22F74BADF10}"/>
                </a:ext>
              </a:extLst>
            </p:cNvPr>
            <p:cNvSpPr/>
            <p:nvPr/>
          </p:nvSpPr>
          <p:spPr>
            <a:xfrm>
              <a:off x="7905075" y="3339671"/>
              <a:ext cx="114077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Extractor LLM</a:t>
              </a:r>
            </a:p>
          </p:txBody>
        </p:sp>
        <p:sp>
          <p:nvSpPr>
            <p:cNvPr id="47" name="Arrow: Right 46">
              <a:extLst>
                <a:ext uri="{FF2B5EF4-FFF2-40B4-BE49-F238E27FC236}">
                  <a16:creationId xmlns:a16="http://schemas.microsoft.com/office/drawing/2014/main" id="{87EF9DA9-D5EA-5AC8-E1F5-F4874AAC1206}"/>
                </a:ext>
              </a:extLst>
            </p:cNvPr>
            <p:cNvSpPr/>
            <p:nvPr/>
          </p:nvSpPr>
          <p:spPr>
            <a:xfrm rot="5400000">
              <a:off x="10763926" y="2789874"/>
              <a:ext cx="79003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48" name="Arrow: Bent 47">
              <a:extLst>
                <a:ext uri="{FF2B5EF4-FFF2-40B4-BE49-F238E27FC236}">
                  <a16:creationId xmlns:a16="http://schemas.microsoft.com/office/drawing/2014/main" id="{AEA5771A-BDB5-13B2-ABEB-BDDF4F008AD4}"/>
                </a:ext>
              </a:extLst>
            </p:cNvPr>
            <p:cNvSpPr/>
            <p:nvPr/>
          </p:nvSpPr>
          <p:spPr>
            <a:xfrm>
              <a:off x="9618457" y="2149324"/>
              <a:ext cx="1021512" cy="961840"/>
            </a:xfrm>
            <a:prstGeom prst="bentArrow">
              <a:avLst>
                <a:gd name="adj1" fmla="val 15274"/>
                <a:gd name="adj2" fmla="val 16142"/>
                <a:gd name="adj3" fmla="val 1754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49" name="Flowchart: Process 48">
              <a:extLst>
                <a:ext uri="{FF2B5EF4-FFF2-40B4-BE49-F238E27FC236}">
                  <a16:creationId xmlns:a16="http://schemas.microsoft.com/office/drawing/2014/main" id="{DEA6CB4E-E03A-D297-BA68-3B289C6AFE0B}"/>
                </a:ext>
              </a:extLst>
            </p:cNvPr>
            <p:cNvSpPr/>
            <p:nvPr/>
          </p:nvSpPr>
          <p:spPr>
            <a:xfrm>
              <a:off x="10496343" y="4492777"/>
              <a:ext cx="1325196"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Correct 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p:txBody>
        </p:sp>
        <p:cxnSp>
          <p:nvCxnSpPr>
            <p:cNvPr id="50" name="Straight Arrow Connector 49">
              <a:extLst>
                <a:ext uri="{FF2B5EF4-FFF2-40B4-BE49-F238E27FC236}">
                  <a16:creationId xmlns:a16="http://schemas.microsoft.com/office/drawing/2014/main" id="{26BBCB65-ED6F-239E-38B7-CF715891757D}"/>
                </a:ext>
              </a:extLst>
            </p:cNvPr>
            <p:cNvCxnSpPr>
              <a:stCxn id="45" idx="2"/>
              <a:endCxn id="49" idx="0"/>
            </p:cNvCxnSpPr>
            <p:nvPr/>
          </p:nvCxnSpPr>
          <p:spPr>
            <a:xfrm flipH="1">
              <a:off x="11158941" y="4070612"/>
              <a:ext cx="1574" cy="42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Flowchart: Document 50">
              <a:extLst>
                <a:ext uri="{FF2B5EF4-FFF2-40B4-BE49-F238E27FC236}">
                  <a16:creationId xmlns:a16="http://schemas.microsoft.com/office/drawing/2014/main" id="{8210A68D-7DA2-2A28-CE9A-4ED1BDB0A929}"/>
                </a:ext>
              </a:extLst>
            </p:cNvPr>
            <p:cNvSpPr/>
            <p:nvPr/>
          </p:nvSpPr>
          <p:spPr>
            <a:xfrm>
              <a:off x="3023512" y="4070612"/>
              <a:ext cx="1169798"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a:t>
              </a:r>
            </a:p>
            <a:p>
              <a:r>
                <a:rPr lang="en-US" sz="800" dirty="0">
                  <a:solidFill>
                    <a:srgbClr val="E45649"/>
                  </a:solidFill>
                  <a:latin typeface="Consolas" panose="020B0609020204030204" pitchFamily="49" charset="0"/>
                </a:rPr>
                <a:t>\title{Title}</a:t>
              </a:r>
            </a:p>
            <a:p>
              <a:r>
                <a:rPr lang="en-US" sz="800" dirty="0">
                  <a:solidFill>
                    <a:srgbClr val="E45649"/>
                  </a:solidFill>
                  <a:latin typeface="Consolas" panose="020B0609020204030204" pitchFamily="49" charset="0"/>
                </a:rPr>
                <a:t>\begin{document}</a:t>
              </a:r>
            </a:p>
            <a:p>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\end{document}</a:t>
              </a:r>
            </a:p>
          </p:txBody>
        </p:sp>
        <p:sp>
          <p:nvSpPr>
            <p:cNvPr id="52" name="Rectangle: Rounded Corners 51">
              <a:extLst>
                <a:ext uri="{FF2B5EF4-FFF2-40B4-BE49-F238E27FC236}">
                  <a16:creationId xmlns:a16="http://schemas.microsoft.com/office/drawing/2014/main" id="{43FAB0D9-9F5F-C503-E8F3-E094590623EC}"/>
                </a:ext>
              </a:extLst>
            </p:cNvPr>
            <p:cNvSpPr/>
            <p:nvPr/>
          </p:nvSpPr>
          <p:spPr>
            <a:xfrm>
              <a:off x="3117704" y="4617266"/>
              <a:ext cx="833340" cy="105625"/>
            </a:xfrm>
            <a:prstGeom prst="roundRect">
              <a:avLst/>
            </a:prstGeom>
            <a:solidFill>
              <a:srgbClr val="FFFF00">
                <a:alpha val="50196"/>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a:extLst>
                <a:ext uri="{FF2B5EF4-FFF2-40B4-BE49-F238E27FC236}">
                  <a16:creationId xmlns:a16="http://schemas.microsoft.com/office/drawing/2014/main" id="{D38C97EE-374D-148E-7D74-C216658D0F76}"/>
                </a:ext>
              </a:extLst>
            </p:cNvPr>
            <p:cNvCxnSpPr>
              <a:stCxn id="52" idx="3"/>
              <a:endCxn id="40" idx="1"/>
            </p:cNvCxnSpPr>
            <p:nvPr/>
          </p:nvCxnSpPr>
          <p:spPr>
            <a:xfrm flipV="1">
              <a:off x="3951044" y="4586281"/>
              <a:ext cx="761204" cy="837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54" name="Arrow: Right 53">
              <a:extLst>
                <a:ext uri="{FF2B5EF4-FFF2-40B4-BE49-F238E27FC236}">
                  <a16:creationId xmlns:a16="http://schemas.microsoft.com/office/drawing/2014/main" id="{AEB2CCF5-F96A-F9CE-1D63-FD5D42F3FC53}"/>
                </a:ext>
              </a:extLst>
            </p:cNvPr>
            <p:cNvSpPr/>
            <p:nvPr/>
          </p:nvSpPr>
          <p:spPr>
            <a:xfrm>
              <a:off x="3313639" y="2512019"/>
              <a:ext cx="1286586" cy="363803"/>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rPr>
                <a:t>Start with </a:t>
              </a:r>
              <a:r>
                <a:rPr lang="en-US" sz="1100" b="1" dirty="0">
                  <a:solidFill>
                    <a:sysClr val="windowText" lastClr="000000"/>
                  </a:solidFill>
                </a:rPr>
                <a:t>STEP </a:t>
              </a:r>
              <a:r>
                <a:rPr lang="en-US" sz="1100" b="1" dirty="0" err="1">
                  <a:solidFill>
                    <a:sysClr val="windowText" lastClr="000000"/>
                  </a:solidFill>
                </a:rPr>
                <a:t>i</a:t>
              </a:r>
              <a:endParaRPr lang="en-US" sz="1100" b="1" dirty="0">
                <a:solidFill>
                  <a:sysClr val="windowText" lastClr="000000"/>
                </a:solidFill>
              </a:endParaRPr>
            </a:p>
          </p:txBody>
        </p:sp>
        <p:sp>
          <p:nvSpPr>
            <p:cNvPr id="55" name="Arrow: Right 54">
              <a:extLst>
                <a:ext uri="{FF2B5EF4-FFF2-40B4-BE49-F238E27FC236}">
                  <a16:creationId xmlns:a16="http://schemas.microsoft.com/office/drawing/2014/main" id="{5271516A-E6C1-AD38-AB15-088B67F55942}"/>
                </a:ext>
              </a:extLst>
            </p:cNvPr>
            <p:cNvSpPr/>
            <p:nvPr/>
          </p:nvSpPr>
          <p:spPr>
            <a:xfrm>
              <a:off x="2539614" y="4372670"/>
              <a:ext cx="412512" cy="21361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457335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A8636F4-D1DF-E252-37B1-B93240B677B5}"/>
              </a:ext>
            </a:extLst>
          </p:cNvPr>
          <p:cNvGrpSpPr/>
          <p:nvPr/>
        </p:nvGrpSpPr>
        <p:grpSpPr>
          <a:xfrm>
            <a:off x="2412604" y="63346"/>
            <a:ext cx="6802697" cy="3162098"/>
            <a:chOff x="2412604" y="63346"/>
            <a:chExt cx="6802697" cy="3162098"/>
          </a:xfrm>
        </p:grpSpPr>
        <p:sp>
          <p:nvSpPr>
            <p:cNvPr id="5" name="Flowchart: Process 4">
              <a:extLst>
                <a:ext uri="{FF2B5EF4-FFF2-40B4-BE49-F238E27FC236}">
                  <a16:creationId xmlns:a16="http://schemas.microsoft.com/office/drawing/2014/main" id="{5D2E03DF-F919-4025-B0B8-A40DB2A781CD}"/>
                </a:ext>
              </a:extLst>
            </p:cNvPr>
            <p:cNvSpPr/>
            <p:nvPr/>
          </p:nvSpPr>
          <p:spPr>
            <a:xfrm>
              <a:off x="5647489" y="63346"/>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Locate the position of requisite info</a:t>
              </a:r>
            </a:p>
          </p:txBody>
        </p:sp>
        <p:sp>
          <p:nvSpPr>
            <p:cNvPr id="7" name="Flowchart: Process 6">
              <a:extLst>
                <a:ext uri="{FF2B5EF4-FFF2-40B4-BE49-F238E27FC236}">
                  <a16:creationId xmlns:a16="http://schemas.microsoft.com/office/drawing/2014/main" id="{3DA25595-89FB-7CD8-0F7D-F05442D55A0D}"/>
                </a:ext>
              </a:extLst>
            </p:cNvPr>
            <p:cNvSpPr/>
            <p:nvPr/>
          </p:nvSpPr>
          <p:spPr>
            <a:xfrm>
              <a:off x="7766940" y="63346"/>
              <a:ext cx="1448361"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Read the portion for info extraction</a:t>
              </a:r>
            </a:p>
          </p:txBody>
        </p:sp>
        <p:sp>
          <p:nvSpPr>
            <p:cNvPr id="8" name="Arrow: Right 7">
              <a:extLst>
                <a:ext uri="{FF2B5EF4-FFF2-40B4-BE49-F238E27FC236}">
                  <a16:creationId xmlns:a16="http://schemas.microsoft.com/office/drawing/2014/main" id="{EAC19D57-8F24-D9FB-B724-BE3753822218}"/>
                </a:ext>
              </a:extLst>
            </p:cNvPr>
            <p:cNvSpPr/>
            <p:nvPr/>
          </p:nvSpPr>
          <p:spPr>
            <a:xfrm rot="16200000">
              <a:off x="5893650" y="927507"/>
              <a:ext cx="1100595" cy="95836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 purposeful reading</a:t>
              </a:r>
            </a:p>
          </p:txBody>
        </p:sp>
        <p:sp>
          <p:nvSpPr>
            <p:cNvPr id="9" name="Flowchart: Multidocument 8">
              <a:extLst>
                <a:ext uri="{FF2B5EF4-FFF2-40B4-BE49-F238E27FC236}">
                  <a16:creationId xmlns:a16="http://schemas.microsoft.com/office/drawing/2014/main" id="{09E3ADFC-3B83-1F4E-BBD9-F21F6DC27CD6}"/>
                </a:ext>
              </a:extLst>
            </p:cNvPr>
            <p:cNvSpPr/>
            <p:nvPr/>
          </p:nvSpPr>
          <p:spPr>
            <a:xfrm>
              <a:off x="2412604" y="2194106"/>
              <a:ext cx="895344" cy="1031338"/>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p:txBody>
        </p:sp>
        <p:sp>
          <p:nvSpPr>
            <p:cNvPr id="10" name="Flowchart: Document 9">
              <a:extLst>
                <a:ext uri="{FF2B5EF4-FFF2-40B4-BE49-F238E27FC236}">
                  <a16:creationId xmlns:a16="http://schemas.microsoft.com/office/drawing/2014/main" id="{E704CE4B-6270-9DF0-548B-8A65C048F746}"/>
                </a:ext>
              </a:extLst>
            </p:cNvPr>
            <p:cNvSpPr/>
            <p:nvPr/>
          </p:nvSpPr>
          <p:spPr>
            <a:xfrm>
              <a:off x="4072192" y="2159425"/>
              <a:ext cx="1054721"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a paper to read</a:t>
              </a:r>
            </a:p>
          </p:txBody>
        </p:sp>
        <p:sp>
          <p:nvSpPr>
            <p:cNvPr id="11" name="Flowchart: Decision 10">
              <a:extLst>
                <a:ext uri="{FF2B5EF4-FFF2-40B4-BE49-F238E27FC236}">
                  <a16:creationId xmlns:a16="http://schemas.microsoft.com/office/drawing/2014/main" id="{5EE8604E-27C1-1B28-560A-32837360A6DA}"/>
                </a:ext>
              </a:extLst>
            </p:cNvPr>
            <p:cNvSpPr/>
            <p:nvPr/>
          </p:nvSpPr>
          <p:spPr>
            <a:xfrm>
              <a:off x="5871658" y="2367341"/>
              <a:ext cx="1183648" cy="55315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If using HF</a:t>
              </a:r>
            </a:p>
          </p:txBody>
        </p:sp>
        <p:sp>
          <p:nvSpPr>
            <p:cNvPr id="12" name="Arrow: Right 11">
              <a:extLst>
                <a:ext uri="{FF2B5EF4-FFF2-40B4-BE49-F238E27FC236}">
                  <a16:creationId xmlns:a16="http://schemas.microsoft.com/office/drawing/2014/main" id="{3219D690-4727-8EA0-BF54-EBAEFE8C2F9C}"/>
                </a:ext>
              </a:extLst>
            </p:cNvPr>
            <p:cNvSpPr/>
            <p:nvPr/>
          </p:nvSpPr>
          <p:spPr>
            <a:xfrm>
              <a:off x="7080199" y="2529162"/>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5FDC41E4-4207-F374-0B33-1A26073E84DD}"/>
                </a:ext>
              </a:extLst>
            </p:cNvPr>
            <p:cNvSpPr txBox="1"/>
            <p:nvPr/>
          </p:nvSpPr>
          <p:spPr>
            <a:xfrm>
              <a:off x="7146290" y="2363961"/>
              <a:ext cx="524656" cy="276999"/>
            </a:xfrm>
            <a:prstGeom prst="rect">
              <a:avLst/>
            </a:prstGeom>
            <a:noFill/>
          </p:spPr>
          <p:txBody>
            <a:bodyPr wrap="square" rtlCol="0">
              <a:spAutoFit/>
            </a:bodyPr>
            <a:lstStyle/>
            <a:p>
              <a:r>
                <a:rPr lang="en-US" sz="1200" dirty="0"/>
                <a:t>No</a:t>
              </a:r>
            </a:p>
          </p:txBody>
        </p:sp>
        <p:sp>
          <p:nvSpPr>
            <p:cNvPr id="14" name="Arrow: Right 13">
              <a:extLst>
                <a:ext uri="{FF2B5EF4-FFF2-40B4-BE49-F238E27FC236}">
                  <a16:creationId xmlns:a16="http://schemas.microsoft.com/office/drawing/2014/main" id="{9813EAB6-51D3-1F41-37BF-22D66F13B572}"/>
                </a:ext>
              </a:extLst>
            </p:cNvPr>
            <p:cNvSpPr/>
            <p:nvPr/>
          </p:nvSpPr>
          <p:spPr>
            <a:xfrm rot="16200000">
              <a:off x="6264353" y="2071043"/>
              <a:ext cx="385889" cy="20670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2662EF50-5C1F-6AD0-4023-7362781052D6}"/>
                </a:ext>
              </a:extLst>
            </p:cNvPr>
            <p:cNvSpPr txBox="1"/>
            <p:nvPr/>
          </p:nvSpPr>
          <p:spPr>
            <a:xfrm>
              <a:off x="6457297" y="2098767"/>
              <a:ext cx="524656" cy="276999"/>
            </a:xfrm>
            <a:prstGeom prst="rect">
              <a:avLst/>
            </a:prstGeom>
            <a:noFill/>
          </p:spPr>
          <p:txBody>
            <a:bodyPr wrap="square" rtlCol="0">
              <a:spAutoFit/>
            </a:bodyPr>
            <a:lstStyle/>
            <a:p>
              <a:r>
                <a:rPr lang="en-US" sz="1200" dirty="0"/>
                <a:t>Yes</a:t>
              </a:r>
            </a:p>
          </p:txBody>
        </p:sp>
        <p:sp>
          <p:nvSpPr>
            <p:cNvPr id="16" name="Flowchart: Process 15">
              <a:extLst>
                <a:ext uri="{FF2B5EF4-FFF2-40B4-BE49-F238E27FC236}">
                  <a16:creationId xmlns:a16="http://schemas.microsoft.com/office/drawing/2014/main" id="{7B7969A8-AD20-A52E-C38F-0F2CA4C79532}"/>
                </a:ext>
              </a:extLst>
            </p:cNvPr>
            <p:cNvSpPr/>
            <p:nvPr/>
          </p:nvSpPr>
          <p:spPr>
            <a:xfrm>
              <a:off x="7716774" y="2375766"/>
              <a:ext cx="1012964" cy="50078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Leave out</a:t>
              </a:r>
            </a:p>
          </p:txBody>
        </p:sp>
        <p:sp>
          <p:nvSpPr>
            <p:cNvPr id="18" name="Arrow: Right 17">
              <a:extLst>
                <a:ext uri="{FF2B5EF4-FFF2-40B4-BE49-F238E27FC236}">
                  <a16:creationId xmlns:a16="http://schemas.microsoft.com/office/drawing/2014/main" id="{697B91E9-B29C-C913-98F0-3CFCD7AEC8A9}"/>
                </a:ext>
              </a:extLst>
            </p:cNvPr>
            <p:cNvSpPr/>
            <p:nvPr/>
          </p:nvSpPr>
          <p:spPr>
            <a:xfrm>
              <a:off x="5197307" y="2486179"/>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19" name="Arrow: Right 18">
              <a:extLst>
                <a:ext uri="{FF2B5EF4-FFF2-40B4-BE49-F238E27FC236}">
                  <a16:creationId xmlns:a16="http://schemas.microsoft.com/office/drawing/2014/main" id="{7A86FFAF-C992-3B08-1A3D-33C79DC94D21}"/>
                </a:ext>
              </a:extLst>
            </p:cNvPr>
            <p:cNvSpPr/>
            <p:nvPr/>
          </p:nvSpPr>
          <p:spPr>
            <a:xfrm>
              <a:off x="3390116" y="2460550"/>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21" name="Arrow: Right 20">
              <a:extLst>
                <a:ext uri="{FF2B5EF4-FFF2-40B4-BE49-F238E27FC236}">
                  <a16:creationId xmlns:a16="http://schemas.microsoft.com/office/drawing/2014/main" id="{027882FC-EA38-4FC2-0315-561F950D5441}"/>
                </a:ext>
              </a:extLst>
            </p:cNvPr>
            <p:cNvSpPr/>
            <p:nvPr/>
          </p:nvSpPr>
          <p:spPr>
            <a:xfrm>
              <a:off x="7231387" y="335546"/>
              <a:ext cx="535553"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3103675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82F6614-C0D7-2755-29B6-A547BB822CDD}"/>
              </a:ext>
            </a:extLst>
          </p:cNvPr>
          <p:cNvGrpSpPr/>
          <p:nvPr/>
        </p:nvGrpSpPr>
        <p:grpSpPr>
          <a:xfrm>
            <a:off x="301606" y="1989825"/>
            <a:ext cx="9040102" cy="1778986"/>
            <a:chOff x="4295163" y="124420"/>
            <a:chExt cx="9013650" cy="1972980"/>
          </a:xfrm>
        </p:grpSpPr>
        <p:sp>
          <p:nvSpPr>
            <p:cNvPr id="14" name="Flowchart: Process 13">
              <a:extLst>
                <a:ext uri="{FF2B5EF4-FFF2-40B4-BE49-F238E27FC236}">
                  <a16:creationId xmlns:a16="http://schemas.microsoft.com/office/drawing/2014/main" id="{ED7B2526-F056-E8F9-B336-5A8334EE28E6}"/>
                </a:ext>
              </a:extLst>
            </p:cNvPr>
            <p:cNvSpPr/>
            <p:nvPr/>
          </p:nvSpPr>
          <p:spPr>
            <a:xfrm>
              <a:off x="4295163" y="549828"/>
              <a:ext cx="1599360" cy="793044"/>
            </a:xfrm>
            <a:prstGeom prst="flowChartProcess">
              <a:avLst/>
            </a:prstGeom>
            <a:solidFill>
              <a:srgbClr val="A1D1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Interacting quantum Hamiltonian</a:t>
              </a:r>
            </a:p>
          </p:txBody>
        </p:sp>
        <p:sp>
          <p:nvSpPr>
            <p:cNvPr id="15" name="Flowchart: Process 14">
              <a:extLst>
                <a:ext uri="{FF2B5EF4-FFF2-40B4-BE49-F238E27FC236}">
                  <a16:creationId xmlns:a16="http://schemas.microsoft.com/office/drawing/2014/main" id="{DC037F9A-4DB9-91E5-1F51-C6FF7CE31567}"/>
                </a:ext>
              </a:extLst>
            </p:cNvPr>
            <p:cNvSpPr/>
            <p:nvPr/>
          </p:nvSpPr>
          <p:spPr>
            <a:xfrm>
              <a:off x="6791649" y="549828"/>
              <a:ext cx="1599360" cy="793044"/>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Hamiltonian in momentum space</a:t>
              </a:r>
            </a:p>
          </p:txBody>
        </p:sp>
        <p:sp>
          <p:nvSpPr>
            <p:cNvPr id="16" name="Flowchart: Process 15">
              <a:extLst>
                <a:ext uri="{FF2B5EF4-FFF2-40B4-BE49-F238E27FC236}">
                  <a16:creationId xmlns:a16="http://schemas.microsoft.com/office/drawing/2014/main" id="{15B409AE-90FE-D1C7-6CA1-FD0996D2D5EF}"/>
                </a:ext>
              </a:extLst>
            </p:cNvPr>
            <p:cNvSpPr/>
            <p:nvPr/>
          </p:nvSpPr>
          <p:spPr>
            <a:xfrm>
              <a:off x="11709453" y="124420"/>
              <a:ext cx="1599360" cy="793044"/>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Hartree and Fock terms</a:t>
              </a:r>
            </a:p>
          </p:txBody>
        </p:sp>
        <p:sp>
          <p:nvSpPr>
            <p:cNvPr id="17" name="Flowchart: Process 16">
              <a:extLst>
                <a:ext uri="{FF2B5EF4-FFF2-40B4-BE49-F238E27FC236}">
                  <a16:creationId xmlns:a16="http://schemas.microsoft.com/office/drawing/2014/main" id="{995DA64E-4F3D-9C89-03FF-8D72ED59B7C4}"/>
                </a:ext>
              </a:extLst>
            </p:cNvPr>
            <p:cNvSpPr/>
            <p:nvPr/>
          </p:nvSpPr>
          <p:spPr>
            <a:xfrm>
              <a:off x="11709453" y="1299415"/>
              <a:ext cx="1599360" cy="797985"/>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Order Parameters</a:t>
              </a:r>
            </a:p>
          </p:txBody>
        </p:sp>
        <p:sp>
          <p:nvSpPr>
            <p:cNvPr id="18" name="Arrow: Right 17">
              <a:extLst>
                <a:ext uri="{FF2B5EF4-FFF2-40B4-BE49-F238E27FC236}">
                  <a16:creationId xmlns:a16="http://schemas.microsoft.com/office/drawing/2014/main" id="{BA0FAA6B-84CC-EB47-B48B-0ECEEFEA9F36}"/>
                </a:ext>
              </a:extLst>
            </p:cNvPr>
            <p:cNvSpPr/>
            <p:nvPr/>
          </p:nvSpPr>
          <p:spPr>
            <a:xfrm>
              <a:off x="5960706" y="617258"/>
              <a:ext cx="781269"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Fourier transform</a:t>
              </a:r>
            </a:p>
          </p:txBody>
        </p:sp>
        <p:sp>
          <p:nvSpPr>
            <p:cNvPr id="19" name="Arrow: Right 18">
              <a:extLst>
                <a:ext uri="{FF2B5EF4-FFF2-40B4-BE49-F238E27FC236}">
                  <a16:creationId xmlns:a16="http://schemas.microsoft.com/office/drawing/2014/main" id="{037C1EA9-1CBF-3524-5635-75262D789160}"/>
                </a:ext>
              </a:extLst>
            </p:cNvPr>
            <p:cNvSpPr/>
            <p:nvPr/>
          </p:nvSpPr>
          <p:spPr>
            <a:xfrm>
              <a:off x="8440683" y="629453"/>
              <a:ext cx="728913"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Wick’s theorem</a:t>
              </a:r>
            </a:p>
          </p:txBody>
        </p:sp>
        <p:grpSp>
          <p:nvGrpSpPr>
            <p:cNvPr id="20" name="Group 19">
              <a:extLst>
                <a:ext uri="{FF2B5EF4-FFF2-40B4-BE49-F238E27FC236}">
                  <a16:creationId xmlns:a16="http://schemas.microsoft.com/office/drawing/2014/main" id="{E82793F9-D1CD-932C-8563-B88B18742E3A}"/>
                </a:ext>
              </a:extLst>
            </p:cNvPr>
            <p:cNvGrpSpPr/>
            <p:nvPr/>
          </p:nvGrpSpPr>
          <p:grpSpPr>
            <a:xfrm>
              <a:off x="12297045" y="919632"/>
              <a:ext cx="498318" cy="377588"/>
              <a:chOff x="-3267417" y="2221160"/>
              <a:chExt cx="1443730" cy="1093961"/>
            </a:xfrm>
            <a:noFill/>
          </p:grpSpPr>
          <p:sp>
            <p:nvSpPr>
              <p:cNvPr id="23" name="Arrow: Curved Down 22">
                <a:extLst>
                  <a:ext uri="{FF2B5EF4-FFF2-40B4-BE49-F238E27FC236}">
                    <a16:creationId xmlns:a16="http://schemas.microsoft.com/office/drawing/2014/main" id="{1A3E1604-F574-9CC3-C6B1-405674D751D1}"/>
                  </a:ext>
                </a:extLst>
              </p:cNvPr>
              <p:cNvSpPr/>
              <p:nvPr/>
            </p:nvSpPr>
            <p:spPr>
              <a:xfrm rot="5400000">
                <a:off x="-2634149" y="2504659"/>
                <a:ext cx="1058799" cy="562125"/>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Arrow: Curved Down 23">
                <a:extLst>
                  <a:ext uri="{FF2B5EF4-FFF2-40B4-BE49-F238E27FC236}">
                    <a16:creationId xmlns:a16="http://schemas.microsoft.com/office/drawing/2014/main" id="{4CE60621-29BD-9D56-0B39-B1BB0DDB0984}"/>
                  </a:ext>
                </a:extLst>
              </p:cNvPr>
              <p:cNvSpPr/>
              <p:nvPr/>
            </p:nvSpPr>
            <p:spPr>
              <a:xfrm rot="16200000">
                <a:off x="-3515761" y="2469504"/>
                <a:ext cx="1058811"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1" name="Flowchart: Process 20">
              <a:extLst>
                <a:ext uri="{FF2B5EF4-FFF2-40B4-BE49-F238E27FC236}">
                  <a16:creationId xmlns:a16="http://schemas.microsoft.com/office/drawing/2014/main" id="{300AC059-FF8C-0F01-421B-F11D4D467386}"/>
                </a:ext>
              </a:extLst>
            </p:cNvPr>
            <p:cNvSpPr/>
            <p:nvPr/>
          </p:nvSpPr>
          <p:spPr>
            <a:xfrm>
              <a:off x="9220793" y="520942"/>
              <a:ext cx="1599360" cy="793044"/>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Mean field decomposition</a:t>
              </a:r>
            </a:p>
          </p:txBody>
        </p:sp>
        <p:sp>
          <p:nvSpPr>
            <p:cNvPr id="22" name="Arrow: Right 21">
              <a:extLst>
                <a:ext uri="{FF2B5EF4-FFF2-40B4-BE49-F238E27FC236}">
                  <a16:creationId xmlns:a16="http://schemas.microsoft.com/office/drawing/2014/main" id="{267580B3-B591-F493-3A5D-F26D3B22ADCC}"/>
                </a:ext>
              </a:extLst>
            </p:cNvPr>
            <p:cNvSpPr/>
            <p:nvPr/>
          </p:nvSpPr>
          <p:spPr>
            <a:xfrm>
              <a:off x="10894062" y="620427"/>
              <a:ext cx="755875"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Simplify</a:t>
              </a:r>
            </a:p>
          </p:txBody>
        </p:sp>
      </p:grpSp>
      <p:grpSp>
        <p:nvGrpSpPr>
          <p:cNvPr id="25" name="Group 24">
            <a:extLst>
              <a:ext uri="{FF2B5EF4-FFF2-40B4-BE49-F238E27FC236}">
                <a16:creationId xmlns:a16="http://schemas.microsoft.com/office/drawing/2014/main" id="{339F7471-F533-7A7F-CDE8-17DBD18873FC}"/>
              </a:ext>
            </a:extLst>
          </p:cNvPr>
          <p:cNvGrpSpPr/>
          <p:nvPr/>
        </p:nvGrpSpPr>
        <p:grpSpPr>
          <a:xfrm>
            <a:off x="301606" y="3886312"/>
            <a:ext cx="6840599" cy="2984045"/>
            <a:chOff x="2412604" y="63346"/>
            <a:chExt cx="6802697" cy="3162098"/>
          </a:xfrm>
        </p:grpSpPr>
        <p:sp>
          <p:nvSpPr>
            <p:cNvPr id="26" name="Flowchart: Process 25">
              <a:extLst>
                <a:ext uri="{FF2B5EF4-FFF2-40B4-BE49-F238E27FC236}">
                  <a16:creationId xmlns:a16="http://schemas.microsoft.com/office/drawing/2014/main" id="{66606046-0FF3-1F8C-87A5-144C9771C566}"/>
                </a:ext>
              </a:extLst>
            </p:cNvPr>
            <p:cNvSpPr/>
            <p:nvPr/>
          </p:nvSpPr>
          <p:spPr>
            <a:xfrm>
              <a:off x="5647489" y="63346"/>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Locate the position of requisite info</a:t>
              </a:r>
            </a:p>
          </p:txBody>
        </p:sp>
        <p:sp>
          <p:nvSpPr>
            <p:cNvPr id="27" name="Flowchart: Process 26">
              <a:extLst>
                <a:ext uri="{FF2B5EF4-FFF2-40B4-BE49-F238E27FC236}">
                  <a16:creationId xmlns:a16="http://schemas.microsoft.com/office/drawing/2014/main" id="{869FEF87-E7C6-31C0-5CF5-FB9B7DC7243A}"/>
                </a:ext>
              </a:extLst>
            </p:cNvPr>
            <p:cNvSpPr/>
            <p:nvPr/>
          </p:nvSpPr>
          <p:spPr>
            <a:xfrm>
              <a:off x="7766940" y="63346"/>
              <a:ext cx="1448361"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Read the portion for info extraction</a:t>
              </a:r>
            </a:p>
          </p:txBody>
        </p:sp>
        <p:sp>
          <p:nvSpPr>
            <p:cNvPr id="28" name="Arrow: Right 27">
              <a:extLst>
                <a:ext uri="{FF2B5EF4-FFF2-40B4-BE49-F238E27FC236}">
                  <a16:creationId xmlns:a16="http://schemas.microsoft.com/office/drawing/2014/main" id="{38E010C1-6FE6-83C8-B1F4-CADFDE496421}"/>
                </a:ext>
              </a:extLst>
            </p:cNvPr>
            <p:cNvSpPr/>
            <p:nvPr/>
          </p:nvSpPr>
          <p:spPr>
            <a:xfrm rot="16200000">
              <a:off x="5893650" y="927507"/>
              <a:ext cx="1100595" cy="95836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 purposeful reading</a:t>
              </a:r>
            </a:p>
          </p:txBody>
        </p:sp>
        <p:sp>
          <p:nvSpPr>
            <p:cNvPr id="29" name="Flowchart: Multidocument 28">
              <a:extLst>
                <a:ext uri="{FF2B5EF4-FFF2-40B4-BE49-F238E27FC236}">
                  <a16:creationId xmlns:a16="http://schemas.microsoft.com/office/drawing/2014/main" id="{3C9DE33C-3650-AA63-5075-C450D45D62AA}"/>
                </a:ext>
              </a:extLst>
            </p:cNvPr>
            <p:cNvSpPr/>
            <p:nvPr/>
          </p:nvSpPr>
          <p:spPr>
            <a:xfrm>
              <a:off x="2412604" y="2194106"/>
              <a:ext cx="895344" cy="1031338"/>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p:txBody>
        </p:sp>
        <p:sp>
          <p:nvSpPr>
            <p:cNvPr id="30" name="Flowchart: Document 29">
              <a:extLst>
                <a:ext uri="{FF2B5EF4-FFF2-40B4-BE49-F238E27FC236}">
                  <a16:creationId xmlns:a16="http://schemas.microsoft.com/office/drawing/2014/main" id="{10975219-2997-911C-A74A-0BF7FE450087}"/>
                </a:ext>
              </a:extLst>
            </p:cNvPr>
            <p:cNvSpPr/>
            <p:nvPr/>
          </p:nvSpPr>
          <p:spPr>
            <a:xfrm>
              <a:off x="4072192" y="2159425"/>
              <a:ext cx="1054721"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a paper to read</a:t>
              </a:r>
            </a:p>
          </p:txBody>
        </p:sp>
        <p:sp>
          <p:nvSpPr>
            <p:cNvPr id="31" name="Flowchart: Decision 30">
              <a:extLst>
                <a:ext uri="{FF2B5EF4-FFF2-40B4-BE49-F238E27FC236}">
                  <a16:creationId xmlns:a16="http://schemas.microsoft.com/office/drawing/2014/main" id="{7E07A5AE-E667-47E6-DD50-496596CF4C59}"/>
                </a:ext>
              </a:extLst>
            </p:cNvPr>
            <p:cNvSpPr/>
            <p:nvPr/>
          </p:nvSpPr>
          <p:spPr>
            <a:xfrm>
              <a:off x="5871658" y="2367341"/>
              <a:ext cx="1183648" cy="55315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If using HF</a:t>
              </a:r>
            </a:p>
          </p:txBody>
        </p:sp>
        <p:sp>
          <p:nvSpPr>
            <p:cNvPr id="32" name="Arrow: Right 31">
              <a:extLst>
                <a:ext uri="{FF2B5EF4-FFF2-40B4-BE49-F238E27FC236}">
                  <a16:creationId xmlns:a16="http://schemas.microsoft.com/office/drawing/2014/main" id="{1A262B51-7124-3149-6D09-41CF8475F7F0}"/>
                </a:ext>
              </a:extLst>
            </p:cNvPr>
            <p:cNvSpPr/>
            <p:nvPr/>
          </p:nvSpPr>
          <p:spPr>
            <a:xfrm>
              <a:off x="7080199" y="2529162"/>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3" name="TextBox 32">
              <a:extLst>
                <a:ext uri="{FF2B5EF4-FFF2-40B4-BE49-F238E27FC236}">
                  <a16:creationId xmlns:a16="http://schemas.microsoft.com/office/drawing/2014/main" id="{29B2D3A1-B8EF-77C8-B237-6CECF91C2F9D}"/>
                </a:ext>
              </a:extLst>
            </p:cNvPr>
            <p:cNvSpPr txBox="1"/>
            <p:nvPr/>
          </p:nvSpPr>
          <p:spPr>
            <a:xfrm>
              <a:off x="7146290" y="2363961"/>
              <a:ext cx="524656" cy="276999"/>
            </a:xfrm>
            <a:prstGeom prst="rect">
              <a:avLst/>
            </a:prstGeom>
            <a:noFill/>
          </p:spPr>
          <p:txBody>
            <a:bodyPr wrap="square" rtlCol="0">
              <a:spAutoFit/>
            </a:bodyPr>
            <a:lstStyle/>
            <a:p>
              <a:r>
                <a:rPr lang="en-US" sz="1200" dirty="0"/>
                <a:t>No</a:t>
              </a:r>
            </a:p>
          </p:txBody>
        </p:sp>
        <p:sp>
          <p:nvSpPr>
            <p:cNvPr id="34" name="Arrow: Right 33">
              <a:extLst>
                <a:ext uri="{FF2B5EF4-FFF2-40B4-BE49-F238E27FC236}">
                  <a16:creationId xmlns:a16="http://schemas.microsoft.com/office/drawing/2014/main" id="{0011AEC9-15A4-435F-ECDF-6B5A72CF9A3E}"/>
                </a:ext>
              </a:extLst>
            </p:cNvPr>
            <p:cNvSpPr/>
            <p:nvPr/>
          </p:nvSpPr>
          <p:spPr>
            <a:xfrm rot="16200000">
              <a:off x="6264353" y="2071043"/>
              <a:ext cx="385889" cy="20670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5" name="TextBox 34">
              <a:extLst>
                <a:ext uri="{FF2B5EF4-FFF2-40B4-BE49-F238E27FC236}">
                  <a16:creationId xmlns:a16="http://schemas.microsoft.com/office/drawing/2014/main" id="{F80B06BA-D331-AE4D-3649-C81126EC8288}"/>
                </a:ext>
              </a:extLst>
            </p:cNvPr>
            <p:cNvSpPr txBox="1"/>
            <p:nvPr/>
          </p:nvSpPr>
          <p:spPr>
            <a:xfrm>
              <a:off x="6457297" y="2098767"/>
              <a:ext cx="524656" cy="276999"/>
            </a:xfrm>
            <a:prstGeom prst="rect">
              <a:avLst/>
            </a:prstGeom>
            <a:noFill/>
          </p:spPr>
          <p:txBody>
            <a:bodyPr wrap="square" rtlCol="0">
              <a:spAutoFit/>
            </a:bodyPr>
            <a:lstStyle/>
            <a:p>
              <a:r>
                <a:rPr lang="en-US" sz="1200" dirty="0"/>
                <a:t>Yes</a:t>
              </a:r>
            </a:p>
          </p:txBody>
        </p:sp>
        <p:sp>
          <p:nvSpPr>
            <p:cNvPr id="36" name="Flowchart: Process 35">
              <a:extLst>
                <a:ext uri="{FF2B5EF4-FFF2-40B4-BE49-F238E27FC236}">
                  <a16:creationId xmlns:a16="http://schemas.microsoft.com/office/drawing/2014/main" id="{CB6D29CB-59F6-8E95-FE1E-9475BAF674E4}"/>
                </a:ext>
              </a:extLst>
            </p:cNvPr>
            <p:cNvSpPr/>
            <p:nvPr/>
          </p:nvSpPr>
          <p:spPr>
            <a:xfrm>
              <a:off x="7716774" y="2375766"/>
              <a:ext cx="1012964" cy="50078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Leave out</a:t>
              </a:r>
            </a:p>
          </p:txBody>
        </p:sp>
        <p:sp>
          <p:nvSpPr>
            <p:cNvPr id="37" name="Arrow: Right 36">
              <a:extLst>
                <a:ext uri="{FF2B5EF4-FFF2-40B4-BE49-F238E27FC236}">
                  <a16:creationId xmlns:a16="http://schemas.microsoft.com/office/drawing/2014/main" id="{E8C7C429-61C6-49A4-488A-4E786119AF52}"/>
                </a:ext>
              </a:extLst>
            </p:cNvPr>
            <p:cNvSpPr/>
            <p:nvPr/>
          </p:nvSpPr>
          <p:spPr>
            <a:xfrm>
              <a:off x="5197307" y="2486179"/>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8" name="Arrow: Right 37">
              <a:extLst>
                <a:ext uri="{FF2B5EF4-FFF2-40B4-BE49-F238E27FC236}">
                  <a16:creationId xmlns:a16="http://schemas.microsoft.com/office/drawing/2014/main" id="{50AE735B-5664-F415-F131-8719758FBC2B}"/>
                </a:ext>
              </a:extLst>
            </p:cNvPr>
            <p:cNvSpPr/>
            <p:nvPr/>
          </p:nvSpPr>
          <p:spPr>
            <a:xfrm>
              <a:off x="3390116" y="2460550"/>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39" name="Arrow: Right 38">
              <a:extLst>
                <a:ext uri="{FF2B5EF4-FFF2-40B4-BE49-F238E27FC236}">
                  <a16:creationId xmlns:a16="http://schemas.microsoft.com/office/drawing/2014/main" id="{86AFBB8E-980C-5A97-4B1C-CB53CF0469E0}"/>
                </a:ext>
              </a:extLst>
            </p:cNvPr>
            <p:cNvSpPr/>
            <p:nvPr/>
          </p:nvSpPr>
          <p:spPr>
            <a:xfrm>
              <a:off x="7231387" y="335546"/>
              <a:ext cx="535553"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grpSp>
        <p:nvGrpSpPr>
          <p:cNvPr id="53" name="Group 52">
            <a:extLst>
              <a:ext uri="{FF2B5EF4-FFF2-40B4-BE49-F238E27FC236}">
                <a16:creationId xmlns:a16="http://schemas.microsoft.com/office/drawing/2014/main" id="{FA9876CC-0D4E-9938-534E-F2DE33F45553}"/>
              </a:ext>
            </a:extLst>
          </p:cNvPr>
          <p:cNvGrpSpPr/>
          <p:nvPr/>
        </p:nvGrpSpPr>
        <p:grpSpPr>
          <a:xfrm>
            <a:off x="301606" y="68792"/>
            <a:ext cx="5553320" cy="1947384"/>
            <a:chOff x="4692198" y="426453"/>
            <a:chExt cx="5553320" cy="1947384"/>
          </a:xfrm>
        </p:grpSpPr>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6EA0AA88-1F7C-86AB-077E-F4647E40AE2F}"/>
                    </a:ext>
                  </a:extLst>
                </p:cNvPr>
                <p:cNvSpPr txBox="1"/>
                <p:nvPr/>
              </p:nvSpPr>
              <p:spPr>
                <a:xfrm>
                  <a:off x="8507347" y="1443083"/>
                  <a:ext cx="1738171" cy="253916"/>
                </a:xfrm>
                <a:prstGeom prst="rect">
                  <a:avLst/>
                </a:prstGeom>
                <a:noFill/>
              </p:spPr>
              <p:txBody>
                <a:bodyPr wrap="square" rtlCol="0">
                  <a:spAutoFit/>
                </a:bodyPr>
                <a:lstStyle/>
                <a:p>
                  <a:r>
                    <a:rPr lang="en-US" sz="1050" dirty="0"/>
                    <a:t>Eigenstate </a:t>
                  </a:r>
                  <a14:m>
                    <m:oMath xmlns:m="http://schemas.openxmlformats.org/officeDocument/2006/math">
                      <m:sSub>
                        <m:sSubPr>
                          <m:ctrlPr>
                            <a:rPr lang="en-US" sz="1050" b="0" i="1" smtClean="0">
                              <a:latin typeface="Cambria Math" panose="02040503050406030204" pitchFamily="18" charset="0"/>
                            </a:rPr>
                          </m:ctrlPr>
                        </m:sSubPr>
                        <m:e>
                          <m:d>
                            <m:dPr>
                              <m:begChr m:val="|"/>
                              <m:endChr m:val="⟩"/>
                              <m:ctrlPr>
                                <a:rPr lang="en-US" sz="1050" b="0" i="1" smtClean="0">
                                  <a:latin typeface="Cambria Math" panose="02040503050406030204" pitchFamily="18" charset="0"/>
                                </a:rPr>
                              </m:ctrlPr>
                            </m:dPr>
                            <m:e>
                              <m:r>
                                <a:rPr lang="en-US" sz="1050" b="0" i="1" smtClean="0">
                                  <a:latin typeface="Cambria Math" panose="02040503050406030204" pitchFamily="18" charset="0"/>
                                </a:rPr>
                                <m:t>𝜓</m:t>
                              </m:r>
                            </m:e>
                          </m:d>
                        </m:e>
                        <m:sub>
                          <m:r>
                            <a:rPr lang="en-US" sz="1050" b="0" i="1" smtClean="0">
                              <a:latin typeface="Cambria Math" panose="02040503050406030204" pitchFamily="18" charset="0"/>
                            </a:rPr>
                            <m:t>𝑀𝐹</m:t>
                          </m:r>
                        </m:sub>
                      </m:sSub>
                    </m:oMath>
                  </a14:m>
                  <a:endParaRPr lang="en-US" sz="1050" dirty="0"/>
                </a:p>
              </p:txBody>
            </p:sp>
          </mc:Choice>
          <mc:Fallback>
            <p:sp>
              <p:nvSpPr>
                <p:cNvPr id="43" name="TextBox 42">
                  <a:extLst>
                    <a:ext uri="{FF2B5EF4-FFF2-40B4-BE49-F238E27FC236}">
                      <a16:creationId xmlns:a16="http://schemas.microsoft.com/office/drawing/2014/main" id="{6EA0AA88-1F7C-86AB-077E-F4647E40AE2F}"/>
                    </a:ext>
                  </a:extLst>
                </p:cNvPr>
                <p:cNvSpPr txBox="1">
                  <a:spLocks noRot="1" noChangeAspect="1" noMove="1" noResize="1" noEditPoints="1" noAdjustHandles="1" noChangeArrowheads="1" noChangeShapeType="1" noTextEdit="1"/>
                </p:cNvSpPr>
                <p:nvPr/>
              </p:nvSpPr>
              <p:spPr>
                <a:xfrm>
                  <a:off x="8507347" y="1443083"/>
                  <a:ext cx="1738171" cy="253916"/>
                </a:xfrm>
                <a:prstGeom prst="rect">
                  <a:avLst/>
                </a:prstGeom>
                <a:blipFill>
                  <a:blip r:embed="rId2"/>
                  <a:stretch>
                    <a:fillRect b="-14286"/>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9FF18109-87C5-9BD1-A173-3CA10E5DB075}"/>
                </a:ext>
              </a:extLst>
            </p:cNvPr>
            <p:cNvGrpSpPr/>
            <p:nvPr/>
          </p:nvGrpSpPr>
          <p:grpSpPr>
            <a:xfrm>
              <a:off x="4692198" y="426453"/>
              <a:ext cx="4696969" cy="1947384"/>
              <a:chOff x="4692198" y="426453"/>
              <a:chExt cx="4696969" cy="1947384"/>
            </a:xfrm>
          </p:grpSpPr>
          <p:sp>
            <p:nvSpPr>
              <p:cNvPr id="45" name="Flowchart: Process 44">
                <a:extLst>
                  <a:ext uri="{FF2B5EF4-FFF2-40B4-BE49-F238E27FC236}">
                    <a16:creationId xmlns:a16="http://schemas.microsoft.com/office/drawing/2014/main" id="{3D4A8D2A-F250-BF76-5CC7-2412F68382BA}"/>
                  </a:ext>
                </a:extLst>
              </p:cNvPr>
              <p:cNvSpPr/>
              <p:nvPr/>
            </p:nvSpPr>
            <p:spPr>
              <a:xfrm>
                <a:off x="4692198" y="426453"/>
                <a:ext cx="1166164" cy="19473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Interacting quantum problem</a:t>
                </a:r>
              </a:p>
            </p:txBody>
          </p:sp>
          <mc:AlternateContent xmlns:mc="http://schemas.openxmlformats.org/markup-compatibility/2006">
            <mc:Choice xmlns:a14="http://schemas.microsoft.com/office/drawing/2010/main" Requires="a14">
              <p:sp>
                <p:nvSpPr>
                  <p:cNvPr id="46" name="Flowchart: Process 45">
                    <a:extLst>
                      <a:ext uri="{FF2B5EF4-FFF2-40B4-BE49-F238E27FC236}">
                        <a16:creationId xmlns:a16="http://schemas.microsoft.com/office/drawing/2014/main" id="{4FFE7969-DD38-A111-60D9-C216FEF53FE1}"/>
                      </a:ext>
                    </a:extLst>
                  </p:cNvPr>
                  <p:cNvSpPr/>
                  <p:nvPr/>
                </p:nvSpPr>
                <p:spPr>
                  <a:xfrm>
                    <a:off x="7239492" y="436889"/>
                    <a:ext cx="2149672" cy="63229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Quadratic Hamiltonian</a:t>
                    </a:r>
                  </a:p>
                  <a:p>
                    <a:pPr algn="ctr"/>
                    <a14:m>
                      <m:oMath xmlns:m="http://schemas.openxmlformats.org/officeDocument/2006/math">
                        <m:r>
                          <a:rPr lang="en-US" sz="1400" i="1">
                            <a:solidFill>
                              <a:sysClr val="windowText" lastClr="000000"/>
                            </a:solidFill>
                            <a:latin typeface="Cambria Math" panose="02040503050406030204" pitchFamily="18" charset="0"/>
                            <a:cs typeface="Arial" panose="020B0604020202020204" pitchFamily="34" charset="0"/>
                          </a:rPr>
                          <m:t>𝐻</m:t>
                        </m:r>
                        <m:r>
                          <a:rPr lang="en-US" sz="1400" i="1">
                            <a:solidFill>
                              <a:sysClr val="windowText" lastClr="000000"/>
                            </a:solidFill>
                            <a:latin typeface="Cambria Math" panose="02040503050406030204" pitchFamily="18" charset="0"/>
                            <a:cs typeface="Arial" panose="020B0604020202020204" pitchFamily="34" charset="0"/>
                          </a:rPr>
                          <m:t>=</m:t>
                        </m:r>
                        <m:nary>
                          <m:naryPr>
                            <m:chr m:val="∑"/>
                            <m:supHide m:val="on"/>
                            <m:ctrlPr>
                              <a:rPr lang="en-US" sz="1400" i="1">
                                <a:solidFill>
                                  <a:sysClr val="windowText" lastClr="000000"/>
                                </a:solidFill>
                                <a:latin typeface="Cambria Math" panose="02040503050406030204" pitchFamily="18" charset="0"/>
                                <a:cs typeface="Arial" panose="020B0604020202020204" pitchFamily="34" charset="0"/>
                              </a:rPr>
                            </m:ctrlPr>
                          </m:naryPr>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Sup>
                              <m:sSupPr>
                                <m:ctrlPr>
                                  <a:rPr lang="en-US" sz="1400" i="1">
                                    <a:solidFill>
                                      <a:sysClr val="windowText" lastClr="000000"/>
                                    </a:solidFill>
                                    <a:latin typeface="Cambria Math" panose="02040503050406030204" pitchFamily="18" charset="0"/>
                                    <a:cs typeface="Arial" panose="020B0604020202020204" pitchFamily="34" charset="0"/>
                                  </a:rPr>
                                </m:ctrlPr>
                              </m:sSupPr>
                              <m:e>
                                <m:r>
                                  <a:rPr lang="en-US" sz="1400" i="1">
                                    <a:solidFill>
                                      <a:sysClr val="windowText" lastClr="000000"/>
                                    </a:solidFill>
                                    <a:latin typeface="Cambria Math" panose="02040503050406030204" pitchFamily="18" charset="0"/>
                                    <a:cs typeface="Arial" panose="020B0604020202020204" pitchFamily="34" charset="0"/>
                                  </a:rPr>
                                  <m:t>𝑘</m:t>
                                </m:r>
                              </m:e>
                              <m:sup>
                                <m:r>
                                  <a:rPr lang="en-US" sz="1400" i="1">
                                    <a:solidFill>
                                      <a:sysClr val="windowText" lastClr="000000"/>
                                    </a:solidFill>
                                    <a:latin typeface="Cambria Math" panose="02040503050406030204" pitchFamily="18" charset="0"/>
                                    <a:cs typeface="Arial" panose="020B0604020202020204" pitchFamily="34" charset="0"/>
                                  </a:rPr>
                                  <m:t>′</m:t>
                                </m:r>
                              </m:sup>
                            </m:sSup>
                          </m:sub>
                          <m:sup/>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𝑉</m:t>
                                </m:r>
                              </m:e>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Sup>
                                  <m:sSupPr>
                                    <m:ctrlPr>
                                      <a:rPr lang="en-US" sz="1400" i="1">
                                        <a:solidFill>
                                          <a:sysClr val="windowText" lastClr="000000"/>
                                        </a:solidFill>
                                        <a:latin typeface="Cambria Math" panose="02040503050406030204" pitchFamily="18" charset="0"/>
                                        <a:cs typeface="Arial" panose="020B0604020202020204" pitchFamily="34" charset="0"/>
                                      </a:rPr>
                                    </m:ctrlPr>
                                  </m:sSupPr>
                                  <m:e>
                                    <m:r>
                                      <a:rPr lang="en-US" sz="1400" i="1">
                                        <a:solidFill>
                                          <a:sysClr val="windowText" lastClr="000000"/>
                                        </a:solidFill>
                                        <a:latin typeface="Cambria Math" panose="02040503050406030204" pitchFamily="18" charset="0"/>
                                        <a:cs typeface="Arial" panose="020B0604020202020204" pitchFamily="34" charset="0"/>
                                      </a:rPr>
                                      <m:t>𝑘</m:t>
                                    </m:r>
                                  </m:e>
                                  <m:sup>
                                    <m:r>
                                      <a:rPr lang="en-US" sz="1400" i="1">
                                        <a:solidFill>
                                          <a:sysClr val="windowText" lastClr="000000"/>
                                        </a:solidFill>
                                        <a:latin typeface="Cambria Math" panose="02040503050406030204" pitchFamily="18" charset="0"/>
                                        <a:cs typeface="Arial" panose="020B0604020202020204" pitchFamily="34" charset="0"/>
                                      </a:rPr>
                                      <m:t>′</m:t>
                                    </m:r>
                                  </m:sup>
                                </m:sSup>
                              </m:sub>
                            </m:sSub>
                            <m:d>
                              <m:dPr>
                                <m:begChr m:val="⟨"/>
                                <m:endChr m:val="⟩"/>
                                <m:ctrlPr>
                                  <a:rPr lang="en-US" sz="1400" i="1">
                                    <a:solidFill>
                                      <a:sysClr val="windowText" lastClr="000000"/>
                                    </a:solidFill>
                                    <a:latin typeface="Cambria Math" panose="02040503050406030204" pitchFamily="18" charset="0"/>
                                    <a:cs typeface="Arial" panose="020B0604020202020204" pitchFamily="34" charset="0"/>
                                  </a:rPr>
                                </m:ctrlPr>
                              </m:dPr>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𝑂</m:t>
                                    </m:r>
                                  </m:e>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ub>
                                </m:sSub>
                              </m:e>
                            </m:d>
                          </m:e>
                        </m:nary>
                      </m:oMath>
                    </a14:m>
                    <a:r>
                      <a:rPr lang="en-US" sz="1400" dirty="0">
                        <a:solidFill>
                          <a:sysClr val="windowText" lastClr="000000"/>
                        </a:solidFill>
                        <a:cs typeface="Arial" panose="020B0604020202020204" pitchFamily="34" charset="0"/>
                      </a:rPr>
                      <a:t> </a:t>
                    </a:r>
                    <a14:m>
                      <m:oMath xmlns:m="http://schemas.openxmlformats.org/officeDocument/2006/math">
                        <m:sSubSup>
                          <m:sSubSupPr>
                            <m:ctrlPr>
                              <a:rPr lang="en-US" sz="1400" i="1">
                                <a:solidFill>
                                  <a:sysClr val="windowText" lastClr="000000"/>
                                </a:solidFill>
                                <a:latin typeface="Cambria Math" panose="02040503050406030204" pitchFamily="18" charset="0"/>
                                <a:cs typeface="Arial" panose="020B0604020202020204" pitchFamily="34" charset="0"/>
                              </a:rPr>
                            </m:ctrlPr>
                          </m:sSubSup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up>
                            <m:r>
                              <a:rPr lang="en-US" sz="1400" i="1">
                                <a:solidFill>
                                  <a:sysClr val="windowText" lastClr="000000"/>
                                </a:solidFill>
                                <a:latin typeface="Cambria Math" panose="02040503050406030204" pitchFamily="18" charset="0"/>
                                <a:cs typeface="Arial" panose="020B0604020202020204" pitchFamily="34" charset="0"/>
                              </a:rPr>
                              <m:t>†</m:t>
                            </m:r>
                          </m:sup>
                        </m:sSubSup>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Sub>
                      </m:oMath>
                    </a14:m>
                    <a:endParaRPr lang="en-US" sz="1400" dirty="0">
                      <a:solidFill>
                        <a:sysClr val="windowText" lastClr="000000"/>
                      </a:solidFill>
                      <a:latin typeface="Arial" panose="020B0604020202020204" pitchFamily="34" charset="0"/>
                      <a:cs typeface="Arial" panose="020B0604020202020204" pitchFamily="34" charset="0"/>
                    </a:endParaRPr>
                  </a:p>
                </p:txBody>
              </p:sp>
            </mc:Choice>
            <mc:Fallback>
              <p:sp>
                <p:nvSpPr>
                  <p:cNvPr id="46" name="Flowchart: Process 45">
                    <a:extLst>
                      <a:ext uri="{FF2B5EF4-FFF2-40B4-BE49-F238E27FC236}">
                        <a16:creationId xmlns:a16="http://schemas.microsoft.com/office/drawing/2014/main" id="{4FFE7969-DD38-A111-60D9-C216FEF53FE1}"/>
                      </a:ext>
                    </a:extLst>
                  </p:cNvPr>
                  <p:cNvSpPr>
                    <a:spLocks noRot="1" noChangeAspect="1" noMove="1" noResize="1" noEditPoints="1" noAdjustHandles="1" noChangeArrowheads="1" noChangeShapeType="1" noTextEdit="1"/>
                  </p:cNvSpPr>
                  <p:nvPr/>
                </p:nvSpPr>
                <p:spPr>
                  <a:xfrm>
                    <a:off x="7239492" y="436889"/>
                    <a:ext cx="2149672" cy="632290"/>
                  </a:xfrm>
                  <a:prstGeom prst="flowChartProcess">
                    <a:avLst/>
                  </a:prstGeom>
                  <a:blipFill>
                    <a:blip r:embed="rId3"/>
                    <a:stretch>
                      <a:fillRect t="-5660" b="-66981"/>
                    </a:stretch>
                  </a:blipFill>
                </p:spPr>
                <p:txBody>
                  <a:bodyPr/>
                  <a:lstStyle/>
                  <a:p>
                    <a:r>
                      <a:rPr lang="en-US">
                        <a:noFill/>
                      </a:rPr>
                      <a:t> </a:t>
                    </a:r>
                  </a:p>
                </p:txBody>
              </p:sp>
            </mc:Fallback>
          </mc:AlternateContent>
          <p:sp>
            <p:nvSpPr>
              <p:cNvPr id="47" name="Arrow: Right 46">
                <a:extLst>
                  <a:ext uri="{FF2B5EF4-FFF2-40B4-BE49-F238E27FC236}">
                    <a16:creationId xmlns:a16="http://schemas.microsoft.com/office/drawing/2014/main" id="{A6BB16C3-7363-16CE-5A49-7C606DAA1763}"/>
                  </a:ext>
                </a:extLst>
              </p:cNvPr>
              <p:cNvSpPr/>
              <p:nvPr/>
            </p:nvSpPr>
            <p:spPr>
              <a:xfrm>
                <a:off x="5918678" y="903783"/>
                <a:ext cx="1260087" cy="1019939"/>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Hartree-Fock Approximation</a:t>
                </a:r>
              </a:p>
            </p:txBody>
          </p:sp>
          <mc:AlternateContent xmlns:mc="http://schemas.openxmlformats.org/markup-compatibility/2006">
            <mc:Choice xmlns:a14="http://schemas.microsoft.com/office/drawing/2010/main" Requires="a14">
              <p:sp>
                <p:nvSpPr>
                  <p:cNvPr id="48" name="Flowchart: Process 47">
                    <a:extLst>
                      <a:ext uri="{FF2B5EF4-FFF2-40B4-BE49-F238E27FC236}">
                        <a16:creationId xmlns:a16="http://schemas.microsoft.com/office/drawing/2014/main" id="{E51241B1-E67A-C8B5-36A0-AC205BB563E5}"/>
                      </a:ext>
                    </a:extLst>
                  </p:cNvPr>
                  <p:cNvSpPr/>
                  <p:nvPr/>
                </p:nvSpPr>
                <p:spPr>
                  <a:xfrm>
                    <a:off x="7258706" y="1741547"/>
                    <a:ext cx="2130461" cy="63229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Order Parameters </a:t>
                    </a:r>
                  </a:p>
                  <a:p>
                    <a:pPr algn="ctr"/>
                    <a14:m>
                      <m:oMath xmlns:m="http://schemas.openxmlformats.org/officeDocument/2006/math">
                        <m:d>
                          <m:dPr>
                            <m:begChr m:val="⟨"/>
                            <m:endChr m:val="⟩"/>
                            <m:ctrlPr>
                              <a:rPr lang="en-US" sz="1400" i="1">
                                <a:solidFill>
                                  <a:sysClr val="windowText" lastClr="000000"/>
                                </a:solidFill>
                                <a:latin typeface="Cambria Math" panose="02040503050406030204" pitchFamily="18" charset="0"/>
                                <a:cs typeface="Arial" panose="020B0604020202020204" pitchFamily="34" charset="0"/>
                              </a:rPr>
                            </m:ctrlPr>
                          </m:dPr>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𝑂</m:t>
                                </m:r>
                              </m:e>
                              <m:sub>
                                <m:r>
                                  <a:rPr lang="en-US" sz="1400" i="1">
                                    <a:solidFill>
                                      <a:sysClr val="windowText" lastClr="000000"/>
                                    </a:solidFill>
                                    <a:latin typeface="Cambria Math" panose="02040503050406030204" pitchFamily="18" charset="0"/>
                                    <a:cs typeface="Arial" panose="020B0604020202020204" pitchFamily="34" charset="0"/>
                                  </a:rPr>
                                  <m:t>𝑘</m:t>
                                </m:r>
                              </m:sub>
                            </m:sSub>
                          </m:e>
                        </m:d>
                        <m:r>
                          <a:rPr lang="en-US" sz="1400" b="0" i="1" smtClean="0">
                            <a:solidFill>
                              <a:sysClr val="windowText" lastClr="000000"/>
                            </a:solidFill>
                            <a:latin typeface="Cambria Math" panose="02040503050406030204" pitchFamily="18" charset="0"/>
                            <a:cs typeface="Arial" panose="020B0604020202020204" pitchFamily="34" charset="0"/>
                          </a:rPr>
                          <m:t>=</m:t>
                        </m:r>
                        <m:sSub>
                          <m:sSubPr>
                            <m:ctrlPr>
                              <a:rPr lang="en-US" sz="1400" b="0" i="1" smtClean="0">
                                <a:solidFill>
                                  <a:sysClr val="windowText" lastClr="000000"/>
                                </a:solidFill>
                                <a:latin typeface="Cambria Math" panose="02040503050406030204" pitchFamily="18" charset="0"/>
                                <a:cs typeface="Arial" panose="020B0604020202020204" pitchFamily="34" charset="0"/>
                              </a:rPr>
                            </m:ctrlPr>
                          </m:sSubPr>
                          <m:e>
                            <m:r>
                              <a:rPr lang="en-US" sz="1400" b="0" i="1" smtClean="0">
                                <a:solidFill>
                                  <a:sysClr val="windowText" lastClr="000000"/>
                                </a:solidFill>
                                <a:latin typeface="Cambria Math" panose="02040503050406030204" pitchFamily="18" charset="0"/>
                                <a:cs typeface="Arial" panose="020B0604020202020204" pitchFamily="34" charset="0"/>
                              </a:rPr>
                              <m:t> </m:t>
                            </m:r>
                            <m:sSub>
                              <m:sSubPr>
                                <m:ctrlPr>
                                  <a:rPr lang="en-US" sz="1400" b="0" i="1" smtClean="0">
                                    <a:solidFill>
                                      <a:sysClr val="windowText" lastClr="000000"/>
                                    </a:solidFill>
                                    <a:latin typeface="Cambria Math" panose="02040503050406030204" pitchFamily="18" charset="0"/>
                                    <a:cs typeface="Arial" panose="020B0604020202020204" pitchFamily="34" charset="0"/>
                                  </a:rPr>
                                </m:ctrlPr>
                              </m:sSubPr>
                              <m:e>
                                <m:r>
                                  <a:rPr lang="en-US" sz="1400" b="0" i="1" smtClean="0">
                                    <a:solidFill>
                                      <a:sysClr val="windowText" lastClr="000000"/>
                                    </a:solidFill>
                                    <a:latin typeface="Cambria Math" panose="02040503050406030204" pitchFamily="18" charset="0"/>
                                    <a:cs typeface="Arial" panose="020B0604020202020204" pitchFamily="34" charset="0"/>
                                  </a:rPr>
                                  <m:t> </m:t>
                                </m:r>
                              </m:e>
                              <m:sub>
                                <m:r>
                                  <a:rPr lang="en-US" sz="1400" b="0" i="1" smtClean="0">
                                    <a:solidFill>
                                      <a:sysClr val="windowText" lastClr="000000"/>
                                    </a:solidFill>
                                    <a:latin typeface="Cambria Math" panose="02040503050406030204" pitchFamily="18" charset="0"/>
                                    <a:cs typeface="Arial" panose="020B0604020202020204" pitchFamily="34" charset="0"/>
                                  </a:rPr>
                                  <m:t>𝑀𝐹</m:t>
                                </m:r>
                              </m:sub>
                            </m:sSub>
                            <m:d>
                              <m:dPr>
                                <m:begChr m:val="⟨"/>
                                <m:endChr m:val="⟩"/>
                                <m:ctrlPr>
                                  <a:rPr lang="en-US" sz="1400" b="0" i="1" smtClean="0">
                                    <a:solidFill>
                                      <a:sysClr val="windowText" lastClr="000000"/>
                                    </a:solidFill>
                                    <a:latin typeface="Cambria Math" panose="02040503050406030204" pitchFamily="18" charset="0"/>
                                    <a:cs typeface="Arial" panose="020B0604020202020204" pitchFamily="34" charset="0"/>
                                  </a:rPr>
                                </m:ctrlPr>
                              </m:dPr>
                              <m:e>
                                <m:r>
                                  <a:rPr lang="en-US" sz="1400" b="0" i="1" smtClean="0">
                                    <a:solidFill>
                                      <a:sysClr val="windowText" lastClr="000000"/>
                                    </a:solidFill>
                                    <a:latin typeface="Cambria Math" panose="02040503050406030204" pitchFamily="18" charset="0"/>
                                    <a:cs typeface="Arial" panose="020B0604020202020204" pitchFamily="34" charset="0"/>
                                  </a:rPr>
                                  <m:t>𝜓</m:t>
                                </m:r>
                                <m:d>
                                  <m:dPr>
                                    <m:begChr m:val="|"/>
                                    <m:endChr m:val="|"/>
                                    <m:ctrlPr>
                                      <a:rPr lang="en-US" sz="1400" b="0" i="1" smtClean="0">
                                        <a:solidFill>
                                          <a:sysClr val="windowText" lastClr="000000"/>
                                        </a:solidFill>
                                        <a:latin typeface="Cambria Math" panose="02040503050406030204" pitchFamily="18" charset="0"/>
                                        <a:cs typeface="Arial" panose="020B0604020202020204" pitchFamily="34" charset="0"/>
                                      </a:rPr>
                                    </m:ctrlPr>
                                  </m:dPr>
                                  <m:e>
                                    <m:sSubSup>
                                      <m:sSubSupPr>
                                        <m:ctrlPr>
                                          <a:rPr lang="en-US" sz="1400" i="1">
                                            <a:solidFill>
                                              <a:sysClr val="windowText" lastClr="000000"/>
                                            </a:solidFill>
                                            <a:latin typeface="Cambria Math" panose="02040503050406030204" pitchFamily="18" charset="0"/>
                                            <a:cs typeface="Arial" panose="020B0604020202020204" pitchFamily="34" charset="0"/>
                                          </a:rPr>
                                        </m:ctrlPr>
                                      </m:sSubSup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up>
                                        <m:r>
                                          <a:rPr lang="en-US" sz="1400" i="1">
                                            <a:solidFill>
                                              <a:sysClr val="windowText" lastClr="000000"/>
                                            </a:solidFill>
                                            <a:latin typeface="Cambria Math" panose="02040503050406030204" pitchFamily="18" charset="0"/>
                                            <a:cs typeface="Arial" panose="020B0604020202020204" pitchFamily="34" charset="0"/>
                                          </a:rPr>
                                          <m:t>†</m:t>
                                        </m:r>
                                      </m:sup>
                                    </m:sSubSup>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Sub>
                                  </m:e>
                                </m:d>
                                <m:r>
                                  <a:rPr lang="en-US" sz="1400" b="0" i="1" smtClean="0">
                                    <a:solidFill>
                                      <a:sysClr val="windowText" lastClr="000000"/>
                                    </a:solidFill>
                                    <a:latin typeface="Cambria Math" panose="02040503050406030204" pitchFamily="18" charset="0"/>
                                    <a:cs typeface="Arial" panose="020B0604020202020204" pitchFamily="34" charset="0"/>
                                  </a:rPr>
                                  <m:t>𝜓</m:t>
                                </m:r>
                              </m:e>
                            </m:d>
                          </m:e>
                          <m:sub>
                            <m:r>
                              <a:rPr lang="en-US" sz="1400" b="0" i="1" smtClean="0">
                                <a:solidFill>
                                  <a:sysClr val="windowText" lastClr="000000"/>
                                </a:solidFill>
                                <a:latin typeface="Cambria Math" panose="02040503050406030204" pitchFamily="18" charset="0"/>
                                <a:cs typeface="Arial" panose="020B0604020202020204" pitchFamily="34" charset="0"/>
                              </a:rPr>
                              <m:t>𝑀𝐹</m:t>
                            </m:r>
                          </m:sub>
                        </m:sSub>
                      </m:oMath>
                    </a14:m>
                    <a:r>
                      <a:rPr lang="en-US" sz="1400" dirty="0">
                        <a:solidFill>
                          <a:sysClr val="windowText" lastClr="000000"/>
                        </a:solidFill>
                        <a:latin typeface="Arial" panose="020B0604020202020204" pitchFamily="34" charset="0"/>
                        <a:cs typeface="Arial" panose="020B0604020202020204" pitchFamily="34" charset="0"/>
                      </a:rPr>
                      <a:t> </a:t>
                    </a:r>
                  </a:p>
                </p:txBody>
              </p:sp>
            </mc:Choice>
            <mc:Fallback>
              <p:sp>
                <p:nvSpPr>
                  <p:cNvPr id="48" name="Flowchart: Process 47">
                    <a:extLst>
                      <a:ext uri="{FF2B5EF4-FFF2-40B4-BE49-F238E27FC236}">
                        <a16:creationId xmlns:a16="http://schemas.microsoft.com/office/drawing/2014/main" id="{E51241B1-E67A-C8B5-36A0-AC205BB563E5}"/>
                      </a:ext>
                    </a:extLst>
                  </p:cNvPr>
                  <p:cNvSpPr>
                    <a:spLocks noRot="1" noChangeAspect="1" noMove="1" noResize="1" noEditPoints="1" noAdjustHandles="1" noChangeArrowheads="1" noChangeShapeType="1" noTextEdit="1"/>
                  </p:cNvSpPr>
                  <p:nvPr/>
                </p:nvSpPr>
                <p:spPr>
                  <a:xfrm>
                    <a:off x="7258706" y="1741547"/>
                    <a:ext cx="2130461" cy="632290"/>
                  </a:xfrm>
                  <a:prstGeom prst="flowChartProcess">
                    <a:avLst/>
                  </a:prstGeom>
                  <a:blipFill>
                    <a:blip r:embed="rId4"/>
                    <a:stretch>
                      <a:fillRect/>
                    </a:stretch>
                  </a:blipFill>
                </p:spPr>
                <p:txBody>
                  <a:bodyPr/>
                  <a:lstStyle/>
                  <a:p>
                    <a:r>
                      <a:rPr lang="en-US">
                        <a:noFill/>
                      </a:rPr>
                      <a:t> </a:t>
                    </a:r>
                  </a:p>
                </p:txBody>
              </p:sp>
            </mc:Fallback>
          </mc:AlternateContent>
          <p:grpSp>
            <p:nvGrpSpPr>
              <p:cNvPr id="49" name="Group 48">
                <a:extLst>
                  <a:ext uri="{FF2B5EF4-FFF2-40B4-BE49-F238E27FC236}">
                    <a16:creationId xmlns:a16="http://schemas.microsoft.com/office/drawing/2014/main" id="{70060D5B-8221-B3C0-CA5F-5455C081D3AE}"/>
                  </a:ext>
                </a:extLst>
              </p:cNvPr>
              <p:cNvGrpSpPr/>
              <p:nvPr/>
            </p:nvGrpSpPr>
            <p:grpSpPr>
              <a:xfrm>
                <a:off x="8029720" y="1144349"/>
                <a:ext cx="586444" cy="522028"/>
                <a:chOff x="1171784" y="2221172"/>
                <a:chExt cx="1228938" cy="1093950"/>
              </a:xfrm>
              <a:noFill/>
            </p:grpSpPr>
            <p:sp>
              <p:nvSpPr>
                <p:cNvPr id="51" name="Arrow: Curved Down 50">
                  <a:extLst>
                    <a:ext uri="{FF2B5EF4-FFF2-40B4-BE49-F238E27FC236}">
                      <a16:creationId xmlns:a16="http://schemas.microsoft.com/office/drawing/2014/main" id="{6A266F97-0C7C-3D54-BC24-12F4718FA8C2}"/>
                    </a:ext>
                  </a:extLst>
                </p:cNvPr>
                <p:cNvSpPr/>
                <p:nvPr/>
              </p:nvSpPr>
              <p:spPr>
                <a:xfrm rot="5400000">
                  <a:off x="1590261" y="2504661"/>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Arrow: Curved Down 51">
                  <a:extLst>
                    <a:ext uri="{FF2B5EF4-FFF2-40B4-BE49-F238E27FC236}">
                      <a16:creationId xmlns:a16="http://schemas.microsoft.com/office/drawing/2014/main" id="{27C33273-2645-FC67-5838-7DA39A618930}"/>
                    </a:ext>
                  </a:extLst>
                </p:cNvPr>
                <p:cNvSpPr/>
                <p:nvPr/>
              </p:nvSpPr>
              <p:spPr>
                <a:xfrm rot="16200000">
                  <a:off x="923446" y="2469510"/>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50" name="TextBox 49">
                <a:extLst>
                  <a:ext uri="{FF2B5EF4-FFF2-40B4-BE49-F238E27FC236}">
                    <a16:creationId xmlns:a16="http://schemas.microsoft.com/office/drawing/2014/main" id="{98A90319-77B8-8879-92CA-EAAE012911AB}"/>
                  </a:ext>
                </a:extLst>
              </p:cNvPr>
              <p:cNvSpPr txBox="1"/>
              <p:nvPr/>
            </p:nvSpPr>
            <p:spPr>
              <a:xfrm>
                <a:off x="7139010" y="1061228"/>
                <a:ext cx="1738171" cy="253916"/>
              </a:xfrm>
              <a:prstGeom prst="rect">
                <a:avLst/>
              </a:prstGeom>
              <a:noFill/>
            </p:spPr>
            <p:txBody>
              <a:bodyPr wrap="square" rtlCol="0">
                <a:spAutoFit/>
              </a:bodyPr>
              <a:lstStyle/>
              <a:p>
                <a:r>
                  <a:rPr lang="en-US" sz="1050" dirty="0"/>
                  <a:t>Self-consistency</a:t>
                </a:r>
              </a:p>
            </p:txBody>
          </p:sp>
        </p:grpSp>
      </p:grpSp>
      <p:sp>
        <p:nvSpPr>
          <p:cNvPr id="55" name="TextBox 54">
            <a:extLst>
              <a:ext uri="{FF2B5EF4-FFF2-40B4-BE49-F238E27FC236}">
                <a16:creationId xmlns:a16="http://schemas.microsoft.com/office/drawing/2014/main" id="{A1713C1D-7C92-34E2-5860-EE0C0F638E8C}"/>
              </a:ext>
            </a:extLst>
          </p:cNvPr>
          <p:cNvSpPr txBox="1"/>
          <p:nvPr/>
        </p:nvSpPr>
        <p:spPr>
          <a:xfrm>
            <a:off x="-55261" y="-16543"/>
            <a:ext cx="268479" cy="307777"/>
          </a:xfrm>
          <a:prstGeom prst="rect">
            <a:avLst/>
          </a:prstGeom>
          <a:noFill/>
        </p:spPr>
        <p:txBody>
          <a:bodyPr wrap="square" rtlCol="0">
            <a:spAutoFit/>
          </a:bodyPr>
          <a:lstStyle/>
          <a:p>
            <a:r>
              <a:rPr lang="en-US" sz="1400" b="1" dirty="0">
                <a:latin typeface="Garamond" panose="02020404030301010803" pitchFamily="18" charset="0"/>
              </a:rPr>
              <a:t>a</a:t>
            </a:r>
          </a:p>
        </p:txBody>
      </p:sp>
      <p:sp>
        <p:nvSpPr>
          <p:cNvPr id="56" name="TextBox 55">
            <a:extLst>
              <a:ext uri="{FF2B5EF4-FFF2-40B4-BE49-F238E27FC236}">
                <a16:creationId xmlns:a16="http://schemas.microsoft.com/office/drawing/2014/main" id="{2FFB9955-4E58-C396-D02C-45AF3D09FB0C}"/>
              </a:ext>
            </a:extLst>
          </p:cNvPr>
          <p:cNvSpPr txBox="1"/>
          <p:nvPr/>
        </p:nvSpPr>
        <p:spPr>
          <a:xfrm>
            <a:off x="-55261" y="2233103"/>
            <a:ext cx="268479" cy="307777"/>
          </a:xfrm>
          <a:prstGeom prst="rect">
            <a:avLst/>
          </a:prstGeom>
          <a:noFill/>
        </p:spPr>
        <p:txBody>
          <a:bodyPr wrap="square" rtlCol="0">
            <a:spAutoFit/>
          </a:bodyPr>
          <a:lstStyle/>
          <a:p>
            <a:r>
              <a:rPr lang="en-US" sz="1400" b="1" dirty="0">
                <a:latin typeface="Garamond" panose="02020404030301010803" pitchFamily="18" charset="0"/>
              </a:rPr>
              <a:t>b</a:t>
            </a:r>
          </a:p>
        </p:txBody>
      </p:sp>
      <p:sp>
        <p:nvSpPr>
          <p:cNvPr id="57" name="TextBox 56">
            <a:extLst>
              <a:ext uri="{FF2B5EF4-FFF2-40B4-BE49-F238E27FC236}">
                <a16:creationId xmlns:a16="http://schemas.microsoft.com/office/drawing/2014/main" id="{6A46BAD1-BC65-0452-07B2-E6053C908908}"/>
              </a:ext>
            </a:extLst>
          </p:cNvPr>
          <p:cNvSpPr txBox="1"/>
          <p:nvPr/>
        </p:nvSpPr>
        <p:spPr>
          <a:xfrm>
            <a:off x="-55261" y="3654437"/>
            <a:ext cx="268479" cy="307777"/>
          </a:xfrm>
          <a:prstGeom prst="rect">
            <a:avLst/>
          </a:prstGeom>
          <a:noFill/>
        </p:spPr>
        <p:txBody>
          <a:bodyPr wrap="square" rtlCol="0">
            <a:spAutoFit/>
          </a:bodyPr>
          <a:lstStyle/>
          <a:p>
            <a:r>
              <a:rPr lang="en-US" sz="1400" b="1" dirty="0">
                <a:latin typeface="Garamond" panose="02020404030301010803" pitchFamily="18" charset="0"/>
              </a:rPr>
              <a:t>c</a:t>
            </a:r>
          </a:p>
        </p:txBody>
      </p:sp>
    </p:spTree>
    <p:extLst>
      <p:ext uri="{BB962C8B-B14F-4D97-AF65-F5344CB8AC3E}">
        <p14:creationId xmlns:p14="http://schemas.microsoft.com/office/powerpoint/2010/main" val="1573314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62FB503C-00A5-5C1A-AB3F-4AF47C683113}"/>
              </a:ext>
            </a:extLst>
          </p:cNvPr>
          <p:cNvGrpSpPr/>
          <p:nvPr/>
        </p:nvGrpSpPr>
        <p:grpSpPr>
          <a:xfrm>
            <a:off x="228603" y="0"/>
            <a:ext cx="13030197" cy="3624766"/>
            <a:chOff x="1379098" y="1804598"/>
            <a:chExt cx="14633991" cy="2752323"/>
          </a:xfrm>
        </p:grpSpPr>
        <p:sp>
          <p:nvSpPr>
            <p:cNvPr id="4" name="Flowchart: Process 3">
              <a:extLst>
                <a:ext uri="{FF2B5EF4-FFF2-40B4-BE49-F238E27FC236}">
                  <a16:creationId xmlns:a16="http://schemas.microsoft.com/office/drawing/2014/main" id="{F54F1566-363C-BD49-DDF5-5DB6F64B0771}"/>
                </a:ext>
              </a:extLst>
            </p:cNvPr>
            <p:cNvSpPr/>
            <p:nvPr/>
          </p:nvSpPr>
          <p:spPr>
            <a:xfrm>
              <a:off x="1616542" y="2917580"/>
              <a:ext cx="1654745" cy="453393"/>
            </a:xfrm>
            <a:prstGeom prst="flowChartProcess">
              <a:avLst/>
            </a:prstGeom>
            <a:solidFill>
              <a:srgbClr val="A2D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kinetic term (lattice)</a:t>
              </a:r>
            </a:p>
          </p:txBody>
        </p:sp>
        <p:sp>
          <p:nvSpPr>
            <p:cNvPr id="5" name="Flowchart: Process 4">
              <a:extLst>
                <a:ext uri="{FF2B5EF4-FFF2-40B4-BE49-F238E27FC236}">
                  <a16:creationId xmlns:a16="http://schemas.microsoft.com/office/drawing/2014/main" id="{E5F466E8-1AA2-DA35-BF11-39143A6B6DCB}"/>
                </a:ext>
              </a:extLst>
            </p:cNvPr>
            <p:cNvSpPr/>
            <p:nvPr/>
          </p:nvSpPr>
          <p:spPr>
            <a:xfrm>
              <a:off x="1616541" y="3710050"/>
              <a:ext cx="1654745" cy="453393"/>
            </a:xfrm>
            <a:prstGeom prst="flowChartProcess">
              <a:avLst/>
            </a:prstGeom>
            <a:solidFill>
              <a:srgbClr val="A2D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interaction term (real space)</a:t>
              </a:r>
            </a:p>
          </p:txBody>
        </p:sp>
        <p:sp>
          <p:nvSpPr>
            <p:cNvPr id="6" name="Flowchart: Process 5">
              <a:extLst>
                <a:ext uri="{FF2B5EF4-FFF2-40B4-BE49-F238E27FC236}">
                  <a16:creationId xmlns:a16="http://schemas.microsoft.com/office/drawing/2014/main" id="{E09B510E-8AA0-B386-9BE4-76A06920C79F}"/>
                </a:ext>
              </a:extLst>
            </p:cNvPr>
            <p:cNvSpPr/>
            <p:nvPr/>
          </p:nvSpPr>
          <p:spPr>
            <a:xfrm>
              <a:off x="4125440" y="2917580"/>
              <a:ext cx="2913513" cy="448506"/>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Fourier transform noninteracting term to momentum space (lattice)</a:t>
              </a:r>
            </a:p>
          </p:txBody>
        </p:sp>
        <p:sp>
          <p:nvSpPr>
            <p:cNvPr id="7" name="Flowchart: Process 6">
              <a:extLst>
                <a:ext uri="{FF2B5EF4-FFF2-40B4-BE49-F238E27FC236}">
                  <a16:creationId xmlns:a16="http://schemas.microsoft.com/office/drawing/2014/main" id="{932E7B26-0006-87CD-352E-E45142798B07}"/>
                </a:ext>
              </a:extLst>
            </p:cNvPr>
            <p:cNvSpPr/>
            <p:nvPr/>
          </p:nvSpPr>
          <p:spPr>
            <a:xfrm>
              <a:off x="4114690" y="3708545"/>
              <a:ext cx="2897806" cy="454897"/>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Fourier transform interacting term to momentum space (lattice)</a:t>
              </a:r>
            </a:p>
          </p:txBody>
        </p:sp>
        <p:sp>
          <p:nvSpPr>
            <p:cNvPr id="8" name="Rectangle: Rounded Corners 7">
              <a:extLst>
                <a:ext uri="{FF2B5EF4-FFF2-40B4-BE49-F238E27FC236}">
                  <a16:creationId xmlns:a16="http://schemas.microsoft.com/office/drawing/2014/main" id="{F25629E8-88D5-B70F-B70D-1029B6F46343}"/>
                </a:ext>
              </a:extLst>
            </p:cNvPr>
            <p:cNvSpPr/>
            <p:nvPr/>
          </p:nvSpPr>
          <p:spPr>
            <a:xfrm>
              <a:off x="1454825" y="1813721"/>
              <a:ext cx="2025737"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Process 8">
              <a:extLst>
                <a:ext uri="{FF2B5EF4-FFF2-40B4-BE49-F238E27FC236}">
                  <a16:creationId xmlns:a16="http://schemas.microsoft.com/office/drawing/2014/main" id="{8957E5FC-5733-7666-D2EB-DB896DDF76F2}"/>
                </a:ext>
              </a:extLst>
            </p:cNvPr>
            <p:cNvSpPr/>
            <p:nvPr/>
          </p:nvSpPr>
          <p:spPr>
            <a:xfrm>
              <a:off x="7700118" y="2917580"/>
              <a:ext cx="1925058" cy="453393"/>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Wick's theorem expansion</a:t>
              </a:r>
            </a:p>
          </p:txBody>
        </p:sp>
        <p:sp>
          <p:nvSpPr>
            <p:cNvPr id="10" name="Flowchart: Process 9">
              <a:extLst>
                <a:ext uri="{FF2B5EF4-FFF2-40B4-BE49-F238E27FC236}">
                  <a16:creationId xmlns:a16="http://schemas.microsoft.com/office/drawing/2014/main" id="{58762EF6-224F-D2F9-F920-C866CD8A7B0F}"/>
                </a:ext>
              </a:extLst>
            </p:cNvPr>
            <p:cNvSpPr/>
            <p:nvPr/>
          </p:nvSpPr>
          <p:spPr>
            <a:xfrm>
              <a:off x="7704850" y="3710049"/>
              <a:ext cx="1925058" cy="453393"/>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Drop constant terms</a:t>
              </a:r>
            </a:p>
          </p:txBody>
        </p:sp>
        <p:sp>
          <p:nvSpPr>
            <p:cNvPr id="11" name="Rectangle: Rounded Corners 10">
              <a:extLst>
                <a:ext uri="{FF2B5EF4-FFF2-40B4-BE49-F238E27FC236}">
                  <a16:creationId xmlns:a16="http://schemas.microsoft.com/office/drawing/2014/main" id="{A8B245EC-273D-F456-8CA5-F7A12F2515B3}"/>
                </a:ext>
              </a:extLst>
            </p:cNvPr>
            <p:cNvSpPr/>
            <p:nvPr/>
          </p:nvSpPr>
          <p:spPr>
            <a:xfrm>
              <a:off x="7617954" y="1813721"/>
              <a:ext cx="221698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A6E02124-BC52-9ED4-9310-41C157654773}"/>
                </a:ext>
              </a:extLst>
            </p:cNvPr>
            <p:cNvSpPr txBox="1"/>
            <p:nvPr/>
          </p:nvSpPr>
          <p:spPr>
            <a:xfrm>
              <a:off x="7729413" y="1804598"/>
              <a:ext cx="1994070" cy="830997"/>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3</a:t>
              </a:r>
              <a:r>
                <a:rPr lang="en-US" sz="1600" dirty="0">
                  <a:solidFill>
                    <a:sysClr val="windowText" lastClr="000000"/>
                  </a:solidFill>
                  <a:latin typeface="Arial" panose="020B0604020202020204" pitchFamily="34" charset="0"/>
                  <a:cs typeface="Arial" panose="020B0604020202020204" pitchFamily="34" charset="0"/>
                </a:rPr>
                <a:t>:</a:t>
              </a:r>
            </a:p>
            <a:p>
              <a:pPr algn="ctr"/>
              <a:r>
                <a:rPr lang="en-US" sz="1600" dirty="0">
                  <a:solidFill>
                    <a:sysClr val="windowText" lastClr="000000"/>
                  </a:solidFill>
                  <a:latin typeface="Arial" panose="020B0604020202020204" pitchFamily="34" charset="0"/>
                  <a:cs typeface="Arial" panose="020B0604020202020204" pitchFamily="34" charset="0"/>
                </a:rPr>
                <a:t>Mean field decomposition</a:t>
              </a:r>
            </a:p>
          </p:txBody>
        </p:sp>
        <p:sp>
          <p:nvSpPr>
            <p:cNvPr id="13" name="Flowchart: Process 12">
              <a:extLst>
                <a:ext uri="{FF2B5EF4-FFF2-40B4-BE49-F238E27FC236}">
                  <a16:creationId xmlns:a16="http://schemas.microsoft.com/office/drawing/2014/main" id="{7E7590B2-6966-6B0C-313A-845E8A69CB49}"/>
                </a:ext>
              </a:extLst>
            </p:cNvPr>
            <p:cNvSpPr/>
            <p:nvPr/>
          </p:nvSpPr>
          <p:spPr>
            <a:xfrm>
              <a:off x="10451126" y="2917580"/>
              <a:ext cx="2070489" cy="453393"/>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momentum transfer in interaction</a:t>
              </a:r>
            </a:p>
          </p:txBody>
        </p:sp>
        <p:sp>
          <p:nvSpPr>
            <p:cNvPr id="14" name="Flowchart: Process 13">
              <a:extLst>
                <a:ext uri="{FF2B5EF4-FFF2-40B4-BE49-F238E27FC236}">
                  <a16:creationId xmlns:a16="http://schemas.microsoft.com/office/drawing/2014/main" id="{F3A36D65-8178-7770-8FE2-E374D15C01A3}"/>
                </a:ext>
              </a:extLst>
            </p:cNvPr>
            <p:cNvSpPr/>
            <p:nvPr/>
          </p:nvSpPr>
          <p:spPr>
            <a:xfrm>
              <a:off x="10451126" y="3710049"/>
              <a:ext cx="2070489" cy="453393"/>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Combine Hartree/Fock terms</a:t>
              </a:r>
            </a:p>
          </p:txBody>
        </p:sp>
        <p:sp>
          <p:nvSpPr>
            <p:cNvPr id="15" name="Flowchart: Process 14">
              <a:extLst>
                <a:ext uri="{FF2B5EF4-FFF2-40B4-BE49-F238E27FC236}">
                  <a16:creationId xmlns:a16="http://schemas.microsoft.com/office/drawing/2014/main" id="{CA1B6DDF-A11A-2991-8422-9CFD6B263BFA}"/>
                </a:ext>
              </a:extLst>
            </p:cNvPr>
            <p:cNvSpPr/>
            <p:nvPr/>
          </p:nvSpPr>
          <p:spPr>
            <a:xfrm>
              <a:off x="13322210" y="2599882"/>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order parameters in Hartree term</a:t>
              </a:r>
            </a:p>
          </p:txBody>
        </p:sp>
        <p:sp>
          <p:nvSpPr>
            <p:cNvPr id="16" name="Flowchart: Process 15">
              <a:extLst>
                <a:ext uri="{FF2B5EF4-FFF2-40B4-BE49-F238E27FC236}">
                  <a16:creationId xmlns:a16="http://schemas.microsoft.com/office/drawing/2014/main" id="{29D06378-5D71-7003-AEBB-6FEB276CE15E}"/>
                </a:ext>
              </a:extLst>
            </p:cNvPr>
            <p:cNvSpPr/>
            <p:nvPr/>
          </p:nvSpPr>
          <p:spPr>
            <a:xfrm>
              <a:off x="13322210" y="3240323"/>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order parameters in Fock term</a:t>
              </a:r>
            </a:p>
          </p:txBody>
        </p:sp>
        <p:sp>
          <p:nvSpPr>
            <p:cNvPr id="17" name="Flowchart: Process 16">
              <a:extLst>
                <a:ext uri="{FF2B5EF4-FFF2-40B4-BE49-F238E27FC236}">
                  <a16:creationId xmlns:a16="http://schemas.microsoft.com/office/drawing/2014/main" id="{F6C7DB01-0F2E-02AA-2189-A2A7DCAD72A4}"/>
                </a:ext>
              </a:extLst>
            </p:cNvPr>
            <p:cNvSpPr/>
            <p:nvPr/>
          </p:nvSpPr>
          <p:spPr>
            <a:xfrm>
              <a:off x="13322210" y="3880762"/>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Final form of interaction in quadratic terms</a:t>
              </a:r>
            </a:p>
          </p:txBody>
        </p:sp>
        <p:sp>
          <p:nvSpPr>
            <p:cNvPr id="18" name="Rectangle: Rounded Corners 17">
              <a:extLst>
                <a:ext uri="{FF2B5EF4-FFF2-40B4-BE49-F238E27FC236}">
                  <a16:creationId xmlns:a16="http://schemas.microsoft.com/office/drawing/2014/main" id="{4DA4F916-7DEB-9F4F-6396-F071B7EC01BB}"/>
                </a:ext>
              </a:extLst>
            </p:cNvPr>
            <p:cNvSpPr/>
            <p:nvPr/>
          </p:nvSpPr>
          <p:spPr>
            <a:xfrm>
              <a:off x="13114315" y="1813721"/>
              <a:ext cx="2716096"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18BB5DE-8141-C2D6-7A13-DA2DCE664AB0}"/>
                </a:ext>
              </a:extLst>
            </p:cNvPr>
            <p:cNvSpPr txBox="1"/>
            <p:nvPr/>
          </p:nvSpPr>
          <p:spPr>
            <a:xfrm>
              <a:off x="13004595" y="1808434"/>
              <a:ext cx="3008494" cy="861774"/>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5</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Order Parameters</a:t>
              </a:r>
              <a:endParaRPr lang="en-US" sz="1600" dirty="0"/>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20" name="Arrow: Right 19">
              <a:extLst>
                <a:ext uri="{FF2B5EF4-FFF2-40B4-BE49-F238E27FC236}">
                  <a16:creationId xmlns:a16="http://schemas.microsoft.com/office/drawing/2014/main" id="{0ABD82FC-B4CF-1157-8401-CB247FB0421C}"/>
                </a:ext>
              </a:extLst>
            </p:cNvPr>
            <p:cNvSpPr/>
            <p:nvPr/>
          </p:nvSpPr>
          <p:spPr>
            <a:xfrm>
              <a:off x="3532342" y="3352210"/>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21" name="Arrow: Right 20">
              <a:extLst>
                <a:ext uri="{FF2B5EF4-FFF2-40B4-BE49-F238E27FC236}">
                  <a16:creationId xmlns:a16="http://schemas.microsoft.com/office/drawing/2014/main" id="{E9BCA54C-D1DE-0B33-EADA-C70E8BF798DA}"/>
                </a:ext>
              </a:extLst>
            </p:cNvPr>
            <p:cNvSpPr/>
            <p:nvPr/>
          </p:nvSpPr>
          <p:spPr>
            <a:xfrm>
              <a:off x="7164807" y="3398982"/>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22" name="TextBox 21">
              <a:extLst>
                <a:ext uri="{FF2B5EF4-FFF2-40B4-BE49-F238E27FC236}">
                  <a16:creationId xmlns:a16="http://schemas.microsoft.com/office/drawing/2014/main" id="{EEF66AA9-98C9-E026-62B2-78F6713C9123}"/>
                </a:ext>
              </a:extLst>
            </p:cNvPr>
            <p:cNvSpPr txBox="1"/>
            <p:nvPr/>
          </p:nvSpPr>
          <p:spPr>
            <a:xfrm>
              <a:off x="1379098" y="1804598"/>
              <a:ext cx="2162433" cy="1323439"/>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1</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Interacting quantum Hamiltonian</a:t>
              </a:r>
            </a:p>
            <a:p>
              <a:pPr algn="ctr"/>
              <a:endParaRPr lang="en-US" sz="1600" dirty="0">
                <a:solidFill>
                  <a:sysClr val="windowText" lastClr="000000"/>
                </a:solidFill>
                <a:latin typeface="Arial" panose="020B0604020202020204" pitchFamily="34" charset="0"/>
                <a:cs typeface="Arial" panose="020B0604020202020204" pitchFamily="34" charset="0"/>
              </a:endParaRPr>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23" name="Rectangle: Rounded Corners 22">
              <a:extLst>
                <a:ext uri="{FF2B5EF4-FFF2-40B4-BE49-F238E27FC236}">
                  <a16:creationId xmlns:a16="http://schemas.microsoft.com/office/drawing/2014/main" id="{63248966-40E7-E337-C708-6E6355933B68}"/>
                </a:ext>
              </a:extLst>
            </p:cNvPr>
            <p:cNvSpPr/>
            <p:nvPr/>
          </p:nvSpPr>
          <p:spPr>
            <a:xfrm>
              <a:off x="4041453" y="1813721"/>
              <a:ext cx="310250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15401457-881C-A17F-FC12-806640E36837}"/>
                </a:ext>
              </a:extLst>
            </p:cNvPr>
            <p:cNvSpPr txBox="1"/>
            <p:nvPr/>
          </p:nvSpPr>
          <p:spPr>
            <a:xfrm>
              <a:off x="4005312" y="1804598"/>
              <a:ext cx="3199436" cy="861774"/>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2</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Hamiltonian in momentum space</a:t>
              </a:r>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25" name="Rectangle: Rounded Corners 24">
              <a:extLst>
                <a:ext uri="{FF2B5EF4-FFF2-40B4-BE49-F238E27FC236}">
                  <a16:creationId xmlns:a16="http://schemas.microsoft.com/office/drawing/2014/main" id="{0549B93A-339E-2BEE-E88C-4705E5AD0720}"/>
                </a:ext>
              </a:extLst>
            </p:cNvPr>
            <p:cNvSpPr/>
            <p:nvPr/>
          </p:nvSpPr>
          <p:spPr>
            <a:xfrm>
              <a:off x="10365376" y="1813721"/>
              <a:ext cx="227419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1E9F981-28AA-7607-4374-3104833761AA}"/>
                </a:ext>
              </a:extLst>
            </p:cNvPr>
            <p:cNvSpPr txBox="1"/>
            <p:nvPr/>
          </p:nvSpPr>
          <p:spPr>
            <a:xfrm>
              <a:off x="10646718" y="1807988"/>
              <a:ext cx="1772893" cy="830997"/>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4</a:t>
              </a:r>
              <a:r>
                <a:rPr lang="en-US" sz="1600" dirty="0">
                  <a:solidFill>
                    <a:sysClr val="windowText" lastClr="000000"/>
                  </a:solidFill>
                  <a:latin typeface="Arial" panose="020B0604020202020204" pitchFamily="34" charset="0"/>
                  <a:cs typeface="Arial" panose="020B0604020202020204" pitchFamily="34" charset="0"/>
                </a:rPr>
                <a:t>:</a:t>
              </a:r>
            </a:p>
            <a:p>
              <a:pPr algn="ctr"/>
              <a:r>
                <a:rPr lang="en-US" sz="1600" dirty="0">
                  <a:solidFill>
                    <a:sysClr val="windowText" lastClr="000000"/>
                  </a:solidFill>
                  <a:latin typeface="Arial" panose="020B0604020202020204" pitchFamily="34" charset="0"/>
                  <a:cs typeface="Arial" panose="020B0604020202020204" pitchFamily="34" charset="0"/>
                </a:rPr>
                <a:t>Hartree and Fock terms</a:t>
              </a:r>
              <a:endParaRPr lang="en-US" sz="1600" dirty="0"/>
            </a:p>
          </p:txBody>
        </p:sp>
        <p:sp>
          <p:nvSpPr>
            <p:cNvPr id="27" name="Arrow: Right 26">
              <a:extLst>
                <a:ext uri="{FF2B5EF4-FFF2-40B4-BE49-F238E27FC236}">
                  <a16:creationId xmlns:a16="http://schemas.microsoft.com/office/drawing/2014/main" id="{8E180732-0EFF-5522-5736-EA461F3A117E}"/>
                </a:ext>
              </a:extLst>
            </p:cNvPr>
            <p:cNvSpPr/>
            <p:nvPr/>
          </p:nvSpPr>
          <p:spPr>
            <a:xfrm>
              <a:off x="9885995" y="3377814"/>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28" name="Arrow: Right 27">
              <a:extLst>
                <a:ext uri="{FF2B5EF4-FFF2-40B4-BE49-F238E27FC236}">
                  <a16:creationId xmlns:a16="http://schemas.microsoft.com/office/drawing/2014/main" id="{933570FE-FBC2-5A03-72E7-50F8B695D25D}"/>
                </a:ext>
              </a:extLst>
            </p:cNvPr>
            <p:cNvSpPr/>
            <p:nvPr/>
          </p:nvSpPr>
          <p:spPr>
            <a:xfrm>
              <a:off x="12670509" y="3372995"/>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cxnSp>
          <p:nvCxnSpPr>
            <p:cNvPr id="29" name="Straight Arrow Connector 28">
              <a:extLst>
                <a:ext uri="{FF2B5EF4-FFF2-40B4-BE49-F238E27FC236}">
                  <a16:creationId xmlns:a16="http://schemas.microsoft.com/office/drawing/2014/main" id="{C60035AC-E1A2-3216-6949-A39A467D3B8E}"/>
                </a:ext>
              </a:extLst>
            </p:cNvPr>
            <p:cNvCxnSpPr>
              <a:stCxn id="9" idx="2"/>
              <a:endCxn id="10" idx="0"/>
            </p:cNvCxnSpPr>
            <p:nvPr/>
          </p:nvCxnSpPr>
          <p:spPr>
            <a:xfrm>
              <a:off x="8662647" y="3370973"/>
              <a:ext cx="4732" cy="339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8174DC12-B90D-179B-83A9-3AE941FB973A}"/>
                </a:ext>
              </a:extLst>
            </p:cNvPr>
            <p:cNvCxnSpPr>
              <a:stCxn id="13" idx="2"/>
              <a:endCxn id="14" idx="0"/>
            </p:cNvCxnSpPr>
            <p:nvPr/>
          </p:nvCxnSpPr>
          <p:spPr>
            <a:xfrm>
              <a:off x="11486371" y="3370973"/>
              <a:ext cx="0" cy="339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71C103C-72B1-B9BF-A978-B522B7C19A6B}"/>
                </a:ext>
              </a:extLst>
            </p:cNvPr>
            <p:cNvCxnSpPr>
              <a:stCxn id="16" idx="2"/>
              <a:endCxn id="17" idx="0"/>
            </p:cNvCxnSpPr>
            <p:nvPr/>
          </p:nvCxnSpPr>
          <p:spPr>
            <a:xfrm>
              <a:off x="14431735" y="3693716"/>
              <a:ext cx="0" cy="187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33" name="TextBox 32">
            <a:extLst>
              <a:ext uri="{FF2B5EF4-FFF2-40B4-BE49-F238E27FC236}">
                <a16:creationId xmlns:a16="http://schemas.microsoft.com/office/drawing/2014/main" id="{D1C06858-AFBE-FEE4-AC68-5CE445635079}"/>
              </a:ext>
            </a:extLst>
          </p:cNvPr>
          <p:cNvSpPr txBox="1"/>
          <p:nvPr/>
        </p:nvSpPr>
        <p:spPr>
          <a:xfrm>
            <a:off x="-55261" y="-16543"/>
            <a:ext cx="268479" cy="307777"/>
          </a:xfrm>
          <a:prstGeom prst="rect">
            <a:avLst/>
          </a:prstGeom>
          <a:noFill/>
        </p:spPr>
        <p:txBody>
          <a:bodyPr wrap="square" rtlCol="0">
            <a:spAutoFit/>
          </a:bodyPr>
          <a:lstStyle/>
          <a:p>
            <a:r>
              <a:rPr lang="en-US" sz="1400" b="1" dirty="0">
                <a:latin typeface="Garamond" panose="02020404030301010803" pitchFamily="18" charset="0"/>
              </a:rPr>
              <a:t>a</a:t>
            </a:r>
          </a:p>
        </p:txBody>
      </p:sp>
      <p:sp>
        <p:nvSpPr>
          <p:cNvPr id="34" name="TextBox 33">
            <a:extLst>
              <a:ext uri="{FF2B5EF4-FFF2-40B4-BE49-F238E27FC236}">
                <a16:creationId xmlns:a16="http://schemas.microsoft.com/office/drawing/2014/main" id="{B3E62748-D988-757F-6BBA-68D6FB0B8C90}"/>
              </a:ext>
            </a:extLst>
          </p:cNvPr>
          <p:cNvSpPr txBox="1"/>
          <p:nvPr/>
        </p:nvSpPr>
        <p:spPr>
          <a:xfrm>
            <a:off x="-55261" y="2233103"/>
            <a:ext cx="268479" cy="307777"/>
          </a:xfrm>
          <a:prstGeom prst="rect">
            <a:avLst/>
          </a:prstGeom>
          <a:noFill/>
        </p:spPr>
        <p:txBody>
          <a:bodyPr wrap="square" rtlCol="0">
            <a:spAutoFit/>
          </a:bodyPr>
          <a:lstStyle/>
          <a:p>
            <a:r>
              <a:rPr lang="en-US" sz="1400" b="1" dirty="0">
                <a:latin typeface="Garamond" panose="02020404030301010803" pitchFamily="18" charset="0"/>
              </a:rPr>
              <a:t>b</a:t>
            </a:r>
          </a:p>
        </p:txBody>
      </p:sp>
      <p:sp>
        <p:nvSpPr>
          <p:cNvPr id="35" name="TextBox 34">
            <a:extLst>
              <a:ext uri="{FF2B5EF4-FFF2-40B4-BE49-F238E27FC236}">
                <a16:creationId xmlns:a16="http://schemas.microsoft.com/office/drawing/2014/main" id="{01F60ACC-0236-923C-4209-6B1EB0031F82}"/>
              </a:ext>
            </a:extLst>
          </p:cNvPr>
          <p:cNvSpPr txBox="1"/>
          <p:nvPr/>
        </p:nvSpPr>
        <p:spPr>
          <a:xfrm>
            <a:off x="-55261" y="3654437"/>
            <a:ext cx="268479" cy="307777"/>
          </a:xfrm>
          <a:prstGeom prst="rect">
            <a:avLst/>
          </a:prstGeom>
          <a:noFill/>
        </p:spPr>
        <p:txBody>
          <a:bodyPr wrap="square" rtlCol="0">
            <a:spAutoFit/>
          </a:bodyPr>
          <a:lstStyle/>
          <a:p>
            <a:r>
              <a:rPr lang="en-US" sz="1400" b="1" dirty="0">
                <a:latin typeface="Garamond" panose="02020404030301010803" pitchFamily="18" charset="0"/>
              </a:rPr>
              <a:t>c</a:t>
            </a:r>
          </a:p>
        </p:txBody>
      </p:sp>
      <p:grpSp>
        <p:nvGrpSpPr>
          <p:cNvPr id="57" name="Group 56">
            <a:extLst>
              <a:ext uri="{FF2B5EF4-FFF2-40B4-BE49-F238E27FC236}">
                <a16:creationId xmlns:a16="http://schemas.microsoft.com/office/drawing/2014/main" id="{9022C94C-A0EB-4386-902F-E8E1F569477E}"/>
              </a:ext>
            </a:extLst>
          </p:cNvPr>
          <p:cNvGrpSpPr/>
          <p:nvPr/>
        </p:nvGrpSpPr>
        <p:grpSpPr>
          <a:xfrm>
            <a:off x="296031" y="3871555"/>
            <a:ext cx="8593708" cy="3920865"/>
            <a:chOff x="1196860" y="918217"/>
            <a:chExt cx="8593708" cy="3920865"/>
          </a:xfrm>
        </p:grpSpPr>
        <p:sp>
          <p:nvSpPr>
            <p:cNvPr id="36" name="TextBox 35">
              <a:extLst>
                <a:ext uri="{FF2B5EF4-FFF2-40B4-BE49-F238E27FC236}">
                  <a16:creationId xmlns:a16="http://schemas.microsoft.com/office/drawing/2014/main" id="{65C47CFE-93B6-56AB-B314-86D6C1CB0F79}"/>
                </a:ext>
              </a:extLst>
            </p:cNvPr>
            <p:cNvSpPr txBox="1"/>
            <p:nvPr/>
          </p:nvSpPr>
          <p:spPr>
            <a:xfrm>
              <a:off x="1196860" y="918217"/>
              <a:ext cx="1696453" cy="307777"/>
            </a:xfrm>
            <a:prstGeom prst="rect">
              <a:avLst/>
            </a:prstGeom>
            <a:noFill/>
          </p:spPr>
          <p:txBody>
            <a:bodyPr wrap="square" rtlCol="0">
              <a:spAutoFit/>
            </a:bodyPr>
            <a:lstStyle/>
            <a:p>
              <a:r>
                <a:rPr lang="en-US" sz="1400" dirty="0">
                  <a:latin typeface="Söhne"/>
                </a:rPr>
                <a:t>①  </a:t>
              </a:r>
              <a:r>
                <a:rPr lang="en-US" sz="1400" dirty="0">
                  <a:solidFill>
                    <a:sysClr val="windowText" lastClr="000000"/>
                  </a:solidFill>
                  <a:latin typeface="Arial" panose="020B0604020202020204" pitchFamily="34" charset="0"/>
                  <a:cs typeface="Arial" panose="020B0604020202020204" pitchFamily="34" charset="0"/>
                </a:rPr>
                <a:t>Button Press</a:t>
              </a:r>
            </a:p>
          </p:txBody>
        </p:sp>
        <p:sp>
          <p:nvSpPr>
            <p:cNvPr id="37" name="TextBox 36">
              <a:extLst>
                <a:ext uri="{FF2B5EF4-FFF2-40B4-BE49-F238E27FC236}">
                  <a16:creationId xmlns:a16="http://schemas.microsoft.com/office/drawing/2014/main" id="{A3590FED-3BE4-8E19-ECAC-835FCE3F9A6E}"/>
                </a:ext>
              </a:extLst>
            </p:cNvPr>
            <p:cNvSpPr txBox="1"/>
            <p:nvPr/>
          </p:nvSpPr>
          <p:spPr>
            <a:xfrm>
              <a:off x="1196860" y="4099968"/>
              <a:ext cx="1696453" cy="307777"/>
            </a:xfrm>
            <a:prstGeom prst="rect">
              <a:avLst/>
            </a:prstGeom>
            <a:noFill/>
          </p:spPr>
          <p:txBody>
            <a:bodyPr wrap="square" rtlCol="0">
              <a:spAutoFit/>
            </a:bodyPr>
            <a:lstStyle/>
            <a:p>
              <a:r>
                <a:rPr lang="en-US" sz="1400" dirty="0">
                  <a:solidFill>
                    <a:sysClr val="windowText" lastClr="000000"/>
                  </a:solidFill>
                  <a:latin typeface="Arial" panose="020B0604020202020204" pitchFamily="34" charset="0"/>
                  <a:cs typeface="Arial" panose="020B0604020202020204" pitchFamily="34" charset="0"/>
                </a:rPr>
                <a:t>②  Conveyor Belt</a:t>
              </a:r>
            </a:p>
          </p:txBody>
        </p:sp>
        <p:sp>
          <p:nvSpPr>
            <p:cNvPr id="38" name="Flowchart: Document 37">
              <a:extLst>
                <a:ext uri="{FF2B5EF4-FFF2-40B4-BE49-F238E27FC236}">
                  <a16:creationId xmlns:a16="http://schemas.microsoft.com/office/drawing/2014/main" id="{DE298351-C8B3-3B5E-2213-FD523EA0F34B}"/>
                </a:ext>
              </a:extLst>
            </p:cNvPr>
            <p:cNvSpPr/>
            <p:nvPr/>
          </p:nvSpPr>
          <p:spPr>
            <a:xfrm>
              <a:off x="5181067" y="923248"/>
              <a:ext cx="1696452" cy="1046031"/>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latin typeface="Arial" panose="020B0604020202020204" pitchFamily="34" charset="0"/>
                <a:cs typeface="Arial" panose="020B0604020202020204" pitchFamily="34" charset="0"/>
              </a:endParaRPr>
            </a:p>
            <a:p>
              <a:r>
                <a:rPr lang="en-US" sz="1400" dirty="0">
                  <a:solidFill>
                    <a:sysClr val="windowText" lastClr="000000"/>
                  </a:solidFill>
                  <a:latin typeface="Arial" panose="020B0604020202020204" pitchFamily="34" charset="0"/>
                  <a:cs typeface="Arial" panose="020B0604020202020204" pitchFamily="34" charset="0"/>
                </a:rPr>
                <a:t>Standardize prompt template</a:t>
              </a:r>
            </a:p>
            <a:p>
              <a:r>
                <a:rPr lang="en-US" sz="1200" b="1" dirty="0">
                  <a:solidFill>
                    <a:sysClr val="windowText" lastClr="000000"/>
                  </a:solidFill>
                  <a:latin typeface="Arial" panose="020B0604020202020204" pitchFamily="34" charset="0"/>
                  <a:cs typeface="Arial" panose="020B0604020202020204" pitchFamily="34" charset="0"/>
                </a:rPr>
                <a:t>STEP</a:t>
              </a:r>
              <a:r>
                <a:rPr lang="en-US" sz="1200" dirty="0">
                  <a:solidFill>
                    <a:sysClr val="windowText" lastClr="000000"/>
                  </a:solidFill>
                  <a:latin typeface="Arial" panose="020B0604020202020204" pitchFamily="34" charset="0"/>
                  <a:cs typeface="Arial" panose="020B0604020202020204" pitchFamily="34" charset="0"/>
                </a:rPr>
                <a:t> </a:t>
              </a:r>
              <a:r>
                <a:rPr lang="en-US" sz="1200" b="1" dirty="0">
                  <a:solidFill>
                    <a:sysClr val="windowText" lastClr="000000"/>
                  </a:solidFill>
                  <a:latin typeface="Arial" panose="020B0604020202020204" pitchFamily="34" charset="0"/>
                  <a:cs typeface="Arial" panose="020B0604020202020204" pitchFamily="34" charset="0"/>
                </a:rPr>
                <a:t>1</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900" dirty="0">
                <a:solidFill>
                  <a:srgbClr val="383A42"/>
                </a:solidFill>
                <a:latin typeface="Consolas" panose="020B0609020204030204" pitchFamily="49" charset="0"/>
              </a:endParaRPr>
            </a:p>
          </p:txBody>
        </p:sp>
        <p:sp>
          <p:nvSpPr>
            <p:cNvPr id="39" name="Flowchart: Document 38">
              <a:extLst>
                <a:ext uri="{FF2B5EF4-FFF2-40B4-BE49-F238E27FC236}">
                  <a16:creationId xmlns:a16="http://schemas.microsoft.com/office/drawing/2014/main" id="{399641DE-46D2-C9DF-51CA-CFCC4B2F5707}"/>
                </a:ext>
              </a:extLst>
            </p:cNvPr>
            <p:cNvSpPr/>
            <p:nvPr/>
          </p:nvSpPr>
          <p:spPr>
            <a:xfrm>
              <a:off x="3008207" y="970660"/>
              <a:ext cx="1426111" cy="949779"/>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Project-specific information</a:t>
              </a:r>
            </a:p>
            <a:p>
              <a:r>
                <a:rPr lang="en-US" sz="800" dirty="0">
                  <a:solidFill>
                    <a:srgbClr val="E45649"/>
                  </a:solidFill>
                  <a:latin typeface="Consolas" panose="020B0609020204030204" pitchFamily="49" charset="0"/>
                </a:rPr>
                <a:t>system: free fermion</a:t>
              </a:r>
            </a:p>
            <a:p>
              <a:r>
                <a:rPr lang="en-US" sz="800" dirty="0">
                  <a:solidFill>
                    <a:srgbClr val="E45649"/>
                  </a:solidFill>
                  <a:latin typeface="Consolas" panose="020B0609020204030204" pitchFamily="49" charset="0"/>
                </a:rPr>
                <a:t>...</a:t>
              </a:r>
            </a:p>
          </p:txBody>
        </p:sp>
        <p:sp>
          <p:nvSpPr>
            <p:cNvPr id="40" name="Right Brace 39">
              <a:extLst>
                <a:ext uri="{FF2B5EF4-FFF2-40B4-BE49-F238E27FC236}">
                  <a16:creationId xmlns:a16="http://schemas.microsoft.com/office/drawing/2014/main" id="{0B851E70-77A6-DBCA-0514-3D5030826897}"/>
                </a:ext>
              </a:extLst>
            </p:cNvPr>
            <p:cNvSpPr/>
            <p:nvPr/>
          </p:nvSpPr>
          <p:spPr>
            <a:xfrm rot="5400000">
              <a:off x="4723993" y="1037544"/>
              <a:ext cx="223595" cy="2105526"/>
            </a:xfrm>
            <a:prstGeom prst="rightBrace">
              <a:avLst>
                <a:gd name="adj1" fmla="val 9767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1" name="Flowchart: Process 40">
              <a:extLst>
                <a:ext uri="{FF2B5EF4-FFF2-40B4-BE49-F238E27FC236}">
                  <a16:creationId xmlns:a16="http://schemas.microsoft.com/office/drawing/2014/main" id="{8041F4D7-49AF-0818-7223-3840CFC44D02}"/>
                </a:ext>
              </a:extLst>
            </p:cNvPr>
            <p:cNvSpPr/>
            <p:nvPr/>
          </p:nvSpPr>
          <p:spPr>
            <a:xfrm>
              <a:off x="4205804" y="2235382"/>
              <a:ext cx="1167598" cy="73804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 </a:t>
              </a:r>
              <a:r>
                <a:rPr lang="en-US" sz="1400" b="1" dirty="0">
                  <a:solidFill>
                    <a:sysClr val="windowText" lastClr="000000"/>
                  </a:solidFill>
                  <a:latin typeface="Arial" panose="020B0604020202020204" pitchFamily="34" charset="0"/>
                  <a:cs typeface="Arial" panose="020B0604020202020204" pitchFamily="34" charset="0"/>
                </a:rPr>
                <a:t>1</a:t>
              </a:r>
            </a:p>
            <a:p>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 </a:t>
              </a:r>
            </a:p>
            <a:p>
              <a:r>
                <a:rPr lang="en-US" sz="800" dirty="0">
                  <a:solidFill>
                    <a:srgbClr val="E45649"/>
                  </a:solidFill>
                  <a:latin typeface="Consolas" panose="020B0609020204030204" pitchFamily="49" charset="0"/>
                </a:rPr>
                <a:t>The Hamiltonian of free fermion is ...</a:t>
              </a:r>
            </a:p>
          </p:txBody>
        </p:sp>
        <p:sp>
          <p:nvSpPr>
            <p:cNvPr id="42" name="Arrow: Right 41">
              <a:extLst>
                <a:ext uri="{FF2B5EF4-FFF2-40B4-BE49-F238E27FC236}">
                  <a16:creationId xmlns:a16="http://schemas.microsoft.com/office/drawing/2014/main" id="{6A50A5DE-06B3-48F2-87AA-AE8104C5D9D6}"/>
                </a:ext>
              </a:extLst>
            </p:cNvPr>
            <p:cNvSpPr/>
            <p:nvPr/>
          </p:nvSpPr>
          <p:spPr>
            <a:xfrm>
              <a:off x="5419616" y="2449624"/>
              <a:ext cx="121935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Execution LLM</a:t>
              </a:r>
            </a:p>
          </p:txBody>
        </p:sp>
        <p:sp>
          <p:nvSpPr>
            <p:cNvPr id="43" name="Flowchart: Process 42">
              <a:extLst>
                <a:ext uri="{FF2B5EF4-FFF2-40B4-BE49-F238E27FC236}">
                  <a16:creationId xmlns:a16="http://schemas.microsoft.com/office/drawing/2014/main" id="{95F61AD5-584B-98D4-8AA8-897324B81DB9}"/>
                </a:ext>
              </a:extLst>
            </p:cNvPr>
            <p:cNvSpPr/>
            <p:nvPr/>
          </p:nvSpPr>
          <p:spPr>
            <a:xfrm>
              <a:off x="6685184" y="2202105"/>
              <a:ext cx="1324127" cy="85591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a:t>
              </a:r>
            </a:p>
            <a:p>
              <a:r>
                <a:rPr lang="en-US" sz="800" dirty="0">
                  <a:solidFill>
                    <a:srgbClr val="E45649"/>
                  </a:solidFill>
                  <a:latin typeface="Consolas" panose="020B0609020204030204" pitchFamily="49" charset="0"/>
                </a:rPr>
                <a:t>The Hamiltonian of free fermion is $H=\</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44" name="Flowchart: Process 43">
              <a:extLst>
                <a:ext uri="{FF2B5EF4-FFF2-40B4-BE49-F238E27FC236}">
                  <a16:creationId xmlns:a16="http://schemas.microsoft.com/office/drawing/2014/main" id="{E0D9274C-D9A9-93E2-9661-AB7F42DF68EE}"/>
                </a:ext>
              </a:extLst>
            </p:cNvPr>
            <p:cNvSpPr/>
            <p:nvPr/>
          </p:nvSpPr>
          <p:spPr>
            <a:xfrm>
              <a:off x="8495079" y="918217"/>
              <a:ext cx="1247383" cy="63626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Physics logic: 1</a:t>
              </a:r>
            </a:p>
            <a:p>
              <a:r>
                <a:rPr lang="en-US" sz="800" dirty="0">
                  <a:solidFill>
                    <a:srgbClr val="E45649"/>
                  </a:solidFill>
                  <a:latin typeface="Consolas" panose="020B0609020204030204" pitchFamily="49" charset="0"/>
                </a:rPr>
                <a:t>Math derivation: 2</a:t>
              </a:r>
            </a:p>
            <a:p>
              <a:r>
                <a:rPr lang="en-US" sz="800" dirty="0">
                  <a:solidFill>
                    <a:srgbClr val="E45649"/>
                  </a:solidFill>
                  <a:latin typeface="Consolas" panose="020B0609020204030204" pitchFamily="49" charset="0"/>
                </a:rPr>
                <a:t>...</a:t>
              </a:r>
            </a:p>
          </p:txBody>
        </p:sp>
        <p:sp>
          <p:nvSpPr>
            <p:cNvPr id="45" name="Flowchart: Process 44">
              <a:extLst>
                <a:ext uri="{FF2B5EF4-FFF2-40B4-BE49-F238E27FC236}">
                  <a16:creationId xmlns:a16="http://schemas.microsoft.com/office/drawing/2014/main" id="{C53C5373-CB33-84CA-8F24-B55ACD494572}"/>
                </a:ext>
              </a:extLst>
            </p:cNvPr>
            <p:cNvSpPr/>
            <p:nvPr/>
          </p:nvSpPr>
          <p:spPr>
            <a:xfrm>
              <a:off x="8464084" y="2324621"/>
              <a:ext cx="1247382"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$H=</a:t>
              </a:r>
              <a:r>
                <a:rPr lang="en-US" sz="800" b="1" dirty="0">
                  <a:solidFill>
                    <a:srgbClr val="E45649"/>
                  </a:solidFill>
                  <a:latin typeface="Consolas" panose="020B0609020204030204" pitchFamily="49" charset="0"/>
                </a:rPr>
                <a:t>\frac{1}{</a:t>
              </a:r>
              <a:r>
                <a:rPr lang="en-US" sz="800" b="1" dirty="0" err="1">
                  <a:solidFill>
                    <a:srgbClr val="E45649"/>
                  </a:solidFill>
                  <a:latin typeface="Consolas" panose="020B0609020204030204" pitchFamily="49" charset="0"/>
                </a:rPr>
                <a:t>N_k</a:t>
              </a:r>
              <a:r>
                <a:rPr lang="en-US" sz="800" b="1" dirty="0">
                  <a:solidFill>
                    <a:srgbClr val="E45649"/>
                  </a:solidFill>
                  <a:latin typeface="Consolas" panose="020B0609020204030204" pitchFamily="49" charset="0"/>
                </a:rPr>
                <a:t>}</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46" name="Arrow: Right 45">
              <a:extLst>
                <a:ext uri="{FF2B5EF4-FFF2-40B4-BE49-F238E27FC236}">
                  <a16:creationId xmlns:a16="http://schemas.microsoft.com/office/drawing/2014/main" id="{15BC39A0-0C26-C22B-273A-419408804872}"/>
                </a:ext>
              </a:extLst>
            </p:cNvPr>
            <p:cNvSpPr/>
            <p:nvPr/>
          </p:nvSpPr>
          <p:spPr>
            <a:xfrm rot="5400000">
              <a:off x="8764964" y="1768885"/>
              <a:ext cx="726012"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47" name="Flowchart: Process 46">
              <a:extLst>
                <a:ext uri="{FF2B5EF4-FFF2-40B4-BE49-F238E27FC236}">
                  <a16:creationId xmlns:a16="http://schemas.microsoft.com/office/drawing/2014/main" id="{C5198821-2AE9-7ADA-E2EF-932B0E7ABAF8}"/>
                </a:ext>
              </a:extLst>
            </p:cNvPr>
            <p:cNvSpPr/>
            <p:nvPr/>
          </p:nvSpPr>
          <p:spPr>
            <a:xfrm>
              <a:off x="8465372" y="3546755"/>
              <a:ext cx="1325196"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Correct output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a:solidFill>
                    <a:sysClr val="windowText" lastClr="000000"/>
                  </a:solidFill>
                  <a:latin typeface="Arial" panose="020B0604020202020204" pitchFamily="34" charset="0"/>
                  <a:cs typeface="Arial" panose="020B0604020202020204" pitchFamily="34" charset="0"/>
                </a:rPr>
                <a:t>1</a:t>
              </a:r>
            </a:p>
          </p:txBody>
        </p:sp>
        <p:grpSp>
          <p:nvGrpSpPr>
            <p:cNvPr id="48" name="Group 47">
              <a:extLst>
                <a:ext uri="{FF2B5EF4-FFF2-40B4-BE49-F238E27FC236}">
                  <a16:creationId xmlns:a16="http://schemas.microsoft.com/office/drawing/2014/main" id="{F616E5C1-7AB2-ACB1-8A62-D951BFB6F72E}"/>
                </a:ext>
              </a:extLst>
            </p:cNvPr>
            <p:cNvGrpSpPr/>
            <p:nvPr/>
          </p:nvGrpSpPr>
          <p:grpSpPr>
            <a:xfrm>
              <a:off x="3093151" y="4017642"/>
              <a:ext cx="4374070" cy="821440"/>
              <a:chOff x="3233080" y="4017642"/>
              <a:chExt cx="4374070" cy="821440"/>
            </a:xfrm>
          </p:grpSpPr>
          <p:sp>
            <p:nvSpPr>
              <p:cNvPr id="49" name="Flowchart: Process 48">
                <a:extLst>
                  <a:ext uri="{FF2B5EF4-FFF2-40B4-BE49-F238E27FC236}">
                    <a16:creationId xmlns:a16="http://schemas.microsoft.com/office/drawing/2014/main" id="{8C0A01D0-64E1-B46E-5FB3-427AA900B279}"/>
                  </a:ext>
                </a:extLst>
              </p:cNvPr>
              <p:cNvSpPr/>
              <p:nvPr/>
            </p:nvSpPr>
            <p:spPr>
              <a:xfrm>
                <a:off x="3233080" y="4106891"/>
                <a:ext cx="1167598"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Output </a:t>
                </a:r>
                <a:r>
                  <a:rPr lang="en-US" sz="1400" b="1" dirty="0">
                    <a:solidFill>
                      <a:sysClr val="windowText" lastClr="000000"/>
                    </a:solidFill>
                    <a:latin typeface="Arial" panose="020B0604020202020204" pitchFamily="34" charset="0"/>
                    <a:cs typeface="Arial" panose="020B0604020202020204" pitchFamily="34" charset="0"/>
                  </a:rPr>
                  <a:t>STEP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p:txBody>
          </p:sp>
          <p:sp>
            <p:nvSpPr>
              <p:cNvPr id="50" name="Flowchart: Process 49">
                <a:extLst>
                  <a:ext uri="{FF2B5EF4-FFF2-40B4-BE49-F238E27FC236}">
                    <a16:creationId xmlns:a16="http://schemas.microsoft.com/office/drawing/2014/main" id="{9CF7C2D8-8A6F-8EBC-3BA1-8894F9BCA4F1}"/>
                  </a:ext>
                </a:extLst>
              </p:cNvPr>
              <p:cNvSpPr/>
              <p:nvPr/>
            </p:nvSpPr>
            <p:spPr>
              <a:xfrm>
                <a:off x="4848945" y="4106891"/>
                <a:ext cx="1238078"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Template </a:t>
                </a:r>
                <a:r>
                  <a:rPr lang="en-US" sz="1400" b="1" dirty="0">
                    <a:solidFill>
                      <a:sysClr val="windowText" lastClr="000000"/>
                    </a:solidFill>
                    <a:latin typeface="Arial" panose="020B0604020202020204" pitchFamily="34" charset="0"/>
                    <a:cs typeface="Arial" panose="020B0604020202020204" pitchFamily="34" charset="0"/>
                  </a:rPr>
                  <a:t>STEP i+1</a:t>
                </a:r>
              </a:p>
            </p:txBody>
          </p:sp>
          <p:cxnSp>
            <p:nvCxnSpPr>
              <p:cNvPr id="51" name="Straight Arrow Connector 50">
                <a:extLst>
                  <a:ext uri="{FF2B5EF4-FFF2-40B4-BE49-F238E27FC236}">
                    <a16:creationId xmlns:a16="http://schemas.microsoft.com/office/drawing/2014/main" id="{0F666D29-BC58-25D5-6C27-FD50F80929D9}"/>
                  </a:ext>
                </a:extLst>
              </p:cNvPr>
              <p:cNvCxnSpPr>
                <a:cxnSpLocks/>
                <a:stCxn id="49" idx="3"/>
                <a:endCxn id="50" idx="1"/>
              </p:cNvCxnSpPr>
              <p:nvPr/>
            </p:nvCxnSpPr>
            <p:spPr>
              <a:xfrm>
                <a:off x="4400678" y="4472987"/>
                <a:ext cx="4482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28BAD618-BB45-23F8-F14C-A20511C2293D}"/>
                  </a:ext>
                </a:extLst>
              </p:cNvPr>
              <p:cNvCxnSpPr>
                <a:cxnSpLocks/>
                <a:stCxn id="50" idx="3"/>
              </p:cNvCxnSpPr>
              <p:nvPr/>
            </p:nvCxnSpPr>
            <p:spPr>
              <a:xfrm>
                <a:off x="6087023" y="4472987"/>
                <a:ext cx="397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7B7A815-0312-D1E6-C6EF-656C1C5478EA}"/>
                  </a:ext>
                </a:extLst>
              </p:cNvPr>
              <p:cNvSpPr txBox="1"/>
              <p:nvPr/>
            </p:nvSpPr>
            <p:spPr>
              <a:xfrm>
                <a:off x="6181039" y="4017642"/>
                <a:ext cx="1426111" cy="646331"/>
              </a:xfrm>
              <a:prstGeom prst="rect">
                <a:avLst/>
              </a:prstGeom>
              <a:noFill/>
            </p:spPr>
            <p:txBody>
              <a:bodyPr wrap="square" rtlCol="0">
                <a:spAutoFit/>
              </a:bodyPr>
              <a:lstStyle/>
              <a:p>
                <a:pPr algn="ctr"/>
                <a:r>
                  <a:rPr lang="en-US" sz="3600" dirty="0"/>
                  <a:t>…</a:t>
                </a:r>
              </a:p>
            </p:txBody>
          </p:sp>
        </p:grpSp>
        <p:sp>
          <p:nvSpPr>
            <p:cNvPr id="54" name="Arrow: Bent 53">
              <a:extLst>
                <a:ext uri="{FF2B5EF4-FFF2-40B4-BE49-F238E27FC236}">
                  <a16:creationId xmlns:a16="http://schemas.microsoft.com/office/drawing/2014/main" id="{5E94A9AB-48FA-3114-5AA7-28441177480A}"/>
                </a:ext>
              </a:extLst>
            </p:cNvPr>
            <p:cNvSpPr/>
            <p:nvPr/>
          </p:nvSpPr>
          <p:spPr>
            <a:xfrm>
              <a:off x="7389064" y="1051992"/>
              <a:ext cx="1021512" cy="1046031"/>
            </a:xfrm>
            <a:prstGeom prst="bentArrow">
              <a:avLst>
                <a:gd name="adj1" fmla="val 15274"/>
                <a:gd name="adj2" fmla="val 16142"/>
                <a:gd name="adj3" fmla="val 1754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55" name="Arrow: Right 54">
              <a:extLst>
                <a:ext uri="{FF2B5EF4-FFF2-40B4-BE49-F238E27FC236}">
                  <a16:creationId xmlns:a16="http://schemas.microsoft.com/office/drawing/2014/main" id="{896A8B56-4B2E-9FDF-477B-61E21D22908A}"/>
                </a:ext>
              </a:extLst>
            </p:cNvPr>
            <p:cNvSpPr/>
            <p:nvPr/>
          </p:nvSpPr>
          <p:spPr>
            <a:xfrm>
              <a:off x="4510873" y="1229136"/>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56" name="Arrow: Right 55">
              <a:extLst>
                <a:ext uri="{FF2B5EF4-FFF2-40B4-BE49-F238E27FC236}">
                  <a16:creationId xmlns:a16="http://schemas.microsoft.com/office/drawing/2014/main" id="{E77615ED-3C48-43F8-2E5E-F6EF94310087}"/>
                </a:ext>
              </a:extLst>
            </p:cNvPr>
            <p:cNvSpPr/>
            <p:nvPr/>
          </p:nvSpPr>
          <p:spPr>
            <a:xfrm rot="5400000">
              <a:off x="8946296" y="3208437"/>
              <a:ext cx="369549" cy="198994"/>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grpSp>
        <p:nvGrpSpPr>
          <p:cNvPr id="58" name="Group 57">
            <a:extLst>
              <a:ext uri="{FF2B5EF4-FFF2-40B4-BE49-F238E27FC236}">
                <a16:creationId xmlns:a16="http://schemas.microsoft.com/office/drawing/2014/main" id="{A339A229-C3BB-6D95-41F7-862023EAA3A9}"/>
              </a:ext>
            </a:extLst>
          </p:cNvPr>
          <p:cNvGrpSpPr/>
          <p:nvPr/>
        </p:nvGrpSpPr>
        <p:grpSpPr>
          <a:xfrm>
            <a:off x="1432165" y="8434192"/>
            <a:ext cx="7557194" cy="3135166"/>
            <a:chOff x="617543" y="975995"/>
            <a:chExt cx="7557194" cy="3135166"/>
          </a:xfrm>
        </p:grpSpPr>
        <p:sp>
          <p:nvSpPr>
            <p:cNvPr id="59" name="Flowchart: Process 58">
              <a:extLst>
                <a:ext uri="{FF2B5EF4-FFF2-40B4-BE49-F238E27FC236}">
                  <a16:creationId xmlns:a16="http://schemas.microsoft.com/office/drawing/2014/main" id="{7FB8908B-B4CD-ABAD-F870-D0D02A1D4684}"/>
                </a:ext>
              </a:extLst>
            </p:cNvPr>
            <p:cNvSpPr/>
            <p:nvPr/>
          </p:nvSpPr>
          <p:spPr>
            <a:xfrm>
              <a:off x="2874916" y="975995"/>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Define standard template for info extraction for HF</a:t>
              </a:r>
            </a:p>
          </p:txBody>
        </p:sp>
        <p:sp>
          <p:nvSpPr>
            <p:cNvPr id="60" name="Flowchart: Process 59">
              <a:extLst>
                <a:ext uri="{FF2B5EF4-FFF2-40B4-BE49-F238E27FC236}">
                  <a16:creationId xmlns:a16="http://schemas.microsoft.com/office/drawing/2014/main" id="{85561A68-09A1-C6D7-A486-414E24CE9B27}"/>
                </a:ext>
              </a:extLst>
            </p:cNvPr>
            <p:cNvSpPr/>
            <p:nvPr/>
          </p:nvSpPr>
          <p:spPr>
            <a:xfrm>
              <a:off x="617543" y="975995"/>
              <a:ext cx="1546059"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method of HF</a:t>
              </a:r>
            </a:p>
          </p:txBody>
        </p:sp>
        <p:sp>
          <p:nvSpPr>
            <p:cNvPr id="61" name="Flowchart: Process 60">
              <a:extLst>
                <a:ext uri="{FF2B5EF4-FFF2-40B4-BE49-F238E27FC236}">
                  <a16:creationId xmlns:a16="http://schemas.microsoft.com/office/drawing/2014/main" id="{C8274E8B-ECCB-3CE7-2BAE-74E6E013F1C5}"/>
                </a:ext>
              </a:extLst>
            </p:cNvPr>
            <p:cNvSpPr/>
            <p:nvPr/>
          </p:nvSpPr>
          <p:spPr>
            <a:xfrm>
              <a:off x="4994367" y="975995"/>
              <a:ext cx="1448361"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Template standard format + blanks</a:t>
              </a:r>
            </a:p>
          </p:txBody>
        </p:sp>
        <p:sp>
          <p:nvSpPr>
            <p:cNvPr id="62" name="Arrow: Right 61">
              <a:extLst>
                <a:ext uri="{FF2B5EF4-FFF2-40B4-BE49-F238E27FC236}">
                  <a16:creationId xmlns:a16="http://schemas.microsoft.com/office/drawing/2014/main" id="{E0084977-BE1C-EB2A-337A-02F49BD31A62}"/>
                </a:ext>
              </a:extLst>
            </p:cNvPr>
            <p:cNvSpPr/>
            <p:nvPr/>
          </p:nvSpPr>
          <p:spPr>
            <a:xfrm rot="16200000">
              <a:off x="5119691" y="1963399"/>
              <a:ext cx="1041936" cy="716669"/>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LLM info extraction</a:t>
              </a:r>
            </a:p>
          </p:txBody>
        </p:sp>
        <p:sp>
          <p:nvSpPr>
            <p:cNvPr id="63" name="Flowchart: Multidocument 62">
              <a:extLst>
                <a:ext uri="{FF2B5EF4-FFF2-40B4-BE49-F238E27FC236}">
                  <a16:creationId xmlns:a16="http://schemas.microsoft.com/office/drawing/2014/main" id="{92D1E0AF-A2CB-7541-58B9-1A97B49966B4}"/>
                </a:ext>
              </a:extLst>
            </p:cNvPr>
            <p:cNvSpPr/>
            <p:nvPr/>
          </p:nvSpPr>
          <p:spPr>
            <a:xfrm>
              <a:off x="1597982" y="3079823"/>
              <a:ext cx="895344" cy="1031338"/>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p:txBody>
        </p:sp>
        <p:sp>
          <p:nvSpPr>
            <p:cNvPr id="64" name="Flowchart: Document 63">
              <a:extLst>
                <a:ext uri="{FF2B5EF4-FFF2-40B4-BE49-F238E27FC236}">
                  <a16:creationId xmlns:a16="http://schemas.microsoft.com/office/drawing/2014/main" id="{54D4C1CC-54EB-FB75-B582-652C83CA3287}"/>
                </a:ext>
              </a:extLst>
            </p:cNvPr>
            <p:cNvSpPr/>
            <p:nvPr/>
          </p:nvSpPr>
          <p:spPr>
            <a:xfrm>
              <a:off x="3257570" y="3045142"/>
              <a:ext cx="1054721"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Choose a paper to reproduce</a:t>
              </a:r>
            </a:p>
          </p:txBody>
        </p:sp>
        <p:sp>
          <p:nvSpPr>
            <p:cNvPr id="65" name="Flowchart: Decision 64">
              <a:extLst>
                <a:ext uri="{FF2B5EF4-FFF2-40B4-BE49-F238E27FC236}">
                  <a16:creationId xmlns:a16="http://schemas.microsoft.com/office/drawing/2014/main" id="{5040B70A-B9D2-F31F-2065-A93E92555141}"/>
                </a:ext>
              </a:extLst>
            </p:cNvPr>
            <p:cNvSpPr/>
            <p:nvPr/>
          </p:nvSpPr>
          <p:spPr>
            <a:xfrm>
              <a:off x="5057036" y="3253058"/>
              <a:ext cx="1183648" cy="553153"/>
            </a:xfrm>
            <a:prstGeom prst="flowChartDecision">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rPr>
                <a:t>If using HF</a:t>
              </a:r>
            </a:p>
          </p:txBody>
        </p:sp>
        <p:sp>
          <p:nvSpPr>
            <p:cNvPr id="66" name="Arrow: Right 65">
              <a:extLst>
                <a:ext uri="{FF2B5EF4-FFF2-40B4-BE49-F238E27FC236}">
                  <a16:creationId xmlns:a16="http://schemas.microsoft.com/office/drawing/2014/main" id="{3C0B92D5-61F9-118F-30B6-BE455BEB76AF}"/>
                </a:ext>
              </a:extLst>
            </p:cNvPr>
            <p:cNvSpPr/>
            <p:nvPr/>
          </p:nvSpPr>
          <p:spPr>
            <a:xfrm>
              <a:off x="6265577" y="3414879"/>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5160E51C-284C-AA03-7219-203FD1303046}"/>
                </a:ext>
              </a:extLst>
            </p:cNvPr>
            <p:cNvSpPr txBox="1"/>
            <p:nvPr/>
          </p:nvSpPr>
          <p:spPr>
            <a:xfrm>
              <a:off x="6331668" y="3249678"/>
              <a:ext cx="524656" cy="276999"/>
            </a:xfrm>
            <a:prstGeom prst="rect">
              <a:avLst/>
            </a:prstGeom>
            <a:noFill/>
          </p:spPr>
          <p:txBody>
            <a:bodyPr wrap="square" rtlCol="0">
              <a:spAutoFit/>
            </a:bodyPr>
            <a:lstStyle/>
            <a:p>
              <a:r>
                <a:rPr lang="en-US" sz="1200" dirty="0"/>
                <a:t>No</a:t>
              </a:r>
            </a:p>
          </p:txBody>
        </p:sp>
        <p:sp>
          <p:nvSpPr>
            <p:cNvPr id="68" name="Arrow: Right 67">
              <a:extLst>
                <a:ext uri="{FF2B5EF4-FFF2-40B4-BE49-F238E27FC236}">
                  <a16:creationId xmlns:a16="http://schemas.microsoft.com/office/drawing/2014/main" id="{80B7AD23-70F7-EB71-7847-466C2683D7EE}"/>
                </a:ext>
              </a:extLst>
            </p:cNvPr>
            <p:cNvSpPr/>
            <p:nvPr/>
          </p:nvSpPr>
          <p:spPr>
            <a:xfrm rot="16200000">
              <a:off x="5449731" y="2956760"/>
              <a:ext cx="385889" cy="20670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5F6AC26A-481E-FB6E-A29C-BAB08CF6A9FC}"/>
                </a:ext>
              </a:extLst>
            </p:cNvPr>
            <p:cNvSpPr txBox="1"/>
            <p:nvPr/>
          </p:nvSpPr>
          <p:spPr>
            <a:xfrm>
              <a:off x="5642675" y="2984484"/>
              <a:ext cx="524656" cy="276999"/>
            </a:xfrm>
            <a:prstGeom prst="rect">
              <a:avLst/>
            </a:prstGeom>
            <a:noFill/>
          </p:spPr>
          <p:txBody>
            <a:bodyPr wrap="square" rtlCol="0">
              <a:spAutoFit/>
            </a:bodyPr>
            <a:lstStyle/>
            <a:p>
              <a:r>
                <a:rPr lang="en-US" sz="1200" dirty="0"/>
                <a:t>Yes</a:t>
              </a:r>
            </a:p>
          </p:txBody>
        </p:sp>
        <p:sp>
          <p:nvSpPr>
            <p:cNvPr id="70" name="Flowchart: Process 69">
              <a:extLst>
                <a:ext uri="{FF2B5EF4-FFF2-40B4-BE49-F238E27FC236}">
                  <a16:creationId xmlns:a16="http://schemas.microsoft.com/office/drawing/2014/main" id="{78C6E258-5E01-2EA6-1A9C-5F3D378A9D4E}"/>
                </a:ext>
              </a:extLst>
            </p:cNvPr>
            <p:cNvSpPr/>
            <p:nvPr/>
          </p:nvSpPr>
          <p:spPr>
            <a:xfrm>
              <a:off x="6902152" y="3261483"/>
              <a:ext cx="1012964" cy="500783"/>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Leave out</a:t>
              </a:r>
            </a:p>
          </p:txBody>
        </p:sp>
        <p:sp>
          <p:nvSpPr>
            <p:cNvPr id="71" name="Flowchart: Process 70">
              <a:extLst>
                <a:ext uri="{FF2B5EF4-FFF2-40B4-BE49-F238E27FC236}">
                  <a16:creationId xmlns:a16="http://schemas.microsoft.com/office/drawing/2014/main" id="{EFD7092F-011A-B48D-0F61-D69A48C9D7AA}"/>
                </a:ext>
              </a:extLst>
            </p:cNvPr>
            <p:cNvSpPr/>
            <p:nvPr/>
          </p:nvSpPr>
          <p:spPr>
            <a:xfrm>
              <a:off x="6902153" y="975995"/>
              <a:ext cx="1272584"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Prompt for reproduction</a:t>
              </a:r>
            </a:p>
          </p:txBody>
        </p:sp>
        <p:sp>
          <p:nvSpPr>
            <p:cNvPr id="72" name="Arrow: Right 71">
              <a:extLst>
                <a:ext uri="{FF2B5EF4-FFF2-40B4-BE49-F238E27FC236}">
                  <a16:creationId xmlns:a16="http://schemas.microsoft.com/office/drawing/2014/main" id="{593459F9-5876-1350-8997-E7B0F57620E8}"/>
                </a:ext>
              </a:extLst>
            </p:cNvPr>
            <p:cNvSpPr/>
            <p:nvPr/>
          </p:nvSpPr>
          <p:spPr>
            <a:xfrm>
              <a:off x="4382685" y="3371896"/>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73" name="Arrow: Right 72">
              <a:extLst>
                <a:ext uri="{FF2B5EF4-FFF2-40B4-BE49-F238E27FC236}">
                  <a16:creationId xmlns:a16="http://schemas.microsoft.com/office/drawing/2014/main" id="{17A4D902-3443-BC9C-F628-D49A98D9D650}"/>
                </a:ext>
              </a:extLst>
            </p:cNvPr>
            <p:cNvSpPr/>
            <p:nvPr/>
          </p:nvSpPr>
          <p:spPr>
            <a:xfrm>
              <a:off x="2575494" y="3346267"/>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74" name="Arrow: Right 73">
              <a:extLst>
                <a:ext uri="{FF2B5EF4-FFF2-40B4-BE49-F238E27FC236}">
                  <a16:creationId xmlns:a16="http://schemas.microsoft.com/office/drawing/2014/main" id="{F9337EE2-6F3F-C375-6C99-3324ED038EF1}"/>
                </a:ext>
              </a:extLst>
            </p:cNvPr>
            <p:cNvSpPr/>
            <p:nvPr/>
          </p:nvSpPr>
          <p:spPr>
            <a:xfrm>
              <a:off x="2202930" y="1248195"/>
              <a:ext cx="61168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75" name="Arrow: Right 74">
              <a:extLst>
                <a:ext uri="{FF2B5EF4-FFF2-40B4-BE49-F238E27FC236}">
                  <a16:creationId xmlns:a16="http://schemas.microsoft.com/office/drawing/2014/main" id="{F8136AF0-36A1-9AC5-C226-B2AB0920B2C1}"/>
                </a:ext>
              </a:extLst>
            </p:cNvPr>
            <p:cNvSpPr/>
            <p:nvPr/>
          </p:nvSpPr>
          <p:spPr>
            <a:xfrm>
              <a:off x="4458814" y="1248195"/>
              <a:ext cx="535553"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76" name="Arrow: Right 75">
              <a:extLst>
                <a:ext uri="{FF2B5EF4-FFF2-40B4-BE49-F238E27FC236}">
                  <a16:creationId xmlns:a16="http://schemas.microsoft.com/office/drawing/2014/main" id="{9D90767D-8A00-285F-FE96-2713AB5F82A6}"/>
                </a:ext>
              </a:extLst>
            </p:cNvPr>
            <p:cNvSpPr/>
            <p:nvPr/>
          </p:nvSpPr>
          <p:spPr>
            <a:xfrm>
              <a:off x="6473072" y="1260719"/>
              <a:ext cx="396692" cy="223596"/>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grpSp>
        <p:nvGrpSpPr>
          <p:cNvPr id="77" name="Group 76">
            <a:extLst>
              <a:ext uri="{FF2B5EF4-FFF2-40B4-BE49-F238E27FC236}">
                <a16:creationId xmlns:a16="http://schemas.microsoft.com/office/drawing/2014/main" id="{3BED79CD-C850-F8BC-AE80-627B5CDC0510}"/>
              </a:ext>
            </a:extLst>
          </p:cNvPr>
          <p:cNvGrpSpPr/>
          <p:nvPr/>
        </p:nvGrpSpPr>
        <p:grpSpPr>
          <a:xfrm>
            <a:off x="268678" y="11976471"/>
            <a:ext cx="10248300" cy="3164666"/>
            <a:chOff x="1573239" y="2060302"/>
            <a:chExt cx="10248300" cy="3164666"/>
          </a:xfrm>
        </p:grpSpPr>
        <p:sp>
          <p:nvSpPr>
            <p:cNvPr id="78" name="Flowchart: Multidocument 77">
              <a:extLst>
                <a:ext uri="{FF2B5EF4-FFF2-40B4-BE49-F238E27FC236}">
                  <a16:creationId xmlns:a16="http://schemas.microsoft.com/office/drawing/2014/main" id="{0E753797-4CF3-04FD-207D-BBD356C8EF4B}"/>
                </a:ext>
              </a:extLst>
            </p:cNvPr>
            <p:cNvSpPr/>
            <p:nvPr/>
          </p:nvSpPr>
          <p:spPr>
            <a:xfrm>
              <a:off x="1573239" y="4070612"/>
              <a:ext cx="894989" cy="1068421"/>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a:p>
              <a:endParaRPr lang="en-US" sz="1400" dirty="0">
                <a:solidFill>
                  <a:sysClr val="windowText" lastClr="000000"/>
                </a:solidFill>
              </a:endParaRPr>
            </a:p>
          </p:txBody>
        </p:sp>
        <p:sp>
          <p:nvSpPr>
            <p:cNvPr id="79" name="Flowchart: Document 78">
              <a:extLst>
                <a:ext uri="{FF2B5EF4-FFF2-40B4-BE49-F238E27FC236}">
                  <a16:creationId xmlns:a16="http://schemas.microsoft.com/office/drawing/2014/main" id="{F700B52F-7D4B-803F-4016-C623A2D2DCDE}"/>
                </a:ext>
              </a:extLst>
            </p:cNvPr>
            <p:cNvSpPr/>
            <p:nvPr/>
          </p:nvSpPr>
          <p:spPr>
            <a:xfrm>
              <a:off x="1784351" y="2287450"/>
              <a:ext cx="1396885" cy="841996"/>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HF Framework</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Step 1: ...</a:t>
              </a:r>
            </a:p>
            <a:p>
              <a:r>
                <a:rPr lang="en-US" sz="800" dirty="0">
                  <a:solidFill>
                    <a:srgbClr val="E45649"/>
                  </a:solidFill>
                  <a:latin typeface="Consolas" panose="020B0609020204030204" pitchFamily="49" charset="0"/>
                </a:rPr>
                <a:t>Step 2: ...</a:t>
              </a:r>
            </a:p>
            <a:p>
              <a:r>
                <a:rPr lang="en-US" sz="800" dirty="0">
                  <a:solidFill>
                    <a:srgbClr val="E45649"/>
                  </a:solidFill>
                  <a:latin typeface="Consolas" panose="020B0609020204030204" pitchFamily="49" charset="0"/>
                </a:rPr>
                <a:t>Step 3: ...</a:t>
              </a:r>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80" name="Flowchart: Process 79">
              <a:extLst>
                <a:ext uri="{FF2B5EF4-FFF2-40B4-BE49-F238E27FC236}">
                  <a16:creationId xmlns:a16="http://schemas.microsoft.com/office/drawing/2014/main" id="{5B55CEC4-1B15-4B70-0DB0-75594491071B}"/>
                </a:ext>
              </a:extLst>
            </p:cNvPr>
            <p:cNvSpPr/>
            <p:nvPr/>
          </p:nvSpPr>
          <p:spPr>
            <a:xfrm>
              <a:off x="4702261" y="2149324"/>
              <a:ext cx="1476857" cy="1093185"/>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Template for </a:t>
              </a:r>
            </a:p>
            <a:p>
              <a:r>
                <a:rPr lang="en-US" sz="1400" b="1" dirty="0">
                  <a:solidFill>
                    <a:sysClr val="windowText" lastClr="000000"/>
                  </a:solidFill>
                  <a:latin typeface="Arial" panose="020B0604020202020204" pitchFamily="34" charset="0"/>
                  <a:cs typeface="Arial" panose="020B0604020202020204" pitchFamily="34" charset="0"/>
                </a:rPr>
                <a:t>STEP </a:t>
              </a:r>
              <a:r>
                <a:rPr lang="en-US" sz="1400" b="1" dirty="0" err="1">
                  <a:solidFill>
                    <a:sysClr val="windowText" lastClr="000000"/>
                  </a:solidFill>
                  <a:latin typeface="Arial" panose="020B0604020202020204" pitchFamily="34" charset="0"/>
                  <a:cs typeface="Arial" panose="020B0604020202020204" pitchFamily="34" charset="0"/>
                </a:rPr>
                <a:t>i</a:t>
              </a:r>
              <a:r>
                <a:rPr lang="en-US" sz="1400" b="1" dirty="0">
                  <a:solidFill>
                    <a:sysClr val="windowText" lastClr="000000"/>
                  </a:solidFill>
                  <a:latin typeface="Arial" panose="020B0604020202020204" pitchFamily="34" charset="0"/>
                  <a:cs typeface="Arial" panose="020B0604020202020204" pitchFamily="34" charset="0"/>
                </a:rPr>
                <a:t> </a:t>
              </a:r>
              <a:r>
                <a:rPr lang="en-US" sz="1400" dirty="0">
                  <a:solidFill>
                    <a:sysClr val="windowText" lastClr="000000"/>
                  </a:solidFill>
                  <a:latin typeface="Arial" panose="020B0604020202020204" pitchFamily="34" charset="0"/>
                  <a:cs typeface="Arial" panose="020B0604020202020204" pitchFamily="34" charset="0"/>
                </a:rPr>
                <a:t>+ blanks</a:t>
              </a:r>
              <a:endParaRPr lang="en-US" sz="1400" i="1" dirty="0">
                <a:solidFill>
                  <a:sysClr val="windowText" lastClr="000000"/>
                </a:solidFill>
                <a:latin typeface="Consolas" panose="020B0609020204030204" pitchFamily="49" charset="0"/>
                <a:cs typeface="Arial" panose="020B0604020202020204" pitchFamily="34" charset="0"/>
              </a:endParaRPr>
            </a:p>
            <a:p>
              <a:r>
                <a:rPr lang="en-US" sz="800" dirty="0">
                  <a:solidFill>
                    <a:srgbClr val="E45649"/>
                  </a:solidFill>
                  <a:latin typeface="Consolas" panose="020B0609020204030204" pitchFamily="49" charset="0"/>
                </a:rPr>
                <a:t>Step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1400" i="1" dirty="0">
                <a:solidFill>
                  <a:sysClr val="windowText" lastClr="000000"/>
                </a:solidFill>
                <a:latin typeface="Arial" panose="020B0604020202020204" pitchFamily="34" charset="0"/>
                <a:cs typeface="Arial" panose="020B0604020202020204" pitchFamily="34" charset="0"/>
              </a:endParaRPr>
            </a:p>
          </p:txBody>
        </p:sp>
        <p:sp>
          <p:nvSpPr>
            <p:cNvPr id="81" name="Flowchart: Document 80">
              <a:extLst>
                <a:ext uri="{FF2B5EF4-FFF2-40B4-BE49-F238E27FC236}">
                  <a16:creationId xmlns:a16="http://schemas.microsoft.com/office/drawing/2014/main" id="{66AFA9FC-DD45-DD35-D717-C43AB61901D6}"/>
                </a:ext>
              </a:extLst>
            </p:cNvPr>
            <p:cNvSpPr/>
            <p:nvPr/>
          </p:nvSpPr>
          <p:spPr>
            <a:xfrm>
              <a:off x="4712248" y="4070612"/>
              <a:ext cx="1476857"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Step-specific excerpt</a:t>
              </a:r>
            </a:p>
            <a:p>
              <a:r>
                <a:rPr lang="en-US" sz="800" dirty="0">
                  <a:solidFill>
                    <a:srgbClr val="E45649"/>
                  </a:solidFill>
                  <a:latin typeface="Consolas" panose="020B0609020204030204" pitchFamily="49" charset="0"/>
                </a:rPr>
                <a:t>In this paper, we study the  free fermion  problem ...</a:t>
              </a:r>
            </a:p>
          </p:txBody>
        </p:sp>
        <p:sp>
          <p:nvSpPr>
            <p:cNvPr id="82" name="Flowchart: Process 81">
              <a:extLst>
                <a:ext uri="{FF2B5EF4-FFF2-40B4-BE49-F238E27FC236}">
                  <a16:creationId xmlns:a16="http://schemas.microsoft.com/office/drawing/2014/main" id="{2C8D8DDE-7974-D0D6-3EBE-50F30B55B05F}"/>
                </a:ext>
              </a:extLst>
            </p:cNvPr>
            <p:cNvSpPr/>
            <p:nvPr/>
          </p:nvSpPr>
          <p:spPr>
            <a:xfrm>
              <a:off x="6606788" y="2557729"/>
              <a:ext cx="1259003" cy="19350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Given the following excerpt, fill the placeholders in the template.</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EXECERPT:</a:t>
              </a:r>
            </a:p>
            <a:p>
              <a:r>
                <a:rPr lang="en-US" sz="800" dirty="0">
                  <a:solidFill>
                    <a:srgbClr val="E45649"/>
                  </a:solidFill>
                  <a:latin typeface="Consolas" panose="020B0609020204030204" pitchFamily="49" charset="0"/>
                </a:rPr>
                <a:t>In this paper, we study the free fermion problem ...</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TEMPLATE:</a:t>
              </a:r>
            </a:p>
            <a:p>
              <a:r>
                <a:rPr lang="en-US" sz="800" dirty="0">
                  <a:solidFill>
                    <a:srgbClr val="E45649"/>
                  </a:solidFill>
                  <a:latin typeface="Consolas" panose="020B0609020204030204" pitchFamily="49" charset="0"/>
                </a:rPr>
                <a:t>The Hamiltonian of {system} is ...</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83" name="Right Brace 82">
              <a:extLst>
                <a:ext uri="{FF2B5EF4-FFF2-40B4-BE49-F238E27FC236}">
                  <a16:creationId xmlns:a16="http://schemas.microsoft.com/office/drawing/2014/main" id="{0138ADC1-25CC-6081-41C1-484AE517CA1F}"/>
                </a:ext>
              </a:extLst>
            </p:cNvPr>
            <p:cNvSpPr/>
            <p:nvPr/>
          </p:nvSpPr>
          <p:spPr>
            <a:xfrm>
              <a:off x="6281156" y="2472490"/>
              <a:ext cx="223595" cy="2105526"/>
            </a:xfrm>
            <a:prstGeom prst="rightBrace">
              <a:avLst>
                <a:gd name="adj1" fmla="val 9767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4" name="Flowchart: Process 83">
              <a:extLst>
                <a:ext uri="{FF2B5EF4-FFF2-40B4-BE49-F238E27FC236}">
                  <a16:creationId xmlns:a16="http://schemas.microsoft.com/office/drawing/2014/main" id="{C8DC621C-913C-BDC6-8770-F3B845B747B9}"/>
                </a:ext>
              </a:extLst>
            </p:cNvPr>
            <p:cNvSpPr/>
            <p:nvPr/>
          </p:nvSpPr>
          <p:spPr>
            <a:xfrm>
              <a:off x="9091619" y="3157828"/>
              <a:ext cx="1140774" cy="1165316"/>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The Hamiltonian of free fermion is ...</a:t>
              </a:r>
            </a:p>
          </p:txBody>
        </p:sp>
        <p:sp>
          <p:nvSpPr>
            <p:cNvPr id="85" name="Flowchart: Process 84">
              <a:extLst>
                <a:ext uri="{FF2B5EF4-FFF2-40B4-BE49-F238E27FC236}">
                  <a16:creationId xmlns:a16="http://schemas.microsoft.com/office/drawing/2014/main" id="{F013513D-45AA-B7AD-777B-4B133C82892F}"/>
                </a:ext>
              </a:extLst>
            </p:cNvPr>
            <p:cNvSpPr/>
            <p:nvPr/>
          </p:nvSpPr>
          <p:spPr>
            <a:xfrm>
              <a:off x="10648186" y="2060302"/>
              <a:ext cx="1021512" cy="45429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Score: 2</a:t>
              </a:r>
            </a:p>
            <a:p>
              <a:endParaRPr lang="en-US" sz="800" dirty="0">
                <a:solidFill>
                  <a:srgbClr val="E45649"/>
                </a:solidFill>
                <a:latin typeface="Consolas" panose="020B0609020204030204" pitchFamily="49" charset="0"/>
              </a:endParaRPr>
            </a:p>
          </p:txBody>
        </p:sp>
        <p:sp>
          <p:nvSpPr>
            <p:cNvPr id="86" name="Flowchart: Process 85">
              <a:extLst>
                <a:ext uri="{FF2B5EF4-FFF2-40B4-BE49-F238E27FC236}">
                  <a16:creationId xmlns:a16="http://schemas.microsoft.com/office/drawing/2014/main" id="{16AF2C37-C7B7-24ED-50AD-502BA75F1DB9}"/>
                </a:ext>
              </a:extLst>
            </p:cNvPr>
            <p:cNvSpPr/>
            <p:nvPr/>
          </p:nvSpPr>
          <p:spPr>
            <a:xfrm>
              <a:off x="10649759" y="3374711"/>
              <a:ext cx="1021512" cy="69590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System : free fermion</a:t>
              </a:r>
            </a:p>
            <a:p>
              <a:r>
                <a:rPr lang="en-US" sz="800" dirty="0">
                  <a:solidFill>
                    <a:srgbClr val="E45649"/>
                  </a:solidFill>
                  <a:latin typeface="Consolas" panose="020B0609020204030204" pitchFamily="49" charset="0"/>
                </a:rPr>
                <a:t>...</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87" name="Arrow: Right 86">
              <a:extLst>
                <a:ext uri="{FF2B5EF4-FFF2-40B4-BE49-F238E27FC236}">
                  <a16:creationId xmlns:a16="http://schemas.microsoft.com/office/drawing/2014/main" id="{9AF3B90D-50CD-4B8F-531F-4B6BF13437F7}"/>
                </a:ext>
              </a:extLst>
            </p:cNvPr>
            <p:cNvSpPr/>
            <p:nvPr/>
          </p:nvSpPr>
          <p:spPr>
            <a:xfrm>
              <a:off x="7905075" y="3339671"/>
              <a:ext cx="114077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Extractor LLM</a:t>
              </a:r>
            </a:p>
          </p:txBody>
        </p:sp>
        <p:sp>
          <p:nvSpPr>
            <p:cNvPr id="88" name="Arrow: Right 87">
              <a:extLst>
                <a:ext uri="{FF2B5EF4-FFF2-40B4-BE49-F238E27FC236}">
                  <a16:creationId xmlns:a16="http://schemas.microsoft.com/office/drawing/2014/main" id="{17F7D79E-E360-2DC7-C972-D39D9B41CC70}"/>
                </a:ext>
              </a:extLst>
            </p:cNvPr>
            <p:cNvSpPr/>
            <p:nvPr/>
          </p:nvSpPr>
          <p:spPr>
            <a:xfrm rot="5400000">
              <a:off x="10763926" y="2789874"/>
              <a:ext cx="79003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89" name="Arrow: Bent 88">
              <a:extLst>
                <a:ext uri="{FF2B5EF4-FFF2-40B4-BE49-F238E27FC236}">
                  <a16:creationId xmlns:a16="http://schemas.microsoft.com/office/drawing/2014/main" id="{5607FE06-FC3F-C968-5615-6A60850D64F9}"/>
                </a:ext>
              </a:extLst>
            </p:cNvPr>
            <p:cNvSpPr/>
            <p:nvPr/>
          </p:nvSpPr>
          <p:spPr>
            <a:xfrm>
              <a:off x="9618457" y="2149324"/>
              <a:ext cx="1021512" cy="961840"/>
            </a:xfrm>
            <a:prstGeom prst="bentArrow">
              <a:avLst>
                <a:gd name="adj1" fmla="val 15274"/>
                <a:gd name="adj2" fmla="val 16142"/>
                <a:gd name="adj3" fmla="val 1754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90" name="Flowchart: Process 89">
              <a:extLst>
                <a:ext uri="{FF2B5EF4-FFF2-40B4-BE49-F238E27FC236}">
                  <a16:creationId xmlns:a16="http://schemas.microsoft.com/office/drawing/2014/main" id="{42052FFD-D096-CB50-A975-9CBDDB4E93FE}"/>
                </a:ext>
              </a:extLst>
            </p:cNvPr>
            <p:cNvSpPr/>
            <p:nvPr/>
          </p:nvSpPr>
          <p:spPr>
            <a:xfrm>
              <a:off x="10496343" y="4492777"/>
              <a:ext cx="1325196"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Correct 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p:txBody>
        </p:sp>
        <p:cxnSp>
          <p:nvCxnSpPr>
            <p:cNvPr id="91" name="Straight Arrow Connector 90">
              <a:extLst>
                <a:ext uri="{FF2B5EF4-FFF2-40B4-BE49-F238E27FC236}">
                  <a16:creationId xmlns:a16="http://schemas.microsoft.com/office/drawing/2014/main" id="{C1794FEA-A054-2771-FFC3-5A43FDB0E60E}"/>
                </a:ext>
              </a:extLst>
            </p:cNvPr>
            <p:cNvCxnSpPr>
              <a:stCxn id="86" idx="2"/>
              <a:endCxn id="90" idx="0"/>
            </p:cNvCxnSpPr>
            <p:nvPr/>
          </p:nvCxnSpPr>
          <p:spPr>
            <a:xfrm flipH="1">
              <a:off x="11158941" y="4070612"/>
              <a:ext cx="1574" cy="42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Flowchart: Document 91">
              <a:extLst>
                <a:ext uri="{FF2B5EF4-FFF2-40B4-BE49-F238E27FC236}">
                  <a16:creationId xmlns:a16="http://schemas.microsoft.com/office/drawing/2014/main" id="{699D6615-4DE2-1B4D-4136-D59EA30FDD50}"/>
                </a:ext>
              </a:extLst>
            </p:cNvPr>
            <p:cNvSpPr/>
            <p:nvPr/>
          </p:nvSpPr>
          <p:spPr>
            <a:xfrm>
              <a:off x="3023512" y="4070612"/>
              <a:ext cx="1169798"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a:t>
              </a:r>
            </a:p>
            <a:p>
              <a:r>
                <a:rPr lang="en-US" sz="800" dirty="0">
                  <a:solidFill>
                    <a:srgbClr val="E45649"/>
                  </a:solidFill>
                  <a:latin typeface="Consolas" panose="020B0609020204030204" pitchFamily="49" charset="0"/>
                </a:rPr>
                <a:t>\title{Title}</a:t>
              </a:r>
            </a:p>
            <a:p>
              <a:r>
                <a:rPr lang="en-US" sz="800" dirty="0">
                  <a:solidFill>
                    <a:srgbClr val="E45649"/>
                  </a:solidFill>
                  <a:latin typeface="Consolas" panose="020B0609020204030204" pitchFamily="49" charset="0"/>
                </a:rPr>
                <a:t>\begin{document}</a:t>
              </a:r>
            </a:p>
            <a:p>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\end{document}</a:t>
              </a:r>
            </a:p>
          </p:txBody>
        </p:sp>
        <p:sp>
          <p:nvSpPr>
            <p:cNvPr id="93" name="Rectangle: Rounded Corners 92">
              <a:extLst>
                <a:ext uri="{FF2B5EF4-FFF2-40B4-BE49-F238E27FC236}">
                  <a16:creationId xmlns:a16="http://schemas.microsoft.com/office/drawing/2014/main" id="{A74F410B-9B4D-40C8-CF8F-F61F659D3DA2}"/>
                </a:ext>
              </a:extLst>
            </p:cNvPr>
            <p:cNvSpPr/>
            <p:nvPr/>
          </p:nvSpPr>
          <p:spPr>
            <a:xfrm>
              <a:off x="3117704" y="4617266"/>
              <a:ext cx="833340" cy="105625"/>
            </a:xfrm>
            <a:prstGeom prst="roundRect">
              <a:avLst/>
            </a:prstGeom>
            <a:solidFill>
              <a:srgbClr val="FFFF00">
                <a:alpha val="50196"/>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Straight Arrow Connector 93">
              <a:extLst>
                <a:ext uri="{FF2B5EF4-FFF2-40B4-BE49-F238E27FC236}">
                  <a16:creationId xmlns:a16="http://schemas.microsoft.com/office/drawing/2014/main" id="{D1924892-3B58-047C-D193-4F64B4AC9389}"/>
                </a:ext>
              </a:extLst>
            </p:cNvPr>
            <p:cNvCxnSpPr>
              <a:stCxn id="93" idx="3"/>
              <a:endCxn id="81" idx="1"/>
            </p:cNvCxnSpPr>
            <p:nvPr/>
          </p:nvCxnSpPr>
          <p:spPr>
            <a:xfrm flipV="1">
              <a:off x="3951044" y="4586281"/>
              <a:ext cx="761204" cy="837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5" name="Arrow: Right 94">
              <a:extLst>
                <a:ext uri="{FF2B5EF4-FFF2-40B4-BE49-F238E27FC236}">
                  <a16:creationId xmlns:a16="http://schemas.microsoft.com/office/drawing/2014/main" id="{6769E64D-EE5C-E824-29FE-0D31A98104B6}"/>
                </a:ext>
              </a:extLst>
            </p:cNvPr>
            <p:cNvSpPr/>
            <p:nvPr/>
          </p:nvSpPr>
          <p:spPr>
            <a:xfrm>
              <a:off x="3313639" y="2512019"/>
              <a:ext cx="1286586" cy="363803"/>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rPr>
                <a:t>Start with </a:t>
              </a:r>
              <a:r>
                <a:rPr lang="en-US" sz="1100" b="1" dirty="0">
                  <a:solidFill>
                    <a:sysClr val="windowText" lastClr="000000"/>
                  </a:solidFill>
                </a:rPr>
                <a:t>STEP </a:t>
              </a:r>
              <a:r>
                <a:rPr lang="en-US" sz="1100" b="1" dirty="0" err="1">
                  <a:solidFill>
                    <a:sysClr val="windowText" lastClr="000000"/>
                  </a:solidFill>
                </a:rPr>
                <a:t>i</a:t>
              </a:r>
              <a:endParaRPr lang="en-US" sz="1100" b="1" dirty="0">
                <a:solidFill>
                  <a:sysClr val="windowText" lastClr="000000"/>
                </a:solidFill>
              </a:endParaRPr>
            </a:p>
          </p:txBody>
        </p:sp>
        <p:sp>
          <p:nvSpPr>
            <p:cNvPr id="96" name="Arrow: Right 95">
              <a:extLst>
                <a:ext uri="{FF2B5EF4-FFF2-40B4-BE49-F238E27FC236}">
                  <a16:creationId xmlns:a16="http://schemas.microsoft.com/office/drawing/2014/main" id="{84448523-AEB8-1B08-DA74-1ECCD28F3E51}"/>
                </a:ext>
              </a:extLst>
            </p:cNvPr>
            <p:cNvSpPr/>
            <p:nvPr/>
          </p:nvSpPr>
          <p:spPr>
            <a:xfrm>
              <a:off x="2539614" y="4372670"/>
              <a:ext cx="412512" cy="21361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903483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BE98D-9408-1390-3056-B2C4DF9B85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1EDA04-5662-4098-E0F3-1BF3ABB739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95716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E5EF931-1BE0-3E0F-B078-F11DBBC66717}"/>
              </a:ext>
            </a:extLst>
          </p:cNvPr>
          <p:cNvGrpSpPr/>
          <p:nvPr/>
        </p:nvGrpSpPr>
        <p:grpSpPr>
          <a:xfrm>
            <a:off x="6929436" y="192647"/>
            <a:ext cx="2414588" cy="936069"/>
            <a:chOff x="3638549" y="683181"/>
            <a:chExt cx="2414588" cy="936069"/>
          </a:xfrm>
        </p:grpSpPr>
        <p:sp>
          <p:nvSpPr>
            <p:cNvPr id="4" name="Flowchart: Process 3">
              <a:extLst>
                <a:ext uri="{FF2B5EF4-FFF2-40B4-BE49-F238E27FC236}">
                  <a16:creationId xmlns:a16="http://schemas.microsoft.com/office/drawing/2014/main" id="{C0FC90CE-03B9-C331-953C-616279846A5B}"/>
                </a:ext>
              </a:extLst>
            </p:cNvPr>
            <p:cNvSpPr/>
            <p:nvPr/>
          </p:nvSpPr>
          <p:spPr>
            <a:xfrm>
              <a:off x="3638550" y="747713"/>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i</a:t>
              </a:r>
              <a:endParaRPr lang="en-US" dirty="0"/>
            </a:p>
          </p:txBody>
        </p:sp>
        <p:sp>
          <p:nvSpPr>
            <p:cNvPr id="5" name="Flowchart: Process 4">
              <a:extLst>
                <a:ext uri="{FF2B5EF4-FFF2-40B4-BE49-F238E27FC236}">
                  <a16:creationId xmlns:a16="http://schemas.microsoft.com/office/drawing/2014/main" id="{88B45659-8A49-CF66-F9C3-EBC1FC464F4B}"/>
                </a:ext>
              </a:extLst>
            </p:cNvPr>
            <p:cNvSpPr/>
            <p:nvPr/>
          </p:nvSpPr>
          <p:spPr>
            <a:xfrm>
              <a:off x="3638549" y="131445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i</a:t>
              </a:r>
              <a:endParaRPr lang="en-US" dirty="0"/>
            </a:p>
          </p:txBody>
        </p:sp>
        <p:sp>
          <p:nvSpPr>
            <p:cNvPr id="6" name="TextBox 5">
              <a:extLst>
                <a:ext uri="{FF2B5EF4-FFF2-40B4-BE49-F238E27FC236}">
                  <a16:creationId xmlns:a16="http://schemas.microsoft.com/office/drawing/2014/main" id="{0B6B4E01-C6E9-33B5-491B-B57AC709AD8F}"/>
                </a:ext>
              </a:extLst>
            </p:cNvPr>
            <p:cNvSpPr txBox="1"/>
            <p:nvPr/>
          </p:nvSpPr>
          <p:spPr>
            <a:xfrm>
              <a:off x="4124324" y="683181"/>
              <a:ext cx="1928813" cy="369332"/>
            </a:xfrm>
            <a:prstGeom prst="rect">
              <a:avLst/>
            </a:prstGeom>
            <a:noFill/>
          </p:spPr>
          <p:txBody>
            <a:bodyPr wrap="square" rtlCol="0">
              <a:spAutoFit/>
            </a:bodyPr>
            <a:lstStyle/>
            <a:p>
              <a:r>
                <a:rPr lang="en-US" dirty="0"/>
                <a:t>: </a:t>
              </a:r>
              <a:r>
                <a:rPr lang="en-US" dirty="0" err="1"/>
                <a:t>i-th</a:t>
              </a:r>
              <a:r>
                <a:rPr lang="en-US" dirty="0"/>
                <a:t> prompt</a:t>
              </a:r>
            </a:p>
          </p:txBody>
        </p:sp>
        <p:sp>
          <p:nvSpPr>
            <p:cNvPr id="7" name="TextBox 6">
              <a:extLst>
                <a:ext uri="{FF2B5EF4-FFF2-40B4-BE49-F238E27FC236}">
                  <a16:creationId xmlns:a16="http://schemas.microsoft.com/office/drawing/2014/main" id="{704D309D-9BF3-EDEC-46D1-46DEF3087525}"/>
                </a:ext>
              </a:extLst>
            </p:cNvPr>
            <p:cNvSpPr txBox="1"/>
            <p:nvPr/>
          </p:nvSpPr>
          <p:spPr>
            <a:xfrm>
              <a:off x="4124324" y="1249918"/>
              <a:ext cx="1928813" cy="369332"/>
            </a:xfrm>
            <a:prstGeom prst="rect">
              <a:avLst/>
            </a:prstGeom>
            <a:noFill/>
          </p:spPr>
          <p:txBody>
            <a:bodyPr wrap="square" rtlCol="0">
              <a:spAutoFit/>
            </a:bodyPr>
            <a:lstStyle/>
            <a:p>
              <a:r>
                <a:rPr lang="en-US" dirty="0"/>
                <a:t>: </a:t>
              </a:r>
              <a:r>
                <a:rPr lang="en-US" dirty="0" err="1"/>
                <a:t>i-th</a:t>
              </a:r>
              <a:r>
                <a:rPr lang="en-US" dirty="0"/>
                <a:t> response</a:t>
              </a:r>
            </a:p>
          </p:txBody>
        </p:sp>
      </p:grpSp>
      <p:sp>
        <p:nvSpPr>
          <p:cNvPr id="9" name="TextBox 8">
            <a:extLst>
              <a:ext uri="{FF2B5EF4-FFF2-40B4-BE49-F238E27FC236}">
                <a16:creationId xmlns:a16="http://schemas.microsoft.com/office/drawing/2014/main" id="{9BA7942F-C388-B030-1D9C-F727668637E4}"/>
              </a:ext>
            </a:extLst>
          </p:cNvPr>
          <p:cNvSpPr txBox="1"/>
          <p:nvPr/>
        </p:nvSpPr>
        <p:spPr>
          <a:xfrm>
            <a:off x="4724400" y="1506022"/>
            <a:ext cx="1385888" cy="369332"/>
          </a:xfrm>
          <a:prstGeom prst="rect">
            <a:avLst/>
          </a:prstGeom>
          <a:noFill/>
        </p:spPr>
        <p:txBody>
          <a:bodyPr wrap="square" rtlCol="0">
            <a:spAutoFit/>
          </a:bodyPr>
          <a:lstStyle/>
          <a:p>
            <a:r>
              <a:rPr lang="en-US" i="1" dirty="0"/>
              <a:t>Naïve way</a:t>
            </a:r>
          </a:p>
        </p:txBody>
      </p:sp>
      <p:sp>
        <p:nvSpPr>
          <p:cNvPr id="11" name="Flowchart: Process 10">
            <a:extLst>
              <a:ext uri="{FF2B5EF4-FFF2-40B4-BE49-F238E27FC236}">
                <a16:creationId xmlns:a16="http://schemas.microsoft.com/office/drawing/2014/main" id="{774D7291-699C-33DA-C24A-ECEB86701971}"/>
              </a:ext>
            </a:extLst>
          </p:cNvPr>
          <p:cNvSpPr/>
          <p:nvPr/>
        </p:nvSpPr>
        <p:spPr>
          <a:xfrm>
            <a:off x="4281490" y="2262189"/>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12" name="Flowchart: Process 11">
            <a:extLst>
              <a:ext uri="{FF2B5EF4-FFF2-40B4-BE49-F238E27FC236}">
                <a16:creationId xmlns:a16="http://schemas.microsoft.com/office/drawing/2014/main" id="{CE0C8383-0DBF-AAF8-12EB-917B2CD8E86A}"/>
              </a:ext>
            </a:extLst>
          </p:cNvPr>
          <p:cNvSpPr/>
          <p:nvPr/>
        </p:nvSpPr>
        <p:spPr>
          <a:xfrm>
            <a:off x="4910140" y="2831585"/>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17" name="TextBox 16">
            <a:extLst>
              <a:ext uri="{FF2B5EF4-FFF2-40B4-BE49-F238E27FC236}">
                <a16:creationId xmlns:a16="http://schemas.microsoft.com/office/drawing/2014/main" id="{1EA445C3-4BD5-BBB3-AD25-DB8E2A208DDB}"/>
              </a:ext>
            </a:extLst>
          </p:cNvPr>
          <p:cNvSpPr txBox="1"/>
          <p:nvPr/>
        </p:nvSpPr>
        <p:spPr>
          <a:xfrm>
            <a:off x="4872038" y="2161425"/>
            <a:ext cx="933450" cy="307777"/>
          </a:xfrm>
          <a:prstGeom prst="rect">
            <a:avLst/>
          </a:prstGeom>
          <a:noFill/>
        </p:spPr>
        <p:txBody>
          <a:bodyPr wrap="square" rtlCol="0">
            <a:spAutoFit/>
          </a:bodyPr>
          <a:lstStyle/>
          <a:p>
            <a:r>
              <a:rPr lang="en-US" sz="1400" dirty="0">
                <a:solidFill>
                  <a:srgbClr val="FF0000"/>
                </a:solidFill>
              </a:rPr>
              <a:t>Solver</a:t>
            </a:r>
          </a:p>
        </p:txBody>
      </p:sp>
      <p:sp>
        <p:nvSpPr>
          <p:cNvPr id="18" name="Flowchart: Process 17">
            <a:extLst>
              <a:ext uri="{FF2B5EF4-FFF2-40B4-BE49-F238E27FC236}">
                <a16:creationId xmlns:a16="http://schemas.microsoft.com/office/drawing/2014/main" id="{FD41BDD3-662C-20D4-4589-831A8303D2C8}"/>
              </a:ext>
            </a:extLst>
          </p:cNvPr>
          <p:cNvSpPr/>
          <p:nvPr/>
        </p:nvSpPr>
        <p:spPr>
          <a:xfrm>
            <a:off x="4281490" y="2831585"/>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20" name="Rectangle: Rounded Corners 19">
            <a:extLst>
              <a:ext uri="{FF2B5EF4-FFF2-40B4-BE49-F238E27FC236}">
                <a16:creationId xmlns:a16="http://schemas.microsoft.com/office/drawing/2014/main" id="{352977A4-0BC7-1915-B6D0-1D121F23E39D}"/>
              </a:ext>
            </a:extLst>
          </p:cNvPr>
          <p:cNvSpPr/>
          <p:nvPr/>
        </p:nvSpPr>
        <p:spPr>
          <a:xfrm>
            <a:off x="4243385" y="2156659"/>
            <a:ext cx="619130"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nector: Elbow 21">
            <a:extLst>
              <a:ext uri="{FF2B5EF4-FFF2-40B4-BE49-F238E27FC236}">
                <a16:creationId xmlns:a16="http://schemas.microsoft.com/office/drawing/2014/main" id="{AD4C85C7-29CC-49F9-02E3-A1DB1EEED26E}"/>
              </a:ext>
            </a:extLst>
          </p:cNvPr>
          <p:cNvCxnSpPr>
            <a:cxnSpLocks/>
            <a:stCxn id="20" idx="3"/>
            <a:endCxn id="12" idx="0"/>
          </p:cNvCxnSpPr>
          <p:nvPr/>
        </p:nvCxnSpPr>
        <p:spPr>
          <a:xfrm>
            <a:off x="4862515" y="2399923"/>
            <a:ext cx="290510" cy="43166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Rounded Corners 22">
            <a:extLst>
              <a:ext uri="{FF2B5EF4-FFF2-40B4-BE49-F238E27FC236}">
                <a16:creationId xmlns:a16="http://schemas.microsoft.com/office/drawing/2014/main" id="{24AEBC22-F2AA-641B-18F8-74D99D41644B}"/>
              </a:ext>
            </a:extLst>
          </p:cNvPr>
          <p:cNvSpPr/>
          <p:nvPr/>
        </p:nvSpPr>
        <p:spPr>
          <a:xfrm>
            <a:off x="4243385" y="3301288"/>
            <a:ext cx="1866904"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ocess 23">
            <a:extLst>
              <a:ext uri="{FF2B5EF4-FFF2-40B4-BE49-F238E27FC236}">
                <a16:creationId xmlns:a16="http://schemas.microsoft.com/office/drawing/2014/main" id="{080937BC-C5AF-E6F3-276F-60F572814069}"/>
              </a:ext>
            </a:extLst>
          </p:cNvPr>
          <p:cNvSpPr/>
          <p:nvPr/>
        </p:nvSpPr>
        <p:spPr>
          <a:xfrm>
            <a:off x="4910140" y="3399078"/>
            <a:ext cx="485775" cy="304800"/>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25" name="Flowchart: Process 24">
            <a:extLst>
              <a:ext uri="{FF2B5EF4-FFF2-40B4-BE49-F238E27FC236}">
                <a16:creationId xmlns:a16="http://schemas.microsoft.com/office/drawing/2014/main" id="{9915FCF2-B017-25D7-27DC-11A6FCC9552B}"/>
              </a:ext>
            </a:extLst>
          </p:cNvPr>
          <p:cNvSpPr/>
          <p:nvPr/>
        </p:nvSpPr>
        <p:spPr>
          <a:xfrm>
            <a:off x="4281490" y="3399078"/>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26" name="Flowchart: Process 25">
            <a:extLst>
              <a:ext uri="{FF2B5EF4-FFF2-40B4-BE49-F238E27FC236}">
                <a16:creationId xmlns:a16="http://schemas.microsoft.com/office/drawing/2014/main" id="{2443EE5D-DBBD-1FB1-1F93-4725C9AFFA25}"/>
              </a:ext>
            </a:extLst>
          </p:cNvPr>
          <p:cNvSpPr/>
          <p:nvPr/>
        </p:nvSpPr>
        <p:spPr>
          <a:xfrm>
            <a:off x="5538790" y="3399078"/>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29" name="Flowchart: Process 28">
            <a:extLst>
              <a:ext uri="{FF2B5EF4-FFF2-40B4-BE49-F238E27FC236}">
                <a16:creationId xmlns:a16="http://schemas.microsoft.com/office/drawing/2014/main" id="{8E1756EB-6771-8E4A-3574-EB510B407886}"/>
              </a:ext>
            </a:extLst>
          </p:cNvPr>
          <p:cNvSpPr/>
          <p:nvPr/>
        </p:nvSpPr>
        <p:spPr>
          <a:xfrm>
            <a:off x="6791328" y="455367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a:t>
            </a:r>
            <a:endParaRPr lang="en-US" dirty="0"/>
          </a:p>
        </p:txBody>
      </p:sp>
      <p:sp>
        <p:nvSpPr>
          <p:cNvPr id="30" name="Flowchart: Process 29">
            <a:extLst>
              <a:ext uri="{FF2B5EF4-FFF2-40B4-BE49-F238E27FC236}">
                <a16:creationId xmlns:a16="http://schemas.microsoft.com/office/drawing/2014/main" id="{E8BF9A79-7B1F-CFEB-0524-D8EF5A0CD7DA}"/>
              </a:ext>
            </a:extLst>
          </p:cNvPr>
          <p:cNvSpPr/>
          <p:nvPr/>
        </p:nvSpPr>
        <p:spPr>
          <a:xfrm>
            <a:off x="4910140" y="4025189"/>
            <a:ext cx="485775" cy="304800"/>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31" name="Flowchart: Process 30">
            <a:extLst>
              <a:ext uri="{FF2B5EF4-FFF2-40B4-BE49-F238E27FC236}">
                <a16:creationId xmlns:a16="http://schemas.microsoft.com/office/drawing/2014/main" id="{4760CC88-D63B-0C15-8133-61523299C1E8}"/>
              </a:ext>
            </a:extLst>
          </p:cNvPr>
          <p:cNvSpPr/>
          <p:nvPr/>
        </p:nvSpPr>
        <p:spPr>
          <a:xfrm>
            <a:off x="4281490" y="4025189"/>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32" name="Flowchart: Process 31">
            <a:extLst>
              <a:ext uri="{FF2B5EF4-FFF2-40B4-BE49-F238E27FC236}">
                <a16:creationId xmlns:a16="http://schemas.microsoft.com/office/drawing/2014/main" id="{5B258C43-3C16-E7CA-40D2-B5D966EF9F14}"/>
              </a:ext>
            </a:extLst>
          </p:cNvPr>
          <p:cNvSpPr/>
          <p:nvPr/>
        </p:nvSpPr>
        <p:spPr>
          <a:xfrm>
            <a:off x="5538790" y="4025189"/>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34" name="Flowchart: Process 33">
            <a:extLst>
              <a:ext uri="{FF2B5EF4-FFF2-40B4-BE49-F238E27FC236}">
                <a16:creationId xmlns:a16="http://schemas.microsoft.com/office/drawing/2014/main" id="{0909521E-217F-67E6-D66F-4B0A7C4D3C1C}"/>
              </a:ext>
            </a:extLst>
          </p:cNvPr>
          <p:cNvSpPr/>
          <p:nvPr/>
        </p:nvSpPr>
        <p:spPr>
          <a:xfrm>
            <a:off x="6165059" y="4025189"/>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2</a:t>
            </a:r>
            <a:endParaRPr lang="en-US" dirty="0"/>
          </a:p>
        </p:txBody>
      </p:sp>
      <p:cxnSp>
        <p:nvCxnSpPr>
          <p:cNvPr id="37" name="Connector: Elbow 36">
            <a:extLst>
              <a:ext uri="{FF2B5EF4-FFF2-40B4-BE49-F238E27FC236}">
                <a16:creationId xmlns:a16="http://schemas.microsoft.com/office/drawing/2014/main" id="{8645FE1F-D714-82CA-AAA8-96D5DEABF5F6}"/>
              </a:ext>
            </a:extLst>
          </p:cNvPr>
          <p:cNvCxnSpPr>
            <a:stCxn id="23" idx="3"/>
            <a:endCxn id="34" idx="0"/>
          </p:cNvCxnSpPr>
          <p:nvPr/>
        </p:nvCxnSpPr>
        <p:spPr>
          <a:xfrm>
            <a:off x="6110292" y="3544555"/>
            <a:ext cx="297655" cy="48063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Flowchart: Process 37">
            <a:extLst>
              <a:ext uri="{FF2B5EF4-FFF2-40B4-BE49-F238E27FC236}">
                <a16:creationId xmlns:a16="http://schemas.microsoft.com/office/drawing/2014/main" id="{5ECA3DB1-51FF-845A-E4B2-5FFDDEECF579}"/>
              </a:ext>
            </a:extLst>
          </p:cNvPr>
          <p:cNvSpPr/>
          <p:nvPr/>
        </p:nvSpPr>
        <p:spPr>
          <a:xfrm>
            <a:off x="4910140" y="4553670"/>
            <a:ext cx="485775" cy="304800"/>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39" name="Flowchart: Process 38">
            <a:extLst>
              <a:ext uri="{FF2B5EF4-FFF2-40B4-BE49-F238E27FC236}">
                <a16:creationId xmlns:a16="http://schemas.microsoft.com/office/drawing/2014/main" id="{745BCFB9-AE87-7C09-F606-F19D6C9FA206}"/>
              </a:ext>
            </a:extLst>
          </p:cNvPr>
          <p:cNvSpPr/>
          <p:nvPr/>
        </p:nvSpPr>
        <p:spPr>
          <a:xfrm>
            <a:off x="4281490" y="455367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40" name="Flowchart: Process 39">
            <a:extLst>
              <a:ext uri="{FF2B5EF4-FFF2-40B4-BE49-F238E27FC236}">
                <a16:creationId xmlns:a16="http://schemas.microsoft.com/office/drawing/2014/main" id="{F7F73DD4-363F-2BA6-BF01-4E76CD79F10B}"/>
              </a:ext>
            </a:extLst>
          </p:cNvPr>
          <p:cNvSpPr/>
          <p:nvPr/>
        </p:nvSpPr>
        <p:spPr>
          <a:xfrm>
            <a:off x="5538790" y="455367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41" name="Flowchart: Process 40">
            <a:extLst>
              <a:ext uri="{FF2B5EF4-FFF2-40B4-BE49-F238E27FC236}">
                <a16:creationId xmlns:a16="http://schemas.microsoft.com/office/drawing/2014/main" id="{A4EDD9DE-72A4-8047-A628-2FA11ADF7172}"/>
              </a:ext>
            </a:extLst>
          </p:cNvPr>
          <p:cNvSpPr/>
          <p:nvPr/>
        </p:nvSpPr>
        <p:spPr>
          <a:xfrm>
            <a:off x="6165059" y="4553670"/>
            <a:ext cx="485775" cy="304800"/>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42" name="Rectangle: Rounded Corners 41">
            <a:extLst>
              <a:ext uri="{FF2B5EF4-FFF2-40B4-BE49-F238E27FC236}">
                <a16:creationId xmlns:a16="http://schemas.microsoft.com/office/drawing/2014/main" id="{9A55AD34-232D-6DB7-CA54-08E77AE90274}"/>
              </a:ext>
            </a:extLst>
          </p:cNvPr>
          <p:cNvSpPr/>
          <p:nvPr/>
        </p:nvSpPr>
        <p:spPr>
          <a:xfrm>
            <a:off x="4243387" y="4462806"/>
            <a:ext cx="3109915"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D01F479E-D321-AE76-3BBF-6CE19D7186CF}"/>
              </a:ext>
            </a:extLst>
          </p:cNvPr>
          <p:cNvCxnSpPr/>
          <p:nvPr/>
        </p:nvCxnSpPr>
        <p:spPr>
          <a:xfrm>
            <a:off x="7372350" y="4709488"/>
            <a:ext cx="297655" cy="480637"/>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Flowchart: Process 43">
            <a:extLst>
              <a:ext uri="{FF2B5EF4-FFF2-40B4-BE49-F238E27FC236}">
                <a16:creationId xmlns:a16="http://schemas.microsoft.com/office/drawing/2014/main" id="{89CE6C6D-609E-D13A-78BC-5D2E301306B6}"/>
              </a:ext>
            </a:extLst>
          </p:cNvPr>
          <p:cNvSpPr/>
          <p:nvPr/>
        </p:nvSpPr>
        <p:spPr>
          <a:xfrm>
            <a:off x="7415214" y="5190122"/>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3</a:t>
            </a:r>
            <a:endParaRPr lang="en-US" dirty="0"/>
          </a:p>
        </p:txBody>
      </p:sp>
      <p:cxnSp>
        <p:nvCxnSpPr>
          <p:cNvPr id="56" name="Straight Arrow Connector 55">
            <a:extLst>
              <a:ext uri="{FF2B5EF4-FFF2-40B4-BE49-F238E27FC236}">
                <a16:creationId xmlns:a16="http://schemas.microsoft.com/office/drawing/2014/main" id="{807601C0-936E-5829-197F-6229ACBA5F59}"/>
              </a:ext>
            </a:extLst>
          </p:cNvPr>
          <p:cNvCxnSpPr/>
          <p:nvPr/>
        </p:nvCxnSpPr>
        <p:spPr>
          <a:xfrm>
            <a:off x="9386888" y="406301"/>
            <a:ext cx="61436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DBC20531-1206-255F-3365-D35CD829FA37}"/>
              </a:ext>
            </a:extLst>
          </p:cNvPr>
          <p:cNvSpPr txBox="1"/>
          <p:nvPr/>
        </p:nvSpPr>
        <p:spPr>
          <a:xfrm>
            <a:off x="10082213" y="192644"/>
            <a:ext cx="1462088" cy="369332"/>
          </a:xfrm>
          <a:prstGeom prst="rect">
            <a:avLst/>
          </a:prstGeom>
          <a:noFill/>
        </p:spPr>
        <p:txBody>
          <a:bodyPr wrap="square" rtlCol="0">
            <a:spAutoFit/>
          </a:bodyPr>
          <a:lstStyle/>
          <a:p>
            <a:r>
              <a:rPr lang="en-US" dirty="0"/>
              <a:t>: Solver LLM</a:t>
            </a:r>
          </a:p>
        </p:txBody>
      </p:sp>
      <p:cxnSp>
        <p:nvCxnSpPr>
          <p:cNvPr id="58" name="Straight Arrow Connector 57">
            <a:extLst>
              <a:ext uri="{FF2B5EF4-FFF2-40B4-BE49-F238E27FC236}">
                <a16:creationId xmlns:a16="http://schemas.microsoft.com/office/drawing/2014/main" id="{E225C1BA-C2FD-4B21-50E4-F5FA6962451B}"/>
              </a:ext>
            </a:extLst>
          </p:cNvPr>
          <p:cNvCxnSpPr/>
          <p:nvPr/>
        </p:nvCxnSpPr>
        <p:spPr>
          <a:xfrm>
            <a:off x="9386888" y="948114"/>
            <a:ext cx="614362"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9853DA51-9BF7-FD8D-2A97-8B9E819079F2}"/>
              </a:ext>
            </a:extLst>
          </p:cNvPr>
          <p:cNvSpPr txBox="1"/>
          <p:nvPr/>
        </p:nvSpPr>
        <p:spPr>
          <a:xfrm>
            <a:off x="10082215" y="734457"/>
            <a:ext cx="2109787" cy="369332"/>
          </a:xfrm>
          <a:prstGeom prst="rect">
            <a:avLst/>
          </a:prstGeom>
          <a:noFill/>
        </p:spPr>
        <p:txBody>
          <a:bodyPr wrap="square" rtlCol="0">
            <a:spAutoFit/>
          </a:bodyPr>
          <a:lstStyle/>
          <a:p>
            <a:r>
              <a:rPr lang="en-US" dirty="0"/>
              <a:t>: Summarizer LLM</a:t>
            </a:r>
          </a:p>
        </p:txBody>
      </p:sp>
      <p:sp>
        <p:nvSpPr>
          <p:cNvPr id="70" name="TextBox 69">
            <a:extLst>
              <a:ext uri="{FF2B5EF4-FFF2-40B4-BE49-F238E27FC236}">
                <a16:creationId xmlns:a16="http://schemas.microsoft.com/office/drawing/2014/main" id="{EB600A54-0EE3-9A59-514B-0A3E8239ED20}"/>
              </a:ext>
            </a:extLst>
          </p:cNvPr>
          <p:cNvSpPr txBox="1"/>
          <p:nvPr/>
        </p:nvSpPr>
        <p:spPr>
          <a:xfrm>
            <a:off x="3417983" y="2269210"/>
            <a:ext cx="800097" cy="307777"/>
          </a:xfrm>
          <a:prstGeom prst="rect">
            <a:avLst/>
          </a:prstGeom>
          <a:noFill/>
        </p:spPr>
        <p:txBody>
          <a:bodyPr wrap="square" rtlCol="0">
            <a:spAutoFit/>
          </a:bodyPr>
          <a:lstStyle/>
          <a:p>
            <a:r>
              <a:rPr lang="en-US" sz="1400" dirty="0"/>
              <a:t>Round 1</a:t>
            </a:r>
          </a:p>
        </p:txBody>
      </p:sp>
      <p:sp>
        <p:nvSpPr>
          <p:cNvPr id="71" name="TextBox 70">
            <a:extLst>
              <a:ext uri="{FF2B5EF4-FFF2-40B4-BE49-F238E27FC236}">
                <a16:creationId xmlns:a16="http://schemas.microsoft.com/office/drawing/2014/main" id="{9305250D-DC58-A5C5-0D27-9610C67C3181}"/>
              </a:ext>
            </a:extLst>
          </p:cNvPr>
          <p:cNvSpPr txBox="1"/>
          <p:nvPr/>
        </p:nvSpPr>
        <p:spPr>
          <a:xfrm>
            <a:off x="3418410" y="3411618"/>
            <a:ext cx="795337" cy="307777"/>
          </a:xfrm>
          <a:prstGeom prst="rect">
            <a:avLst/>
          </a:prstGeom>
          <a:noFill/>
        </p:spPr>
        <p:txBody>
          <a:bodyPr wrap="square" rtlCol="0">
            <a:spAutoFit/>
          </a:bodyPr>
          <a:lstStyle/>
          <a:p>
            <a:r>
              <a:rPr lang="en-US" sz="1400" dirty="0"/>
              <a:t>Round 2</a:t>
            </a:r>
          </a:p>
        </p:txBody>
      </p:sp>
      <p:sp>
        <p:nvSpPr>
          <p:cNvPr id="72" name="TextBox 71">
            <a:extLst>
              <a:ext uri="{FF2B5EF4-FFF2-40B4-BE49-F238E27FC236}">
                <a16:creationId xmlns:a16="http://schemas.microsoft.com/office/drawing/2014/main" id="{4240992D-CCFD-CBE2-DF2D-DEA642A3A910}"/>
              </a:ext>
            </a:extLst>
          </p:cNvPr>
          <p:cNvSpPr txBox="1"/>
          <p:nvPr/>
        </p:nvSpPr>
        <p:spPr>
          <a:xfrm>
            <a:off x="3423600" y="4593099"/>
            <a:ext cx="790147" cy="307777"/>
          </a:xfrm>
          <a:prstGeom prst="rect">
            <a:avLst/>
          </a:prstGeom>
          <a:noFill/>
        </p:spPr>
        <p:txBody>
          <a:bodyPr wrap="square" rtlCol="0">
            <a:spAutoFit/>
          </a:bodyPr>
          <a:lstStyle/>
          <a:p>
            <a:r>
              <a:rPr lang="en-US" sz="1400" dirty="0"/>
              <a:t>Round 3</a:t>
            </a:r>
          </a:p>
        </p:txBody>
      </p:sp>
      <p:sp>
        <p:nvSpPr>
          <p:cNvPr id="73" name="Flowchart: Process 72">
            <a:extLst>
              <a:ext uri="{FF2B5EF4-FFF2-40B4-BE49-F238E27FC236}">
                <a16:creationId xmlns:a16="http://schemas.microsoft.com/office/drawing/2014/main" id="{7864021F-9F51-27DD-719A-2E2C01E88EF5}"/>
              </a:ext>
            </a:extLst>
          </p:cNvPr>
          <p:cNvSpPr/>
          <p:nvPr/>
        </p:nvSpPr>
        <p:spPr>
          <a:xfrm>
            <a:off x="9258302" y="2262189"/>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74" name="Flowchart: Process 73">
            <a:extLst>
              <a:ext uri="{FF2B5EF4-FFF2-40B4-BE49-F238E27FC236}">
                <a16:creationId xmlns:a16="http://schemas.microsoft.com/office/drawing/2014/main" id="{C9EB319F-F6E0-4F88-7B8C-1B7A5829614C}"/>
              </a:ext>
            </a:extLst>
          </p:cNvPr>
          <p:cNvSpPr/>
          <p:nvPr/>
        </p:nvSpPr>
        <p:spPr>
          <a:xfrm>
            <a:off x="9886952" y="2831585"/>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75" name="TextBox 74">
            <a:extLst>
              <a:ext uri="{FF2B5EF4-FFF2-40B4-BE49-F238E27FC236}">
                <a16:creationId xmlns:a16="http://schemas.microsoft.com/office/drawing/2014/main" id="{EA3E5E68-CB6F-DA45-3D52-872B33E86424}"/>
              </a:ext>
            </a:extLst>
          </p:cNvPr>
          <p:cNvSpPr txBox="1"/>
          <p:nvPr/>
        </p:nvSpPr>
        <p:spPr>
          <a:xfrm>
            <a:off x="9848850" y="2161425"/>
            <a:ext cx="933450" cy="307777"/>
          </a:xfrm>
          <a:prstGeom prst="rect">
            <a:avLst/>
          </a:prstGeom>
          <a:noFill/>
        </p:spPr>
        <p:txBody>
          <a:bodyPr wrap="square" rtlCol="0">
            <a:spAutoFit/>
          </a:bodyPr>
          <a:lstStyle/>
          <a:p>
            <a:r>
              <a:rPr lang="en-US" sz="1400" dirty="0">
                <a:solidFill>
                  <a:srgbClr val="FF0000"/>
                </a:solidFill>
              </a:rPr>
              <a:t>Solver</a:t>
            </a:r>
          </a:p>
        </p:txBody>
      </p:sp>
      <p:sp>
        <p:nvSpPr>
          <p:cNvPr id="76" name="Flowchart: Process 75">
            <a:extLst>
              <a:ext uri="{FF2B5EF4-FFF2-40B4-BE49-F238E27FC236}">
                <a16:creationId xmlns:a16="http://schemas.microsoft.com/office/drawing/2014/main" id="{DC848477-7DBA-C786-E54F-DC78E902B800}"/>
              </a:ext>
            </a:extLst>
          </p:cNvPr>
          <p:cNvSpPr/>
          <p:nvPr/>
        </p:nvSpPr>
        <p:spPr>
          <a:xfrm>
            <a:off x="9258302" y="2831585"/>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77" name="Rectangle: Rounded Corners 76">
            <a:extLst>
              <a:ext uri="{FF2B5EF4-FFF2-40B4-BE49-F238E27FC236}">
                <a16:creationId xmlns:a16="http://schemas.microsoft.com/office/drawing/2014/main" id="{48087D02-5A8A-3E25-57D3-DAE363425D99}"/>
              </a:ext>
            </a:extLst>
          </p:cNvPr>
          <p:cNvSpPr/>
          <p:nvPr/>
        </p:nvSpPr>
        <p:spPr>
          <a:xfrm>
            <a:off x="9220197" y="2156659"/>
            <a:ext cx="619130"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Connector: Elbow 77">
            <a:extLst>
              <a:ext uri="{FF2B5EF4-FFF2-40B4-BE49-F238E27FC236}">
                <a16:creationId xmlns:a16="http://schemas.microsoft.com/office/drawing/2014/main" id="{F53AC985-FF4B-B8ED-269B-F1C958CB0CB0}"/>
              </a:ext>
            </a:extLst>
          </p:cNvPr>
          <p:cNvCxnSpPr>
            <a:cxnSpLocks/>
            <a:stCxn id="77" idx="3"/>
            <a:endCxn id="74" idx="0"/>
          </p:cNvCxnSpPr>
          <p:nvPr/>
        </p:nvCxnSpPr>
        <p:spPr>
          <a:xfrm>
            <a:off x="9839327" y="2399923"/>
            <a:ext cx="290510" cy="431662"/>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Rounded Corners 79">
            <a:extLst>
              <a:ext uri="{FF2B5EF4-FFF2-40B4-BE49-F238E27FC236}">
                <a16:creationId xmlns:a16="http://schemas.microsoft.com/office/drawing/2014/main" id="{F7AD424A-181E-4F5C-1615-AB5A115FF4B8}"/>
              </a:ext>
            </a:extLst>
          </p:cNvPr>
          <p:cNvSpPr/>
          <p:nvPr/>
        </p:nvSpPr>
        <p:spPr>
          <a:xfrm>
            <a:off x="9224961" y="2731888"/>
            <a:ext cx="1228729" cy="486528"/>
          </a:xfrm>
          <a:prstGeom prst="roundRect">
            <a:avLst/>
          </a:prstGeom>
          <a:noFill/>
          <a:ln w="190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lowchart: Process 80">
            <a:extLst>
              <a:ext uri="{FF2B5EF4-FFF2-40B4-BE49-F238E27FC236}">
                <a16:creationId xmlns:a16="http://schemas.microsoft.com/office/drawing/2014/main" id="{BE8DB9E2-7BBA-EF4E-58F7-0D8E74A09192}"/>
              </a:ext>
            </a:extLst>
          </p:cNvPr>
          <p:cNvSpPr/>
          <p:nvPr/>
        </p:nvSpPr>
        <p:spPr>
          <a:xfrm>
            <a:off x="9886952" y="3388420"/>
            <a:ext cx="485775" cy="304800"/>
          </a:xfrm>
          <a:prstGeom prst="flowChart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1</a:t>
            </a:r>
            <a:endParaRPr lang="en-US" dirty="0"/>
          </a:p>
        </p:txBody>
      </p:sp>
      <p:cxnSp>
        <p:nvCxnSpPr>
          <p:cNvPr id="83" name="Connector: Elbow 82">
            <a:extLst>
              <a:ext uri="{FF2B5EF4-FFF2-40B4-BE49-F238E27FC236}">
                <a16:creationId xmlns:a16="http://schemas.microsoft.com/office/drawing/2014/main" id="{BABB7974-11C3-39FA-1FAE-B93971F6457F}"/>
              </a:ext>
            </a:extLst>
          </p:cNvPr>
          <p:cNvCxnSpPr>
            <a:cxnSpLocks/>
            <a:endCxn id="81" idx="1"/>
          </p:cNvCxnSpPr>
          <p:nvPr/>
        </p:nvCxnSpPr>
        <p:spPr>
          <a:xfrm>
            <a:off x="9234483" y="3218416"/>
            <a:ext cx="652466" cy="322404"/>
          </a:xfrm>
          <a:prstGeom prst="bentConnector3">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64B2C13B-6337-97D5-0EE5-32990C342468}"/>
              </a:ext>
            </a:extLst>
          </p:cNvPr>
          <p:cNvSpPr txBox="1"/>
          <p:nvPr/>
        </p:nvSpPr>
        <p:spPr>
          <a:xfrm>
            <a:off x="8520106" y="3225732"/>
            <a:ext cx="1135856" cy="307777"/>
          </a:xfrm>
          <a:prstGeom prst="rect">
            <a:avLst/>
          </a:prstGeom>
          <a:noFill/>
        </p:spPr>
        <p:txBody>
          <a:bodyPr wrap="square" rtlCol="0">
            <a:spAutoFit/>
          </a:bodyPr>
          <a:lstStyle/>
          <a:p>
            <a:r>
              <a:rPr lang="en-US" sz="1400" dirty="0">
                <a:solidFill>
                  <a:srgbClr val="92D050"/>
                </a:solidFill>
              </a:rPr>
              <a:t>Summarizer</a:t>
            </a:r>
          </a:p>
        </p:txBody>
      </p:sp>
      <p:sp>
        <p:nvSpPr>
          <p:cNvPr id="86" name="Flowchart: Process 85">
            <a:extLst>
              <a:ext uri="{FF2B5EF4-FFF2-40B4-BE49-F238E27FC236}">
                <a16:creationId xmlns:a16="http://schemas.microsoft.com/office/drawing/2014/main" id="{CF667877-8A1F-3D85-20D9-28F06CD326A2}"/>
              </a:ext>
            </a:extLst>
          </p:cNvPr>
          <p:cNvSpPr/>
          <p:nvPr/>
        </p:nvSpPr>
        <p:spPr>
          <a:xfrm>
            <a:off x="10539415" y="3379617"/>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87" name="Rectangle: Rounded Corners 86">
            <a:extLst>
              <a:ext uri="{FF2B5EF4-FFF2-40B4-BE49-F238E27FC236}">
                <a16:creationId xmlns:a16="http://schemas.microsoft.com/office/drawing/2014/main" id="{6E400BC6-701D-0401-4B1F-A6EB9A4B36C3}"/>
              </a:ext>
            </a:extLst>
          </p:cNvPr>
          <p:cNvSpPr/>
          <p:nvPr/>
        </p:nvSpPr>
        <p:spPr>
          <a:xfrm>
            <a:off x="9772647" y="3279952"/>
            <a:ext cx="1343028"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lowchart: Process 87">
            <a:extLst>
              <a:ext uri="{FF2B5EF4-FFF2-40B4-BE49-F238E27FC236}">
                <a16:creationId xmlns:a16="http://schemas.microsoft.com/office/drawing/2014/main" id="{291E159B-7550-B74F-E768-28938FB97E99}"/>
              </a:ext>
            </a:extLst>
          </p:cNvPr>
          <p:cNvSpPr/>
          <p:nvPr/>
        </p:nvSpPr>
        <p:spPr>
          <a:xfrm>
            <a:off x="11212117" y="4011327"/>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2</a:t>
            </a:r>
            <a:endParaRPr lang="en-US" dirty="0"/>
          </a:p>
        </p:txBody>
      </p:sp>
      <p:cxnSp>
        <p:nvCxnSpPr>
          <p:cNvPr id="90" name="Connector: Elbow 89">
            <a:extLst>
              <a:ext uri="{FF2B5EF4-FFF2-40B4-BE49-F238E27FC236}">
                <a16:creationId xmlns:a16="http://schemas.microsoft.com/office/drawing/2014/main" id="{5B6D3699-B564-F85A-BD16-EDE16354F86A}"/>
              </a:ext>
            </a:extLst>
          </p:cNvPr>
          <p:cNvCxnSpPr>
            <a:stCxn id="87" idx="3"/>
            <a:endCxn id="88" idx="0"/>
          </p:cNvCxnSpPr>
          <p:nvPr/>
        </p:nvCxnSpPr>
        <p:spPr>
          <a:xfrm>
            <a:off x="11115678" y="3523219"/>
            <a:ext cx="339327" cy="48811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1" name="Flowchart: Process 90">
            <a:extLst>
              <a:ext uri="{FF2B5EF4-FFF2-40B4-BE49-F238E27FC236}">
                <a16:creationId xmlns:a16="http://schemas.microsoft.com/office/drawing/2014/main" id="{54E4EEAA-0D75-8B9F-66B9-00BAC4C47BFF}"/>
              </a:ext>
            </a:extLst>
          </p:cNvPr>
          <p:cNvSpPr/>
          <p:nvPr/>
        </p:nvSpPr>
        <p:spPr>
          <a:xfrm>
            <a:off x="9907191" y="4010604"/>
            <a:ext cx="485775" cy="304800"/>
          </a:xfrm>
          <a:prstGeom prst="flowChartProcess">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1</a:t>
            </a:r>
            <a:endParaRPr lang="en-US" dirty="0"/>
          </a:p>
        </p:txBody>
      </p:sp>
      <p:sp>
        <p:nvSpPr>
          <p:cNvPr id="92" name="Flowchart: Process 91">
            <a:extLst>
              <a:ext uri="{FF2B5EF4-FFF2-40B4-BE49-F238E27FC236}">
                <a16:creationId xmlns:a16="http://schemas.microsoft.com/office/drawing/2014/main" id="{5A35DB14-B96D-6E59-A11B-CF3B89C51396}"/>
              </a:ext>
            </a:extLst>
          </p:cNvPr>
          <p:cNvSpPr/>
          <p:nvPr/>
        </p:nvSpPr>
        <p:spPr>
          <a:xfrm>
            <a:off x="10559654" y="4011327"/>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94" name="Rectangle: Rounded Corners 93">
            <a:extLst>
              <a:ext uri="{FF2B5EF4-FFF2-40B4-BE49-F238E27FC236}">
                <a16:creationId xmlns:a16="http://schemas.microsoft.com/office/drawing/2014/main" id="{99F6F283-06FA-7B35-7B12-91ACDB71BFD8}"/>
              </a:ext>
            </a:extLst>
          </p:cNvPr>
          <p:cNvSpPr/>
          <p:nvPr/>
        </p:nvSpPr>
        <p:spPr>
          <a:xfrm>
            <a:off x="9816700" y="3918560"/>
            <a:ext cx="1970491" cy="486528"/>
          </a:xfrm>
          <a:prstGeom prst="roundRect">
            <a:avLst/>
          </a:prstGeom>
          <a:noFill/>
          <a:ln w="19050">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CC8D8405-70AA-1263-9DAC-23F9002556E9}"/>
              </a:ext>
            </a:extLst>
          </p:cNvPr>
          <p:cNvSpPr txBox="1"/>
          <p:nvPr/>
        </p:nvSpPr>
        <p:spPr>
          <a:xfrm>
            <a:off x="9155908" y="1530657"/>
            <a:ext cx="3864769" cy="369332"/>
          </a:xfrm>
          <a:prstGeom prst="rect">
            <a:avLst/>
          </a:prstGeom>
          <a:noFill/>
        </p:spPr>
        <p:txBody>
          <a:bodyPr wrap="square" rtlCol="0">
            <a:spAutoFit/>
          </a:bodyPr>
          <a:lstStyle/>
          <a:p>
            <a:r>
              <a:rPr lang="en-US" i="1" dirty="0"/>
              <a:t>Summarization way (due to max token)</a:t>
            </a:r>
          </a:p>
        </p:txBody>
      </p:sp>
      <p:sp>
        <p:nvSpPr>
          <p:cNvPr id="96" name="TextBox 95">
            <a:extLst>
              <a:ext uri="{FF2B5EF4-FFF2-40B4-BE49-F238E27FC236}">
                <a16:creationId xmlns:a16="http://schemas.microsoft.com/office/drawing/2014/main" id="{733F72A3-8665-1A85-68BD-577DC9B4040F}"/>
              </a:ext>
            </a:extLst>
          </p:cNvPr>
          <p:cNvSpPr txBox="1"/>
          <p:nvPr/>
        </p:nvSpPr>
        <p:spPr>
          <a:xfrm>
            <a:off x="3849287" y="6375956"/>
            <a:ext cx="8777291" cy="369332"/>
          </a:xfrm>
          <a:prstGeom prst="rect">
            <a:avLst/>
          </a:prstGeom>
          <a:noFill/>
        </p:spPr>
        <p:txBody>
          <a:bodyPr wrap="square" rtlCol="0">
            <a:spAutoFit/>
          </a:bodyPr>
          <a:lstStyle/>
          <a:p>
            <a:r>
              <a:rPr lang="en-US" dirty="0"/>
              <a:t>However, this naïve way can easily exceed the maximal token that GPT4 can support.</a:t>
            </a:r>
          </a:p>
        </p:txBody>
      </p:sp>
      <p:sp>
        <p:nvSpPr>
          <p:cNvPr id="97" name="Flowchart: Process 96">
            <a:extLst>
              <a:ext uri="{FF2B5EF4-FFF2-40B4-BE49-F238E27FC236}">
                <a16:creationId xmlns:a16="http://schemas.microsoft.com/office/drawing/2014/main" id="{76859FF2-0680-F3C4-FBB8-374234226530}"/>
              </a:ext>
            </a:extLst>
          </p:cNvPr>
          <p:cNvSpPr/>
          <p:nvPr/>
        </p:nvSpPr>
        <p:spPr>
          <a:xfrm>
            <a:off x="11235388" y="4509698"/>
            <a:ext cx="485775" cy="304800"/>
          </a:xfrm>
          <a:prstGeom prst="flowChartProcess">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2</a:t>
            </a:r>
            <a:endParaRPr lang="en-US" dirty="0"/>
          </a:p>
        </p:txBody>
      </p:sp>
      <p:cxnSp>
        <p:nvCxnSpPr>
          <p:cNvPr id="103" name="Connector: Elbow 102">
            <a:extLst>
              <a:ext uri="{FF2B5EF4-FFF2-40B4-BE49-F238E27FC236}">
                <a16:creationId xmlns:a16="http://schemas.microsoft.com/office/drawing/2014/main" id="{E2B33104-5D03-2430-3F69-69BA6844FB11}"/>
              </a:ext>
            </a:extLst>
          </p:cNvPr>
          <p:cNvCxnSpPr>
            <a:cxnSpLocks/>
            <a:endCxn id="97" idx="1"/>
          </p:cNvCxnSpPr>
          <p:nvPr/>
        </p:nvCxnSpPr>
        <p:spPr>
          <a:xfrm>
            <a:off x="10131021" y="4397440"/>
            <a:ext cx="1104364" cy="264661"/>
          </a:xfrm>
          <a:prstGeom prst="bentConnector3">
            <a:avLst>
              <a:gd name="adj1" fmla="val 6013"/>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06" name="Flowchart: Process 105">
            <a:extLst>
              <a:ext uri="{FF2B5EF4-FFF2-40B4-BE49-F238E27FC236}">
                <a16:creationId xmlns:a16="http://schemas.microsoft.com/office/drawing/2014/main" id="{998FD720-E540-C6E7-E32C-EA669AFA0F7D}"/>
              </a:ext>
            </a:extLst>
          </p:cNvPr>
          <p:cNvSpPr/>
          <p:nvPr/>
        </p:nvSpPr>
        <p:spPr>
          <a:xfrm>
            <a:off x="11949114" y="4509698"/>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a:t>
            </a:r>
            <a:endParaRPr lang="en-US" dirty="0"/>
          </a:p>
        </p:txBody>
      </p:sp>
      <p:sp>
        <p:nvSpPr>
          <p:cNvPr id="107" name="Rectangle: Rounded Corners 106">
            <a:extLst>
              <a:ext uri="{FF2B5EF4-FFF2-40B4-BE49-F238E27FC236}">
                <a16:creationId xmlns:a16="http://schemas.microsoft.com/office/drawing/2014/main" id="{65048F74-6DBA-FE9D-C7DF-627B4AC1782C}"/>
              </a:ext>
            </a:extLst>
          </p:cNvPr>
          <p:cNvSpPr/>
          <p:nvPr/>
        </p:nvSpPr>
        <p:spPr>
          <a:xfrm>
            <a:off x="11120437" y="4435422"/>
            <a:ext cx="1343028" cy="486528"/>
          </a:xfrm>
          <a:prstGeom prst="round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lowchart: Process 107">
            <a:extLst>
              <a:ext uri="{FF2B5EF4-FFF2-40B4-BE49-F238E27FC236}">
                <a16:creationId xmlns:a16="http://schemas.microsoft.com/office/drawing/2014/main" id="{51FFF25A-E98D-7C1C-3E14-763C30C00F76}"/>
              </a:ext>
            </a:extLst>
          </p:cNvPr>
          <p:cNvSpPr/>
          <p:nvPr/>
        </p:nvSpPr>
        <p:spPr>
          <a:xfrm>
            <a:off x="12612292" y="5097177"/>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3</a:t>
            </a:r>
            <a:endParaRPr lang="en-US" dirty="0"/>
          </a:p>
        </p:txBody>
      </p:sp>
      <p:cxnSp>
        <p:nvCxnSpPr>
          <p:cNvPr id="110" name="Connector: Elbow 109">
            <a:extLst>
              <a:ext uri="{FF2B5EF4-FFF2-40B4-BE49-F238E27FC236}">
                <a16:creationId xmlns:a16="http://schemas.microsoft.com/office/drawing/2014/main" id="{D6DBE190-A042-D7D2-1CD7-75F845EE8095}"/>
              </a:ext>
            </a:extLst>
          </p:cNvPr>
          <p:cNvCxnSpPr>
            <a:stCxn id="107" idx="3"/>
            <a:endCxn id="108" idx="0"/>
          </p:cNvCxnSpPr>
          <p:nvPr/>
        </p:nvCxnSpPr>
        <p:spPr>
          <a:xfrm>
            <a:off x="12463465" y="4678689"/>
            <a:ext cx="391712" cy="418491"/>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1" name="Flowchart: Process 110">
            <a:extLst>
              <a:ext uri="{FF2B5EF4-FFF2-40B4-BE49-F238E27FC236}">
                <a16:creationId xmlns:a16="http://schemas.microsoft.com/office/drawing/2014/main" id="{88877E3B-F19E-107D-92F5-7119CBC9BA10}"/>
              </a:ext>
            </a:extLst>
          </p:cNvPr>
          <p:cNvSpPr/>
          <p:nvPr/>
        </p:nvSpPr>
        <p:spPr>
          <a:xfrm>
            <a:off x="12439650" y="461226"/>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r>
              <a:rPr lang="en-US" baseline="-25000" dirty="0"/>
              <a:t>i</a:t>
            </a:r>
            <a:endParaRPr lang="en-US" dirty="0"/>
          </a:p>
        </p:txBody>
      </p:sp>
      <p:sp>
        <p:nvSpPr>
          <p:cNvPr id="112" name="Flowchart: Process 111">
            <a:extLst>
              <a:ext uri="{FF2B5EF4-FFF2-40B4-BE49-F238E27FC236}">
                <a16:creationId xmlns:a16="http://schemas.microsoft.com/office/drawing/2014/main" id="{B8F6D548-044A-0F87-03B2-726CAB572748}"/>
              </a:ext>
            </a:extLst>
          </p:cNvPr>
          <p:cNvSpPr/>
          <p:nvPr/>
        </p:nvSpPr>
        <p:spPr>
          <a:xfrm>
            <a:off x="13939839" y="435888"/>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i</a:t>
            </a:r>
            <a:endParaRPr lang="en-US" dirty="0"/>
          </a:p>
        </p:txBody>
      </p:sp>
      <p:sp>
        <p:nvSpPr>
          <p:cNvPr id="113" name="Flowchart: Process 112">
            <a:extLst>
              <a:ext uri="{FF2B5EF4-FFF2-40B4-BE49-F238E27FC236}">
                <a16:creationId xmlns:a16="http://schemas.microsoft.com/office/drawing/2014/main" id="{77FA881A-1B54-C695-B863-ABFC0B46BCB4}"/>
              </a:ext>
            </a:extLst>
          </p:cNvPr>
          <p:cNvSpPr/>
          <p:nvPr/>
        </p:nvSpPr>
        <p:spPr>
          <a:xfrm>
            <a:off x="14787565" y="442059"/>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i</a:t>
            </a:r>
            <a:endParaRPr lang="en-US" dirty="0"/>
          </a:p>
        </p:txBody>
      </p:sp>
      <p:sp>
        <p:nvSpPr>
          <p:cNvPr id="114" name="Plus Sign 113">
            <a:extLst>
              <a:ext uri="{FF2B5EF4-FFF2-40B4-BE49-F238E27FC236}">
                <a16:creationId xmlns:a16="http://schemas.microsoft.com/office/drawing/2014/main" id="{5EBED428-02C3-DAD3-D231-ADCFFE5033CF}"/>
              </a:ext>
            </a:extLst>
          </p:cNvPr>
          <p:cNvSpPr/>
          <p:nvPr/>
        </p:nvSpPr>
        <p:spPr>
          <a:xfrm>
            <a:off x="14539916" y="514350"/>
            <a:ext cx="161925" cy="166688"/>
          </a:xfrm>
          <a:prstGeom prst="math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46701B3C-8C08-0DE1-27DA-FA7EAB1283DB}"/>
                  </a:ext>
                </a:extLst>
              </p:cNvPr>
              <p:cNvSpPr txBox="1"/>
              <p:nvPr/>
            </p:nvSpPr>
            <p:spPr>
              <a:xfrm>
                <a:off x="13234987" y="138725"/>
                <a:ext cx="914400" cy="91146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𝑘</m:t>
                          </m:r>
                          <m:r>
                            <a:rPr lang="en-US" i="1">
                              <a:latin typeface="Cambria Math" panose="02040503050406030204" pitchFamily="18" charset="0"/>
                            </a:rPr>
                            <m:t>=1</m:t>
                          </m:r>
                        </m:sub>
                        <m:sup>
                          <m:r>
                            <a:rPr lang="en-US" i="1">
                              <a:latin typeface="Cambria Math" panose="02040503050406030204" pitchFamily="18" charset="0"/>
                            </a:rPr>
                            <m:t>𝑖</m:t>
                          </m:r>
                        </m:sup>
                        <m:e>
                          <m:r>
                            <a:rPr lang="en-US" i="1">
                              <a:latin typeface="Cambria Math" panose="02040503050406030204" pitchFamily="18" charset="0"/>
                            </a:rPr>
                            <m:t> </m:t>
                          </m:r>
                        </m:e>
                      </m:nary>
                    </m:oMath>
                  </m:oMathPara>
                </a14:m>
                <a:endParaRPr lang="en-US" dirty="0"/>
              </a:p>
            </p:txBody>
          </p:sp>
        </mc:Choice>
        <mc:Fallback xmlns="">
          <p:sp>
            <p:nvSpPr>
              <p:cNvPr id="115" name="TextBox 114">
                <a:extLst>
                  <a:ext uri="{FF2B5EF4-FFF2-40B4-BE49-F238E27FC236}">
                    <a16:creationId xmlns:a16="http://schemas.microsoft.com/office/drawing/2014/main" id="{46701B3C-8C08-0DE1-27DA-FA7EAB1283DB}"/>
                  </a:ext>
                </a:extLst>
              </p:cNvPr>
              <p:cNvSpPr txBox="1">
                <a:spLocks noRot="1" noChangeAspect="1" noMove="1" noResize="1" noEditPoints="1" noAdjustHandles="1" noChangeArrowheads="1" noChangeShapeType="1" noTextEdit="1"/>
              </p:cNvSpPr>
              <p:nvPr/>
            </p:nvSpPr>
            <p:spPr>
              <a:xfrm>
                <a:off x="13234987" y="138725"/>
                <a:ext cx="914400" cy="911468"/>
              </a:xfrm>
              <a:prstGeom prst="rect">
                <a:avLst/>
              </a:prstGeom>
              <a:blipFill>
                <a:blip r:embed="rId2"/>
                <a:stretch>
                  <a:fillRect/>
                </a:stretch>
              </a:blipFill>
            </p:spPr>
            <p:txBody>
              <a:bodyPr/>
              <a:lstStyle/>
              <a:p>
                <a:r>
                  <a:rPr lang="en-US">
                    <a:noFill/>
                  </a:rPr>
                  <a:t> </a:t>
                </a:r>
              </a:p>
            </p:txBody>
          </p:sp>
        </mc:Fallback>
      </mc:AlternateContent>
      <p:sp>
        <p:nvSpPr>
          <p:cNvPr id="116" name="Equals 115">
            <a:extLst>
              <a:ext uri="{FF2B5EF4-FFF2-40B4-BE49-F238E27FC236}">
                <a16:creationId xmlns:a16="http://schemas.microsoft.com/office/drawing/2014/main" id="{C663AC1F-583C-4F86-7C59-35CE4E33E68A}"/>
              </a:ext>
            </a:extLst>
          </p:cNvPr>
          <p:cNvSpPr/>
          <p:nvPr/>
        </p:nvSpPr>
        <p:spPr>
          <a:xfrm>
            <a:off x="12987334" y="428960"/>
            <a:ext cx="428625" cy="369332"/>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Title 1">
            <a:extLst>
              <a:ext uri="{FF2B5EF4-FFF2-40B4-BE49-F238E27FC236}">
                <a16:creationId xmlns:a16="http://schemas.microsoft.com/office/drawing/2014/main" id="{6F64D260-F2E8-360A-D15F-A8AAEC557308}"/>
              </a:ext>
            </a:extLst>
          </p:cNvPr>
          <p:cNvSpPr txBox="1">
            <a:spLocks/>
          </p:cNvSpPr>
          <p:nvPr/>
        </p:nvSpPr>
        <p:spPr>
          <a:xfrm>
            <a:off x="3505200" y="-1988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Physicist</a:t>
            </a:r>
            <a:endParaRPr lang="en-US" b="1" dirty="0"/>
          </a:p>
        </p:txBody>
      </p:sp>
      <p:sp>
        <p:nvSpPr>
          <p:cNvPr id="120" name="Flowchart: Process 119">
            <a:extLst>
              <a:ext uri="{FF2B5EF4-FFF2-40B4-BE49-F238E27FC236}">
                <a16:creationId xmlns:a16="http://schemas.microsoft.com/office/drawing/2014/main" id="{2E634409-C01A-BB9A-DF0C-3C24CDC271BE}"/>
              </a:ext>
            </a:extLst>
          </p:cNvPr>
          <p:cNvSpPr/>
          <p:nvPr/>
        </p:nvSpPr>
        <p:spPr>
          <a:xfrm>
            <a:off x="4298624" y="5994835"/>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121" name="Flowchart: Process 120">
            <a:extLst>
              <a:ext uri="{FF2B5EF4-FFF2-40B4-BE49-F238E27FC236}">
                <a16:creationId xmlns:a16="http://schemas.microsoft.com/office/drawing/2014/main" id="{A5572E7D-7383-2825-D022-FD2DAFEB061F}"/>
              </a:ext>
            </a:extLst>
          </p:cNvPr>
          <p:cNvSpPr/>
          <p:nvPr/>
        </p:nvSpPr>
        <p:spPr>
          <a:xfrm>
            <a:off x="4934419" y="5991270"/>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122" name="Flowchart: Process 121">
            <a:extLst>
              <a:ext uri="{FF2B5EF4-FFF2-40B4-BE49-F238E27FC236}">
                <a16:creationId xmlns:a16="http://schemas.microsoft.com/office/drawing/2014/main" id="{4B2E646E-186B-03FD-5DC1-24C5F1CC09B0}"/>
              </a:ext>
            </a:extLst>
          </p:cNvPr>
          <p:cNvSpPr/>
          <p:nvPr/>
        </p:nvSpPr>
        <p:spPr>
          <a:xfrm>
            <a:off x="6841802" y="599127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a:t>
            </a:r>
            <a:endParaRPr lang="en-US" dirty="0"/>
          </a:p>
        </p:txBody>
      </p:sp>
      <p:sp>
        <p:nvSpPr>
          <p:cNvPr id="123" name="Flowchart: Process 122">
            <a:extLst>
              <a:ext uri="{FF2B5EF4-FFF2-40B4-BE49-F238E27FC236}">
                <a16:creationId xmlns:a16="http://schemas.microsoft.com/office/drawing/2014/main" id="{F13727FB-6C5A-F636-38D7-75828E08C6D3}"/>
              </a:ext>
            </a:extLst>
          </p:cNvPr>
          <p:cNvSpPr/>
          <p:nvPr/>
        </p:nvSpPr>
        <p:spPr>
          <a:xfrm>
            <a:off x="5589264" y="5991270"/>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124" name="Flowchart: Process 123">
            <a:extLst>
              <a:ext uri="{FF2B5EF4-FFF2-40B4-BE49-F238E27FC236}">
                <a16:creationId xmlns:a16="http://schemas.microsoft.com/office/drawing/2014/main" id="{32388AE3-9C61-CF43-F517-9399F77481A2}"/>
              </a:ext>
            </a:extLst>
          </p:cNvPr>
          <p:cNvSpPr/>
          <p:nvPr/>
        </p:nvSpPr>
        <p:spPr>
          <a:xfrm>
            <a:off x="6215533" y="5996909"/>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2</a:t>
            </a:r>
            <a:endParaRPr lang="en-US" dirty="0"/>
          </a:p>
        </p:txBody>
      </p:sp>
      <p:sp>
        <p:nvSpPr>
          <p:cNvPr id="125" name="Flowchart: Process 124">
            <a:extLst>
              <a:ext uri="{FF2B5EF4-FFF2-40B4-BE49-F238E27FC236}">
                <a16:creationId xmlns:a16="http://schemas.microsoft.com/office/drawing/2014/main" id="{C3BEABC4-2C51-62EB-21CA-67607AE397AB}"/>
              </a:ext>
            </a:extLst>
          </p:cNvPr>
          <p:cNvSpPr/>
          <p:nvPr/>
        </p:nvSpPr>
        <p:spPr>
          <a:xfrm>
            <a:off x="7453778" y="5991270"/>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3</a:t>
            </a:r>
            <a:endParaRPr lang="en-US" dirty="0"/>
          </a:p>
        </p:txBody>
      </p:sp>
      <p:sp>
        <p:nvSpPr>
          <p:cNvPr id="126" name="TextBox 125">
            <a:extLst>
              <a:ext uri="{FF2B5EF4-FFF2-40B4-BE49-F238E27FC236}">
                <a16:creationId xmlns:a16="http://schemas.microsoft.com/office/drawing/2014/main" id="{E5AAD058-FECB-0DB1-44A8-FD8BDCAAF4DB}"/>
              </a:ext>
            </a:extLst>
          </p:cNvPr>
          <p:cNvSpPr txBox="1"/>
          <p:nvPr/>
        </p:nvSpPr>
        <p:spPr>
          <a:xfrm>
            <a:off x="3453088" y="5906431"/>
            <a:ext cx="888395" cy="523220"/>
          </a:xfrm>
          <a:prstGeom prst="rect">
            <a:avLst/>
          </a:prstGeom>
          <a:noFill/>
        </p:spPr>
        <p:txBody>
          <a:bodyPr wrap="square" rtlCol="0">
            <a:spAutoFit/>
          </a:bodyPr>
          <a:lstStyle/>
          <a:p>
            <a:r>
              <a:rPr lang="en-US" sz="1400" dirty="0"/>
              <a:t>Final </a:t>
            </a:r>
          </a:p>
          <a:p>
            <a:r>
              <a:rPr lang="en-US" sz="1400" dirty="0"/>
              <a:t>results</a:t>
            </a:r>
          </a:p>
        </p:txBody>
      </p:sp>
      <p:sp>
        <p:nvSpPr>
          <p:cNvPr id="127" name="Flowchart: Process 126">
            <a:extLst>
              <a:ext uri="{FF2B5EF4-FFF2-40B4-BE49-F238E27FC236}">
                <a16:creationId xmlns:a16="http://schemas.microsoft.com/office/drawing/2014/main" id="{22E1C031-262B-1F4A-EBE8-3508DF588732}"/>
              </a:ext>
            </a:extLst>
          </p:cNvPr>
          <p:cNvSpPr/>
          <p:nvPr/>
        </p:nvSpPr>
        <p:spPr>
          <a:xfrm>
            <a:off x="9514283" y="5979412"/>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1</a:t>
            </a:r>
            <a:endParaRPr lang="en-US" dirty="0"/>
          </a:p>
        </p:txBody>
      </p:sp>
      <p:sp>
        <p:nvSpPr>
          <p:cNvPr id="128" name="Flowchart: Process 127">
            <a:extLst>
              <a:ext uri="{FF2B5EF4-FFF2-40B4-BE49-F238E27FC236}">
                <a16:creationId xmlns:a16="http://schemas.microsoft.com/office/drawing/2014/main" id="{E0AA968A-61E5-886D-C496-2CB2C958C331}"/>
              </a:ext>
            </a:extLst>
          </p:cNvPr>
          <p:cNvSpPr/>
          <p:nvPr/>
        </p:nvSpPr>
        <p:spPr>
          <a:xfrm>
            <a:off x="10150078" y="5975847"/>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1</a:t>
            </a:r>
            <a:endParaRPr lang="en-US" dirty="0"/>
          </a:p>
        </p:txBody>
      </p:sp>
      <p:sp>
        <p:nvSpPr>
          <p:cNvPr id="129" name="Flowchart: Process 128">
            <a:extLst>
              <a:ext uri="{FF2B5EF4-FFF2-40B4-BE49-F238E27FC236}">
                <a16:creationId xmlns:a16="http://schemas.microsoft.com/office/drawing/2014/main" id="{83CDC9A3-CE1C-E6FA-64B5-FBE5FFF7A23F}"/>
              </a:ext>
            </a:extLst>
          </p:cNvPr>
          <p:cNvSpPr/>
          <p:nvPr/>
        </p:nvSpPr>
        <p:spPr>
          <a:xfrm>
            <a:off x="12057461" y="5975847"/>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3</a:t>
            </a:r>
            <a:endParaRPr lang="en-US" dirty="0"/>
          </a:p>
        </p:txBody>
      </p:sp>
      <p:sp>
        <p:nvSpPr>
          <p:cNvPr id="130" name="Flowchart: Process 129">
            <a:extLst>
              <a:ext uri="{FF2B5EF4-FFF2-40B4-BE49-F238E27FC236}">
                <a16:creationId xmlns:a16="http://schemas.microsoft.com/office/drawing/2014/main" id="{7898FD2A-1B71-E085-2C45-2BA781FB827E}"/>
              </a:ext>
            </a:extLst>
          </p:cNvPr>
          <p:cNvSpPr/>
          <p:nvPr/>
        </p:nvSpPr>
        <p:spPr>
          <a:xfrm>
            <a:off x="10804923" y="5975847"/>
            <a:ext cx="485775" cy="304800"/>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baseline="-25000" dirty="0"/>
              <a:t>2</a:t>
            </a:r>
            <a:endParaRPr lang="en-US" dirty="0"/>
          </a:p>
        </p:txBody>
      </p:sp>
      <p:sp>
        <p:nvSpPr>
          <p:cNvPr id="131" name="Flowchart: Process 130">
            <a:extLst>
              <a:ext uri="{FF2B5EF4-FFF2-40B4-BE49-F238E27FC236}">
                <a16:creationId xmlns:a16="http://schemas.microsoft.com/office/drawing/2014/main" id="{076A3703-0A96-EE7D-7E51-97EDA54F9F65}"/>
              </a:ext>
            </a:extLst>
          </p:cNvPr>
          <p:cNvSpPr/>
          <p:nvPr/>
        </p:nvSpPr>
        <p:spPr>
          <a:xfrm>
            <a:off x="11431192" y="5981486"/>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2</a:t>
            </a:r>
            <a:endParaRPr lang="en-US" dirty="0"/>
          </a:p>
        </p:txBody>
      </p:sp>
      <p:sp>
        <p:nvSpPr>
          <p:cNvPr id="132" name="Flowchart: Process 131">
            <a:extLst>
              <a:ext uri="{FF2B5EF4-FFF2-40B4-BE49-F238E27FC236}">
                <a16:creationId xmlns:a16="http://schemas.microsoft.com/office/drawing/2014/main" id="{549D17DE-9B2E-AED9-CBB6-9F54B983628F}"/>
              </a:ext>
            </a:extLst>
          </p:cNvPr>
          <p:cNvSpPr/>
          <p:nvPr/>
        </p:nvSpPr>
        <p:spPr>
          <a:xfrm>
            <a:off x="12669437" y="5975847"/>
            <a:ext cx="485775" cy="304800"/>
          </a:xfrm>
          <a:prstGeom prst="flowChartProcess">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t>
            </a:r>
            <a:r>
              <a:rPr lang="en-US" baseline="-25000" dirty="0"/>
              <a:t>3</a:t>
            </a:r>
            <a:endParaRPr lang="en-US" dirty="0"/>
          </a:p>
        </p:txBody>
      </p:sp>
      <p:sp>
        <p:nvSpPr>
          <p:cNvPr id="133" name="TextBox 132">
            <a:extLst>
              <a:ext uri="{FF2B5EF4-FFF2-40B4-BE49-F238E27FC236}">
                <a16:creationId xmlns:a16="http://schemas.microsoft.com/office/drawing/2014/main" id="{9F9849C4-76F4-B5AD-1FDE-1D2072DBBBC0}"/>
              </a:ext>
            </a:extLst>
          </p:cNvPr>
          <p:cNvSpPr txBox="1"/>
          <p:nvPr/>
        </p:nvSpPr>
        <p:spPr>
          <a:xfrm>
            <a:off x="8705856" y="5891636"/>
            <a:ext cx="808427" cy="523220"/>
          </a:xfrm>
          <a:prstGeom prst="rect">
            <a:avLst/>
          </a:prstGeom>
          <a:noFill/>
        </p:spPr>
        <p:txBody>
          <a:bodyPr wrap="square" rtlCol="0">
            <a:spAutoFit/>
          </a:bodyPr>
          <a:lstStyle/>
          <a:p>
            <a:r>
              <a:rPr lang="en-US" sz="1400" dirty="0"/>
              <a:t>Final results</a:t>
            </a:r>
          </a:p>
        </p:txBody>
      </p:sp>
    </p:spTree>
    <p:extLst>
      <p:ext uri="{BB962C8B-B14F-4D97-AF65-F5344CB8AC3E}">
        <p14:creationId xmlns:p14="http://schemas.microsoft.com/office/powerpoint/2010/main" val="3614543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_2_H">
            <a:extLst>
              <a:ext uri="{FF2B5EF4-FFF2-40B4-BE49-F238E27FC236}">
                <a16:creationId xmlns:a16="http://schemas.microsoft.com/office/drawing/2014/main" id="{D47FDCBF-7F6C-7289-F196-D27A9ACB61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1390" y="1369841"/>
            <a:ext cx="2534286" cy="143902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F32EF14-F9EC-967B-7683-6497A952ABA6}"/>
              </a:ext>
            </a:extLst>
          </p:cNvPr>
          <p:cNvPicPr>
            <a:picLocks noChangeAspect="1"/>
          </p:cNvPicPr>
          <p:nvPr/>
        </p:nvPicPr>
        <p:blipFill>
          <a:blip r:embed="rId3"/>
          <a:stretch>
            <a:fillRect/>
          </a:stretch>
        </p:blipFill>
        <p:spPr>
          <a:xfrm>
            <a:off x="3505200" y="3051986"/>
            <a:ext cx="12192000" cy="2573302"/>
          </a:xfrm>
          <a:prstGeom prst="rect">
            <a:avLst/>
          </a:prstGeom>
        </p:spPr>
      </p:pic>
      <p:sp>
        <p:nvSpPr>
          <p:cNvPr id="6" name="Title 1">
            <a:extLst>
              <a:ext uri="{FF2B5EF4-FFF2-40B4-BE49-F238E27FC236}">
                <a16:creationId xmlns:a16="http://schemas.microsoft.com/office/drawing/2014/main" id="{81DFA0C3-A4CC-60C6-BE56-73FFB48BADC7}"/>
              </a:ext>
            </a:extLst>
          </p:cNvPr>
          <p:cNvSpPr txBox="1">
            <a:spLocks/>
          </p:cNvSpPr>
          <p:nvPr/>
        </p:nvSpPr>
        <p:spPr>
          <a:xfrm>
            <a:off x="3505200" y="-19884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b="1" dirty="0"/>
              <a:t>Extractor</a:t>
            </a:r>
            <a:endParaRPr lang="en-US" b="1" dirty="0"/>
          </a:p>
        </p:txBody>
      </p:sp>
    </p:spTree>
    <p:extLst>
      <p:ext uri="{BB962C8B-B14F-4D97-AF65-F5344CB8AC3E}">
        <p14:creationId xmlns:p14="http://schemas.microsoft.com/office/powerpoint/2010/main" val="3515558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E5D06-89A1-9302-EAD7-234799423480}"/>
              </a:ext>
            </a:extLst>
          </p:cNvPr>
          <p:cNvSpPr>
            <a:spLocks noGrp="1"/>
          </p:cNvSpPr>
          <p:nvPr>
            <p:ph type="title"/>
          </p:nvPr>
        </p:nvSpPr>
        <p:spPr>
          <a:xfrm>
            <a:off x="3866322" y="19671"/>
            <a:ext cx="10515600" cy="1325563"/>
          </a:xfrm>
        </p:spPr>
        <p:txBody>
          <a:bodyPr/>
          <a:lstStyle/>
          <a:p>
            <a:r>
              <a:rPr lang="en-US" dirty="0"/>
              <a:t>Results of reading</a:t>
            </a:r>
          </a:p>
        </p:txBody>
      </p:sp>
      <p:pic>
        <p:nvPicPr>
          <p:cNvPr id="14" name="Picture 13">
            <a:extLst>
              <a:ext uri="{FF2B5EF4-FFF2-40B4-BE49-F238E27FC236}">
                <a16:creationId xmlns:a16="http://schemas.microsoft.com/office/drawing/2014/main" id="{3F5849BB-EC95-E065-39BE-D462089C00F4}"/>
              </a:ext>
            </a:extLst>
          </p:cNvPr>
          <p:cNvPicPr>
            <a:picLocks noChangeAspect="1"/>
          </p:cNvPicPr>
          <p:nvPr/>
        </p:nvPicPr>
        <p:blipFill>
          <a:blip r:embed="rId3"/>
          <a:stretch>
            <a:fillRect/>
          </a:stretch>
        </p:blipFill>
        <p:spPr>
          <a:xfrm>
            <a:off x="7182066" y="1184636"/>
            <a:ext cx="3144789" cy="2661499"/>
          </a:xfrm>
          <a:prstGeom prst="rect">
            <a:avLst/>
          </a:prstGeom>
        </p:spPr>
      </p:pic>
      <p:pic>
        <p:nvPicPr>
          <p:cNvPr id="16" name="Picture 15">
            <a:extLst>
              <a:ext uri="{FF2B5EF4-FFF2-40B4-BE49-F238E27FC236}">
                <a16:creationId xmlns:a16="http://schemas.microsoft.com/office/drawing/2014/main" id="{7F599702-F89C-AD1E-B02D-56404CEE1A2E}"/>
              </a:ext>
            </a:extLst>
          </p:cNvPr>
          <p:cNvPicPr>
            <a:picLocks noChangeAspect="1"/>
          </p:cNvPicPr>
          <p:nvPr/>
        </p:nvPicPr>
        <p:blipFill>
          <a:blip r:embed="rId4"/>
          <a:stretch>
            <a:fillRect/>
          </a:stretch>
        </p:blipFill>
        <p:spPr>
          <a:xfrm>
            <a:off x="3947772" y="1198095"/>
            <a:ext cx="3308155" cy="2661499"/>
          </a:xfrm>
          <a:prstGeom prst="rect">
            <a:avLst/>
          </a:prstGeom>
        </p:spPr>
      </p:pic>
      <p:pic>
        <p:nvPicPr>
          <p:cNvPr id="18" name="Picture 17">
            <a:extLst>
              <a:ext uri="{FF2B5EF4-FFF2-40B4-BE49-F238E27FC236}">
                <a16:creationId xmlns:a16="http://schemas.microsoft.com/office/drawing/2014/main" id="{8D5398DE-DE75-07C9-5506-A0CF18DD4C06}"/>
              </a:ext>
            </a:extLst>
          </p:cNvPr>
          <p:cNvPicPr>
            <a:picLocks noChangeAspect="1"/>
          </p:cNvPicPr>
          <p:nvPr/>
        </p:nvPicPr>
        <p:blipFill>
          <a:blip r:embed="rId5"/>
          <a:stretch>
            <a:fillRect/>
          </a:stretch>
        </p:blipFill>
        <p:spPr>
          <a:xfrm>
            <a:off x="10326852" y="1171174"/>
            <a:ext cx="3068446" cy="2648482"/>
          </a:xfrm>
          <a:prstGeom prst="rect">
            <a:avLst/>
          </a:prstGeom>
        </p:spPr>
      </p:pic>
      <p:pic>
        <p:nvPicPr>
          <p:cNvPr id="20" name="Picture 19">
            <a:extLst>
              <a:ext uri="{FF2B5EF4-FFF2-40B4-BE49-F238E27FC236}">
                <a16:creationId xmlns:a16="http://schemas.microsoft.com/office/drawing/2014/main" id="{AE20E4E5-69B2-F998-ED36-92F3B0523ECB}"/>
              </a:ext>
            </a:extLst>
          </p:cNvPr>
          <p:cNvPicPr>
            <a:picLocks noChangeAspect="1"/>
          </p:cNvPicPr>
          <p:nvPr/>
        </p:nvPicPr>
        <p:blipFill>
          <a:blip r:embed="rId6"/>
          <a:stretch>
            <a:fillRect/>
          </a:stretch>
        </p:blipFill>
        <p:spPr>
          <a:xfrm>
            <a:off x="13410538" y="1249474"/>
            <a:ext cx="2890908" cy="2462625"/>
          </a:xfrm>
          <a:prstGeom prst="rect">
            <a:avLst/>
          </a:prstGeom>
        </p:spPr>
      </p:pic>
      <p:pic>
        <p:nvPicPr>
          <p:cNvPr id="22" name="Picture 21">
            <a:extLst>
              <a:ext uri="{FF2B5EF4-FFF2-40B4-BE49-F238E27FC236}">
                <a16:creationId xmlns:a16="http://schemas.microsoft.com/office/drawing/2014/main" id="{3E76D2F2-2E0D-8E0B-576D-26E08A150759}"/>
              </a:ext>
            </a:extLst>
          </p:cNvPr>
          <p:cNvPicPr>
            <a:picLocks noChangeAspect="1"/>
          </p:cNvPicPr>
          <p:nvPr/>
        </p:nvPicPr>
        <p:blipFill>
          <a:blip r:embed="rId7"/>
          <a:stretch>
            <a:fillRect/>
          </a:stretch>
        </p:blipFill>
        <p:spPr>
          <a:xfrm>
            <a:off x="225872" y="3819656"/>
            <a:ext cx="3189442" cy="3106599"/>
          </a:xfrm>
          <a:prstGeom prst="rect">
            <a:avLst/>
          </a:prstGeom>
        </p:spPr>
      </p:pic>
      <p:pic>
        <p:nvPicPr>
          <p:cNvPr id="26" name="Picture 25">
            <a:extLst>
              <a:ext uri="{FF2B5EF4-FFF2-40B4-BE49-F238E27FC236}">
                <a16:creationId xmlns:a16="http://schemas.microsoft.com/office/drawing/2014/main" id="{A18D28CC-FCD8-2163-B9B6-44245924B661}"/>
              </a:ext>
            </a:extLst>
          </p:cNvPr>
          <p:cNvPicPr>
            <a:picLocks noChangeAspect="1"/>
          </p:cNvPicPr>
          <p:nvPr/>
        </p:nvPicPr>
        <p:blipFill>
          <a:blip r:embed="rId8"/>
          <a:stretch>
            <a:fillRect/>
          </a:stretch>
        </p:blipFill>
        <p:spPr>
          <a:xfrm>
            <a:off x="7280116" y="3774806"/>
            <a:ext cx="2946870" cy="2456829"/>
          </a:xfrm>
          <a:prstGeom prst="rect">
            <a:avLst/>
          </a:prstGeom>
        </p:spPr>
      </p:pic>
      <p:pic>
        <p:nvPicPr>
          <p:cNvPr id="28" name="Picture 27">
            <a:extLst>
              <a:ext uri="{FF2B5EF4-FFF2-40B4-BE49-F238E27FC236}">
                <a16:creationId xmlns:a16="http://schemas.microsoft.com/office/drawing/2014/main" id="{0D814370-C8F5-2902-4939-2FE46F6325DA}"/>
              </a:ext>
            </a:extLst>
          </p:cNvPr>
          <p:cNvPicPr>
            <a:picLocks noChangeAspect="1"/>
          </p:cNvPicPr>
          <p:nvPr/>
        </p:nvPicPr>
        <p:blipFill>
          <a:blip r:embed="rId9"/>
          <a:stretch>
            <a:fillRect/>
          </a:stretch>
        </p:blipFill>
        <p:spPr>
          <a:xfrm>
            <a:off x="10442460" y="3712096"/>
            <a:ext cx="3118689" cy="4461634"/>
          </a:xfrm>
          <a:prstGeom prst="rect">
            <a:avLst/>
          </a:prstGeom>
        </p:spPr>
      </p:pic>
      <p:pic>
        <p:nvPicPr>
          <p:cNvPr id="30" name="Picture 29">
            <a:extLst>
              <a:ext uri="{FF2B5EF4-FFF2-40B4-BE49-F238E27FC236}">
                <a16:creationId xmlns:a16="http://schemas.microsoft.com/office/drawing/2014/main" id="{BA0EC744-9BD9-8CE1-B49B-41DFDB24A430}"/>
              </a:ext>
            </a:extLst>
          </p:cNvPr>
          <p:cNvPicPr>
            <a:picLocks noChangeAspect="1"/>
          </p:cNvPicPr>
          <p:nvPr/>
        </p:nvPicPr>
        <p:blipFill>
          <a:blip r:embed="rId10"/>
          <a:stretch>
            <a:fillRect/>
          </a:stretch>
        </p:blipFill>
        <p:spPr>
          <a:xfrm>
            <a:off x="13568830" y="3837347"/>
            <a:ext cx="2980449" cy="4435871"/>
          </a:xfrm>
          <a:prstGeom prst="rect">
            <a:avLst/>
          </a:prstGeom>
        </p:spPr>
      </p:pic>
      <p:pic>
        <p:nvPicPr>
          <p:cNvPr id="38" name="Picture 37">
            <a:extLst>
              <a:ext uri="{FF2B5EF4-FFF2-40B4-BE49-F238E27FC236}">
                <a16:creationId xmlns:a16="http://schemas.microsoft.com/office/drawing/2014/main" id="{605B59EC-68E7-BBAE-E853-7234140AB9E4}"/>
              </a:ext>
            </a:extLst>
          </p:cNvPr>
          <p:cNvPicPr>
            <a:picLocks noChangeAspect="1"/>
          </p:cNvPicPr>
          <p:nvPr/>
        </p:nvPicPr>
        <p:blipFill>
          <a:blip r:embed="rId11"/>
          <a:stretch>
            <a:fillRect/>
          </a:stretch>
        </p:blipFill>
        <p:spPr>
          <a:xfrm>
            <a:off x="3756827" y="3712097"/>
            <a:ext cx="3629237" cy="3145904"/>
          </a:xfrm>
          <a:prstGeom prst="rect">
            <a:avLst/>
          </a:prstGeom>
        </p:spPr>
      </p:pic>
    </p:spTree>
    <p:extLst>
      <p:ext uri="{BB962C8B-B14F-4D97-AF65-F5344CB8AC3E}">
        <p14:creationId xmlns:p14="http://schemas.microsoft.com/office/powerpoint/2010/main" val="2973035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B6E7-CFA6-BB5E-39D5-0A609E56AD5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673B50-222D-D304-683E-F7DC1DDDBE84}"/>
              </a:ext>
            </a:extLst>
          </p:cNvPr>
          <p:cNvSpPr>
            <a:spLocks noGrp="1"/>
          </p:cNvSpPr>
          <p:nvPr>
            <p:ph idx="1"/>
          </p:nvPr>
        </p:nvSpPr>
        <p:spPr/>
        <p:txBody>
          <a:bodyPr/>
          <a:lstStyle/>
          <a:p>
            <a:r>
              <a:rPr lang="en-US" dirty="0"/>
              <a:t>Take average value between Y and H</a:t>
            </a:r>
          </a:p>
          <a:p>
            <a:r>
              <a:rPr lang="en-US" dirty="0"/>
              <a:t>Right now there are excessive figures, which I decide to put all and trim later</a:t>
            </a:r>
          </a:p>
        </p:txBody>
      </p:sp>
    </p:spTree>
    <p:extLst>
      <p:ext uri="{BB962C8B-B14F-4D97-AF65-F5344CB8AC3E}">
        <p14:creationId xmlns:p14="http://schemas.microsoft.com/office/powerpoint/2010/main" val="1326304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84926149-D081-6FF1-76F4-D72B66CF2B5D}"/>
              </a:ext>
            </a:extLst>
          </p:cNvPr>
          <p:cNvPicPr>
            <a:picLocks noChangeAspect="1"/>
          </p:cNvPicPr>
          <p:nvPr/>
        </p:nvPicPr>
        <p:blipFill>
          <a:blip r:embed="rId3"/>
          <a:stretch>
            <a:fillRect/>
          </a:stretch>
        </p:blipFill>
        <p:spPr>
          <a:xfrm>
            <a:off x="7055326" y="206365"/>
            <a:ext cx="3600303" cy="3028826"/>
          </a:xfrm>
          <a:prstGeom prst="rect">
            <a:avLst/>
          </a:prstGeom>
        </p:spPr>
      </p:pic>
      <p:pic>
        <p:nvPicPr>
          <p:cNvPr id="18" name="Picture 17">
            <a:extLst>
              <a:ext uri="{FF2B5EF4-FFF2-40B4-BE49-F238E27FC236}">
                <a16:creationId xmlns:a16="http://schemas.microsoft.com/office/drawing/2014/main" id="{2C01CF4E-39B3-0E27-4B8E-6D278EC0F015}"/>
              </a:ext>
            </a:extLst>
          </p:cNvPr>
          <p:cNvPicPr>
            <a:picLocks noChangeAspect="1"/>
          </p:cNvPicPr>
          <p:nvPr/>
        </p:nvPicPr>
        <p:blipFill>
          <a:blip r:embed="rId4"/>
          <a:stretch>
            <a:fillRect/>
          </a:stretch>
        </p:blipFill>
        <p:spPr>
          <a:xfrm>
            <a:off x="887062" y="206365"/>
            <a:ext cx="2620027" cy="3028826"/>
          </a:xfrm>
          <a:prstGeom prst="rect">
            <a:avLst/>
          </a:prstGeom>
        </p:spPr>
      </p:pic>
      <p:pic>
        <p:nvPicPr>
          <p:cNvPr id="20" name="Picture 19">
            <a:extLst>
              <a:ext uri="{FF2B5EF4-FFF2-40B4-BE49-F238E27FC236}">
                <a16:creationId xmlns:a16="http://schemas.microsoft.com/office/drawing/2014/main" id="{99D9C118-A1A2-93AD-C94C-0466FDF48ADC}"/>
              </a:ext>
            </a:extLst>
          </p:cNvPr>
          <p:cNvPicPr>
            <a:picLocks noChangeAspect="1"/>
          </p:cNvPicPr>
          <p:nvPr/>
        </p:nvPicPr>
        <p:blipFill>
          <a:blip r:embed="rId5"/>
          <a:stretch>
            <a:fillRect/>
          </a:stretch>
        </p:blipFill>
        <p:spPr>
          <a:xfrm>
            <a:off x="4328984" y="3676723"/>
            <a:ext cx="3688336" cy="6858000"/>
          </a:xfrm>
          <a:prstGeom prst="rect">
            <a:avLst/>
          </a:prstGeom>
        </p:spPr>
      </p:pic>
      <p:pic>
        <p:nvPicPr>
          <p:cNvPr id="22" name="Picture 21">
            <a:extLst>
              <a:ext uri="{FF2B5EF4-FFF2-40B4-BE49-F238E27FC236}">
                <a16:creationId xmlns:a16="http://schemas.microsoft.com/office/drawing/2014/main" id="{7EB68F85-AF1D-9678-CFB5-7AC8DE9C7937}"/>
              </a:ext>
            </a:extLst>
          </p:cNvPr>
          <p:cNvPicPr>
            <a:picLocks noChangeAspect="1"/>
          </p:cNvPicPr>
          <p:nvPr/>
        </p:nvPicPr>
        <p:blipFill>
          <a:blip r:embed="rId6"/>
          <a:stretch>
            <a:fillRect/>
          </a:stretch>
        </p:blipFill>
        <p:spPr>
          <a:xfrm>
            <a:off x="8017320" y="3676723"/>
            <a:ext cx="4162425" cy="3533775"/>
          </a:xfrm>
          <a:prstGeom prst="rect">
            <a:avLst/>
          </a:prstGeom>
        </p:spPr>
      </p:pic>
      <p:pic>
        <p:nvPicPr>
          <p:cNvPr id="24" name="Picture 23">
            <a:extLst>
              <a:ext uri="{FF2B5EF4-FFF2-40B4-BE49-F238E27FC236}">
                <a16:creationId xmlns:a16="http://schemas.microsoft.com/office/drawing/2014/main" id="{E2DA3A56-BBF5-F93C-9004-B97293A665FC}"/>
              </a:ext>
            </a:extLst>
          </p:cNvPr>
          <p:cNvPicPr>
            <a:picLocks noChangeAspect="1"/>
          </p:cNvPicPr>
          <p:nvPr/>
        </p:nvPicPr>
        <p:blipFill>
          <a:blip r:embed="rId7"/>
          <a:stretch>
            <a:fillRect/>
          </a:stretch>
        </p:blipFill>
        <p:spPr>
          <a:xfrm>
            <a:off x="12397451" y="3773014"/>
            <a:ext cx="4152900" cy="3533775"/>
          </a:xfrm>
          <a:prstGeom prst="rect">
            <a:avLst/>
          </a:prstGeom>
        </p:spPr>
      </p:pic>
      <p:pic>
        <p:nvPicPr>
          <p:cNvPr id="26" name="Picture 25">
            <a:extLst>
              <a:ext uri="{FF2B5EF4-FFF2-40B4-BE49-F238E27FC236}">
                <a16:creationId xmlns:a16="http://schemas.microsoft.com/office/drawing/2014/main" id="{A0D1B397-0033-89D5-76DB-76F559EC574D}"/>
              </a:ext>
            </a:extLst>
          </p:cNvPr>
          <p:cNvPicPr>
            <a:picLocks noChangeAspect="1"/>
          </p:cNvPicPr>
          <p:nvPr/>
        </p:nvPicPr>
        <p:blipFill>
          <a:blip r:embed="rId8"/>
          <a:stretch>
            <a:fillRect/>
          </a:stretch>
        </p:blipFill>
        <p:spPr>
          <a:xfrm>
            <a:off x="12314751" y="0"/>
            <a:ext cx="4076700" cy="3533775"/>
          </a:xfrm>
          <a:prstGeom prst="rect">
            <a:avLst/>
          </a:prstGeom>
        </p:spPr>
      </p:pic>
      <p:pic>
        <p:nvPicPr>
          <p:cNvPr id="28" name="Picture 27">
            <a:extLst>
              <a:ext uri="{FF2B5EF4-FFF2-40B4-BE49-F238E27FC236}">
                <a16:creationId xmlns:a16="http://schemas.microsoft.com/office/drawing/2014/main" id="{CBBBDD16-CF74-BE56-8481-865FD24CF50F}"/>
              </a:ext>
            </a:extLst>
          </p:cNvPr>
          <p:cNvPicPr>
            <a:picLocks noChangeAspect="1"/>
          </p:cNvPicPr>
          <p:nvPr/>
        </p:nvPicPr>
        <p:blipFill>
          <a:blip r:embed="rId9"/>
          <a:stretch>
            <a:fillRect/>
          </a:stretch>
        </p:blipFill>
        <p:spPr>
          <a:xfrm>
            <a:off x="-51147" y="3324225"/>
            <a:ext cx="4076700" cy="3533775"/>
          </a:xfrm>
          <a:prstGeom prst="rect">
            <a:avLst/>
          </a:prstGeom>
        </p:spPr>
      </p:pic>
    </p:spTree>
    <p:extLst>
      <p:ext uri="{BB962C8B-B14F-4D97-AF65-F5344CB8AC3E}">
        <p14:creationId xmlns:p14="http://schemas.microsoft.com/office/powerpoint/2010/main" val="2170449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B0AB0-B22A-C810-43AB-20AC40FB12DE}"/>
              </a:ext>
            </a:extLst>
          </p:cNvPr>
          <p:cNvSpPr>
            <a:spLocks noGrp="1"/>
          </p:cNvSpPr>
          <p:nvPr>
            <p:ph type="title"/>
          </p:nvPr>
        </p:nvSpPr>
        <p:spPr>
          <a:xfrm>
            <a:off x="3505200" y="-198845"/>
            <a:ext cx="10515600" cy="1325563"/>
          </a:xfrm>
        </p:spPr>
        <p:txBody>
          <a:bodyPr/>
          <a:lstStyle/>
          <a:p>
            <a:r>
              <a:rPr lang="en-US" altLang="zh-CN" b="1" dirty="0"/>
              <a:t>Architecture</a:t>
            </a:r>
            <a:endParaRPr lang="en-US" b="1" dirty="0"/>
          </a:p>
        </p:txBody>
      </p:sp>
      <p:sp>
        <p:nvSpPr>
          <p:cNvPr id="6" name="Flowchart: Multidocument 5">
            <a:extLst>
              <a:ext uri="{FF2B5EF4-FFF2-40B4-BE49-F238E27FC236}">
                <a16:creationId xmlns:a16="http://schemas.microsoft.com/office/drawing/2014/main" id="{F28A9538-BE72-D750-31BF-F0A2EFD9F2D4}"/>
              </a:ext>
            </a:extLst>
          </p:cNvPr>
          <p:cNvSpPr/>
          <p:nvPr/>
        </p:nvSpPr>
        <p:spPr>
          <a:xfrm>
            <a:off x="3893436" y="1070931"/>
            <a:ext cx="1588198" cy="1068421"/>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Paper collection</a:t>
            </a:r>
          </a:p>
          <a:p>
            <a:pPr algn="ctr"/>
            <a:r>
              <a:rPr lang="en-US" sz="1400" dirty="0"/>
              <a:t> @Zotero</a:t>
            </a:r>
          </a:p>
        </p:txBody>
      </p:sp>
      <p:sp>
        <p:nvSpPr>
          <p:cNvPr id="7" name="Flowchart: Document 6">
            <a:extLst>
              <a:ext uri="{FF2B5EF4-FFF2-40B4-BE49-F238E27FC236}">
                <a16:creationId xmlns:a16="http://schemas.microsoft.com/office/drawing/2014/main" id="{BD01A0A2-B812-8385-B077-3750043D465A}"/>
              </a:ext>
            </a:extLst>
          </p:cNvPr>
          <p:cNvSpPr/>
          <p:nvPr/>
        </p:nvSpPr>
        <p:spPr>
          <a:xfrm>
            <a:off x="4106920" y="2707085"/>
            <a:ext cx="994266" cy="855912"/>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Paper </a:t>
            </a:r>
          </a:p>
          <a:p>
            <a:pPr algn="ctr"/>
            <a:r>
              <a:rPr lang="en-US" sz="1400" dirty="0"/>
              <a:t>@ </a:t>
            </a:r>
            <a:r>
              <a:rPr lang="en-US" sz="1400" dirty="0" err="1"/>
              <a:t>arxiv.tex</a:t>
            </a:r>
            <a:endParaRPr lang="en-US" sz="1400" dirty="0"/>
          </a:p>
        </p:txBody>
      </p:sp>
      <p:sp>
        <p:nvSpPr>
          <p:cNvPr id="13" name="Flowchart: Document 12">
            <a:extLst>
              <a:ext uri="{FF2B5EF4-FFF2-40B4-BE49-F238E27FC236}">
                <a16:creationId xmlns:a16="http://schemas.microsoft.com/office/drawing/2014/main" id="{3B0627F3-8FB7-819D-4ABD-C94AF4CED464}"/>
              </a:ext>
            </a:extLst>
          </p:cNvPr>
          <p:cNvSpPr/>
          <p:nvPr/>
        </p:nvSpPr>
        <p:spPr>
          <a:xfrm>
            <a:off x="6372453" y="2706711"/>
            <a:ext cx="1234083" cy="796925"/>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Descriptor File</a:t>
            </a:r>
          </a:p>
          <a:p>
            <a:pPr algn="ctr"/>
            <a:r>
              <a:rPr lang="en-US" sz="1400" dirty="0"/>
              <a:t>@arxiv.yaml</a:t>
            </a:r>
          </a:p>
        </p:txBody>
      </p:sp>
      <p:sp>
        <p:nvSpPr>
          <p:cNvPr id="21" name="Arrow: Right 20">
            <a:extLst>
              <a:ext uri="{FF2B5EF4-FFF2-40B4-BE49-F238E27FC236}">
                <a16:creationId xmlns:a16="http://schemas.microsoft.com/office/drawing/2014/main" id="{F4CAFB70-9766-6D1F-92F9-29430EA3C44D}"/>
              </a:ext>
            </a:extLst>
          </p:cNvPr>
          <p:cNvSpPr/>
          <p:nvPr/>
        </p:nvSpPr>
        <p:spPr>
          <a:xfrm rot="5400000">
            <a:off x="4327268" y="2230837"/>
            <a:ext cx="642938" cy="30956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2" name="Arrow: Right 21">
            <a:extLst>
              <a:ext uri="{FF2B5EF4-FFF2-40B4-BE49-F238E27FC236}">
                <a16:creationId xmlns:a16="http://schemas.microsoft.com/office/drawing/2014/main" id="{2B533DAA-8614-BD62-BAF5-652575AC3979}"/>
              </a:ext>
            </a:extLst>
          </p:cNvPr>
          <p:cNvSpPr/>
          <p:nvPr/>
        </p:nvSpPr>
        <p:spPr>
          <a:xfrm>
            <a:off x="5161759" y="2877903"/>
            <a:ext cx="1167598" cy="3095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Extractor</a:t>
            </a:r>
          </a:p>
        </p:txBody>
      </p:sp>
      <p:sp>
        <p:nvSpPr>
          <p:cNvPr id="23" name="Flowchart: Document 22">
            <a:extLst>
              <a:ext uri="{FF2B5EF4-FFF2-40B4-BE49-F238E27FC236}">
                <a16:creationId xmlns:a16="http://schemas.microsoft.com/office/drawing/2014/main" id="{E89C13E2-2347-5856-A2C1-FF68169952E4}"/>
              </a:ext>
            </a:extLst>
          </p:cNvPr>
          <p:cNvSpPr/>
          <p:nvPr/>
        </p:nvSpPr>
        <p:spPr>
          <a:xfrm>
            <a:off x="5941555" y="4636715"/>
            <a:ext cx="1793569" cy="911163"/>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Prompt template@ prompt_template.md</a:t>
            </a:r>
          </a:p>
        </p:txBody>
      </p:sp>
      <p:sp>
        <p:nvSpPr>
          <p:cNvPr id="25" name="Arrow: Bent 24">
            <a:extLst>
              <a:ext uri="{FF2B5EF4-FFF2-40B4-BE49-F238E27FC236}">
                <a16:creationId xmlns:a16="http://schemas.microsoft.com/office/drawing/2014/main" id="{4413FFD2-3EBF-D5AF-166A-9DB3BD5CC841}"/>
              </a:ext>
            </a:extLst>
          </p:cNvPr>
          <p:cNvSpPr/>
          <p:nvPr/>
        </p:nvSpPr>
        <p:spPr>
          <a:xfrm rot="5400000">
            <a:off x="7962714" y="2599363"/>
            <a:ext cx="693187" cy="123408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Arrow: Bent 25">
            <a:extLst>
              <a:ext uri="{FF2B5EF4-FFF2-40B4-BE49-F238E27FC236}">
                <a16:creationId xmlns:a16="http://schemas.microsoft.com/office/drawing/2014/main" id="{3E9B7470-BFA7-EA61-216B-79E7BDEE27C6}"/>
              </a:ext>
            </a:extLst>
          </p:cNvPr>
          <p:cNvSpPr/>
          <p:nvPr/>
        </p:nvSpPr>
        <p:spPr>
          <a:xfrm rot="16200000" flipV="1">
            <a:off x="8038898" y="4028385"/>
            <a:ext cx="693187" cy="1234082"/>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Flowchart: Process 26">
            <a:extLst>
              <a:ext uri="{FF2B5EF4-FFF2-40B4-BE49-F238E27FC236}">
                <a16:creationId xmlns:a16="http://schemas.microsoft.com/office/drawing/2014/main" id="{1E61C56B-BFB7-82A4-8328-926D4FCCEE59}"/>
              </a:ext>
            </a:extLst>
          </p:cNvPr>
          <p:cNvSpPr/>
          <p:nvPr/>
        </p:nvSpPr>
        <p:spPr>
          <a:xfrm>
            <a:off x="8000994" y="3563718"/>
            <a:ext cx="1390650" cy="73804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Prompts</a:t>
            </a:r>
          </a:p>
        </p:txBody>
      </p:sp>
      <p:sp>
        <p:nvSpPr>
          <p:cNvPr id="28" name="Flowchart: Process 27">
            <a:extLst>
              <a:ext uri="{FF2B5EF4-FFF2-40B4-BE49-F238E27FC236}">
                <a16:creationId xmlns:a16="http://schemas.microsoft.com/office/drawing/2014/main" id="{A2BF143A-B34C-5566-BD30-3F8FCEA49663}"/>
              </a:ext>
            </a:extLst>
          </p:cNvPr>
          <p:cNvSpPr/>
          <p:nvPr/>
        </p:nvSpPr>
        <p:spPr>
          <a:xfrm>
            <a:off x="10559242" y="3563716"/>
            <a:ext cx="1390650" cy="738049"/>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Responses</a:t>
            </a:r>
          </a:p>
        </p:txBody>
      </p:sp>
      <p:sp>
        <p:nvSpPr>
          <p:cNvPr id="30" name="Arrow: Right 29">
            <a:extLst>
              <a:ext uri="{FF2B5EF4-FFF2-40B4-BE49-F238E27FC236}">
                <a16:creationId xmlns:a16="http://schemas.microsoft.com/office/drawing/2014/main" id="{AFA15540-A10B-B498-12C6-9DE599233EE2}"/>
              </a:ext>
            </a:extLst>
          </p:cNvPr>
          <p:cNvSpPr/>
          <p:nvPr/>
        </p:nvSpPr>
        <p:spPr>
          <a:xfrm>
            <a:off x="9391644" y="3777960"/>
            <a:ext cx="1167598" cy="3095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Physicist</a:t>
            </a:r>
          </a:p>
        </p:txBody>
      </p:sp>
      <p:sp>
        <p:nvSpPr>
          <p:cNvPr id="31" name="Flowchart: Document 30">
            <a:extLst>
              <a:ext uri="{FF2B5EF4-FFF2-40B4-BE49-F238E27FC236}">
                <a16:creationId xmlns:a16="http://schemas.microsoft.com/office/drawing/2014/main" id="{D3C892F3-8CDD-5F99-6833-07120E4BC4E3}"/>
              </a:ext>
            </a:extLst>
          </p:cNvPr>
          <p:cNvSpPr/>
          <p:nvPr/>
        </p:nvSpPr>
        <p:spPr>
          <a:xfrm>
            <a:off x="12169769" y="1168588"/>
            <a:ext cx="1206849" cy="779338"/>
          </a:xfrm>
          <a:prstGeom prst="flowChart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Rubrics</a:t>
            </a:r>
          </a:p>
        </p:txBody>
      </p:sp>
      <p:sp>
        <p:nvSpPr>
          <p:cNvPr id="32" name="Arrow: Right 31">
            <a:extLst>
              <a:ext uri="{FF2B5EF4-FFF2-40B4-BE49-F238E27FC236}">
                <a16:creationId xmlns:a16="http://schemas.microsoft.com/office/drawing/2014/main" id="{E3C4B183-4462-4A55-8697-2B3C5002E5AE}"/>
              </a:ext>
            </a:extLst>
          </p:cNvPr>
          <p:cNvSpPr/>
          <p:nvPr/>
        </p:nvSpPr>
        <p:spPr>
          <a:xfrm>
            <a:off x="12079008" y="3777960"/>
            <a:ext cx="1167598" cy="309563"/>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dirty="0">
                <a:solidFill>
                  <a:schemeClr val="bg1"/>
                </a:solidFill>
              </a:rPr>
              <a:t>Evaluator</a:t>
            </a:r>
          </a:p>
        </p:txBody>
      </p:sp>
      <p:sp>
        <p:nvSpPr>
          <p:cNvPr id="33" name="Arrow: Down 32">
            <a:extLst>
              <a:ext uri="{FF2B5EF4-FFF2-40B4-BE49-F238E27FC236}">
                <a16:creationId xmlns:a16="http://schemas.microsoft.com/office/drawing/2014/main" id="{1105FCFD-DADA-FEEC-8D69-1633E4F3ABA7}"/>
              </a:ext>
            </a:extLst>
          </p:cNvPr>
          <p:cNvSpPr/>
          <p:nvPr/>
        </p:nvSpPr>
        <p:spPr>
          <a:xfrm>
            <a:off x="12504987" y="2006039"/>
            <a:ext cx="219075" cy="165299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lowchart: Process 33">
            <a:extLst>
              <a:ext uri="{FF2B5EF4-FFF2-40B4-BE49-F238E27FC236}">
                <a16:creationId xmlns:a16="http://schemas.microsoft.com/office/drawing/2014/main" id="{D3EC9757-9FAB-C7DE-D914-B1FD880958BC}"/>
              </a:ext>
            </a:extLst>
          </p:cNvPr>
          <p:cNvSpPr/>
          <p:nvPr/>
        </p:nvSpPr>
        <p:spPr>
          <a:xfrm>
            <a:off x="13276483" y="3566641"/>
            <a:ext cx="1390650" cy="732192"/>
          </a:xfrm>
          <a:prstGeom prst="flowChart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Score</a:t>
            </a:r>
          </a:p>
        </p:txBody>
      </p:sp>
      <p:sp>
        <p:nvSpPr>
          <p:cNvPr id="35" name="Rectangle: Rounded Corners 34">
            <a:extLst>
              <a:ext uri="{FF2B5EF4-FFF2-40B4-BE49-F238E27FC236}">
                <a16:creationId xmlns:a16="http://schemas.microsoft.com/office/drawing/2014/main" id="{61136F31-72BE-A348-C778-70F37F6A34ED}"/>
              </a:ext>
            </a:extLst>
          </p:cNvPr>
          <p:cNvSpPr/>
          <p:nvPr/>
        </p:nvSpPr>
        <p:spPr>
          <a:xfrm>
            <a:off x="3590931" y="938222"/>
            <a:ext cx="8458200" cy="5053013"/>
          </a:xfrm>
          <a:prstGeom prst="round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146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EE44-5AC4-23BA-58D3-33E9B048D1BC}"/>
              </a:ext>
            </a:extLst>
          </p:cNvPr>
          <p:cNvSpPr>
            <a:spLocks noGrp="1"/>
          </p:cNvSpPr>
          <p:nvPr>
            <p:ph type="title"/>
          </p:nvPr>
        </p:nvSpPr>
        <p:spPr/>
        <p:txBody>
          <a:bodyPr/>
          <a:lstStyle/>
          <a:p>
            <a:r>
              <a:rPr lang="en-US" dirty="0"/>
              <a:t>Example of correction happens at execution stage</a:t>
            </a:r>
          </a:p>
        </p:txBody>
      </p:sp>
      <p:sp>
        <p:nvSpPr>
          <p:cNvPr id="3" name="Content Placeholder 2">
            <a:extLst>
              <a:ext uri="{FF2B5EF4-FFF2-40B4-BE49-F238E27FC236}">
                <a16:creationId xmlns:a16="http://schemas.microsoft.com/office/drawing/2014/main" id="{B9E3927D-A18A-3D22-932C-82E24452B6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417803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Arrow: Right 21">
            <a:extLst>
              <a:ext uri="{FF2B5EF4-FFF2-40B4-BE49-F238E27FC236}">
                <a16:creationId xmlns:a16="http://schemas.microsoft.com/office/drawing/2014/main" id="{2B533DAA-8614-BD62-BAF5-652575AC3979}"/>
              </a:ext>
            </a:extLst>
          </p:cNvPr>
          <p:cNvSpPr/>
          <p:nvPr/>
        </p:nvSpPr>
        <p:spPr>
          <a:xfrm>
            <a:off x="9113679" y="1567286"/>
            <a:ext cx="121935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Execution LLM</a:t>
            </a:r>
          </a:p>
        </p:txBody>
      </p:sp>
      <p:sp>
        <p:nvSpPr>
          <p:cNvPr id="26" name="Arrow: Bent 25">
            <a:extLst>
              <a:ext uri="{FF2B5EF4-FFF2-40B4-BE49-F238E27FC236}">
                <a16:creationId xmlns:a16="http://schemas.microsoft.com/office/drawing/2014/main" id="{3E9B7470-BFA7-EA61-216B-79E7BDEE27C6}"/>
              </a:ext>
            </a:extLst>
          </p:cNvPr>
          <p:cNvSpPr/>
          <p:nvPr/>
        </p:nvSpPr>
        <p:spPr>
          <a:xfrm rot="16200000" flipV="1">
            <a:off x="7922398" y="1820643"/>
            <a:ext cx="693187" cy="123408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7" name="Flowchart: Process 26">
            <a:extLst>
              <a:ext uri="{FF2B5EF4-FFF2-40B4-BE49-F238E27FC236}">
                <a16:creationId xmlns:a16="http://schemas.microsoft.com/office/drawing/2014/main" id="{1E61C56B-BFB7-82A4-8328-926D4FCCEE59}"/>
              </a:ext>
            </a:extLst>
          </p:cNvPr>
          <p:cNvSpPr/>
          <p:nvPr/>
        </p:nvSpPr>
        <p:spPr>
          <a:xfrm>
            <a:off x="7928325" y="1353044"/>
            <a:ext cx="1167598" cy="73804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Prompts</a:t>
            </a:r>
          </a:p>
          <a:p>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 </a:t>
            </a:r>
          </a:p>
          <a:p>
            <a:r>
              <a:rPr lang="en-US" sz="800" dirty="0">
                <a:solidFill>
                  <a:srgbClr val="E45649"/>
                </a:solidFill>
                <a:latin typeface="Consolas" panose="020B0609020204030204" pitchFamily="49" charset="0"/>
              </a:rPr>
              <a:t>The Hamiltonian of free fermion is ...</a:t>
            </a:r>
          </a:p>
        </p:txBody>
      </p:sp>
      <p:sp>
        <p:nvSpPr>
          <p:cNvPr id="34" name="Flowchart: Process 33">
            <a:extLst>
              <a:ext uri="{FF2B5EF4-FFF2-40B4-BE49-F238E27FC236}">
                <a16:creationId xmlns:a16="http://schemas.microsoft.com/office/drawing/2014/main" id="{D3EC9757-9FAB-C7DE-D914-B1FD880958BC}"/>
              </a:ext>
            </a:extLst>
          </p:cNvPr>
          <p:cNvSpPr/>
          <p:nvPr/>
        </p:nvSpPr>
        <p:spPr>
          <a:xfrm>
            <a:off x="12378364" y="460062"/>
            <a:ext cx="1247383" cy="63626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Physics logic: 1</a:t>
            </a:r>
          </a:p>
          <a:p>
            <a:r>
              <a:rPr lang="en-US" sz="800" dirty="0">
                <a:solidFill>
                  <a:srgbClr val="E45649"/>
                </a:solidFill>
                <a:latin typeface="Consolas" panose="020B0609020204030204" pitchFamily="49" charset="0"/>
              </a:rPr>
              <a:t>Math derivation: 2</a:t>
            </a:r>
          </a:p>
          <a:p>
            <a:r>
              <a:rPr lang="en-US" sz="800" dirty="0">
                <a:solidFill>
                  <a:srgbClr val="E45649"/>
                </a:solidFill>
                <a:latin typeface="Consolas" panose="020B0609020204030204" pitchFamily="49" charset="0"/>
              </a:rPr>
              <a:t>...</a:t>
            </a:r>
          </a:p>
        </p:txBody>
      </p:sp>
      <p:sp>
        <p:nvSpPr>
          <p:cNvPr id="25" name="Flowchart: Document 24">
            <a:extLst>
              <a:ext uri="{FF2B5EF4-FFF2-40B4-BE49-F238E27FC236}">
                <a16:creationId xmlns:a16="http://schemas.microsoft.com/office/drawing/2014/main" id="{DFD15314-5E47-13D6-9C92-2D4E81E61B6B}"/>
              </a:ext>
            </a:extLst>
          </p:cNvPr>
          <p:cNvSpPr/>
          <p:nvPr/>
        </p:nvSpPr>
        <p:spPr>
          <a:xfrm>
            <a:off x="6319424" y="2359917"/>
            <a:ext cx="1304595" cy="796925"/>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Placeholders</a:t>
            </a:r>
          </a:p>
          <a:p>
            <a:r>
              <a:rPr lang="en-US" sz="800" dirty="0">
                <a:solidFill>
                  <a:srgbClr val="E45649"/>
                </a:solidFill>
                <a:latin typeface="Consolas" panose="020B0609020204030204" pitchFamily="49" charset="0"/>
              </a:rPr>
              <a:t>system: free fermion</a:t>
            </a:r>
          </a:p>
          <a:p>
            <a:r>
              <a:rPr lang="en-US" sz="800" dirty="0">
                <a:solidFill>
                  <a:srgbClr val="E45649"/>
                </a:solidFill>
                <a:latin typeface="Consolas" panose="020B0609020204030204" pitchFamily="49" charset="0"/>
              </a:rPr>
              <a:t>...</a:t>
            </a:r>
          </a:p>
        </p:txBody>
      </p:sp>
      <p:sp>
        <p:nvSpPr>
          <p:cNvPr id="31" name="Flowchart: Document 30">
            <a:extLst>
              <a:ext uri="{FF2B5EF4-FFF2-40B4-BE49-F238E27FC236}">
                <a16:creationId xmlns:a16="http://schemas.microsoft.com/office/drawing/2014/main" id="{888C4080-2625-758F-1484-A33D78EEFAC4}"/>
              </a:ext>
            </a:extLst>
          </p:cNvPr>
          <p:cNvSpPr/>
          <p:nvPr/>
        </p:nvSpPr>
        <p:spPr>
          <a:xfrm>
            <a:off x="6559121" y="460065"/>
            <a:ext cx="1064897" cy="796925"/>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Template</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p>
          <a:p>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32" name="Arrow: Bent 31">
            <a:extLst>
              <a:ext uri="{FF2B5EF4-FFF2-40B4-BE49-F238E27FC236}">
                <a16:creationId xmlns:a16="http://schemas.microsoft.com/office/drawing/2014/main" id="{E62D4D52-5BF8-22CF-6DED-171C484D6752}"/>
              </a:ext>
            </a:extLst>
          </p:cNvPr>
          <p:cNvSpPr/>
          <p:nvPr/>
        </p:nvSpPr>
        <p:spPr>
          <a:xfrm rot="5400000">
            <a:off x="7918797" y="377293"/>
            <a:ext cx="693187" cy="123408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33" name="TextBox 32">
            <a:extLst>
              <a:ext uri="{FF2B5EF4-FFF2-40B4-BE49-F238E27FC236}">
                <a16:creationId xmlns:a16="http://schemas.microsoft.com/office/drawing/2014/main" id="{A0F1E97A-F155-D9EA-0157-199E44E6E81E}"/>
              </a:ext>
            </a:extLst>
          </p:cNvPr>
          <p:cNvSpPr txBox="1"/>
          <p:nvPr/>
        </p:nvSpPr>
        <p:spPr>
          <a:xfrm>
            <a:off x="7807180" y="2359917"/>
            <a:ext cx="373535" cy="276999"/>
          </a:xfrm>
          <a:prstGeom prst="rect">
            <a:avLst/>
          </a:prstGeom>
          <a:noFill/>
        </p:spPr>
        <p:txBody>
          <a:bodyPr wrap="square" rtlCol="0">
            <a:spAutoFit/>
          </a:bodyPr>
          <a:lstStyle/>
          <a:p>
            <a:r>
              <a:rPr lang="en-US" sz="1200" dirty="0">
                <a:latin typeface="Söhne"/>
              </a:rPr>
              <a:t>①</a:t>
            </a:r>
            <a:endParaRPr lang="en-US" sz="1200" dirty="0"/>
          </a:p>
        </p:txBody>
      </p:sp>
      <p:sp>
        <p:nvSpPr>
          <p:cNvPr id="38" name="Flowchart: Process 37">
            <a:extLst>
              <a:ext uri="{FF2B5EF4-FFF2-40B4-BE49-F238E27FC236}">
                <a16:creationId xmlns:a16="http://schemas.microsoft.com/office/drawing/2014/main" id="{F69B7A04-5F4D-FFCB-158C-B9F8C581FEF6}"/>
              </a:ext>
            </a:extLst>
          </p:cNvPr>
          <p:cNvSpPr/>
          <p:nvPr/>
        </p:nvSpPr>
        <p:spPr>
          <a:xfrm>
            <a:off x="10358913" y="1309909"/>
            <a:ext cx="1324127" cy="85591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a:t>
            </a:r>
          </a:p>
          <a:p>
            <a:r>
              <a:rPr lang="en-US" sz="800" dirty="0">
                <a:solidFill>
                  <a:srgbClr val="E45649"/>
                </a:solidFill>
                <a:latin typeface="Consolas" panose="020B0609020204030204" pitchFamily="49" charset="0"/>
              </a:rPr>
              <a:t>The Hamiltonian of free fermion is $H=\</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39" name="TextBox 38">
            <a:extLst>
              <a:ext uri="{FF2B5EF4-FFF2-40B4-BE49-F238E27FC236}">
                <a16:creationId xmlns:a16="http://schemas.microsoft.com/office/drawing/2014/main" id="{276D19A3-2EC0-63FC-5E25-C54A4AE4AB72}"/>
              </a:ext>
            </a:extLst>
          </p:cNvPr>
          <p:cNvSpPr txBox="1"/>
          <p:nvPr/>
        </p:nvSpPr>
        <p:spPr>
          <a:xfrm>
            <a:off x="7814230" y="795107"/>
            <a:ext cx="373535" cy="276999"/>
          </a:xfrm>
          <a:prstGeom prst="rect">
            <a:avLst/>
          </a:prstGeom>
          <a:noFill/>
        </p:spPr>
        <p:txBody>
          <a:bodyPr wrap="square" rtlCol="0">
            <a:spAutoFit/>
          </a:bodyPr>
          <a:lstStyle/>
          <a:p>
            <a:r>
              <a:rPr lang="en-US" sz="1200" dirty="0">
                <a:latin typeface="Söhne"/>
              </a:rPr>
              <a:t>①</a:t>
            </a:r>
            <a:endParaRPr lang="en-US" sz="1200" dirty="0"/>
          </a:p>
        </p:txBody>
      </p:sp>
      <p:sp>
        <p:nvSpPr>
          <p:cNvPr id="40" name="TextBox 39">
            <a:extLst>
              <a:ext uri="{FF2B5EF4-FFF2-40B4-BE49-F238E27FC236}">
                <a16:creationId xmlns:a16="http://schemas.microsoft.com/office/drawing/2014/main" id="{25441A63-B6D2-8AC7-B58A-AAB87EC5607B}"/>
              </a:ext>
            </a:extLst>
          </p:cNvPr>
          <p:cNvSpPr txBox="1"/>
          <p:nvPr/>
        </p:nvSpPr>
        <p:spPr>
          <a:xfrm>
            <a:off x="9565680" y="1387546"/>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②</a:t>
            </a:r>
            <a:endParaRPr lang="en-US" sz="1200" dirty="0"/>
          </a:p>
        </p:txBody>
      </p:sp>
      <p:sp>
        <p:nvSpPr>
          <p:cNvPr id="42" name="Arrow: Bent 41">
            <a:extLst>
              <a:ext uri="{FF2B5EF4-FFF2-40B4-BE49-F238E27FC236}">
                <a16:creationId xmlns:a16="http://schemas.microsoft.com/office/drawing/2014/main" id="{1B33B487-7978-A305-0FA1-EADE04EC0397}"/>
              </a:ext>
            </a:extLst>
          </p:cNvPr>
          <p:cNvSpPr/>
          <p:nvPr/>
        </p:nvSpPr>
        <p:spPr>
          <a:xfrm rot="10800000" flipH="1" flipV="1">
            <a:off x="10987712" y="558902"/>
            <a:ext cx="1390650" cy="73219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43" name="Arrow: Bent 42">
            <a:extLst>
              <a:ext uri="{FF2B5EF4-FFF2-40B4-BE49-F238E27FC236}">
                <a16:creationId xmlns:a16="http://schemas.microsoft.com/office/drawing/2014/main" id="{B1C11A0E-52C1-C515-0AC0-B6B4E969826D}"/>
              </a:ext>
            </a:extLst>
          </p:cNvPr>
          <p:cNvSpPr/>
          <p:nvPr/>
        </p:nvSpPr>
        <p:spPr>
          <a:xfrm rot="10800000" flipH="1">
            <a:off x="10987712" y="2175447"/>
            <a:ext cx="1390650" cy="73219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45" name="Flowchart: Process 44">
            <a:extLst>
              <a:ext uri="{FF2B5EF4-FFF2-40B4-BE49-F238E27FC236}">
                <a16:creationId xmlns:a16="http://schemas.microsoft.com/office/drawing/2014/main" id="{2F1B34C5-6E25-94A4-2A3C-8070D3DCC090}"/>
              </a:ext>
            </a:extLst>
          </p:cNvPr>
          <p:cNvSpPr/>
          <p:nvPr/>
        </p:nvSpPr>
        <p:spPr>
          <a:xfrm>
            <a:off x="12390328" y="2394903"/>
            <a:ext cx="1140774"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$H=</a:t>
            </a:r>
            <a:r>
              <a:rPr lang="en-US" sz="800" b="1" dirty="0">
                <a:solidFill>
                  <a:srgbClr val="E45649"/>
                </a:solidFill>
                <a:latin typeface="Consolas" panose="020B0609020204030204" pitchFamily="49" charset="0"/>
              </a:rPr>
              <a:t>\frac{1}{</a:t>
            </a:r>
            <a:r>
              <a:rPr lang="en-US" sz="800" b="1" dirty="0" err="1">
                <a:solidFill>
                  <a:srgbClr val="E45649"/>
                </a:solidFill>
                <a:latin typeface="Consolas" panose="020B0609020204030204" pitchFamily="49" charset="0"/>
              </a:rPr>
              <a:t>N_k</a:t>
            </a:r>
            <a:r>
              <a:rPr lang="en-US" sz="800" b="1" dirty="0">
                <a:solidFill>
                  <a:srgbClr val="E45649"/>
                </a:solidFill>
                <a:latin typeface="Consolas" panose="020B0609020204030204" pitchFamily="49" charset="0"/>
              </a:rPr>
              <a:t>}</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46" name="TextBox 45">
            <a:extLst>
              <a:ext uri="{FF2B5EF4-FFF2-40B4-BE49-F238E27FC236}">
                <a16:creationId xmlns:a16="http://schemas.microsoft.com/office/drawing/2014/main" id="{6CD88D48-DA82-DF3C-575A-F98771351D03}"/>
              </a:ext>
            </a:extLst>
          </p:cNvPr>
          <p:cNvSpPr txBox="1"/>
          <p:nvPr/>
        </p:nvSpPr>
        <p:spPr>
          <a:xfrm>
            <a:off x="11551462" y="819330"/>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③</a:t>
            </a:r>
            <a:endParaRPr lang="en-US" sz="1200" dirty="0"/>
          </a:p>
        </p:txBody>
      </p:sp>
      <p:sp>
        <p:nvSpPr>
          <p:cNvPr id="47" name="TextBox 46">
            <a:extLst>
              <a:ext uri="{FF2B5EF4-FFF2-40B4-BE49-F238E27FC236}">
                <a16:creationId xmlns:a16="http://schemas.microsoft.com/office/drawing/2014/main" id="{139F320E-42A7-331F-E79F-8FF6831FDEEA}"/>
              </a:ext>
            </a:extLst>
          </p:cNvPr>
          <p:cNvSpPr txBox="1"/>
          <p:nvPr/>
        </p:nvSpPr>
        <p:spPr>
          <a:xfrm>
            <a:off x="11551462" y="2394903"/>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④</a:t>
            </a:r>
            <a:endParaRPr lang="en-US" sz="1200" dirty="0"/>
          </a:p>
        </p:txBody>
      </p:sp>
      <p:sp>
        <p:nvSpPr>
          <p:cNvPr id="56" name="Arrow: U-Turn 55">
            <a:extLst>
              <a:ext uri="{FF2B5EF4-FFF2-40B4-BE49-F238E27FC236}">
                <a16:creationId xmlns:a16="http://schemas.microsoft.com/office/drawing/2014/main" id="{43D36330-FD38-6A30-E71A-4605E03ED260}"/>
              </a:ext>
            </a:extLst>
          </p:cNvPr>
          <p:cNvSpPr/>
          <p:nvPr/>
        </p:nvSpPr>
        <p:spPr>
          <a:xfrm rot="10800000">
            <a:off x="6982089" y="3175419"/>
            <a:ext cx="6193323" cy="493212"/>
          </a:xfrm>
          <a:prstGeom prst="uturnArrow">
            <a:avLst>
              <a:gd name="adj1" fmla="val 28047"/>
              <a:gd name="adj2" fmla="val 25000"/>
              <a:gd name="adj3" fmla="val 25000"/>
              <a:gd name="adj4" fmla="val 43750"/>
              <a:gd name="adj5" fmla="val 100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TextBox 56">
            <a:extLst>
              <a:ext uri="{FF2B5EF4-FFF2-40B4-BE49-F238E27FC236}">
                <a16:creationId xmlns:a16="http://schemas.microsoft.com/office/drawing/2014/main" id="{736A85A7-B42A-7F92-1ED2-F37AC969D02E}"/>
              </a:ext>
            </a:extLst>
          </p:cNvPr>
          <p:cNvSpPr txBox="1"/>
          <p:nvPr/>
        </p:nvSpPr>
        <p:spPr>
          <a:xfrm>
            <a:off x="9705215" y="3271871"/>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⑤</a:t>
            </a:r>
            <a:endParaRPr lang="en-US" sz="1200" dirty="0"/>
          </a:p>
        </p:txBody>
      </p:sp>
      <p:sp>
        <p:nvSpPr>
          <p:cNvPr id="58" name="TextBox 57">
            <a:extLst>
              <a:ext uri="{FF2B5EF4-FFF2-40B4-BE49-F238E27FC236}">
                <a16:creationId xmlns:a16="http://schemas.microsoft.com/office/drawing/2014/main" id="{9FF6B4E0-A61A-8629-BDF7-39BB41276DEE}"/>
              </a:ext>
            </a:extLst>
          </p:cNvPr>
          <p:cNvSpPr txBox="1"/>
          <p:nvPr/>
        </p:nvSpPr>
        <p:spPr>
          <a:xfrm>
            <a:off x="9557053" y="3639526"/>
            <a:ext cx="1325493"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Feed to next task</a:t>
            </a:r>
            <a:endParaRPr lang="en-US" sz="1100" dirty="0"/>
          </a:p>
        </p:txBody>
      </p:sp>
      <p:sp>
        <p:nvSpPr>
          <p:cNvPr id="59" name="TextBox 58">
            <a:extLst>
              <a:ext uri="{FF2B5EF4-FFF2-40B4-BE49-F238E27FC236}">
                <a16:creationId xmlns:a16="http://schemas.microsoft.com/office/drawing/2014/main" id="{1D13B494-13EA-C9B7-1214-1C53E5D032B1}"/>
              </a:ext>
            </a:extLst>
          </p:cNvPr>
          <p:cNvSpPr txBox="1"/>
          <p:nvPr/>
        </p:nvSpPr>
        <p:spPr>
          <a:xfrm>
            <a:off x="6145438" y="420405"/>
            <a:ext cx="888040"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(a)</a:t>
            </a:r>
            <a:endParaRPr lang="en-US" sz="1200" dirty="0"/>
          </a:p>
        </p:txBody>
      </p:sp>
      <p:sp>
        <p:nvSpPr>
          <p:cNvPr id="61" name="TextBox 60">
            <a:extLst>
              <a:ext uri="{FF2B5EF4-FFF2-40B4-BE49-F238E27FC236}">
                <a16:creationId xmlns:a16="http://schemas.microsoft.com/office/drawing/2014/main" id="{E0843FD5-F175-13AA-1082-595A9C396852}"/>
              </a:ext>
            </a:extLst>
          </p:cNvPr>
          <p:cNvSpPr txBox="1"/>
          <p:nvPr/>
        </p:nvSpPr>
        <p:spPr>
          <a:xfrm>
            <a:off x="11417715" y="596914"/>
            <a:ext cx="640432"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Human</a:t>
            </a:r>
            <a:endParaRPr lang="en-US" sz="1100" dirty="0"/>
          </a:p>
        </p:txBody>
      </p:sp>
      <p:sp>
        <p:nvSpPr>
          <p:cNvPr id="62" name="TextBox 61">
            <a:extLst>
              <a:ext uri="{FF2B5EF4-FFF2-40B4-BE49-F238E27FC236}">
                <a16:creationId xmlns:a16="http://schemas.microsoft.com/office/drawing/2014/main" id="{2236A36D-0621-B380-3F95-0838B921E71A}"/>
              </a:ext>
            </a:extLst>
          </p:cNvPr>
          <p:cNvSpPr txBox="1"/>
          <p:nvPr/>
        </p:nvSpPr>
        <p:spPr>
          <a:xfrm>
            <a:off x="11417715" y="2591820"/>
            <a:ext cx="640432"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Human</a:t>
            </a:r>
            <a:endParaRPr lang="en-US" sz="1100" dirty="0"/>
          </a:p>
        </p:txBody>
      </p:sp>
    </p:spTree>
    <p:extLst>
      <p:ext uri="{BB962C8B-B14F-4D97-AF65-F5344CB8AC3E}">
        <p14:creationId xmlns:p14="http://schemas.microsoft.com/office/powerpoint/2010/main" val="3102093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FEF4CC-3FAE-3F17-528F-4EC217EDE8B6}"/>
              </a:ext>
            </a:extLst>
          </p:cNvPr>
          <p:cNvSpPr txBox="1"/>
          <p:nvPr/>
        </p:nvSpPr>
        <p:spPr>
          <a:xfrm>
            <a:off x="1196860" y="918217"/>
            <a:ext cx="1696453" cy="307777"/>
          </a:xfrm>
          <a:prstGeom prst="rect">
            <a:avLst/>
          </a:prstGeom>
          <a:noFill/>
        </p:spPr>
        <p:txBody>
          <a:bodyPr wrap="square" rtlCol="0">
            <a:spAutoFit/>
          </a:bodyPr>
          <a:lstStyle/>
          <a:p>
            <a:r>
              <a:rPr lang="en-US" sz="1400" dirty="0">
                <a:latin typeface="Söhne"/>
              </a:rPr>
              <a:t>①  </a:t>
            </a:r>
            <a:r>
              <a:rPr lang="en-US" sz="1400" dirty="0">
                <a:solidFill>
                  <a:sysClr val="windowText" lastClr="000000"/>
                </a:solidFill>
                <a:latin typeface="Arial" panose="020B0604020202020204" pitchFamily="34" charset="0"/>
                <a:cs typeface="Arial" panose="020B0604020202020204" pitchFamily="34" charset="0"/>
              </a:rPr>
              <a:t>Button Press</a:t>
            </a:r>
          </a:p>
        </p:txBody>
      </p:sp>
      <p:sp>
        <p:nvSpPr>
          <p:cNvPr id="9" name="TextBox 8">
            <a:extLst>
              <a:ext uri="{FF2B5EF4-FFF2-40B4-BE49-F238E27FC236}">
                <a16:creationId xmlns:a16="http://schemas.microsoft.com/office/drawing/2014/main" id="{0445A686-C1D2-922C-89B4-BCD8119B3CC9}"/>
              </a:ext>
            </a:extLst>
          </p:cNvPr>
          <p:cNvSpPr txBox="1"/>
          <p:nvPr/>
        </p:nvSpPr>
        <p:spPr>
          <a:xfrm>
            <a:off x="1196860" y="4099968"/>
            <a:ext cx="1696453" cy="307777"/>
          </a:xfrm>
          <a:prstGeom prst="rect">
            <a:avLst/>
          </a:prstGeom>
          <a:noFill/>
        </p:spPr>
        <p:txBody>
          <a:bodyPr wrap="square" rtlCol="0">
            <a:spAutoFit/>
          </a:bodyPr>
          <a:lstStyle/>
          <a:p>
            <a:r>
              <a:rPr lang="en-US" sz="1400" dirty="0">
                <a:solidFill>
                  <a:sysClr val="windowText" lastClr="000000"/>
                </a:solidFill>
                <a:latin typeface="Arial" panose="020B0604020202020204" pitchFamily="34" charset="0"/>
                <a:cs typeface="Arial" panose="020B0604020202020204" pitchFamily="34" charset="0"/>
              </a:rPr>
              <a:t>②  Conveyor Belt</a:t>
            </a:r>
          </a:p>
        </p:txBody>
      </p:sp>
      <p:sp>
        <p:nvSpPr>
          <p:cNvPr id="10" name="Flowchart: Document 9">
            <a:extLst>
              <a:ext uri="{FF2B5EF4-FFF2-40B4-BE49-F238E27FC236}">
                <a16:creationId xmlns:a16="http://schemas.microsoft.com/office/drawing/2014/main" id="{34488214-7DC3-C14E-4081-6FBF133E1444}"/>
              </a:ext>
            </a:extLst>
          </p:cNvPr>
          <p:cNvSpPr/>
          <p:nvPr/>
        </p:nvSpPr>
        <p:spPr>
          <a:xfrm>
            <a:off x="5181067" y="923248"/>
            <a:ext cx="1696452" cy="1046031"/>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latin typeface="Arial" panose="020B0604020202020204" pitchFamily="34" charset="0"/>
              <a:cs typeface="Arial" panose="020B0604020202020204" pitchFamily="34" charset="0"/>
            </a:endParaRPr>
          </a:p>
          <a:p>
            <a:r>
              <a:rPr lang="en-US" sz="1400" dirty="0">
                <a:solidFill>
                  <a:sysClr val="windowText" lastClr="000000"/>
                </a:solidFill>
                <a:latin typeface="Arial" panose="020B0604020202020204" pitchFamily="34" charset="0"/>
                <a:cs typeface="Arial" panose="020B0604020202020204" pitchFamily="34" charset="0"/>
              </a:rPr>
              <a:t>Standardize prompt template</a:t>
            </a:r>
          </a:p>
          <a:p>
            <a:r>
              <a:rPr lang="en-US" sz="1200" b="1" dirty="0">
                <a:solidFill>
                  <a:sysClr val="windowText" lastClr="000000"/>
                </a:solidFill>
                <a:latin typeface="Arial" panose="020B0604020202020204" pitchFamily="34" charset="0"/>
                <a:cs typeface="Arial" panose="020B0604020202020204" pitchFamily="34" charset="0"/>
              </a:rPr>
              <a:t>STEP</a:t>
            </a:r>
            <a:r>
              <a:rPr lang="en-US" sz="1200" dirty="0">
                <a:solidFill>
                  <a:sysClr val="windowText" lastClr="000000"/>
                </a:solidFill>
                <a:latin typeface="Arial" panose="020B0604020202020204" pitchFamily="34" charset="0"/>
                <a:cs typeface="Arial" panose="020B0604020202020204" pitchFamily="34" charset="0"/>
              </a:rPr>
              <a:t> </a:t>
            </a:r>
            <a:r>
              <a:rPr lang="en-US" sz="1200" b="1" dirty="0">
                <a:solidFill>
                  <a:sysClr val="windowText" lastClr="000000"/>
                </a:solidFill>
                <a:latin typeface="Arial" panose="020B0604020202020204" pitchFamily="34" charset="0"/>
                <a:cs typeface="Arial" panose="020B0604020202020204" pitchFamily="34" charset="0"/>
              </a:rPr>
              <a:t>1</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900" dirty="0">
              <a:solidFill>
                <a:srgbClr val="383A42"/>
              </a:solidFill>
              <a:latin typeface="Consolas" panose="020B0609020204030204" pitchFamily="49" charset="0"/>
            </a:endParaRPr>
          </a:p>
        </p:txBody>
      </p:sp>
      <p:sp>
        <p:nvSpPr>
          <p:cNvPr id="11" name="Flowchart: Document 10">
            <a:extLst>
              <a:ext uri="{FF2B5EF4-FFF2-40B4-BE49-F238E27FC236}">
                <a16:creationId xmlns:a16="http://schemas.microsoft.com/office/drawing/2014/main" id="{2D48A191-AA1B-0206-4919-C561E9879BEF}"/>
              </a:ext>
            </a:extLst>
          </p:cNvPr>
          <p:cNvSpPr/>
          <p:nvPr/>
        </p:nvSpPr>
        <p:spPr>
          <a:xfrm>
            <a:off x="3008207" y="970660"/>
            <a:ext cx="1426111" cy="949779"/>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Project-specific information</a:t>
            </a:r>
          </a:p>
          <a:p>
            <a:r>
              <a:rPr lang="en-US" sz="800" dirty="0">
                <a:solidFill>
                  <a:srgbClr val="E45649"/>
                </a:solidFill>
                <a:latin typeface="Consolas" panose="020B0609020204030204" pitchFamily="49" charset="0"/>
              </a:rPr>
              <a:t>system: free fermion</a:t>
            </a:r>
          </a:p>
          <a:p>
            <a:r>
              <a:rPr lang="en-US" sz="800" dirty="0">
                <a:solidFill>
                  <a:srgbClr val="E45649"/>
                </a:solidFill>
                <a:latin typeface="Consolas" panose="020B0609020204030204" pitchFamily="49" charset="0"/>
              </a:rPr>
              <a:t>...</a:t>
            </a:r>
          </a:p>
        </p:txBody>
      </p:sp>
      <p:sp>
        <p:nvSpPr>
          <p:cNvPr id="14" name="Right Brace 13">
            <a:extLst>
              <a:ext uri="{FF2B5EF4-FFF2-40B4-BE49-F238E27FC236}">
                <a16:creationId xmlns:a16="http://schemas.microsoft.com/office/drawing/2014/main" id="{E3969997-A253-658E-31EB-CAB9721E1407}"/>
              </a:ext>
            </a:extLst>
          </p:cNvPr>
          <p:cNvSpPr/>
          <p:nvPr/>
        </p:nvSpPr>
        <p:spPr>
          <a:xfrm rot="5400000">
            <a:off x="4723993" y="1037544"/>
            <a:ext cx="223595" cy="2105526"/>
          </a:xfrm>
          <a:prstGeom prst="rightBrace">
            <a:avLst>
              <a:gd name="adj1" fmla="val 9767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Flowchart: Process 14">
            <a:extLst>
              <a:ext uri="{FF2B5EF4-FFF2-40B4-BE49-F238E27FC236}">
                <a16:creationId xmlns:a16="http://schemas.microsoft.com/office/drawing/2014/main" id="{FF1D4044-6883-3768-C784-19756B86A294}"/>
              </a:ext>
            </a:extLst>
          </p:cNvPr>
          <p:cNvSpPr/>
          <p:nvPr/>
        </p:nvSpPr>
        <p:spPr>
          <a:xfrm>
            <a:off x="4205804" y="2235382"/>
            <a:ext cx="1167598" cy="738049"/>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 </a:t>
            </a:r>
            <a:r>
              <a:rPr lang="en-US" sz="1400" b="1" dirty="0">
                <a:solidFill>
                  <a:sysClr val="windowText" lastClr="000000"/>
                </a:solidFill>
                <a:latin typeface="Arial" panose="020B0604020202020204" pitchFamily="34" charset="0"/>
                <a:cs typeface="Arial" panose="020B0604020202020204" pitchFamily="34" charset="0"/>
              </a:rPr>
              <a:t>1</a:t>
            </a:r>
          </a:p>
          <a:p>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 </a:t>
            </a:r>
          </a:p>
          <a:p>
            <a:r>
              <a:rPr lang="en-US" sz="800" dirty="0">
                <a:solidFill>
                  <a:srgbClr val="E45649"/>
                </a:solidFill>
                <a:latin typeface="Consolas" panose="020B0609020204030204" pitchFamily="49" charset="0"/>
              </a:rPr>
              <a:t>The Hamiltonian of free fermion is ...</a:t>
            </a:r>
          </a:p>
        </p:txBody>
      </p:sp>
      <p:sp>
        <p:nvSpPr>
          <p:cNvPr id="16" name="Arrow: Right 15">
            <a:extLst>
              <a:ext uri="{FF2B5EF4-FFF2-40B4-BE49-F238E27FC236}">
                <a16:creationId xmlns:a16="http://schemas.microsoft.com/office/drawing/2014/main" id="{D560BE6A-3802-EFB2-7ED8-205DC9E0BB55}"/>
              </a:ext>
            </a:extLst>
          </p:cNvPr>
          <p:cNvSpPr/>
          <p:nvPr/>
        </p:nvSpPr>
        <p:spPr>
          <a:xfrm>
            <a:off x="5419616" y="2449624"/>
            <a:ext cx="121935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Execution LLM</a:t>
            </a:r>
          </a:p>
        </p:txBody>
      </p:sp>
      <p:sp>
        <p:nvSpPr>
          <p:cNvPr id="17" name="Flowchart: Process 16">
            <a:extLst>
              <a:ext uri="{FF2B5EF4-FFF2-40B4-BE49-F238E27FC236}">
                <a16:creationId xmlns:a16="http://schemas.microsoft.com/office/drawing/2014/main" id="{90C39B39-A632-D95E-3767-C0C0A2F6B732}"/>
              </a:ext>
            </a:extLst>
          </p:cNvPr>
          <p:cNvSpPr/>
          <p:nvPr/>
        </p:nvSpPr>
        <p:spPr>
          <a:xfrm>
            <a:off x="6685184" y="2202105"/>
            <a:ext cx="1324127" cy="85591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a:t>
            </a:r>
          </a:p>
          <a:p>
            <a:r>
              <a:rPr lang="en-US" sz="800" dirty="0">
                <a:solidFill>
                  <a:srgbClr val="E45649"/>
                </a:solidFill>
                <a:latin typeface="Consolas" panose="020B0609020204030204" pitchFamily="49" charset="0"/>
              </a:rPr>
              <a:t>The Hamiltonian of free fermion is $H=\</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19" name="Flowchart: Process 18">
            <a:extLst>
              <a:ext uri="{FF2B5EF4-FFF2-40B4-BE49-F238E27FC236}">
                <a16:creationId xmlns:a16="http://schemas.microsoft.com/office/drawing/2014/main" id="{9B4DF050-C765-497A-C3F6-2CB38B8C6307}"/>
              </a:ext>
            </a:extLst>
          </p:cNvPr>
          <p:cNvSpPr/>
          <p:nvPr/>
        </p:nvSpPr>
        <p:spPr>
          <a:xfrm>
            <a:off x="8495079" y="918217"/>
            <a:ext cx="1247383" cy="63626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Physics logic: 1</a:t>
            </a:r>
          </a:p>
          <a:p>
            <a:r>
              <a:rPr lang="en-US" sz="800" dirty="0">
                <a:solidFill>
                  <a:srgbClr val="E45649"/>
                </a:solidFill>
                <a:latin typeface="Consolas" panose="020B0609020204030204" pitchFamily="49" charset="0"/>
              </a:rPr>
              <a:t>Math derivation: 2</a:t>
            </a:r>
          </a:p>
          <a:p>
            <a:r>
              <a:rPr lang="en-US" sz="800" dirty="0">
                <a:solidFill>
                  <a:srgbClr val="E45649"/>
                </a:solidFill>
                <a:latin typeface="Consolas" panose="020B0609020204030204" pitchFamily="49" charset="0"/>
              </a:rPr>
              <a:t>...</a:t>
            </a:r>
          </a:p>
        </p:txBody>
      </p:sp>
      <p:sp>
        <p:nvSpPr>
          <p:cNvPr id="20" name="Flowchart: Process 19">
            <a:extLst>
              <a:ext uri="{FF2B5EF4-FFF2-40B4-BE49-F238E27FC236}">
                <a16:creationId xmlns:a16="http://schemas.microsoft.com/office/drawing/2014/main" id="{4C0C8C6C-AC65-923D-F707-07B9DC33687A}"/>
              </a:ext>
            </a:extLst>
          </p:cNvPr>
          <p:cNvSpPr/>
          <p:nvPr/>
        </p:nvSpPr>
        <p:spPr>
          <a:xfrm>
            <a:off x="8464084" y="2324621"/>
            <a:ext cx="1247382"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$H=</a:t>
            </a:r>
            <a:r>
              <a:rPr lang="en-US" sz="800" b="1" dirty="0">
                <a:solidFill>
                  <a:srgbClr val="E45649"/>
                </a:solidFill>
                <a:latin typeface="Consolas" panose="020B0609020204030204" pitchFamily="49" charset="0"/>
              </a:rPr>
              <a:t>\frac{1}{</a:t>
            </a:r>
            <a:r>
              <a:rPr lang="en-US" sz="800" b="1" dirty="0" err="1">
                <a:solidFill>
                  <a:srgbClr val="E45649"/>
                </a:solidFill>
                <a:latin typeface="Consolas" panose="020B0609020204030204" pitchFamily="49" charset="0"/>
              </a:rPr>
              <a:t>N_k</a:t>
            </a:r>
            <a:r>
              <a:rPr lang="en-US" sz="800" b="1" dirty="0">
                <a:solidFill>
                  <a:srgbClr val="E45649"/>
                </a:solidFill>
                <a:latin typeface="Consolas" panose="020B0609020204030204" pitchFamily="49" charset="0"/>
              </a:rPr>
              <a:t>}</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sum_k</a:t>
            </a:r>
            <a:r>
              <a:rPr lang="en-US" sz="800" dirty="0">
                <a:solidFill>
                  <a:srgbClr val="E45649"/>
                </a:solidFill>
                <a:latin typeface="Consolas" panose="020B0609020204030204" pitchFamily="49" charset="0"/>
              </a:rPr>
              <a:t>\frac{k^2}{2m}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a:t>
            </a:r>
            <a:r>
              <a:rPr lang="en-US" sz="800" dirty="0" err="1">
                <a:solidFill>
                  <a:srgbClr val="E45649"/>
                </a:solidFill>
                <a:latin typeface="Consolas" panose="020B0609020204030204" pitchFamily="49" charset="0"/>
              </a:rPr>
              <a:t>dag</a:t>
            </a:r>
            <a:r>
              <a:rPr lang="en-US" sz="800" dirty="0">
                <a:solidFill>
                  <a:srgbClr val="E45649"/>
                </a:solidFill>
                <a:latin typeface="Consolas" panose="020B0609020204030204" pitchFamily="49" charset="0"/>
              </a:rPr>
              <a:t> </a:t>
            </a:r>
            <a:r>
              <a:rPr lang="en-US" sz="800" dirty="0" err="1">
                <a:solidFill>
                  <a:srgbClr val="E45649"/>
                </a:solidFill>
                <a:latin typeface="Consolas" panose="020B0609020204030204" pitchFamily="49" charset="0"/>
              </a:rPr>
              <a:t>c_k</a:t>
            </a:r>
            <a:r>
              <a:rPr lang="en-US" sz="800" dirty="0">
                <a:solidFill>
                  <a:srgbClr val="E45649"/>
                </a:solidFill>
                <a:latin typeface="Consolas" panose="020B0609020204030204" pitchFamily="49" charset="0"/>
              </a:rPr>
              <a:t>$ ...</a:t>
            </a:r>
          </a:p>
        </p:txBody>
      </p:sp>
      <p:sp>
        <p:nvSpPr>
          <p:cNvPr id="22" name="Arrow: Right 21">
            <a:extLst>
              <a:ext uri="{FF2B5EF4-FFF2-40B4-BE49-F238E27FC236}">
                <a16:creationId xmlns:a16="http://schemas.microsoft.com/office/drawing/2014/main" id="{21DCFBFC-0630-7C29-3E37-BCF076B9243E}"/>
              </a:ext>
            </a:extLst>
          </p:cNvPr>
          <p:cNvSpPr/>
          <p:nvPr/>
        </p:nvSpPr>
        <p:spPr>
          <a:xfrm rot="5400000">
            <a:off x="8764964" y="1768885"/>
            <a:ext cx="726012"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29" name="Flowchart: Process 28">
            <a:extLst>
              <a:ext uri="{FF2B5EF4-FFF2-40B4-BE49-F238E27FC236}">
                <a16:creationId xmlns:a16="http://schemas.microsoft.com/office/drawing/2014/main" id="{A43DE888-9983-582E-B549-930C2668DE0D}"/>
              </a:ext>
            </a:extLst>
          </p:cNvPr>
          <p:cNvSpPr/>
          <p:nvPr/>
        </p:nvSpPr>
        <p:spPr>
          <a:xfrm>
            <a:off x="8465372" y="3546755"/>
            <a:ext cx="1325196"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Correct output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a:solidFill>
                  <a:sysClr val="windowText" lastClr="000000"/>
                </a:solidFill>
                <a:latin typeface="Arial" panose="020B0604020202020204" pitchFamily="34" charset="0"/>
                <a:cs typeface="Arial" panose="020B0604020202020204" pitchFamily="34" charset="0"/>
              </a:rPr>
              <a:t>1</a:t>
            </a:r>
          </a:p>
        </p:txBody>
      </p:sp>
      <p:grpSp>
        <p:nvGrpSpPr>
          <p:cNvPr id="51" name="Group 50">
            <a:extLst>
              <a:ext uri="{FF2B5EF4-FFF2-40B4-BE49-F238E27FC236}">
                <a16:creationId xmlns:a16="http://schemas.microsoft.com/office/drawing/2014/main" id="{AC9C8259-535C-7AAB-076D-6988F4499718}"/>
              </a:ext>
            </a:extLst>
          </p:cNvPr>
          <p:cNvGrpSpPr/>
          <p:nvPr/>
        </p:nvGrpSpPr>
        <p:grpSpPr>
          <a:xfrm>
            <a:off x="3093151" y="4017642"/>
            <a:ext cx="4374070" cy="821440"/>
            <a:chOff x="3233080" y="4017642"/>
            <a:chExt cx="4374070" cy="821440"/>
          </a:xfrm>
        </p:grpSpPr>
        <p:sp>
          <p:nvSpPr>
            <p:cNvPr id="33" name="Flowchart: Process 32">
              <a:extLst>
                <a:ext uri="{FF2B5EF4-FFF2-40B4-BE49-F238E27FC236}">
                  <a16:creationId xmlns:a16="http://schemas.microsoft.com/office/drawing/2014/main" id="{C208096D-F5E9-898F-0234-9606B8ED200E}"/>
                </a:ext>
              </a:extLst>
            </p:cNvPr>
            <p:cNvSpPr/>
            <p:nvPr/>
          </p:nvSpPr>
          <p:spPr>
            <a:xfrm>
              <a:off x="3233080" y="4106891"/>
              <a:ext cx="1167598"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Output </a:t>
              </a:r>
              <a:r>
                <a:rPr lang="en-US" sz="1400" b="1" dirty="0">
                  <a:solidFill>
                    <a:sysClr val="windowText" lastClr="000000"/>
                  </a:solidFill>
                  <a:latin typeface="Arial" panose="020B0604020202020204" pitchFamily="34" charset="0"/>
                  <a:cs typeface="Arial" panose="020B0604020202020204" pitchFamily="34" charset="0"/>
                </a:rPr>
                <a:t>STEP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p:txBody>
        </p:sp>
        <p:sp>
          <p:nvSpPr>
            <p:cNvPr id="34" name="Flowchart: Process 33">
              <a:extLst>
                <a:ext uri="{FF2B5EF4-FFF2-40B4-BE49-F238E27FC236}">
                  <a16:creationId xmlns:a16="http://schemas.microsoft.com/office/drawing/2014/main" id="{F5BBA818-966B-2896-7B18-052B4C54ECE8}"/>
                </a:ext>
              </a:extLst>
            </p:cNvPr>
            <p:cNvSpPr/>
            <p:nvPr/>
          </p:nvSpPr>
          <p:spPr>
            <a:xfrm>
              <a:off x="4848945" y="4106891"/>
              <a:ext cx="1238078"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Template </a:t>
              </a:r>
              <a:r>
                <a:rPr lang="en-US" sz="1400" b="1" dirty="0">
                  <a:solidFill>
                    <a:sysClr val="windowText" lastClr="000000"/>
                  </a:solidFill>
                  <a:latin typeface="Arial" panose="020B0604020202020204" pitchFamily="34" charset="0"/>
                  <a:cs typeface="Arial" panose="020B0604020202020204" pitchFamily="34" charset="0"/>
                </a:rPr>
                <a:t>STEP i+1</a:t>
              </a:r>
            </a:p>
          </p:txBody>
        </p:sp>
        <p:cxnSp>
          <p:nvCxnSpPr>
            <p:cNvPr id="40" name="Straight Arrow Connector 39">
              <a:extLst>
                <a:ext uri="{FF2B5EF4-FFF2-40B4-BE49-F238E27FC236}">
                  <a16:creationId xmlns:a16="http://schemas.microsoft.com/office/drawing/2014/main" id="{D5559DA0-4727-8065-0775-D8A09FBB9125}"/>
                </a:ext>
              </a:extLst>
            </p:cNvPr>
            <p:cNvCxnSpPr>
              <a:cxnSpLocks/>
              <a:stCxn id="33" idx="3"/>
              <a:endCxn id="34" idx="1"/>
            </p:cNvCxnSpPr>
            <p:nvPr/>
          </p:nvCxnSpPr>
          <p:spPr>
            <a:xfrm>
              <a:off x="4400678" y="4472987"/>
              <a:ext cx="4482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95134275-3756-F539-A2A0-0FD0E05EA382}"/>
                </a:ext>
              </a:extLst>
            </p:cNvPr>
            <p:cNvCxnSpPr>
              <a:cxnSpLocks/>
              <a:stCxn id="34" idx="3"/>
            </p:cNvCxnSpPr>
            <p:nvPr/>
          </p:nvCxnSpPr>
          <p:spPr>
            <a:xfrm>
              <a:off x="6087023" y="4472987"/>
              <a:ext cx="3979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699D71-9AD5-E283-4F27-D7EFDE3B34D4}"/>
                </a:ext>
              </a:extLst>
            </p:cNvPr>
            <p:cNvSpPr txBox="1"/>
            <p:nvPr/>
          </p:nvSpPr>
          <p:spPr>
            <a:xfrm>
              <a:off x="6181039" y="4017642"/>
              <a:ext cx="1426111" cy="646331"/>
            </a:xfrm>
            <a:prstGeom prst="rect">
              <a:avLst/>
            </a:prstGeom>
            <a:noFill/>
          </p:spPr>
          <p:txBody>
            <a:bodyPr wrap="square" rtlCol="0">
              <a:spAutoFit/>
            </a:bodyPr>
            <a:lstStyle/>
            <a:p>
              <a:pPr algn="ctr"/>
              <a:r>
                <a:rPr lang="en-US" sz="3600" dirty="0"/>
                <a:t>…</a:t>
              </a:r>
            </a:p>
          </p:txBody>
        </p:sp>
      </p:grpSp>
      <p:sp>
        <p:nvSpPr>
          <p:cNvPr id="52" name="Arrow: Bent 51">
            <a:extLst>
              <a:ext uri="{FF2B5EF4-FFF2-40B4-BE49-F238E27FC236}">
                <a16:creationId xmlns:a16="http://schemas.microsoft.com/office/drawing/2014/main" id="{6447401B-5001-3F1E-637D-AA6B9999E19A}"/>
              </a:ext>
            </a:extLst>
          </p:cNvPr>
          <p:cNvSpPr/>
          <p:nvPr/>
        </p:nvSpPr>
        <p:spPr>
          <a:xfrm>
            <a:off x="7389064" y="1051992"/>
            <a:ext cx="1021512" cy="1046031"/>
          </a:xfrm>
          <a:prstGeom prst="bentArrow">
            <a:avLst>
              <a:gd name="adj1" fmla="val 15274"/>
              <a:gd name="adj2" fmla="val 16142"/>
              <a:gd name="adj3" fmla="val 1754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13" name="Arrow: Right 12">
            <a:extLst>
              <a:ext uri="{FF2B5EF4-FFF2-40B4-BE49-F238E27FC236}">
                <a16:creationId xmlns:a16="http://schemas.microsoft.com/office/drawing/2014/main" id="{C624BE83-859B-C51B-1EE6-9B030D0FAF12}"/>
              </a:ext>
            </a:extLst>
          </p:cNvPr>
          <p:cNvSpPr/>
          <p:nvPr/>
        </p:nvSpPr>
        <p:spPr>
          <a:xfrm>
            <a:off x="4510873" y="1229136"/>
            <a:ext cx="611682" cy="223596"/>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18" name="Arrow: Right 17">
            <a:extLst>
              <a:ext uri="{FF2B5EF4-FFF2-40B4-BE49-F238E27FC236}">
                <a16:creationId xmlns:a16="http://schemas.microsoft.com/office/drawing/2014/main" id="{16BB13B3-78AC-E290-34E9-24CCF3FF42F2}"/>
              </a:ext>
            </a:extLst>
          </p:cNvPr>
          <p:cNvSpPr/>
          <p:nvPr/>
        </p:nvSpPr>
        <p:spPr>
          <a:xfrm rot="5400000">
            <a:off x="8946296" y="3208437"/>
            <a:ext cx="369549" cy="198994"/>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44630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 name="TextBox 58">
            <a:extLst>
              <a:ext uri="{FF2B5EF4-FFF2-40B4-BE49-F238E27FC236}">
                <a16:creationId xmlns:a16="http://schemas.microsoft.com/office/drawing/2014/main" id="{1D13B494-13EA-C9B7-1214-1C53E5D032B1}"/>
              </a:ext>
            </a:extLst>
          </p:cNvPr>
          <p:cNvSpPr txBox="1"/>
          <p:nvPr/>
        </p:nvSpPr>
        <p:spPr>
          <a:xfrm>
            <a:off x="3964981" y="888986"/>
            <a:ext cx="888040"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(b)</a:t>
            </a:r>
            <a:endParaRPr lang="en-US" sz="1200" dirty="0"/>
          </a:p>
        </p:txBody>
      </p:sp>
      <p:sp>
        <p:nvSpPr>
          <p:cNvPr id="2" name="Flowchart: Multidocument 1">
            <a:extLst>
              <a:ext uri="{FF2B5EF4-FFF2-40B4-BE49-F238E27FC236}">
                <a16:creationId xmlns:a16="http://schemas.microsoft.com/office/drawing/2014/main" id="{FA5AA0C4-8D06-F1FA-42CB-AB327425CBF8}"/>
              </a:ext>
            </a:extLst>
          </p:cNvPr>
          <p:cNvSpPr/>
          <p:nvPr/>
        </p:nvSpPr>
        <p:spPr>
          <a:xfrm>
            <a:off x="3813420" y="1579596"/>
            <a:ext cx="1588198" cy="1068421"/>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a:t>
            </a:r>
          </a:p>
          <a:p>
            <a:r>
              <a:rPr lang="en-US" sz="800" dirty="0">
                <a:solidFill>
                  <a:srgbClr val="E45649"/>
                </a:solidFill>
                <a:latin typeface="Consolas" panose="020B0609020204030204" pitchFamily="49" charset="0"/>
              </a:rPr>
              <a:t>\title{Title}</a:t>
            </a:r>
          </a:p>
          <a:p>
            <a:r>
              <a:rPr lang="en-US" sz="800" dirty="0">
                <a:solidFill>
                  <a:srgbClr val="E45649"/>
                </a:solidFill>
                <a:latin typeface="Consolas" panose="020B0609020204030204" pitchFamily="49" charset="0"/>
              </a:rPr>
              <a:t>\begin{document}</a:t>
            </a:r>
          </a:p>
          <a:p>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\end{document}</a:t>
            </a:r>
            <a:endParaRPr lang="en-US" sz="1400" dirty="0">
              <a:solidFill>
                <a:sysClr val="windowText" lastClr="000000"/>
              </a:solidFill>
            </a:endParaRPr>
          </a:p>
        </p:txBody>
      </p:sp>
      <p:sp>
        <p:nvSpPr>
          <p:cNvPr id="3" name="Arrow: Right 2">
            <a:extLst>
              <a:ext uri="{FF2B5EF4-FFF2-40B4-BE49-F238E27FC236}">
                <a16:creationId xmlns:a16="http://schemas.microsoft.com/office/drawing/2014/main" id="{D6F46DEF-9F3C-0048-1859-CADA2D74BA34}"/>
              </a:ext>
            </a:extLst>
          </p:cNvPr>
          <p:cNvSpPr/>
          <p:nvPr/>
        </p:nvSpPr>
        <p:spPr>
          <a:xfrm>
            <a:off x="5429620" y="1790749"/>
            <a:ext cx="79003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5" name="Flowchart: Document 4">
            <a:extLst>
              <a:ext uri="{FF2B5EF4-FFF2-40B4-BE49-F238E27FC236}">
                <a16:creationId xmlns:a16="http://schemas.microsoft.com/office/drawing/2014/main" id="{726CE327-5FCA-5904-6E7F-F4938B80F8B5}"/>
              </a:ext>
            </a:extLst>
          </p:cNvPr>
          <p:cNvSpPr/>
          <p:nvPr/>
        </p:nvSpPr>
        <p:spPr>
          <a:xfrm>
            <a:off x="6258917" y="1607905"/>
            <a:ext cx="925741" cy="841996"/>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Steps</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Task 1: ...</a:t>
            </a:r>
          </a:p>
          <a:p>
            <a:r>
              <a:rPr lang="en-US" sz="800" dirty="0">
                <a:solidFill>
                  <a:srgbClr val="E45649"/>
                </a:solidFill>
                <a:latin typeface="Consolas" panose="020B0609020204030204" pitchFamily="49" charset="0"/>
              </a:rPr>
              <a:t>Task 2: ...</a:t>
            </a:r>
          </a:p>
          <a:p>
            <a:r>
              <a:rPr lang="en-US" sz="800" dirty="0">
                <a:solidFill>
                  <a:srgbClr val="E45649"/>
                </a:solidFill>
                <a:latin typeface="Consolas" panose="020B0609020204030204" pitchFamily="49" charset="0"/>
              </a:rPr>
              <a:t>Task 3: ...</a:t>
            </a:r>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6" name="Flowchart: Document 5">
            <a:extLst>
              <a:ext uri="{FF2B5EF4-FFF2-40B4-BE49-F238E27FC236}">
                <a16:creationId xmlns:a16="http://schemas.microsoft.com/office/drawing/2014/main" id="{C52A23D5-D517-F9D8-FB07-100E566A5EBB}"/>
              </a:ext>
            </a:extLst>
          </p:cNvPr>
          <p:cNvSpPr/>
          <p:nvPr/>
        </p:nvSpPr>
        <p:spPr>
          <a:xfrm>
            <a:off x="6106354" y="130963"/>
            <a:ext cx="1120542" cy="796925"/>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rPr>
              <a:t>Template</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p>
          <a:p>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7" name="Arrow: Right 6">
            <a:extLst>
              <a:ext uri="{FF2B5EF4-FFF2-40B4-BE49-F238E27FC236}">
                <a16:creationId xmlns:a16="http://schemas.microsoft.com/office/drawing/2014/main" id="{17C5719C-EF44-6376-F4CA-4A50DF9B5FA4}"/>
              </a:ext>
            </a:extLst>
          </p:cNvPr>
          <p:cNvSpPr/>
          <p:nvPr/>
        </p:nvSpPr>
        <p:spPr>
          <a:xfrm rot="5400000">
            <a:off x="6402838" y="1135652"/>
            <a:ext cx="637897"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881E6243-2D2C-B2CA-6649-51C3E3878A94}"/>
              </a:ext>
            </a:extLst>
          </p:cNvPr>
          <p:cNvSpPr txBox="1"/>
          <p:nvPr/>
        </p:nvSpPr>
        <p:spPr>
          <a:xfrm>
            <a:off x="5593543" y="1607908"/>
            <a:ext cx="373535" cy="276999"/>
          </a:xfrm>
          <a:prstGeom prst="rect">
            <a:avLst/>
          </a:prstGeom>
          <a:noFill/>
        </p:spPr>
        <p:txBody>
          <a:bodyPr wrap="square" rtlCol="0">
            <a:spAutoFit/>
          </a:bodyPr>
          <a:lstStyle/>
          <a:p>
            <a:r>
              <a:rPr lang="en-US" sz="1200" dirty="0">
                <a:latin typeface="Söhne"/>
              </a:rPr>
              <a:t>①</a:t>
            </a:r>
            <a:endParaRPr lang="en-US" sz="1200" dirty="0"/>
          </a:p>
        </p:txBody>
      </p:sp>
      <p:sp>
        <p:nvSpPr>
          <p:cNvPr id="9" name="TextBox 8">
            <a:extLst>
              <a:ext uri="{FF2B5EF4-FFF2-40B4-BE49-F238E27FC236}">
                <a16:creationId xmlns:a16="http://schemas.microsoft.com/office/drawing/2014/main" id="{3E35535F-02C4-6DA0-274C-1C782F7397F7}"/>
              </a:ext>
            </a:extLst>
          </p:cNvPr>
          <p:cNvSpPr txBox="1"/>
          <p:nvPr/>
        </p:nvSpPr>
        <p:spPr>
          <a:xfrm>
            <a:off x="6265947" y="1123914"/>
            <a:ext cx="373535" cy="276999"/>
          </a:xfrm>
          <a:prstGeom prst="rect">
            <a:avLst/>
          </a:prstGeom>
          <a:noFill/>
        </p:spPr>
        <p:txBody>
          <a:bodyPr wrap="square" rtlCol="0">
            <a:spAutoFit/>
          </a:bodyPr>
          <a:lstStyle/>
          <a:p>
            <a:r>
              <a:rPr lang="en-US" sz="1200" dirty="0">
                <a:latin typeface="Söhne"/>
              </a:rPr>
              <a:t>①</a:t>
            </a:r>
            <a:endParaRPr lang="en-US" sz="1200" dirty="0"/>
          </a:p>
        </p:txBody>
      </p:sp>
      <p:sp>
        <p:nvSpPr>
          <p:cNvPr id="13" name="Arrow: Right 12">
            <a:extLst>
              <a:ext uri="{FF2B5EF4-FFF2-40B4-BE49-F238E27FC236}">
                <a16:creationId xmlns:a16="http://schemas.microsoft.com/office/drawing/2014/main" id="{497995EC-1696-DFB3-FF13-B94F6E9FF253}"/>
              </a:ext>
            </a:extLst>
          </p:cNvPr>
          <p:cNvSpPr/>
          <p:nvPr/>
        </p:nvSpPr>
        <p:spPr>
          <a:xfrm>
            <a:off x="7226899" y="1804244"/>
            <a:ext cx="73489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14" name="TextBox 13">
            <a:extLst>
              <a:ext uri="{FF2B5EF4-FFF2-40B4-BE49-F238E27FC236}">
                <a16:creationId xmlns:a16="http://schemas.microsoft.com/office/drawing/2014/main" id="{9D6A16E2-9164-052F-36A9-078E80334A33}"/>
              </a:ext>
            </a:extLst>
          </p:cNvPr>
          <p:cNvSpPr txBox="1"/>
          <p:nvPr/>
        </p:nvSpPr>
        <p:spPr>
          <a:xfrm>
            <a:off x="7065330" y="3098905"/>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②</a:t>
            </a:r>
            <a:endParaRPr lang="en-US" sz="1200" dirty="0"/>
          </a:p>
        </p:txBody>
      </p:sp>
      <p:sp>
        <p:nvSpPr>
          <p:cNvPr id="16" name="Arrow: Bent 15">
            <a:extLst>
              <a:ext uri="{FF2B5EF4-FFF2-40B4-BE49-F238E27FC236}">
                <a16:creationId xmlns:a16="http://schemas.microsoft.com/office/drawing/2014/main" id="{22C371F3-D30C-6D67-C622-635175E140B2}"/>
              </a:ext>
            </a:extLst>
          </p:cNvPr>
          <p:cNvSpPr/>
          <p:nvPr/>
        </p:nvSpPr>
        <p:spPr>
          <a:xfrm rot="10800000" flipH="1">
            <a:off x="4711450" y="2625277"/>
            <a:ext cx="3341968" cy="947250"/>
          </a:xfrm>
          <a:prstGeom prst="bentArrow">
            <a:avLst>
              <a:gd name="adj1" fmla="val 14691"/>
              <a:gd name="adj2" fmla="val 15628"/>
              <a:gd name="adj3" fmla="val 24063"/>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17" name="Flowchart: Process 16">
            <a:extLst>
              <a:ext uri="{FF2B5EF4-FFF2-40B4-BE49-F238E27FC236}">
                <a16:creationId xmlns:a16="http://schemas.microsoft.com/office/drawing/2014/main" id="{C3B1EE01-7E09-4F7C-AD6A-CDDAB89C0620}"/>
              </a:ext>
            </a:extLst>
          </p:cNvPr>
          <p:cNvSpPr/>
          <p:nvPr/>
        </p:nvSpPr>
        <p:spPr>
          <a:xfrm>
            <a:off x="9845308" y="1774714"/>
            <a:ext cx="1259003" cy="19350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a:t>
            </a:r>
          </a:p>
          <a:p>
            <a:r>
              <a:rPr lang="en-US" sz="800" dirty="0">
                <a:solidFill>
                  <a:srgbClr val="E45649"/>
                </a:solidFill>
                <a:latin typeface="Consolas" panose="020B0609020204030204" pitchFamily="49" charset="0"/>
              </a:rPr>
              <a:t>Given the following excerpt, fill the placeholders in the template.</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EXECERPT:</a:t>
            </a:r>
          </a:p>
          <a:p>
            <a:r>
              <a:rPr lang="en-US" sz="800" dirty="0">
                <a:solidFill>
                  <a:srgbClr val="E45649"/>
                </a:solidFill>
                <a:latin typeface="Consolas" panose="020B0609020204030204" pitchFamily="49" charset="0"/>
              </a:rPr>
              <a:t>In this paper, we study the free fermion problem ...</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TEMPLATE:</a:t>
            </a:r>
          </a:p>
          <a:p>
            <a:r>
              <a:rPr lang="en-US" sz="800" dirty="0">
                <a:solidFill>
                  <a:srgbClr val="E45649"/>
                </a:solidFill>
                <a:latin typeface="Consolas" panose="020B0609020204030204" pitchFamily="49" charset="0"/>
              </a:rPr>
              <a:t>The Hamiltonian of {system} is ...</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18" name="Arrow: Right 17">
            <a:extLst>
              <a:ext uri="{FF2B5EF4-FFF2-40B4-BE49-F238E27FC236}">
                <a16:creationId xmlns:a16="http://schemas.microsoft.com/office/drawing/2014/main" id="{097E74F4-F8D6-F77F-9CB0-8FAD290EB390}"/>
              </a:ext>
            </a:extLst>
          </p:cNvPr>
          <p:cNvSpPr/>
          <p:nvPr/>
        </p:nvSpPr>
        <p:spPr>
          <a:xfrm rot="5400000">
            <a:off x="8204913" y="2497986"/>
            <a:ext cx="637897"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9B53C1D4-3CE3-A5EC-97A8-E19123AE76EF}"/>
              </a:ext>
            </a:extLst>
          </p:cNvPr>
          <p:cNvSpPr txBox="1"/>
          <p:nvPr/>
        </p:nvSpPr>
        <p:spPr>
          <a:xfrm>
            <a:off x="8105923" y="2449904"/>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②</a:t>
            </a:r>
            <a:endParaRPr lang="en-US" sz="1200" dirty="0"/>
          </a:p>
        </p:txBody>
      </p:sp>
      <p:sp>
        <p:nvSpPr>
          <p:cNvPr id="21" name="Flowchart: Process 20">
            <a:extLst>
              <a:ext uri="{FF2B5EF4-FFF2-40B4-BE49-F238E27FC236}">
                <a16:creationId xmlns:a16="http://schemas.microsoft.com/office/drawing/2014/main" id="{00564AF0-35BF-7003-4627-ACBFA8A84998}"/>
              </a:ext>
            </a:extLst>
          </p:cNvPr>
          <p:cNvSpPr/>
          <p:nvPr/>
        </p:nvSpPr>
        <p:spPr>
          <a:xfrm>
            <a:off x="8004028" y="1579593"/>
            <a:ext cx="1124424" cy="73219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Task </a:t>
            </a:r>
            <a:r>
              <a:rPr lang="en-US" sz="1400" i="1" dirty="0">
                <a:solidFill>
                  <a:sysClr val="windowText" lastClr="000000"/>
                </a:solidFill>
                <a:latin typeface="Consolas" panose="020B0609020204030204" pitchFamily="49" charset="0"/>
                <a:cs typeface="Arial" panose="020B0604020202020204" pitchFamily="34" charset="0"/>
              </a:rPr>
              <a:t>i</a:t>
            </a:r>
          </a:p>
          <a:p>
            <a:r>
              <a:rPr lang="en-US" sz="800" dirty="0">
                <a:solidFill>
                  <a:srgbClr val="E45649"/>
                </a:solidFill>
                <a:latin typeface="Consolas" panose="020B0609020204030204" pitchFamily="49" charset="0"/>
              </a:rPr>
              <a:t>Task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1400" i="1" dirty="0">
              <a:solidFill>
                <a:sysClr val="windowText" lastClr="000000"/>
              </a:solidFill>
              <a:latin typeface="Arial" panose="020B0604020202020204" pitchFamily="34" charset="0"/>
              <a:cs typeface="Arial" panose="020B0604020202020204" pitchFamily="34" charset="0"/>
            </a:endParaRPr>
          </a:p>
        </p:txBody>
      </p:sp>
      <p:sp>
        <p:nvSpPr>
          <p:cNvPr id="23" name="Flowchart: Document 22">
            <a:extLst>
              <a:ext uri="{FF2B5EF4-FFF2-40B4-BE49-F238E27FC236}">
                <a16:creationId xmlns:a16="http://schemas.microsoft.com/office/drawing/2014/main" id="{547977AA-0EB0-5101-77D0-DB01DC2F8CD0}"/>
              </a:ext>
            </a:extLst>
          </p:cNvPr>
          <p:cNvSpPr/>
          <p:nvPr/>
        </p:nvSpPr>
        <p:spPr>
          <a:xfrm>
            <a:off x="8093248" y="3008002"/>
            <a:ext cx="925741"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Excerpt</a:t>
            </a:r>
          </a:p>
          <a:p>
            <a:r>
              <a:rPr lang="en-US" sz="800" dirty="0">
                <a:solidFill>
                  <a:srgbClr val="E45649"/>
                </a:solidFill>
                <a:latin typeface="Consolas" panose="020B0609020204030204" pitchFamily="49" charset="0"/>
              </a:rPr>
              <a:t>In this paper, we study the  free fermion  problem ...</a:t>
            </a:r>
          </a:p>
        </p:txBody>
      </p:sp>
      <p:sp>
        <p:nvSpPr>
          <p:cNvPr id="24" name="Arrow: Right 23">
            <a:extLst>
              <a:ext uri="{FF2B5EF4-FFF2-40B4-BE49-F238E27FC236}">
                <a16:creationId xmlns:a16="http://schemas.microsoft.com/office/drawing/2014/main" id="{56F652A3-D777-2979-3740-592D7750B254}"/>
              </a:ext>
            </a:extLst>
          </p:cNvPr>
          <p:cNvSpPr/>
          <p:nvPr/>
        </p:nvSpPr>
        <p:spPr>
          <a:xfrm>
            <a:off x="9073581" y="3247756"/>
            <a:ext cx="73489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28" name="Arrow: Bent 27">
            <a:extLst>
              <a:ext uri="{FF2B5EF4-FFF2-40B4-BE49-F238E27FC236}">
                <a16:creationId xmlns:a16="http://schemas.microsoft.com/office/drawing/2014/main" id="{872F0695-4A55-1BBE-5628-1D8220DFC97F}"/>
              </a:ext>
            </a:extLst>
          </p:cNvPr>
          <p:cNvSpPr/>
          <p:nvPr/>
        </p:nvSpPr>
        <p:spPr>
          <a:xfrm rot="5400000">
            <a:off x="8263665" y="-628394"/>
            <a:ext cx="1348164" cy="3341967"/>
          </a:xfrm>
          <a:prstGeom prst="bentArrow">
            <a:avLst>
              <a:gd name="adj1" fmla="val 10540"/>
              <a:gd name="adj2" fmla="val 13982"/>
              <a:gd name="adj3" fmla="val 1536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9" name="TextBox 28">
            <a:extLst>
              <a:ext uri="{FF2B5EF4-FFF2-40B4-BE49-F238E27FC236}">
                <a16:creationId xmlns:a16="http://schemas.microsoft.com/office/drawing/2014/main" id="{6DFA20FB-0897-C754-D217-5A3188C36B85}"/>
              </a:ext>
            </a:extLst>
          </p:cNvPr>
          <p:cNvSpPr txBox="1"/>
          <p:nvPr/>
        </p:nvSpPr>
        <p:spPr>
          <a:xfrm>
            <a:off x="9266588" y="3090026"/>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③</a:t>
            </a:r>
            <a:endParaRPr lang="en-US" sz="1200" dirty="0"/>
          </a:p>
        </p:txBody>
      </p:sp>
      <p:sp>
        <p:nvSpPr>
          <p:cNvPr id="30" name="TextBox 29">
            <a:extLst>
              <a:ext uri="{FF2B5EF4-FFF2-40B4-BE49-F238E27FC236}">
                <a16:creationId xmlns:a16="http://schemas.microsoft.com/office/drawing/2014/main" id="{5FDF9F4E-B575-C751-C442-F35E0A3B585E}"/>
              </a:ext>
            </a:extLst>
          </p:cNvPr>
          <p:cNvSpPr txBox="1"/>
          <p:nvPr/>
        </p:nvSpPr>
        <p:spPr>
          <a:xfrm>
            <a:off x="10015676" y="1123802"/>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③</a:t>
            </a:r>
            <a:endParaRPr lang="en-US" sz="1200" dirty="0"/>
          </a:p>
        </p:txBody>
      </p:sp>
      <p:sp>
        <p:nvSpPr>
          <p:cNvPr id="35" name="Arrow: Right 34">
            <a:extLst>
              <a:ext uri="{FF2B5EF4-FFF2-40B4-BE49-F238E27FC236}">
                <a16:creationId xmlns:a16="http://schemas.microsoft.com/office/drawing/2014/main" id="{7A01AFFE-094F-C099-A9B4-EBC29F8B8653}"/>
              </a:ext>
            </a:extLst>
          </p:cNvPr>
          <p:cNvSpPr/>
          <p:nvPr/>
        </p:nvSpPr>
        <p:spPr>
          <a:xfrm>
            <a:off x="11140233" y="2497985"/>
            <a:ext cx="1130743"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Extractor LLM</a:t>
            </a:r>
          </a:p>
        </p:txBody>
      </p:sp>
      <p:sp>
        <p:nvSpPr>
          <p:cNvPr id="36" name="Flowchart: Process 35">
            <a:extLst>
              <a:ext uri="{FF2B5EF4-FFF2-40B4-BE49-F238E27FC236}">
                <a16:creationId xmlns:a16="http://schemas.microsoft.com/office/drawing/2014/main" id="{A1F499F1-10C9-49D5-8D24-43BA2D5A6B40}"/>
              </a:ext>
            </a:extLst>
          </p:cNvPr>
          <p:cNvSpPr/>
          <p:nvPr/>
        </p:nvSpPr>
        <p:spPr>
          <a:xfrm>
            <a:off x="14184016" y="3088497"/>
            <a:ext cx="1390650" cy="81768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Formatting &amp; Rectifying</a:t>
            </a:r>
          </a:p>
          <a:p>
            <a:r>
              <a:rPr lang="en-US" sz="800" dirty="0">
                <a:solidFill>
                  <a:srgbClr val="E45649"/>
                </a:solidFill>
                <a:latin typeface="Consolas" panose="020B0609020204030204" pitchFamily="49" charset="0"/>
              </a:rPr>
              <a:t>System : free fermion</a:t>
            </a:r>
          </a:p>
          <a:p>
            <a:r>
              <a:rPr lang="en-US" sz="800" dirty="0">
                <a:solidFill>
                  <a:srgbClr val="E45649"/>
                </a:solidFill>
                <a:latin typeface="Consolas" panose="020B0609020204030204" pitchFamily="49" charset="0"/>
              </a:rPr>
              <a:t>...</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37" name="Arrow: Bent 36">
            <a:extLst>
              <a:ext uri="{FF2B5EF4-FFF2-40B4-BE49-F238E27FC236}">
                <a16:creationId xmlns:a16="http://schemas.microsoft.com/office/drawing/2014/main" id="{7022DE83-7823-4210-452F-CEA0ADB3F2B7}"/>
              </a:ext>
            </a:extLst>
          </p:cNvPr>
          <p:cNvSpPr/>
          <p:nvPr/>
        </p:nvSpPr>
        <p:spPr>
          <a:xfrm rot="10800000" flipH="1" flipV="1">
            <a:off x="12766732" y="1518808"/>
            <a:ext cx="1390650" cy="73219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41" name="Arrow: Bent 40">
            <a:extLst>
              <a:ext uri="{FF2B5EF4-FFF2-40B4-BE49-F238E27FC236}">
                <a16:creationId xmlns:a16="http://schemas.microsoft.com/office/drawing/2014/main" id="{0CED642B-02DA-35B3-96F0-3E7C21B2D24D}"/>
              </a:ext>
            </a:extLst>
          </p:cNvPr>
          <p:cNvSpPr/>
          <p:nvPr/>
        </p:nvSpPr>
        <p:spPr>
          <a:xfrm rot="10800000" flipH="1">
            <a:off x="12789574" y="3005700"/>
            <a:ext cx="1390650" cy="732192"/>
          </a:xfrm>
          <a:prstGeom prst="ben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48" name="Flowchart: Process 47">
            <a:extLst>
              <a:ext uri="{FF2B5EF4-FFF2-40B4-BE49-F238E27FC236}">
                <a16:creationId xmlns:a16="http://schemas.microsoft.com/office/drawing/2014/main" id="{150092E5-6907-2FBC-13DC-17B3C90B2C60}"/>
              </a:ext>
            </a:extLst>
          </p:cNvPr>
          <p:cNvSpPr/>
          <p:nvPr/>
        </p:nvSpPr>
        <p:spPr>
          <a:xfrm>
            <a:off x="14184016" y="1430610"/>
            <a:ext cx="791130" cy="45429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Score: 2</a:t>
            </a:r>
          </a:p>
          <a:p>
            <a:endParaRPr lang="en-US" sz="800" dirty="0">
              <a:solidFill>
                <a:srgbClr val="E45649"/>
              </a:solidFill>
              <a:latin typeface="Consolas" panose="020B0609020204030204" pitchFamily="49" charset="0"/>
            </a:endParaRPr>
          </a:p>
        </p:txBody>
      </p:sp>
      <p:sp>
        <p:nvSpPr>
          <p:cNvPr id="49" name="Flowchart: Process 48">
            <a:extLst>
              <a:ext uri="{FF2B5EF4-FFF2-40B4-BE49-F238E27FC236}">
                <a16:creationId xmlns:a16="http://schemas.microsoft.com/office/drawing/2014/main" id="{D523D5E0-E82B-97D8-7D44-14948D7EB369}"/>
              </a:ext>
            </a:extLst>
          </p:cNvPr>
          <p:cNvSpPr/>
          <p:nvPr/>
        </p:nvSpPr>
        <p:spPr>
          <a:xfrm>
            <a:off x="12288729" y="2284690"/>
            <a:ext cx="1140774" cy="695902"/>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a:t>
            </a:r>
          </a:p>
          <a:p>
            <a:r>
              <a:rPr lang="en-US" sz="800" dirty="0">
                <a:solidFill>
                  <a:srgbClr val="E45649"/>
                </a:solidFill>
                <a:latin typeface="Consolas" panose="020B0609020204030204" pitchFamily="49" charset="0"/>
              </a:rPr>
              <a:t>The Hamiltonian of free fermion is ...</a:t>
            </a:r>
          </a:p>
        </p:txBody>
      </p:sp>
      <p:sp>
        <p:nvSpPr>
          <p:cNvPr id="50" name="TextBox 49">
            <a:extLst>
              <a:ext uri="{FF2B5EF4-FFF2-40B4-BE49-F238E27FC236}">
                <a16:creationId xmlns:a16="http://schemas.microsoft.com/office/drawing/2014/main" id="{7FE61483-5365-4526-335C-22EE1CC8E5C9}"/>
              </a:ext>
            </a:extLst>
          </p:cNvPr>
          <p:cNvSpPr txBox="1"/>
          <p:nvPr/>
        </p:nvSpPr>
        <p:spPr>
          <a:xfrm>
            <a:off x="11573408" y="2324938"/>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④</a:t>
            </a:r>
            <a:endParaRPr lang="en-US" sz="1200" dirty="0"/>
          </a:p>
        </p:txBody>
      </p:sp>
      <p:sp>
        <p:nvSpPr>
          <p:cNvPr id="53" name="TextBox 52">
            <a:extLst>
              <a:ext uri="{FF2B5EF4-FFF2-40B4-BE49-F238E27FC236}">
                <a16:creationId xmlns:a16="http://schemas.microsoft.com/office/drawing/2014/main" id="{97CDF135-0D0E-029B-1A13-CE12FF02F701}"/>
              </a:ext>
            </a:extLst>
          </p:cNvPr>
          <p:cNvSpPr txBox="1"/>
          <p:nvPr/>
        </p:nvSpPr>
        <p:spPr>
          <a:xfrm>
            <a:off x="13364284" y="1767883"/>
            <a:ext cx="373535" cy="276999"/>
          </a:xfrm>
          <a:prstGeom prst="rect">
            <a:avLst/>
          </a:prstGeom>
          <a:noFill/>
        </p:spPr>
        <p:txBody>
          <a:bodyPr wrap="square" rtlCol="0">
            <a:spAutoFit/>
          </a:bodyPr>
          <a:lstStyle/>
          <a:p>
            <a:r>
              <a:rPr lang="en-US" sz="1200" dirty="0">
                <a:solidFill>
                  <a:srgbClr val="000000"/>
                </a:solidFill>
                <a:latin typeface="Arial" panose="020B0604020202020204" pitchFamily="34" charset="0"/>
              </a:rPr>
              <a:t>⑤</a:t>
            </a:r>
            <a:endParaRPr lang="en-US" sz="1200" dirty="0"/>
          </a:p>
        </p:txBody>
      </p:sp>
      <p:sp>
        <p:nvSpPr>
          <p:cNvPr id="54" name="TextBox 53">
            <a:extLst>
              <a:ext uri="{FF2B5EF4-FFF2-40B4-BE49-F238E27FC236}">
                <a16:creationId xmlns:a16="http://schemas.microsoft.com/office/drawing/2014/main" id="{43A02883-48BD-0853-A50E-5E1B36092CD1}"/>
              </a:ext>
            </a:extLst>
          </p:cNvPr>
          <p:cNvSpPr txBox="1"/>
          <p:nvPr/>
        </p:nvSpPr>
        <p:spPr>
          <a:xfrm>
            <a:off x="13410711" y="3220338"/>
            <a:ext cx="373535" cy="276999"/>
          </a:xfrm>
          <a:prstGeom prst="rect">
            <a:avLst/>
          </a:prstGeom>
          <a:noFill/>
        </p:spPr>
        <p:txBody>
          <a:bodyPr wrap="square" rtlCol="0">
            <a:spAutoFit/>
          </a:bodyPr>
          <a:lstStyle/>
          <a:p>
            <a:r>
              <a:rPr lang="en-US" sz="1200" dirty="0"/>
              <a:t>⑥</a:t>
            </a:r>
          </a:p>
        </p:txBody>
      </p:sp>
      <p:sp>
        <p:nvSpPr>
          <p:cNvPr id="55" name="TextBox 54">
            <a:extLst>
              <a:ext uri="{FF2B5EF4-FFF2-40B4-BE49-F238E27FC236}">
                <a16:creationId xmlns:a16="http://schemas.microsoft.com/office/drawing/2014/main" id="{14377B09-5BA9-AC11-1DA4-63F58798D96B}"/>
              </a:ext>
            </a:extLst>
          </p:cNvPr>
          <p:cNvSpPr txBox="1"/>
          <p:nvPr/>
        </p:nvSpPr>
        <p:spPr>
          <a:xfrm>
            <a:off x="13230832" y="1579593"/>
            <a:ext cx="640432"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Human</a:t>
            </a:r>
            <a:endParaRPr lang="en-US" sz="1100" dirty="0"/>
          </a:p>
        </p:txBody>
      </p:sp>
      <p:sp>
        <p:nvSpPr>
          <p:cNvPr id="60" name="TextBox 59">
            <a:extLst>
              <a:ext uri="{FF2B5EF4-FFF2-40B4-BE49-F238E27FC236}">
                <a16:creationId xmlns:a16="http://schemas.microsoft.com/office/drawing/2014/main" id="{5F7008B4-AEC7-F4AF-4F7A-CA03CBE17AEB}"/>
              </a:ext>
            </a:extLst>
          </p:cNvPr>
          <p:cNvSpPr txBox="1"/>
          <p:nvPr/>
        </p:nvSpPr>
        <p:spPr>
          <a:xfrm>
            <a:off x="13277259" y="3424917"/>
            <a:ext cx="640432"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Human</a:t>
            </a:r>
            <a:endParaRPr lang="en-US" sz="1100" dirty="0"/>
          </a:p>
        </p:txBody>
      </p:sp>
      <p:sp>
        <p:nvSpPr>
          <p:cNvPr id="62" name="TextBox 61">
            <a:extLst>
              <a:ext uri="{FF2B5EF4-FFF2-40B4-BE49-F238E27FC236}">
                <a16:creationId xmlns:a16="http://schemas.microsoft.com/office/drawing/2014/main" id="{22FA444F-B42A-F83A-BCD4-C8CC15DA8354}"/>
              </a:ext>
            </a:extLst>
          </p:cNvPr>
          <p:cNvSpPr txBox="1"/>
          <p:nvPr/>
        </p:nvSpPr>
        <p:spPr>
          <a:xfrm>
            <a:off x="6011736" y="3294112"/>
            <a:ext cx="640432" cy="261610"/>
          </a:xfrm>
          <a:prstGeom prst="rect">
            <a:avLst/>
          </a:prstGeom>
          <a:noFill/>
        </p:spPr>
        <p:txBody>
          <a:bodyPr wrap="square" rtlCol="0">
            <a:spAutoFit/>
          </a:bodyPr>
          <a:lstStyle/>
          <a:p>
            <a:r>
              <a:rPr lang="en-US" sz="1100" dirty="0">
                <a:solidFill>
                  <a:srgbClr val="000000"/>
                </a:solidFill>
                <a:latin typeface="Arial" panose="020B0604020202020204" pitchFamily="34" charset="0"/>
              </a:rPr>
              <a:t>Human</a:t>
            </a:r>
            <a:endParaRPr lang="en-US" sz="1100" dirty="0"/>
          </a:p>
        </p:txBody>
      </p:sp>
    </p:spTree>
    <p:extLst>
      <p:ext uri="{BB962C8B-B14F-4D97-AF65-F5344CB8AC3E}">
        <p14:creationId xmlns:p14="http://schemas.microsoft.com/office/powerpoint/2010/main" val="38423973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FA12DF34-7C94-1590-36E5-E78C20C0EBB5}"/>
              </a:ext>
            </a:extLst>
          </p:cNvPr>
          <p:cNvGrpSpPr/>
          <p:nvPr/>
        </p:nvGrpSpPr>
        <p:grpSpPr>
          <a:xfrm>
            <a:off x="1573239" y="2060302"/>
            <a:ext cx="10248300" cy="3164666"/>
            <a:chOff x="1573239" y="2060302"/>
            <a:chExt cx="10248300" cy="3164666"/>
          </a:xfrm>
        </p:grpSpPr>
        <p:sp>
          <p:nvSpPr>
            <p:cNvPr id="4" name="Flowchart: Multidocument 3">
              <a:extLst>
                <a:ext uri="{FF2B5EF4-FFF2-40B4-BE49-F238E27FC236}">
                  <a16:creationId xmlns:a16="http://schemas.microsoft.com/office/drawing/2014/main" id="{37025EB2-B8BB-92E0-6C7A-A240CE32637E}"/>
                </a:ext>
              </a:extLst>
            </p:cNvPr>
            <p:cNvSpPr/>
            <p:nvPr/>
          </p:nvSpPr>
          <p:spPr>
            <a:xfrm>
              <a:off x="1573239" y="4070612"/>
              <a:ext cx="894989" cy="1068421"/>
            </a:xfrm>
            <a:prstGeom prst="flowChartMulti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Papers</a:t>
              </a:r>
            </a:p>
            <a:p>
              <a:endParaRPr lang="en-US" sz="1400" dirty="0">
                <a:solidFill>
                  <a:sysClr val="windowText" lastClr="000000"/>
                </a:solidFill>
              </a:endParaRPr>
            </a:p>
          </p:txBody>
        </p:sp>
        <p:sp>
          <p:nvSpPr>
            <p:cNvPr id="6" name="Flowchart: Document 5">
              <a:extLst>
                <a:ext uri="{FF2B5EF4-FFF2-40B4-BE49-F238E27FC236}">
                  <a16:creationId xmlns:a16="http://schemas.microsoft.com/office/drawing/2014/main" id="{71BA22C3-35A5-7C3C-E45A-522AA547293B}"/>
                </a:ext>
              </a:extLst>
            </p:cNvPr>
            <p:cNvSpPr/>
            <p:nvPr/>
          </p:nvSpPr>
          <p:spPr>
            <a:xfrm>
              <a:off x="1784351" y="2287450"/>
              <a:ext cx="1396885" cy="841996"/>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dirty="0">
                <a:solidFill>
                  <a:sysClr val="windowText" lastClr="000000"/>
                </a:solidFill>
              </a:endParaRPr>
            </a:p>
            <a:p>
              <a:endParaRPr lang="en-US" sz="1400" dirty="0">
                <a:solidFill>
                  <a:sysClr val="windowText" lastClr="000000"/>
                </a:solidFill>
              </a:endParaRPr>
            </a:p>
            <a:p>
              <a:r>
                <a:rPr lang="en-US" sz="1400" dirty="0">
                  <a:solidFill>
                    <a:sysClr val="windowText" lastClr="000000"/>
                  </a:solidFill>
                  <a:latin typeface="Arial" panose="020B0604020202020204" pitchFamily="34" charset="0"/>
                  <a:cs typeface="Arial" panose="020B0604020202020204" pitchFamily="34" charset="0"/>
                </a:rPr>
                <a:t>HF Framework</a:t>
              </a:r>
              <a:br>
                <a:rPr lang="en-US" sz="900" dirty="0">
                  <a:solidFill>
                    <a:sysClr val="windowText" lastClr="000000"/>
                  </a:solidFill>
                  <a:latin typeface="Consolas" panose="020B0609020204030204" pitchFamily="49" charset="0"/>
                </a:rPr>
              </a:br>
              <a:r>
                <a:rPr lang="en-US" sz="800" dirty="0">
                  <a:solidFill>
                    <a:srgbClr val="E45649"/>
                  </a:solidFill>
                  <a:latin typeface="Consolas" panose="020B0609020204030204" pitchFamily="49" charset="0"/>
                </a:rPr>
                <a:t>Step 1: ...</a:t>
              </a:r>
            </a:p>
            <a:p>
              <a:r>
                <a:rPr lang="en-US" sz="800" dirty="0">
                  <a:solidFill>
                    <a:srgbClr val="E45649"/>
                  </a:solidFill>
                  <a:latin typeface="Consolas" panose="020B0609020204030204" pitchFamily="49" charset="0"/>
                </a:rPr>
                <a:t>Step 2: ...</a:t>
              </a:r>
            </a:p>
            <a:p>
              <a:r>
                <a:rPr lang="en-US" sz="800" dirty="0">
                  <a:solidFill>
                    <a:srgbClr val="E45649"/>
                  </a:solidFill>
                  <a:latin typeface="Consolas" panose="020B0609020204030204" pitchFamily="49" charset="0"/>
                </a:rPr>
                <a:t>Step 3: ...</a:t>
              </a:r>
              <a:endParaRPr lang="en-US" sz="900" dirty="0">
                <a:solidFill>
                  <a:srgbClr val="383A42"/>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a:p>
              <a:endParaRPr lang="en-US" sz="900" dirty="0">
                <a:solidFill>
                  <a:sysClr val="windowText" lastClr="000000"/>
                </a:solidFill>
                <a:latin typeface="Consolas" panose="020B0609020204030204" pitchFamily="49" charset="0"/>
              </a:endParaRPr>
            </a:p>
          </p:txBody>
        </p:sp>
        <p:sp>
          <p:nvSpPr>
            <p:cNvPr id="7" name="Flowchart: Process 6">
              <a:extLst>
                <a:ext uri="{FF2B5EF4-FFF2-40B4-BE49-F238E27FC236}">
                  <a16:creationId xmlns:a16="http://schemas.microsoft.com/office/drawing/2014/main" id="{501497ED-17E0-3B94-8844-64903495F635}"/>
                </a:ext>
              </a:extLst>
            </p:cNvPr>
            <p:cNvSpPr/>
            <p:nvPr/>
          </p:nvSpPr>
          <p:spPr>
            <a:xfrm>
              <a:off x="4702261" y="2149324"/>
              <a:ext cx="1476857" cy="1093185"/>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Template for </a:t>
              </a:r>
            </a:p>
            <a:p>
              <a:r>
                <a:rPr lang="en-US" sz="1400" b="1" dirty="0">
                  <a:solidFill>
                    <a:sysClr val="windowText" lastClr="000000"/>
                  </a:solidFill>
                  <a:latin typeface="Arial" panose="020B0604020202020204" pitchFamily="34" charset="0"/>
                  <a:cs typeface="Arial" panose="020B0604020202020204" pitchFamily="34" charset="0"/>
                </a:rPr>
                <a:t>STEP </a:t>
              </a:r>
              <a:r>
                <a:rPr lang="en-US" sz="1400" b="1" dirty="0" err="1">
                  <a:solidFill>
                    <a:sysClr val="windowText" lastClr="000000"/>
                  </a:solidFill>
                  <a:latin typeface="Arial" panose="020B0604020202020204" pitchFamily="34" charset="0"/>
                  <a:cs typeface="Arial" panose="020B0604020202020204" pitchFamily="34" charset="0"/>
                </a:rPr>
                <a:t>i</a:t>
              </a:r>
              <a:r>
                <a:rPr lang="en-US" sz="1400" b="1" dirty="0">
                  <a:solidFill>
                    <a:sysClr val="windowText" lastClr="000000"/>
                  </a:solidFill>
                  <a:latin typeface="Arial" panose="020B0604020202020204" pitchFamily="34" charset="0"/>
                  <a:cs typeface="Arial" panose="020B0604020202020204" pitchFamily="34" charset="0"/>
                </a:rPr>
                <a:t> </a:t>
              </a:r>
              <a:r>
                <a:rPr lang="en-US" sz="1400" dirty="0">
                  <a:solidFill>
                    <a:sysClr val="windowText" lastClr="000000"/>
                  </a:solidFill>
                  <a:latin typeface="Arial" panose="020B0604020202020204" pitchFamily="34" charset="0"/>
                  <a:cs typeface="Arial" panose="020B0604020202020204" pitchFamily="34" charset="0"/>
                </a:rPr>
                <a:t>+ blanks</a:t>
              </a:r>
              <a:endParaRPr lang="en-US" sz="1400" i="1" dirty="0">
                <a:solidFill>
                  <a:sysClr val="windowText" lastClr="000000"/>
                </a:solidFill>
                <a:latin typeface="Consolas" panose="020B0609020204030204" pitchFamily="49" charset="0"/>
                <a:cs typeface="Arial" panose="020B0604020202020204" pitchFamily="34" charset="0"/>
              </a:endParaRPr>
            </a:p>
            <a:p>
              <a:r>
                <a:rPr lang="en-US" sz="800" dirty="0">
                  <a:solidFill>
                    <a:srgbClr val="E45649"/>
                  </a:solidFill>
                  <a:latin typeface="Consolas" panose="020B0609020204030204" pitchFamily="49" charset="0"/>
                </a:rPr>
                <a:t>Step </a:t>
              </a:r>
              <a:r>
                <a:rPr lang="en-US" sz="800" i="1" dirty="0">
                  <a:solidFill>
                    <a:srgbClr val="E45649"/>
                  </a:solidFill>
                  <a:latin typeface="Consolas" panose="020B0609020204030204" pitchFamily="49" charset="0"/>
                </a:rPr>
                <a:t>i</a:t>
              </a:r>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The Hamiltonian of {system} is ...</a:t>
              </a:r>
              <a:endParaRPr lang="en-US" sz="1400" i="1" dirty="0">
                <a:solidFill>
                  <a:sysClr val="windowText" lastClr="000000"/>
                </a:solidFill>
                <a:latin typeface="Arial" panose="020B0604020202020204" pitchFamily="34" charset="0"/>
                <a:cs typeface="Arial" panose="020B0604020202020204" pitchFamily="34" charset="0"/>
              </a:endParaRPr>
            </a:p>
          </p:txBody>
        </p:sp>
        <p:sp>
          <p:nvSpPr>
            <p:cNvPr id="8" name="Flowchart: Document 7">
              <a:extLst>
                <a:ext uri="{FF2B5EF4-FFF2-40B4-BE49-F238E27FC236}">
                  <a16:creationId xmlns:a16="http://schemas.microsoft.com/office/drawing/2014/main" id="{03B6949F-1CE1-ACE5-081F-7C86F09C36F7}"/>
                </a:ext>
              </a:extLst>
            </p:cNvPr>
            <p:cNvSpPr/>
            <p:nvPr/>
          </p:nvSpPr>
          <p:spPr>
            <a:xfrm>
              <a:off x="4712248" y="4070612"/>
              <a:ext cx="1476857"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Step-specific excerpt</a:t>
              </a:r>
            </a:p>
            <a:p>
              <a:r>
                <a:rPr lang="en-US" sz="800" dirty="0">
                  <a:solidFill>
                    <a:srgbClr val="E45649"/>
                  </a:solidFill>
                  <a:latin typeface="Consolas" panose="020B0609020204030204" pitchFamily="49" charset="0"/>
                </a:rPr>
                <a:t>In this paper, we study the  free fermion  problem ...</a:t>
              </a:r>
            </a:p>
          </p:txBody>
        </p:sp>
        <p:sp>
          <p:nvSpPr>
            <p:cNvPr id="9" name="Flowchart: Process 8">
              <a:extLst>
                <a:ext uri="{FF2B5EF4-FFF2-40B4-BE49-F238E27FC236}">
                  <a16:creationId xmlns:a16="http://schemas.microsoft.com/office/drawing/2014/main" id="{F58DA37F-6B59-00F6-B47D-97ED8241F9C9}"/>
                </a:ext>
              </a:extLst>
            </p:cNvPr>
            <p:cNvSpPr/>
            <p:nvPr/>
          </p:nvSpPr>
          <p:spPr>
            <a:xfrm>
              <a:off x="6606788" y="2557729"/>
              <a:ext cx="1259003" cy="1935048"/>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Prompt</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Given the following excerpt, fill the placeholders in the template.</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EXECERPT:</a:t>
              </a:r>
            </a:p>
            <a:p>
              <a:r>
                <a:rPr lang="en-US" sz="800" dirty="0">
                  <a:solidFill>
                    <a:srgbClr val="E45649"/>
                  </a:solidFill>
                  <a:latin typeface="Consolas" panose="020B0609020204030204" pitchFamily="49" charset="0"/>
                </a:rPr>
                <a:t>In this paper, we study the free fermion problem ...</a:t>
              </a:r>
              <a:br>
                <a:rPr lang="en-US" sz="800" dirty="0">
                  <a:solidFill>
                    <a:srgbClr val="E45649"/>
                  </a:solidFill>
                  <a:latin typeface="Consolas" panose="020B0609020204030204" pitchFamily="49" charset="0"/>
                </a:rPr>
              </a:br>
              <a:br>
                <a:rPr lang="en-US" sz="800" dirty="0">
                  <a:solidFill>
                    <a:srgbClr val="E45649"/>
                  </a:solidFill>
                  <a:latin typeface="Consolas" panose="020B0609020204030204" pitchFamily="49" charset="0"/>
                </a:rPr>
              </a:br>
              <a:r>
                <a:rPr lang="en-US" sz="800" dirty="0">
                  <a:solidFill>
                    <a:srgbClr val="E45649"/>
                  </a:solidFill>
                  <a:latin typeface="Consolas" panose="020B0609020204030204" pitchFamily="49" charset="0"/>
                </a:rPr>
                <a:t>TEMPLATE:</a:t>
              </a:r>
            </a:p>
            <a:p>
              <a:r>
                <a:rPr lang="en-US" sz="800" dirty="0">
                  <a:solidFill>
                    <a:srgbClr val="E45649"/>
                  </a:solidFill>
                  <a:latin typeface="Consolas" panose="020B0609020204030204" pitchFamily="49" charset="0"/>
                </a:rPr>
                <a:t>The Hamiltonian of {system} is ...</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10" name="Right Brace 9">
              <a:extLst>
                <a:ext uri="{FF2B5EF4-FFF2-40B4-BE49-F238E27FC236}">
                  <a16:creationId xmlns:a16="http://schemas.microsoft.com/office/drawing/2014/main" id="{D9525DA4-01E3-27A0-044E-B833F113A48A}"/>
                </a:ext>
              </a:extLst>
            </p:cNvPr>
            <p:cNvSpPr/>
            <p:nvPr/>
          </p:nvSpPr>
          <p:spPr>
            <a:xfrm>
              <a:off x="6281156" y="2472490"/>
              <a:ext cx="223595" cy="2105526"/>
            </a:xfrm>
            <a:prstGeom prst="rightBrace">
              <a:avLst>
                <a:gd name="adj1" fmla="val 97676"/>
                <a:gd name="adj2" fmla="val 50000"/>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15C667FA-F7A6-C3D2-42E4-ECA3D3D8BCFE}"/>
                </a:ext>
              </a:extLst>
            </p:cNvPr>
            <p:cNvSpPr/>
            <p:nvPr/>
          </p:nvSpPr>
          <p:spPr>
            <a:xfrm>
              <a:off x="9091619" y="3157828"/>
              <a:ext cx="1140774" cy="1165316"/>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a:p>
              <a:r>
                <a:rPr lang="en-US" sz="800" dirty="0">
                  <a:solidFill>
                    <a:srgbClr val="E45649"/>
                  </a:solidFill>
                  <a:latin typeface="Consolas" panose="020B0609020204030204" pitchFamily="49" charset="0"/>
                </a:rPr>
                <a:t>The Hamiltonian of free fermion is ...</a:t>
              </a:r>
            </a:p>
          </p:txBody>
        </p:sp>
        <p:sp>
          <p:nvSpPr>
            <p:cNvPr id="13" name="Flowchart: Process 12">
              <a:extLst>
                <a:ext uri="{FF2B5EF4-FFF2-40B4-BE49-F238E27FC236}">
                  <a16:creationId xmlns:a16="http://schemas.microsoft.com/office/drawing/2014/main" id="{117C1158-56DC-89D2-925C-1812821CAC28}"/>
                </a:ext>
              </a:extLst>
            </p:cNvPr>
            <p:cNvSpPr/>
            <p:nvPr/>
          </p:nvSpPr>
          <p:spPr>
            <a:xfrm>
              <a:off x="10648186" y="2060302"/>
              <a:ext cx="1021512" cy="454297"/>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Scoring</a:t>
              </a:r>
            </a:p>
            <a:p>
              <a:r>
                <a:rPr lang="en-US" sz="800" dirty="0">
                  <a:solidFill>
                    <a:srgbClr val="E45649"/>
                  </a:solidFill>
                  <a:latin typeface="Consolas" panose="020B0609020204030204" pitchFamily="49" charset="0"/>
                </a:rPr>
                <a:t>Score: 2</a:t>
              </a:r>
            </a:p>
            <a:p>
              <a:endParaRPr lang="en-US" sz="800" dirty="0">
                <a:solidFill>
                  <a:srgbClr val="E45649"/>
                </a:solidFill>
                <a:latin typeface="Consolas" panose="020B0609020204030204" pitchFamily="49" charset="0"/>
              </a:endParaRPr>
            </a:p>
          </p:txBody>
        </p:sp>
        <p:sp>
          <p:nvSpPr>
            <p:cNvPr id="14" name="Flowchart: Process 13">
              <a:extLst>
                <a:ext uri="{FF2B5EF4-FFF2-40B4-BE49-F238E27FC236}">
                  <a16:creationId xmlns:a16="http://schemas.microsoft.com/office/drawing/2014/main" id="{31BE628E-5344-4DD9-7DAF-CE2C0F2B2537}"/>
                </a:ext>
              </a:extLst>
            </p:cNvPr>
            <p:cNvSpPr/>
            <p:nvPr/>
          </p:nvSpPr>
          <p:spPr>
            <a:xfrm>
              <a:off x="10649759" y="3374711"/>
              <a:ext cx="1021512" cy="69590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Rectifying</a:t>
              </a:r>
            </a:p>
            <a:p>
              <a:r>
                <a:rPr lang="en-US" sz="800" dirty="0">
                  <a:solidFill>
                    <a:srgbClr val="E45649"/>
                  </a:solidFill>
                  <a:latin typeface="Consolas" panose="020B0609020204030204" pitchFamily="49" charset="0"/>
                </a:rPr>
                <a:t>System : free fermion</a:t>
              </a:r>
            </a:p>
            <a:p>
              <a:r>
                <a:rPr lang="en-US" sz="800" dirty="0">
                  <a:solidFill>
                    <a:srgbClr val="E45649"/>
                  </a:solidFill>
                  <a:latin typeface="Consolas" panose="020B0609020204030204" pitchFamily="49" charset="0"/>
                </a:rPr>
                <a:t>...</a:t>
              </a:r>
              <a:br>
                <a:rPr lang="en-US" sz="800" dirty="0">
                  <a:solidFill>
                    <a:srgbClr val="E45649"/>
                  </a:solidFill>
                  <a:latin typeface="Consolas" panose="020B0609020204030204" pitchFamily="49" charset="0"/>
                </a:rPr>
              </a:br>
              <a:endParaRPr lang="en-US" sz="800" dirty="0">
                <a:solidFill>
                  <a:srgbClr val="E45649"/>
                </a:solidFill>
                <a:latin typeface="Consolas" panose="020B0609020204030204" pitchFamily="49" charset="0"/>
              </a:endParaRPr>
            </a:p>
          </p:txBody>
        </p:sp>
        <p:sp>
          <p:nvSpPr>
            <p:cNvPr id="17" name="Arrow: Right 16">
              <a:extLst>
                <a:ext uri="{FF2B5EF4-FFF2-40B4-BE49-F238E27FC236}">
                  <a16:creationId xmlns:a16="http://schemas.microsoft.com/office/drawing/2014/main" id="{2A8418C3-A14A-697E-8DAD-4B47B3BB4420}"/>
                </a:ext>
              </a:extLst>
            </p:cNvPr>
            <p:cNvSpPr/>
            <p:nvPr/>
          </p:nvSpPr>
          <p:spPr>
            <a:xfrm>
              <a:off x="7905075" y="3339671"/>
              <a:ext cx="1140774"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Extractor LLM</a:t>
              </a:r>
            </a:p>
          </p:txBody>
        </p:sp>
        <p:sp>
          <p:nvSpPr>
            <p:cNvPr id="19" name="Arrow: Right 18">
              <a:extLst>
                <a:ext uri="{FF2B5EF4-FFF2-40B4-BE49-F238E27FC236}">
                  <a16:creationId xmlns:a16="http://schemas.microsoft.com/office/drawing/2014/main" id="{AC4ADA17-F797-B3F4-3A4A-9F1EE5260F9C}"/>
                </a:ext>
              </a:extLst>
            </p:cNvPr>
            <p:cNvSpPr/>
            <p:nvPr/>
          </p:nvSpPr>
          <p:spPr>
            <a:xfrm rot="5400000">
              <a:off x="10763926" y="2789874"/>
              <a:ext cx="790031"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20" name="Arrow: Bent 19">
              <a:extLst>
                <a:ext uri="{FF2B5EF4-FFF2-40B4-BE49-F238E27FC236}">
                  <a16:creationId xmlns:a16="http://schemas.microsoft.com/office/drawing/2014/main" id="{C231DC65-41E2-037F-EBA6-C60D1D81CD3B}"/>
                </a:ext>
              </a:extLst>
            </p:cNvPr>
            <p:cNvSpPr/>
            <p:nvPr/>
          </p:nvSpPr>
          <p:spPr>
            <a:xfrm>
              <a:off x="9618457" y="2149324"/>
              <a:ext cx="1021512" cy="961840"/>
            </a:xfrm>
            <a:prstGeom prst="bentArrow">
              <a:avLst>
                <a:gd name="adj1" fmla="val 15274"/>
                <a:gd name="adj2" fmla="val 16142"/>
                <a:gd name="adj3" fmla="val 17540"/>
                <a:gd name="adj4" fmla="val 4375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ysClr val="windowText" lastClr="000000"/>
                  </a:solidFill>
                  <a:latin typeface="Arial" panose="020B0604020202020204" pitchFamily="34" charset="0"/>
                  <a:cs typeface="Arial" panose="020B0604020202020204" pitchFamily="34" charset="0"/>
                </a:rPr>
                <a:t>Human</a:t>
              </a:r>
            </a:p>
          </p:txBody>
        </p:sp>
        <p:sp>
          <p:nvSpPr>
            <p:cNvPr id="21" name="Flowchart: Process 20">
              <a:extLst>
                <a:ext uri="{FF2B5EF4-FFF2-40B4-BE49-F238E27FC236}">
                  <a16:creationId xmlns:a16="http://schemas.microsoft.com/office/drawing/2014/main" id="{750C1322-70AA-658B-CB44-E1374DB11153}"/>
                </a:ext>
              </a:extLst>
            </p:cNvPr>
            <p:cNvSpPr/>
            <p:nvPr/>
          </p:nvSpPr>
          <p:spPr>
            <a:xfrm>
              <a:off x="10496343" y="4492777"/>
              <a:ext cx="1325196" cy="732191"/>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Correct output prompt for </a:t>
              </a:r>
              <a:r>
                <a:rPr lang="en-US" sz="1400" b="1" dirty="0">
                  <a:solidFill>
                    <a:sysClr val="windowText" lastClr="000000"/>
                  </a:solidFill>
                  <a:latin typeface="Arial" panose="020B0604020202020204" pitchFamily="34" charset="0"/>
                  <a:cs typeface="Arial" panose="020B0604020202020204" pitchFamily="34" charset="0"/>
                </a:rPr>
                <a:t>STEP</a:t>
              </a:r>
              <a:r>
                <a:rPr lang="en-US" sz="1400" dirty="0">
                  <a:solidFill>
                    <a:sysClr val="windowText" lastClr="000000"/>
                  </a:solidFill>
                  <a:latin typeface="Arial" panose="020B0604020202020204" pitchFamily="34" charset="0"/>
                  <a:cs typeface="Arial" panose="020B0604020202020204" pitchFamily="34" charset="0"/>
                </a:rPr>
                <a:t> </a:t>
              </a:r>
              <a:r>
                <a:rPr lang="en-US" sz="1400" b="1" dirty="0" err="1">
                  <a:solidFill>
                    <a:sysClr val="windowText" lastClr="000000"/>
                  </a:solidFill>
                  <a:latin typeface="Arial" panose="020B0604020202020204" pitchFamily="34" charset="0"/>
                  <a:cs typeface="Arial" panose="020B0604020202020204" pitchFamily="34" charset="0"/>
                </a:rPr>
                <a:t>i</a:t>
              </a:r>
              <a:endParaRPr lang="en-US" sz="1400" b="1" dirty="0">
                <a:solidFill>
                  <a:sysClr val="windowText" lastClr="000000"/>
                </a:solidFill>
                <a:latin typeface="Arial" panose="020B0604020202020204" pitchFamily="34" charset="0"/>
                <a:cs typeface="Arial" panose="020B0604020202020204" pitchFamily="34" charset="0"/>
              </a:endParaRPr>
            </a:p>
          </p:txBody>
        </p:sp>
        <p:cxnSp>
          <p:nvCxnSpPr>
            <p:cNvPr id="23" name="Straight Arrow Connector 22">
              <a:extLst>
                <a:ext uri="{FF2B5EF4-FFF2-40B4-BE49-F238E27FC236}">
                  <a16:creationId xmlns:a16="http://schemas.microsoft.com/office/drawing/2014/main" id="{3EE1E146-3C36-9A80-1A7C-D7BBA041B3F8}"/>
                </a:ext>
              </a:extLst>
            </p:cNvPr>
            <p:cNvCxnSpPr>
              <a:stCxn id="14" idx="2"/>
              <a:endCxn id="21" idx="0"/>
            </p:cNvCxnSpPr>
            <p:nvPr/>
          </p:nvCxnSpPr>
          <p:spPr>
            <a:xfrm flipH="1">
              <a:off x="11158941" y="4070612"/>
              <a:ext cx="1574" cy="4221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Flowchart: Document 1">
              <a:extLst>
                <a:ext uri="{FF2B5EF4-FFF2-40B4-BE49-F238E27FC236}">
                  <a16:creationId xmlns:a16="http://schemas.microsoft.com/office/drawing/2014/main" id="{16CDAB54-7077-2E28-6BDE-AE5750C28DC9}"/>
                </a:ext>
              </a:extLst>
            </p:cNvPr>
            <p:cNvSpPr/>
            <p:nvPr/>
          </p:nvSpPr>
          <p:spPr>
            <a:xfrm>
              <a:off x="3023512" y="4070612"/>
              <a:ext cx="1169798" cy="1031338"/>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solidFill>
                    <a:sysClr val="windowText" lastClr="000000"/>
                  </a:solidFill>
                  <a:latin typeface="Arial" panose="020B0604020202020204" pitchFamily="34" charset="0"/>
                  <a:cs typeface="Arial" panose="020B0604020202020204" pitchFamily="34" charset="0"/>
                </a:rPr>
                <a:t>Paper</a:t>
              </a:r>
            </a:p>
            <a:p>
              <a:r>
                <a:rPr lang="en-US" sz="800" dirty="0">
                  <a:solidFill>
                    <a:srgbClr val="E45649"/>
                  </a:solidFill>
                  <a:latin typeface="Consolas" panose="020B0609020204030204" pitchFamily="49" charset="0"/>
                </a:rPr>
                <a:t>\title{Title}</a:t>
              </a:r>
            </a:p>
            <a:p>
              <a:r>
                <a:rPr lang="en-US" sz="800" dirty="0">
                  <a:solidFill>
                    <a:srgbClr val="E45649"/>
                  </a:solidFill>
                  <a:latin typeface="Consolas" panose="020B0609020204030204" pitchFamily="49" charset="0"/>
                </a:rPr>
                <a:t>\begin{document}</a:t>
              </a:r>
            </a:p>
            <a:p>
              <a:r>
                <a:rPr lang="en-US" sz="800" dirty="0">
                  <a:solidFill>
                    <a:srgbClr val="E45649"/>
                  </a:solidFill>
                  <a:latin typeface="Consolas" panose="020B0609020204030204" pitchFamily="49" charset="0"/>
                </a:rPr>
                <a:t>...</a:t>
              </a:r>
            </a:p>
            <a:p>
              <a:r>
                <a:rPr lang="en-US" sz="800" dirty="0">
                  <a:solidFill>
                    <a:srgbClr val="E45649"/>
                  </a:solidFill>
                  <a:latin typeface="Consolas" panose="020B0609020204030204" pitchFamily="49" charset="0"/>
                </a:rPr>
                <a:t>\end{document}</a:t>
              </a:r>
            </a:p>
          </p:txBody>
        </p:sp>
        <p:sp>
          <p:nvSpPr>
            <p:cNvPr id="3" name="Rectangle: Rounded Corners 2">
              <a:extLst>
                <a:ext uri="{FF2B5EF4-FFF2-40B4-BE49-F238E27FC236}">
                  <a16:creationId xmlns:a16="http://schemas.microsoft.com/office/drawing/2014/main" id="{3F1136C0-678E-5D98-8861-FA26E5BFE4DB}"/>
                </a:ext>
              </a:extLst>
            </p:cNvPr>
            <p:cNvSpPr/>
            <p:nvPr/>
          </p:nvSpPr>
          <p:spPr>
            <a:xfrm>
              <a:off x="3117704" y="4617266"/>
              <a:ext cx="833340" cy="105625"/>
            </a:xfrm>
            <a:prstGeom prst="roundRect">
              <a:avLst/>
            </a:prstGeom>
            <a:solidFill>
              <a:srgbClr val="FFFF00">
                <a:alpha val="50196"/>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99BE9BD7-97BE-09B8-FFFE-C5EBD7335DC4}"/>
                </a:ext>
              </a:extLst>
            </p:cNvPr>
            <p:cNvCxnSpPr>
              <a:stCxn id="3" idx="3"/>
              <a:endCxn id="8" idx="1"/>
            </p:cNvCxnSpPr>
            <p:nvPr/>
          </p:nvCxnSpPr>
          <p:spPr>
            <a:xfrm flipV="1">
              <a:off x="3951044" y="4586281"/>
              <a:ext cx="761204" cy="8379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4" name="Arrow: Right 23">
              <a:extLst>
                <a:ext uri="{FF2B5EF4-FFF2-40B4-BE49-F238E27FC236}">
                  <a16:creationId xmlns:a16="http://schemas.microsoft.com/office/drawing/2014/main" id="{3AFF4279-7534-C064-CF54-29301F595C70}"/>
                </a:ext>
              </a:extLst>
            </p:cNvPr>
            <p:cNvSpPr/>
            <p:nvPr/>
          </p:nvSpPr>
          <p:spPr>
            <a:xfrm>
              <a:off x="3313639" y="2512019"/>
              <a:ext cx="1286586" cy="363803"/>
            </a:xfrm>
            <a:prstGeom prst="rightArrow">
              <a:avLst/>
            </a:prstGeom>
            <a:solidFill>
              <a:schemeClr val="bg1">
                <a:lumMod val="85000"/>
              </a:schemeClr>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solidFill>
                    <a:sysClr val="windowText" lastClr="000000"/>
                  </a:solidFill>
                </a:rPr>
                <a:t>Start with </a:t>
              </a:r>
              <a:r>
                <a:rPr lang="en-US" sz="1100" b="1" dirty="0">
                  <a:solidFill>
                    <a:sysClr val="windowText" lastClr="000000"/>
                  </a:solidFill>
                </a:rPr>
                <a:t>STEP </a:t>
              </a:r>
              <a:r>
                <a:rPr lang="en-US" sz="1100" b="1" dirty="0" err="1">
                  <a:solidFill>
                    <a:sysClr val="windowText" lastClr="000000"/>
                  </a:solidFill>
                </a:rPr>
                <a:t>i</a:t>
              </a:r>
              <a:endParaRPr lang="en-US" sz="1100" b="1" dirty="0">
                <a:solidFill>
                  <a:sysClr val="windowText" lastClr="000000"/>
                </a:solidFill>
              </a:endParaRPr>
            </a:p>
          </p:txBody>
        </p:sp>
        <p:sp>
          <p:nvSpPr>
            <p:cNvPr id="27" name="Arrow: Right 26">
              <a:extLst>
                <a:ext uri="{FF2B5EF4-FFF2-40B4-BE49-F238E27FC236}">
                  <a16:creationId xmlns:a16="http://schemas.microsoft.com/office/drawing/2014/main" id="{66C01843-57F3-3C2E-FF56-7884EA525F28}"/>
                </a:ext>
              </a:extLst>
            </p:cNvPr>
            <p:cNvSpPr/>
            <p:nvPr/>
          </p:nvSpPr>
          <p:spPr>
            <a:xfrm>
              <a:off x="2539614" y="4372670"/>
              <a:ext cx="412512" cy="21361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100" dirty="0">
                <a:solidFill>
                  <a:sysClr val="windowText" lastClr="000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32671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Process 7">
            <a:extLst>
              <a:ext uri="{FF2B5EF4-FFF2-40B4-BE49-F238E27FC236}">
                <a16:creationId xmlns:a16="http://schemas.microsoft.com/office/drawing/2014/main" id="{25799BD3-E6D4-0B66-24FB-33824C77789F}"/>
              </a:ext>
            </a:extLst>
          </p:cNvPr>
          <p:cNvSpPr/>
          <p:nvPr/>
        </p:nvSpPr>
        <p:spPr>
          <a:xfrm>
            <a:off x="11878726" y="995826"/>
            <a:ext cx="1379523"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Candidate states</a:t>
            </a:r>
          </a:p>
        </p:txBody>
      </p:sp>
      <p:sp>
        <p:nvSpPr>
          <p:cNvPr id="9" name="Flowchart: Process 8">
            <a:extLst>
              <a:ext uri="{FF2B5EF4-FFF2-40B4-BE49-F238E27FC236}">
                <a16:creationId xmlns:a16="http://schemas.microsoft.com/office/drawing/2014/main" id="{C8F3711A-35C2-8EA7-7DD6-B01EE650E014}"/>
              </a:ext>
            </a:extLst>
          </p:cNvPr>
          <p:cNvSpPr/>
          <p:nvPr/>
        </p:nvSpPr>
        <p:spPr>
          <a:xfrm>
            <a:off x="14678218" y="995826"/>
            <a:ext cx="1379523" cy="79304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Quantum phase diagram</a:t>
            </a:r>
          </a:p>
        </p:txBody>
      </p:sp>
      <p:sp>
        <p:nvSpPr>
          <p:cNvPr id="13" name="Arrow: Right 12">
            <a:extLst>
              <a:ext uri="{FF2B5EF4-FFF2-40B4-BE49-F238E27FC236}">
                <a16:creationId xmlns:a16="http://schemas.microsoft.com/office/drawing/2014/main" id="{A243DFF3-792A-D1D9-CD6C-EC1662CE6CC3}"/>
              </a:ext>
            </a:extLst>
          </p:cNvPr>
          <p:cNvSpPr/>
          <p:nvPr/>
        </p:nvSpPr>
        <p:spPr>
          <a:xfrm>
            <a:off x="12460921" y="2057695"/>
            <a:ext cx="1260087"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Self-consistent diagonalization</a:t>
            </a:r>
          </a:p>
        </p:txBody>
      </p:sp>
      <p:sp>
        <p:nvSpPr>
          <p:cNvPr id="14" name="Arrow: Right 13">
            <a:extLst>
              <a:ext uri="{FF2B5EF4-FFF2-40B4-BE49-F238E27FC236}">
                <a16:creationId xmlns:a16="http://schemas.microsoft.com/office/drawing/2014/main" id="{4BAD0837-4967-BCE3-B830-076589E42EC2}"/>
              </a:ext>
            </a:extLst>
          </p:cNvPr>
          <p:cNvSpPr/>
          <p:nvPr/>
        </p:nvSpPr>
        <p:spPr>
          <a:xfrm>
            <a:off x="13338190" y="1115080"/>
            <a:ext cx="1260087"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Energetically favorable states</a:t>
            </a:r>
          </a:p>
        </p:txBody>
      </p:sp>
      <p:pic>
        <p:nvPicPr>
          <p:cNvPr id="24" name="Picture 23">
            <a:extLst>
              <a:ext uri="{FF2B5EF4-FFF2-40B4-BE49-F238E27FC236}">
                <a16:creationId xmlns:a16="http://schemas.microsoft.com/office/drawing/2014/main" id="{0CDD7E1E-67F5-C640-D15D-8B3554BD3715}"/>
              </a:ext>
            </a:extLst>
          </p:cNvPr>
          <p:cNvPicPr>
            <a:picLocks noChangeAspect="1"/>
          </p:cNvPicPr>
          <p:nvPr/>
        </p:nvPicPr>
        <p:blipFill>
          <a:blip r:embed="rId2"/>
          <a:stretch>
            <a:fillRect/>
          </a:stretch>
        </p:blipFill>
        <p:spPr>
          <a:xfrm>
            <a:off x="10483692" y="6858001"/>
            <a:ext cx="5213508" cy="632419"/>
          </a:xfrm>
          <a:prstGeom prst="rect">
            <a:avLst/>
          </a:prstGeom>
        </p:spPr>
      </p:pic>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1575056-07E9-3E6D-BA36-DE48E99B343B}"/>
                  </a:ext>
                </a:extLst>
              </p:cNvPr>
              <p:cNvSpPr txBox="1"/>
              <p:nvPr/>
            </p:nvSpPr>
            <p:spPr>
              <a:xfrm>
                <a:off x="8507347" y="1443083"/>
                <a:ext cx="1738171" cy="253916"/>
              </a:xfrm>
              <a:prstGeom prst="rect">
                <a:avLst/>
              </a:prstGeom>
              <a:noFill/>
            </p:spPr>
            <p:txBody>
              <a:bodyPr wrap="square" rtlCol="0">
                <a:spAutoFit/>
              </a:bodyPr>
              <a:lstStyle/>
              <a:p>
                <a:r>
                  <a:rPr lang="en-US" sz="1050" dirty="0"/>
                  <a:t>Eigenstate </a:t>
                </a:r>
                <a14:m>
                  <m:oMath xmlns:m="http://schemas.openxmlformats.org/officeDocument/2006/math">
                    <m:sSub>
                      <m:sSubPr>
                        <m:ctrlPr>
                          <a:rPr lang="en-US" sz="1050" b="0" i="1" smtClean="0">
                            <a:latin typeface="Cambria Math" panose="02040503050406030204" pitchFamily="18" charset="0"/>
                          </a:rPr>
                        </m:ctrlPr>
                      </m:sSubPr>
                      <m:e>
                        <m:d>
                          <m:dPr>
                            <m:begChr m:val="|"/>
                            <m:endChr m:val="⟩"/>
                            <m:ctrlPr>
                              <a:rPr lang="en-US" sz="1050" b="0" i="1" smtClean="0">
                                <a:latin typeface="Cambria Math" panose="02040503050406030204" pitchFamily="18" charset="0"/>
                              </a:rPr>
                            </m:ctrlPr>
                          </m:dPr>
                          <m:e>
                            <m:r>
                              <a:rPr lang="en-US" sz="1050" b="0" i="1" smtClean="0">
                                <a:latin typeface="Cambria Math" panose="02040503050406030204" pitchFamily="18" charset="0"/>
                              </a:rPr>
                              <m:t>𝜓</m:t>
                            </m:r>
                          </m:e>
                        </m:d>
                      </m:e>
                      <m:sub>
                        <m:r>
                          <a:rPr lang="en-US" sz="1050" b="0" i="1" smtClean="0">
                            <a:latin typeface="Cambria Math" panose="02040503050406030204" pitchFamily="18" charset="0"/>
                          </a:rPr>
                          <m:t>𝑀𝐹</m:t>
                        </m:r>
                      </m:sub>
                    </m:sSub>
                  </m:oMath>
                </a14:m>
                <a:endParaRPr lang="en-US" sz="1050" dirty="0"/>
              </a:p>
            </p:txBody>
          </p:sp>
        </mc:Choice>
        <mc:Fallback xmlns="">
          <p:sp>
            <p:nvSpPr>
              <p:cNvPr id="36" name="TextBox 35">
                <a:extLst>
                  <a:ext uri="{FF2B5EF4-FFF2-40B4-BE49-F238E27FC236}">
                    <a16:creationId xmlns:a16="http://schemas.microsoft.com/office/drawing/2014/main" id="{01575056-07E9-3E6D-BA36-DE48E99B343B}"/>
                  </a:ext>
                </a:extLst>
              </p:cNvPr>
              <p:cNvSpPr txBox="1">
                <a:spLocks noRot="1" noChangeAspect="1" noMove="1" noResize="1" noEditPoints="1" noAdjustHandles="1" noChangeArrowheads="1" noChangeShapeType="1" noTextEdit="1"/>
              </p:cNvSpPr>
              <p:nvPr/>
            </p:nvSpPr>
            <p:spPr>
              <a:xfrm>
                <a:off x="8507347" y="1443083"/>
                <a:ext cx="1738171" cy="253916"/>
              </a:xfrm>
              <a:prstGeom prst="rect">
                <a:avLst/>
              </a:prstGeom>
              <a:blipFill>
                <a:blip r:embed="rId5"/>
                <a:stretch>
                  <a:fillRect b="-17073"/>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6AFB5E7E-CEFE-AAD0-3497-3C0AC877F6BB}"/>
              </a:ext>
            </a:extLst>
          </p:cNvPr>
          <p:cNvGrpSpPr/>
          <p:nvPr/>
        </p:nvGrpSpPr>
        <p:grpSpPr>
          <a:xfrm>
            <a:off x="4692198" y="426453"/>
            <a:ext cx="4696969" cy="1947384"/>
            <a:chOff x="4692198" y="426453"/>
            <a:chExt cx="4696969" cy="1947384"/>
          </a:xfrm>
        </p:grpSpPr>
        <p:sp>
          <p:nvSpPr>
            <p:cNvPr id="6" name="Flowchart: Process 5">
              <a:extLst>
                <a:ext uri="{FF2B5EF4-FFF2-40B4-BE49-F238E27FC236}">
                  <a16:creationId xmlns:a16="http://schemas.microsoft.com/office/drawing/2014/main" id="{4C2B69E8-E959-003F-FF9F-173A9F2DF035}"/>
                </a:ext>
              </a:extLst>
            </p:cNvPr>
            <p:cNvSpPr/>
            <p:nvPr/>
          </p:nvSpPr>
          <p:spPr>
            <a:xfrm>
              <a:off x="4692198" y="426453"/>
              <a:ext cx="1166164" cy="1947384"/>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Interacting quantum problem</a:t>
              </a:r>
            </a:p>
          </p:txBody>
        </p:sp>
        <mc:AlternateContent xmlns:mc="http://schemas.openxmlformats.org/markup-compatibility/2006">
          <mc:Choice xmlns:a14="http://schemas.microsoft.com/office/drawing/2010/main" Requires="a14">
            <p:sp>
              <p:nvSpPr>
                <p:cNvPr id="7" name="Flowchart: Process 6">
                  <a:extLst>
                    <a:ext uri="{FF2B5EF4-FFF2-40B4-BE49-F238E27FC236}">
                      <a16:creationId xmlns:a16="http://schemas.microsoft.com/office/drawing/2014/main" id="{2DE62D88-81EC-AC66-BD64-200DBE408180}"/>
                    </a:ext>
                  </a:extLst>
                </p:cNvPr>
                <p:cNvSpPr/>
                <p:nvPr/>
              </p:nvSpPr>
              <p:spPr>
                <a:xfrm>
                  <a:off x="7239492" y="436889"/>
                  <a:ext cx="2149672" cy="63229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Quadratic Hamiltonian</a:t>
                  </a:r>
                </a:p>
                <a:p>
                  <a:pPr algn="ctr"/>
                  <a14:m>
                    <m:oMath xmlns:m="http://schemas.openxmlformats.org/officeDocument/2006/math">
                      <m:r>
                        <a:rPr lang="en-US" sz="1400" i="1">
                          <a:solidFill>
                            <a:sysClr val="windowText" lastClr="000000"/>
                          </a:solidFill>
                          <a:latin typeface="Cambria Math" panose="02040503050406030204" pitchFamily="18" charset="0"/>
                          <a:cs typeface="Arial" panose="020B0604020202020204" pitchFamily="34" charset="0"/>
                        </a:rPr>
                        <m:t>𝐻</m:t>
                      </m:r>
                      <m:r>
                        <a:rPr lang="en-US" sz="1400" i="1">
                          <a:solidFill>
                            <a:sysClr val="windowText" lastClr="000000"/>
                          </a:solidFill>
                          <a:latin typeface="Cambria Math" panose="02040503050406030204" pitchFamily="18" charset="0"/>
                          <a:cs typeface="Arial" panose="020B0604020202020204" pitchFamily="34" charset="0"/>
                        </a:rPr>
                        <m:t>=</m:t>
                      </m:r>
                      <m:nary>
                        <m:naryPr>
                          <m:chr m:val="∑"/>
                          <m:supHide m:val="on"/>
                          <m:ctrlPr>
                            <a:rPr lang="en-US" sz="1400" i="1">
                              <a:solidFill>
                                <a:sysClr val="windowText" lastClr="000000"/>
                              </a:solidFill>
                              <a:latin typeface="Cambria Math" panose="02040503050406030204" pitchFamily="18" charset="0"/>
                              <a:cs typeface="Arial" panose="020B0604020202020204" pitchFamily="34" charset="0"/>
                            </a:rPr>
                          </m:ctrlPr>
                        </m:naryPr>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Sup>
                            <m:sSupPr>
                              <m:ctrlPr>
                                <a:rPr lang="en-US" sz="1400" i="1">
                                  <a:solidFill>
                                    <a:sysClr val="windowText" lastClr="000000"/>
                                  </a:solidFill>
                                  <a:latin typeface="Cambria Math" panose="02040503050406030204" pitchFamily="18" charset="0"/>
                                  <a:cs typeface="Arial" panose="020B0604020202020204" pitchFamily="34" charset="0"/>
                                </a:rPr>
                              </m:ctrlPr>
                            </m:sSupPr>
                            <m:e>
                              <m:r>
                                <a:rPr lang="en-US" sz="1400" i="1">
                                  <a:solidFill>
                                    <a:sysClr val="windowText" lastClr="000000"/>
                                  </a:solidFill>
                                  <a:latin typeface="Cambria Math" panose="02040503050406030204" pitchFamily="18" charset="0"/>
                                  <a:cs typeface="Arial" panose="020B0604020202020204" pitchFamily="34" charset="0"/>
                                </a:rPr>
                                <m:t>𝑘</m:t>
                              </m:r>
                            </m:e>
                            <m:sup>
                              <m:r>
                                <a:rPr lang="en-US" sz="1400" i="1">
                                  <a:solidFill>
                                    <a:sysClr val="windowText" lastClr="000000"/>
                                  </a:solidFill>
                                  <a:latin typeface="Cambria Math" panose="02040503050406030204" pitchFamily="18" charset="0"/>
                                  <a:cs typeface="Arial" panose="020B0604020202020204" pitchFamily="34" charset="0"/>
                                </a:rPr>
                                <m:t>′</m:t>
                              </m:r>
                            </m:sup>
                          </m:sSup>
                        </m:sub>
                        <m:sup/>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𝑉</m:t>
                              </m:r>
                            </m:e>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Sup>
                                <m:sSupPr>
                                  <m:ctrlPr>
                                    <a:rPr lang="en-US" sz="1400" i="1">
                                      <a:solidFill>
                                        <a:sysClr val="windowText" lastClr="000000"/>
                                      </a:solidFill>
                                      <a:latin typeface="Cambria Math" panose="02040503050406030204" pitchFamily="18" charset="0"/>
                                      <a:cs typeface="Arial" panose="020B0604020202020204" pitchFamily="34" charset="0"/>
                                    </a:rPr>
                                  </m:ctrlPr>
                                </m:sSupPr>
                                <m:e>
                                  <m:r>
                                    <a:rPr lang="en-US" sz="1400" i="1">
                                      <a:solidFill>
                                        <a:sysClr val="windowText" lastClr="000000"/>
                                      </a:solidFill>
                                      <a:latin typeface="Cambria Math" panose="02040503050406030204" pitchFamily="18" charset="0"/>
                                      <a:cs typeface="Arial" panose="020B0604020202020204" pitchFamily="34" charset="0"/>
                                    </a:rPr>
                                    <m:t>𝑘</m:t>
                                  </m:r>
                                </m:e>
                                <m:sup>
                                  <m:r>
                                    <a:rPr lang="en-US" sz="1400" i="1">
                                      <a:solidFill>
                                        <a:sysClr val="windowText" lastClr="000000"/>
                                      </a:solidFill>
                                      <a:latin typeface="Cambria Math" panose="02040503050406030204" pitchFamily="18" charset="0"/>
                                      <a:cs typeface="Arial" panose="020B0604020202020204" pitchFamily="34" charset="0"/>
                                    </a:rPr>
                                    <m:t>′</m:t>
                                  </m:r>
                                </m:sup>
                              </m:sSup>
                            </m:sub>
                          </m:sSub>
                          <m:d>
                            <m:dPr>
                              <m:begChr m:val="⟨"/>
                              <m:endChr m:val="⟩"/>
                              <m:ctrlPr>
                                <a:rPr lang="en-US" sz="1400" i="1">
                                  <a:solidFill>
                                    <a:sysClr val="windowText" lastClr="000000"/>
                                  </a:solidFill>
                                  <a:latin typeface="Cambria Math" panose="02040503050406030204" pitchFamily="18" charset="0"/>
                                  <a:cs typeface="Arial" panose="020B0604020202020204" pitchFamily="34" charset="0"/>
                                </a:rPr>
                              </m:ctrlPr>
                            </m:dPr>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𝑂</m:t>
                                  </m:r>
                                </m:e>
                                <m:sub>
                                  <m:r>
                                    <a:rPr lang="en-US" sz="1400" i="1">
                                      <a:solidFill>
                                        <a:sysClr val="windowText" lastClr="000000"/>
                                      </a:solidFill>
                                      <a:latin typeface="Cambria Math" panose="02040503050406030204" pitchFamily="18" charset="0"/>
                                      <a:cs typeface="Arial" panose="020B0604020202020204" pitchFamily="34" charset="0"/>
                                    </a:rPr>
                                    <m:t>𝑘</m:t>
                                  </m:r>
                                  <m:r>
                                    <a:rPr lang="en-US" sz="1400" i="1">
                                      <a:solidFill>
                                        <a:sysClr val="windowText" lastClr="000000"/>
                                      </a:solidFill>
                                      <a:latin typeface="Cambria Math" panose="02040503050406030204" pitchFamily="18" charset="0"/>
                                      <a:cs typeface="Arial" panose="020B0604020202020204" pitchFamily="34" charset="0"/>
                                    </a:rPr>
                                    <m:t>′</m:t>
                                  </m:r>
                                </m:sub>
                              </m:sSub>
                            </m:e>
                          </m:d>
                        </m:e>
                      </m:nary>
                    </m:oMath>
                  </a14:m>
                  <a:r>
                    <a:rPr lang="en-US" sz="1400" dirty="0">
                      <a:solidFill>
                        <a:sysClr val="windowText" lastClr="000000"/>
                      </a:solidFill>
                      <a:cs typeface="Arial" panose="020B0604020202020204" pitchFamily="34" charset="0"/>
                    </a:rPr>
                    <a:t> </a:t>
                  </a:r>
                  <a14:m>
                    <m:oMath xmlns:m="http://schemas.openxmlformats.org/officeDocument/2006/math">
                      <m:sSubSup>
                        <m:sSubSupPr>
                          <m:ctrlPr>
                            <a:rPr lang="en-US" sz="1400" i="1">
                              <a:solidFill>
                                <a:sysClr val="windowText" lastClr="000000"/>
                              </a:solidFill>
                              <a:latin typeface="Cambria Math" panose="02040503050406030204" pitchFamily="18" charset="0"/>
                              <a:cs typeface="Arial" panose="020B0604020202020204" pitchFamily="34" charset="0"/>
                            </a:rPr>
                          </m:ctrlPr>
                        </m:sSubSup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up>
                          <m:r>
                            <a:rPr lang="en-US" sz="1400" i="1">
                              <a:solidFill>
                                <a:sysClr val="windowText" lastClr="000000"/>
                              </a:solidFill>
                              <a:latin typeface="Cambria Math" panose="02040503050406030204" pitchFamily="18" charset="0"/>
                              <a:cs typeface="Arial" panose="020B0604020202020204" pitchFamily="34" charset="0"/>
                            </a:rPr>
                            <m:t>†</m:t>
                          </m:r>
                        </m:sup>
                      </m:sSubSup>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Sub>
                    </m:oMath>
                  </a14:m>
                  <a:endParaRPr lang="en-US" sz="1400" dirty="0">
                    <a:solidFill>
                      <a:sysClr val="windowText" lastClr="000000"/>
                    </a:solidFill>
                    <a:latin typeface="Arial" panose="020B0604020202020204" pitchFamily="34" charset="0"/>
                    <a:cs typeface="Arial" panose="020B0604020202020204" pitchFamily="34" charset="0"/>
                  </a:endParaRPr>
                </a:p>
              </p:txBody>
            </p:sp>
          </mc:Choice>
          <mc:Fallback>
            <p:sp>
              <p:nvSpPr>
                <p:cNvPr id="7" name="Flowchart: Process 6">
                  <a:extLst>
                    <a:ext uri="{FF2B5EF4-FFF2-40B4-BE49-F238E27FC236}">
                      <a16:creationId xmlns:a16="http://schemas.microsoft.com/office/drawing/2014/main" id="{2DE62D88-81EC-AC66-BD64-200DBE408180}"/>
                    </a:ext>
                  </a:extLst>
                </p:cNvPr>
                <p:cNvSpPr>
                  <a:spLocks noRot="1" noChangeAspect="1" noMove="1" noResize="1" noEditPoints="1" noAdjustHandles="1" noChangeArrowheads="1" noChangeShapeType="1" noTextEdit="1"/>
                </p:cNvSpPr>
                <p:nvPr/>
              </p:nvSpPr>
              <p:spPr>
                <a:xfrm>
                  <a:off x="7239492" y="436889"/>
                  <a:ext cx="2149672" cy="632290"/>
                </a:xfrm>
                <a:prstGeom prst="flowChartProcess">
                  <a:avLst/>
                </a:prstGeom>
                <a:blipFill>
                  <a:blip r:embed="rId6"/>
                  <a:stretch>
                    <a:fillRect t="-5714" b="-68571"/>
                  </a:stretch>
                </a:blipFill>
              </p:spPr>
              <p:txBody>
                <a:bodyPr/>
                <a:lstStyle/>
                <a:p>
                  <a:r>
                    <a:rPr lang="en-US">
                      <a:noFill/>
                    </a:rPr>
                    <a:t> </a:t>
                  </a:r>
                </a:p>
              </p:txBody>
            </p:sp>
          </mc:Fallback>
        </mc:AlternateContent>
        <p:sp>
          <p:nvSpPr>
            <p:cNvPr id="10" name="Arrow: Right 9">
              <a:extLst>
                <a:ext uri="{FF2B5EF4-FFF2-40B4-BE49-F238E27FC236}">
                  <a16:creationId xmlns:a16="http://schemas.microsoft.com/office/drawing/2014/main" id="{85D37DEC-66BD-C90D-0EE3-462A9BB70CE5}"/>
                </a:ext>
              </a:extLst>
            </p:cNvPr>
            <p:cNvSpPr/>
            <p:nvPr/>
          </p:nvSpPr>
          <p:spPr>
            <a:xfrm>
              <a:off x="5918678" y="903783"/>
              <a:ext cx="1260087" cy="1019939"/>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Hartree-Fock Approximation</a:t>
              </a:r>
            </a:p>
          </p:txBody>
        </p:sp>
        <mc:AlternateContent xmlns:mc="http://schemas.openxmlformats.org/markup-compatibility/2006">
          <mc:Choice xmlns:a14="http://schemas.microsoft.com/office/drawing/2010/main" Requires="a14">
            <p:sp>
              <p:nvSpPr>
                <p:cNvPr id="32" name="Flowchart: Process 31">
                  <a:extLst>
                    <a:ext uri="{FF2B5EF4-FFF2-40B4-BE49-F238E27FC236}">
                      <a16:creationId xmlns:a16="http://schemas.microsoft.com/office/drawing/2014/main" id="{6DCC0966-03D0-59F6-D84F-ABDD8D652478}"/>
                    </a:ext>
                  </a:extLst>
                </p:cNvPr>
                <p:cNvSpPr/>
                <p:nvPr/>
              </p:nvSpPr>
              <p:spPr>
                <a:xfrm>
                  <a:off x="7258706" y="1741547"/>
                  <a:ext cx="2130461" cy="632290"/>
                </a:xfrm>
                <a:prstGeom prst="flowChartProces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Order Parameters </a:t>
                  </a:r>
                </a:p>
                <a:p>
                  <a:pPr algn="ctr"/>
                  <a14:m>
                    <m:oMath xmlns:m="http://schemas.openxmlformats.org/officeDocument/2006/math">
                      <m:d>
                        <m:dPr>
                          <m:begChr m:val="⟨"/>
                          <m:endChr m:val="⟩"/>
                          <m:ctrlPr>
                            <a:rPr lang="en-US" sz="1400" i="1">
                              <a:solidFill>
                                <a:sysClr val="windowText" lastClr="000000"/>
                              </a:solidFill>
                              <a:latin typeface="Cambria Math" panose="02040503050406030204" pitchFamily="18" charset="0"/>
                              <a:cs typeface="Arial" panose="020B0604020202020204" pitchFamily="34" charset="0"/>
                            </a:rPr>
                          </m:ctrlPr>
                        </m:dPr>
                        <m:e>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𝑂</m:t>
                              </m:r>
                            </m:e>
                            <m:sub>
                              <m:r>
                                <a:rPr lang="en-US" sz="1400" i="1">
                                  <a:solidFill>
                                    <a:sysClr val="windowText" lastClr="000000"/>
                                  </a:solidFill>
                                  <a:latin typeface="Cambria Math" panose="02040503050406030204" pitchFamily="18" charset="0"/>
                                  <a:cs typeface="Arial" panose="020B0604020202020204" pitchFamily="34" charset="0"/>
                                </a:rPr>
                                <m:t>𝑘</m:t>
                              </m:r>
                            </m:sub>
                          </m:sSub>
                        </m:e>
                      </m:d>
                      <m:r>
                        <a:rPr lang="en-US" sz="1400" b="0" i="1" smtClean="0">
                          <a:solidFill>
                            <a:sysClr val="windowText" lastClr="000000"/>
                          </a:solidFill>
                          <a:latin typeface="Cambria Math" panose="02040503050406030204" pitchFamily="18" charset="0"/>
                          <a:cs typeface="Arial" panose="020B0604020202020204" pitchFamily="34" charset="0"/>
                        </a:rPr>
                        <m:t>=</m:t>
                      </m:r>
                      <m:sSub>
                        <m:sSubPr>
                          <m:ctrlPr>
                            <a:rPr lang="en-US" sz="1400" b="0" i="1" smtClean="0">
                              <a:solidFill>
                                <a:sysClr val="windowText" lastClr="000000"/>
                              </a:solidFill>
                              <a:latin typeface="Cambria Math" panose="02040503050406030204" pitchFamily="18" charset="0"/>
                              <a:cs typeface="Arial" panose="020B0604020202020204" pitchFamily="34" charset="0"/>
                            </a:rPr>
                          </m:ctrlPr>
                        </m:sSubPr>
                        <m:e>
                          <m:r>
                            <a:rPr lang="en-US" sz="1400" b="0" i="1" smtClean="0">
                              <a:solidFill>
                                <a:sysClr val="windowText" lastClr="000000"/>
                              </a:solidFill>
                              <a:latin typeface="Cambria Math" panose="02040503050406030204" pitchFamily="18" charset="0"/>
                              <a:cs typeface="Arial" panose="020B0604020202020204" pitchFamily="34" charset="0"/>
                            </a:rPr>
                            <m:t> </m:t>
                          </m:r>
                          <m:sSub>
                            <m:sSubPr>
                              <m:ctrlPr>
                                <a:rPr lang="en-US" sz="1400" b="0" i="1" smtClean="0">
                                  <a:solidFill>
                                    <a:sysClr val="windowText" lastClr="000000"/>
                                  </a:solidFill>
                                  <a:latin typeface="Cambria Math" panose="02040503050406030204" pitchFamily="18" charset="0"/>
                                  <a:cs typeface="Arial" panose="020B0604020202020204" pitchFamily="34" charset="0"/>
                                </a:rPr>
                              </m:ctrlPr>
                            </m:sSubPr>
                            <m:e>
                              <m:r>
                                <a:rPr lang="en-US" sz="1400" b="0" i="1" smtClean="0">
                                  <a:solidFill>
                                    <a:sysClr val="windowText" lastClr="000000"/>
                                  </a:solidFill>
                                  <a:latin typeface="Cambria Math" panose="02040503050406030204" pitchFamily="18" charset="0"/>
                                  <a:cs typeface="Arial" panose="020B0604020202020204" pitchFamily="34" charset="0"/>
                                </a:rPr>
                                <m:t> </m:t>
                              </m:r>
                            </m:e>
                            <m:sub>
                              <m:r>
                                <a:rPr lang="en-US" sz="1400" b="0" i="1" smtClean="0">
                                  <a:solidFill>
                                    <a:sysClr val="windowText" lastClr="000000"/>
                                  </a:solidFill>
                                  <a:latin typeface="Cambria Math" panose="02040503050406030204" pitchFamily="18" charset="0"/>
                                  <a:cs typeface="Arial" panose="020B0604020202020204" pitchFamily="34" charset="0"/>
                                </a:rPr>
                                <m:t>𝑀𝐹</m:t>
                              </m:r>
                            </m:sub>
                          </m:sSub>
                          <m:d>
                            <m:dPr>
                              <m:begChr m:val="⟨"/>
                              <m:endChr m:val="⟩"/>
                              <m:ctrlPr>
                                <a:rPr lang="en-US" sz="1400" b="0" i="1" smtClean="0">
                                  <a:solidFill>
                                    <a:sysClr val="windowText" lastClr="000000"/>
                                  </a:solidFill>
                                  <a:latin typeface="Cambria Math" panose="02040503050406030204" pitchFamily="18" charset="0"/>
                                  <a:cs typeface="Arial" panose="020B0604020202020204" pitchFamily="34" charset="0"/>
                                </a:rPr>
                              </m:ctrlPr>
                            </m:dPr>
                            <m:e>
                              <m:r>
                                <a:rPr lang="en-US" sz="1400" b="0" i="1" smtClean="0">
                                  <a:solidFill>
                                    <a:sysClr val="windowText" lastClr="000000"/>
                                  </a:solidFill>
                                  <a:latin typeface="Cambria Math" panose="02040503050406030204" pitchFamily="18" charset="0"/>
                                  <a:cs typeface="Arial" panose="020B0604020202020204" pitchFamily="34" charset="0"/>
                                </a:rPr>
                                <m:t>𝜓</m:t>
                              </m:r>
                              <m:d>
                                <m:dPr>
                                  <m:begChr m:val="|"/>
                                  <m:endChr m:val="|"/>
                                  <m:ctrlPr>
                                    <a:rPr lang="en-US" sz="1400" b="0" i="1" smtClean="0">
                                      <a:solidFill>
                                        <a:sysClr val="windowText" lastClr="000000"/>
                                      </a:solidFill>
                                      <a:latin typeface="Cambria Math" panose="02040503050406030204" pitchFamily="18" charset="0"/>
                                      <a:cs typeface="Arial" panose="020B0604020202020204" pitchFamily="34" charset="0"/>
                                    </a:rPr>
                                  </m:ctrlPr>
                                </m:dPr>
                                <m:e>
                                  <m:sSubSup>
                                    <m:sSubSupPr>
                                      <m:ctrlPr>
                                        <a:rPr lang="en-US" sz="1400" i="1">
                                          <a:solidFill>
                                            <a:sysClr val="windowText" lastClr="000000"/>
                                          </a:solidFill>
                                          <a:latin typeface="Cambria Math" panose="02040503050406030204" pitchFamily="18" charset="0"/>
                                          <a:cs typeface="Arial" panose="020B0604020202020204" pitchFamily="34" charset="0"/>
                                        </a:rPr>
                                      </m:ctrlPr>
                                    </m:sSubSup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up>
                                      <m:r>
                                        <a:rPr lang="en-US" sz="1400" i="1">
                                          <a:solidFill>
                                            <a:sysClr val="windowText" lastClr="000000"/>
                                          </a:solidFill>
                                          <a:latin typeface="Cambria Math" panose="02040503050406030204" pitchFamily="18" charset="0"/>
                                          <a:cs typeface="Arial" panose="020B0604020202020204" pitchFamily="34" charset="0"/>
                                        </a:rPr>
                                        <m:t>†</m:t>
                                      </m:r>
                                    </m:sup>
                                  </m:sSubSup>
                                  <m:sSub>
                                    <m:sSubPr>
                                      <m:ctrlPr>
                                        <a:rPr lang="en-US" sz="1400" i="1">
                                          <a:solidFill>
                                            <a:sysClr val="windowText" lastClr="000000"/>
                                          </a:solidFill>
                                          <a:latin typeface="Cambria Math" panose="02040503050406030204" pitchFamily="18" charset="0"/>
                                          <a:cs typeface="Arial" panose="020B0604020202020204" pitchFamily="34" charset="0"/>
                                        </a:rPr>
                                      </m:ctrlPr>
                                    </m:sSubPr>
                                    <m:e>
                                      <m:r>
                                        <a:rPr lang="en-US" sz="1400" i="1">
                                          <a:solidFill>
                                            <a:sysClr val="windowText" lastClr="000000"/>
                                          </a:solidFill>
                                          <a:latin typeface="Cambria Math" panose="02040503050406030204" pitchFamily="18" charset="0"/>
                                          <a:cs typeface="Arial" panose="020B0604020202020204" pitchFamily="34" charset="0"/>
                                        </a:rPr>
                                        <m:t>𝑎</m:t>
                                      </m:r>
                                    </m:e>
                                    <m:sub>
                                      <m:r>
                                        <a:rPr lang="en-US" sz="1400" i="1">
                                          <a:solidFill>
                                            <a:sysClr val="windowText" lastClr="000000"/>
                                          </a:solidFill>
                                          <a:latin typeface="Cambria Math" panose="02040503050406030204" pitchFamily="18" charset="0"/>
                                          <a:cs typeface="Arial" panose="020B0604020202020204" pitchFamily="34" charset="0"/>
                                        </a:rPr>
                                        <m:t>𝑘</m:t>
                                      </m:r>
                                    </m:sub>
                                  </m:sSub>
                                </m:e>
                              </m:d>
                              <m:r>
                                <a:rPr lang="en-US" sz="1400" b="0" i="1" smtClean="0">
                                  <a:solidFill>
                                    <a:sysClr val="windowText" lastClr="000000"/>
                                  </a:solidFill>
                                  <a:latin typeface="Cambria Math" panose="02040503050406030204" pitchFamily="18" charset="0"/>
                                  <a:cs typeface="Arial" panose="020B0604020202020204" pitchFamily="34" charset="0"/>
                                </a:rPr>
                                <m:t>𝜓</m:t>
                              </m:r>
                            </m:e>
                          </m:d>
                        </m:e>
                        <m:sub>
                          <m:r>
                            <a:rPr lang="en-US" sz="1400" b="0" i="1" smtClean="0">
                              <a:solidFill>
                                <a:sysClr val="windowText" lastClr="000000"/>
                              </a:solidFill>
                              <a:latin typeface="Cambria Math" panose="02040503050406030204" pitchFamily="18" charset="0"/>
                              <a:cs typeface="Arial" panose="020B0604020202020204" pitchFamily="34" charset="0"/>
                            </a:rPr>
                            <m:t>𝑀𝐹</m:t>
                          </m:r>
                        </m:sub>
                      </m:sSub>
                    </m:oMath>
                  </a14:m>
                  <a:r>
                    <a:rPr lang="en-US" sz="1400" dirty="0">
                      <a:solidFill>
                        <a:sysClr val="windowText" lastClr="000000"/>
                      </a:solidFill>
                      <a:latin typeface="Arial" panose="020B0604020202020204" pitchFamily="34" charset="0"/>
                      <a:cs typeface="Arial" panose="020B0604020202020204" pitchFamily="34" charset="0"/>
                    </a:rPr>
                    <a:t> </a:t>
                  </a:r>
                </a:p>
              </p:txBody>
            </p:sp>
          </mc:Choice>
          <mc:Fallback>
            <p:sp>
              <p:nvSpPr>
                <p:cNvPr id="32" name="Flowchart: Process 31">
                  <a:extLst>
                    <a:ext uri="{FF2B5EF4-FFF2-40B4-BE49-F238E27FC236}">
                      <a16:creationId xmlns:a16="http://schemas.microsoft.com/office/drawing/2014/main" id="{6DCC0966-03D0-59F6-D84F-ABDD8D652478}"/>
                    </a:ext>
                  </a:extLst>
                </p:cNvPr>
                <p:cNvSpPr>
                  <a:spLocks noRot="1" noChangeAspect="1" noMove="1" noResize="1" noEditPoints="1" noAdjustHandles="1" noChangeArrowheads="1" noChangeShapeType="1" noTextEdit="1"/>
                </p:cNvSpPr>
                <p:nvPr/>
              </p:nvSpPr>
              <p:spPr>
                <a:xfrm>
                  <a:off x="7258706" y="1741547"/>
                  <a:ext cx="2130461" cy="632290"/>
                </a:xfrm>
                <a:prstGeom prst="flowChartProcess">
                  <a:avLst/>
                </a:prstGeom>
                <a:blipFill>
                  <a:blip r:embed="rId7"/>
                  <a:stretch>
                    <a:fillRect/>
                  </a:stretch>
                </a:blipFill>
              </p:spPr>
              <p:txBody>
                <a:bodyPr/>
                <a:lstStyle/>
                <a:p>
                  <a:r>
                    <a:rPr lang="en-US">
                      <a:noFill/>
                    </a:rPr>
                    <a:t> </a:t>
                  </a:r>
                </a:p>
              </p:txBody>
            </p:sp>
          </mc:Fallback>
        </mc:AlternateContent>
        <p:grpSp>
          <p:nvGrpSpPr>
            <p:cNvPr id="35" name="Group 34">
              <a:extLst>
                <a:ext uri="{FF2B5EF4-FFF2-40B4-BE49-F238E27FC236}">
                  <a16:creationId xmlns:a16="http://schemas.microsoft.com/office/drawing/2014/main" id="{90C78201-5595-8DC4-7363-7617DB3F7FEE}"/>
                </a:ext>
              </a:extLst>
            </p:cNvPr>
            <p:cNvGrpSpPr/>
            <p:nvPr/>
          </p:nvGrpSpPr>
          <p:grpSpPr>
            <a:xfrm>
              <a:off x="8029720" y="1144349"/>
              <a:ext cx="586444" cy="522028"/>
              <a:chOff x="1171784" y="2221172"/>
              <a:chExt cx="1228938" cy="1093950"/>
            </a:xfrm>
            <a:noFill/>
          </p:grpSpPr>
          <p:sp>
            <p:nvSpPr>
              <p:cNvPr id="33" name="Arrow: Curved Down 32">
                <a:extLst>
                  <a:ext uri="{FF2B5EF4-FFF2-40B4-BE49-F238E27FC236}">
                    <a16:creationId xmlns:a16="http://schemas.microsoft.com/office/drawing/2014/main" id="{3C59F396-940E-9314-705E-B7DD3318F375}"/>
                  </a:ext>
                </a:extLst>
              </p:cNvPr>
              <p:cNvSpPr/>
              <p:nvPr/>
            </p:nvSpPr>
            <p:spPr>
              <a:xfrm rot="5400000">
                <a:off x="1590261" y="2504661"/>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urved Down 33">
                <a:extLst>
                  <a:ext uri="{FF2B5EF4-FFF2-40B4-BE49-F238E27FC236}">
                    <a16:creationId xmlns:a16="http://schemas.microsoft.com/office/drawing/2014/main" id="{7AD6636C-9334-4A47-7815-0B23E525A415}"/>
                  </a:ext>
                </a:extLst>
              </p:cNvPr>
              <p:cNvSpPr/>
              <p:nvPr/>
            </p:nvSpPr>
            <p:spPr>
              <a:xfrm rot="16200000">
                <a:off x="923446" y="2469510"/>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37" name="TextBox 36">
              <a:extLst>
                <a:ext uri="{FF2B5EF4-FFF2-40B4-BE49-F238E27FC236}">
                  <a16:creationId xmlns:a16="http://schemas.microsoft.com/office/drawing/2014/main" id="{9C387DF1-147A-825F-5B89-1B877350B133}"/>
                </a:ext>
              </a:extLst>
            </p:cNvPr>
            <p:cNvSpPr txBox="1"/>
            <p:nvPr/>
          </p:nvSpPr>
          <p:spPr>
            <a:xfrm>
              <a:off x="7139010" y="1061228"/>
              <a:ext cx="1738171" cy="253916"/>
            </a:xfrm>
            <a:prstGeom prst="rect">
              <a:avLst/>
            </a:prstGeom>
            <a:noFill/>
          </p:spPr>
          <p:txBody>
            <a:bodyPr wrap="square" rtlCol="0">
              <a:spAutoFit/>
            </a:bodyPr>
            <a:lstStyle/>
            <a:p>
              <a:r>
                <a:rPr lang="en-US" sz="1050" dirty="0"/>
                <a:t>Self-consistency</a:t>
              </a:r>
            </a:p>
          </p:txBody>
        </p:sp>
      </p:grpSp>
    </p:spTree>
    <p:extLst>
      <p:ext uri="{BB962C8B-B14F-4D97-AF65-F5344CB8AC3E}">
        <p14:creationId xmlns:p14="http://schemas.microsoft.com/office/powerpoint/2010/main" val="649503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BC692C0-7C9D-B779-4961-8FDA43377855}"/>
              </a:ext>
            </a:extLst>
          </p:cNvPr>
          <p:cNvGrpSpPr/>
          <p:nvPr/>
        </p:nvGrpSpPr>
        <p:grpSpPr>
          <a:xfrm>
            <a:off x="4295163" y="124420"/>
            <a:ext cx="10545894" cy="1972980"/>
            <a:chOff x="4295163" y="124420"/>
            <a:chExt cx="10545894" cy="1972980"/>
          </a:xfrm>
        </p:grpSpPr>
        <p:sp>
          <p:nvSpPr>
            <p:cNvPr id="5" name="Flowchart: Process 4">
              <a:extLst>
                <a:ext uri="{FF2B5EF4-FFF2-40B4-BE49-F238E27FC236}">
                  <a16:creationId xmlns:a16="http://schemas.microsoft.com/office/drawing/2014/main" id="{AFE9969E-C633-FD99-4DC5-558C5367E280}"/>
                </a:ext>
              </a:extLst>
            </p:cNvPr>
            <p:cNvSpPr/>
            <p:nvPr/>
          </p:nvSpPr>
          <p:spPr>
            <a:xfrm>
              <a:off x="4295163" y="549828"/>
              <a:ext cx="1599360" cy="793044"/>
            </a:xfrm>
            <a:prstGeom prst="flowChartProcess">
              <a:avLst/>
            </a:prstGeom>
            <a:solidFill>
              <a:srgbClr val="A1D1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Interacting quantum Hamiltonian</a:t>
              </a:r>
            </a:p>
          </p:txBody>
        </p:sp>
        <p:sp>
          <p:nvSpPr>
            <p:cNvPr id="6" name="Flowchart: Process 5">
              <a:extLst>
                <a:ext uri="{FF2B5EF4-FFF2-40B4-BE49-F238E27FC236}">
                  <a16:creationId xmlns:a16="http://schemas.microsoft.com/office/drawing/2014/main" id="{7AEF51EF-53AF-0471-9A32-2ABF6F03586C}"/>
                </a:ext>
              </a:extLst>
            </p:cNvPr>
            <p:cNvSpPr/>
            <p:nvPr/>
          </p:nvSpPr>
          <p:spPr>
            <a:xfrm>
              <a:off x="7260741" y="549828"/>
              <a:ext cx="1599360" cy="793044"/>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Hamiltonian in momentum space</a:t>
              </a:r>
            </a:p>
          </p:txBody>
        </p:sp>
        <p:sp>
          <p:nvSpPr>
            <p:cNvPr id="7" name="Flowchart: Process 6">
              <a:extLst>
                <a:ext uri="{FF2B5EF4-FFF2-40B4-BE49-F238E27FC236}">
                  <a16:creationId xmlns:a16="http://schemas.microsoft.com/office/drawing/2014/main" id="{33897D14-A819-B416-23FC-2AA5F14E5D49}"/>
                </a:ext>
              </a:extLst>
            </p:cNvPr>
            <p:cNvSpPr/>
            <p:nvPr/>
          </p:nvSpPr>
          <p:spPr>
            <a:xfrm>
              <a:off x="13241697" y="124420"/>
              <a:ext cx="1599360" cy="793044"/>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Hartree and Fock terms</a:t>
              </a:r>
            </a:p>
          </p:txBody>
        </p:sp>
        <p:sp>
          <p:nvSpPr>
            <p:cNvPr id="8" name="Flowchart: Process 7">
              <a:extLst>
                <a:ext uri="{FF2B5EF4-FFF2-40B4-BE49-F238E27FC236}">
                  <a16:creationId xmlns:a16="http://schemas.microsoft.com/office/drawing/2014/main" id="{CB3CF887-230B-CB39-94C9-A89E1CDA37FC}"/>
                </a:ext>
              </a:extLst>
            </p:cNvPr>
            <p:cNvSpPr/>
            <p:nvPr/>
          </p:nvSpPr>
          <p:spPr>
            <a:xfrm>
              <a:off x="13241697" y="1299415"/>
              <a:ext cx="1599360" cy="797985"/>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Order Parameters</a:t>
              </a:r>
            </a:p>
          </p:txBody>
        </p:sp>
        <p:sp>
          <p:nvSpPr>
            <p:cNvPr id="9" name="Arrow: Right 8">
              <a:extLst>
                <a:ext uri="{FF2B5EF4-FFF2-40B4-BE49-F238E27FC236}">
                  <a16:creationId xmlns:a16="http://schemas.microsoft.com/office/drawing/2014/main" id="{555C1D9A-51EA-9815-9BD7-3CDF8D16AE06}"/>
                </a:ext>
              </a:extLst>
            </p:cNvPr>
            <p:cNvSpPr/>
            <p:nvPr/>
          </p:nvSpPr>
          <p:spPr>
            <a:xfrm>
              <a:off x="5960706" y="617258"/>
              <a:ext cx="1260087"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Fourier transform</a:t>
              </a:r>
            </a:p>
          </p:txBody>
        </p:sp>
        <p:sp>
          <p:nvSpPr>
            <p:cNvPr id="10" name="Arrow: Right 9">
              <a:extLst>
                <a:ext uri="{FF2B5EF4-FFF2-40B4-BE49-F238E27FC236}">
                  <a16:creationId xmlns:a16="http://schemas.microsoft.com/office/drawing/2014/main" id="{6B703A28-7116-CF6E-B769-05D8EC31EAB8}"/>
                </a:ext>
              </a:extLst>
            </p:cNvPr>
            <p:cNvSpPr/>
            <p:nvPr/>
          </p:nvSpPr>
          <p:spPr>
            <a:xfrm>
              <a:off x="8900055" y="617257"/>
              <a:ext cx="1260087"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Wick’s theorem</a:t>
              </a:r>
            </a:p>
          </p:txBody>
        </p:sp>
        <p:grpSp>
          <p:nvGrpSpPr>
            <p:cNvPr id="11" name="Group 10">
              <a:extLst>
                <a:ext uri="{FF2B5EF4-FFF2-40B4-BE49-F238E27FC236}">
                  <a16:creationId xmlns:a16="http://schemas.microsoft.com/office/drawing/2014/main" id="{91C94E81-EFEC-12C9-0771-7FFCBF6C00D9}"/>
                </a:ext>
              </a:extLst>
            </p:cNvPr>
            <p:cNvGrpSpPr/>
            <p:nvPr/>
          </p:nvGrpSpPr>
          <p:grpSpPr>
            <a:xfrm>
              <a:off x="13829286" y="919646"/>
              <a:ext cx="424182" cy="377589"/>
              <a:chOff x="1171784" y="2221172"/>
              <a:chExt cx="1228938" cy="1093950"/>
            </a:xfrm>
            <a:noFill/>
          </p:grpSpPr>
          <p:sp>
            <p:nvSpPr>
              <p:cNvPr id="12" name="Arrow: Curved Down 11">
                <a:extLst>
                  <a:ext uri="{FF2B5EF4-FFF2-40B4-BE49-F238E27FC236}">
                    <a16:creationId xmlns:a16="http://schemas.microsoft.com/office/drawing/2014/main" id="{9911CF4E-61B4-1092-6A06-47757E730D4A}"/>
                  </a:ext>
                </a:extLst>
              </p:cNvPr>
              <p:cNvSpPr/>
              <p:nvPr/>
            </p:nvSpPr>
            <p:spPr>
              <a:xfrm rot="5400000">
                <a:off x="1590261" y="2504661"/>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Arrow: Curved Down 12">
                <a:extLst>
                  <a:ext uri="{FF2B5EF4-FFF2-40B4-BE49-F238E27FC236}">
                    <a16:creationId xmlns:a16="http://schemas.microsoft.com/office/drawing/2014/main" id="{1C5CEB31-E8B7-22AA-44A6-09BC43A04764}"/>
                  </a:ext>
                </a:extLst>
              </p:cNvPr>
              <p:cNvSpPr/>
              <p:nvPr/>
            </p:nvSpPr>
            <p:spPr>
              <a:xfrm rot="16200000">
                <a:off x="923446" y="2469510"/>
                <a:ext cx="1058799" cy="562123"/>
              </a:xfrm>
              <a:prstGeom prst="curvedDownArrow">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5" name="Flowchart: Process 14">
              <a:extLst>
                <a:ext uri="{FF2B5EF4-FFF2-40B4-BE49-F238E27FC236}">
                  <a16:creationId xmlns:a16="http://schemas.microsoft.com/office/drawing/2014/main" id="{E028B65C-C740-4D76-3BCE-C0FA08EBE2C2}"/>
                </a:ext>
              </a:extLst>
            </p:cNvPr>
            <p:cNvSpPr/>
            <p:nvPr/>
          </p:nvSpPr>
          <p:spPr>
            <a:xfrm>
              <a:off x="10221692" y="520942"/>
              <a:ext cx="1599360" cy="793044"/>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Mean field decomposition</a:t>
              </a:r>
            </a:p>
          </p:txBody>
        </p:sp>
        <p:sp>
          <p:nvSpPr>
            <p:cNvPr id="16" name="Arrow: Right 15">
              <a:extLst>
                <a:ext uri="{FF2B5EF4-FFF2-40B4-BE49-F238E27FC236}">
                  <a16:creationId xmlns:a16="http://schemas.microsoft.com/office/drawing/2014/main" id="{A14BFB58-AFEC-A287-FD2F-0320236E5FDF}"/>
                </a:ext>
              </a:extLst>
            </p:cNvPr>
            <p:cNvSpPr/>
            <p:nvPr/>
          </p:nvSpPr>
          <p:spPr>
            <a:xfrm>
              <a:off x="11882608" y="620427"/>
              <a:ext cx="1260087" cy="551301"/>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800" dirty="0">
                  <a:solidFill>
                    <a:srgbClr val="E45649"/>
                  </a:solidFill>
                  <a:latin typeface="Arial" panose="020B0604020202020204" pitchFamily="34" charset="0"/>
                  <a:cs typeface="Arial" panose="020B0604020202020204" pitchFamily="34" charset="0"/>
                </a:rPr>
                <a:t>Simplify</a:t>
              </a:r>
            </a:p>
          </p:txBody>
        </p:sp>
      </p:grpSp>
      <p:pic>
        <p:nvPicPr>
          <p:cNvPr id="20" name="Picture 19">
            <a:extLst>
              <a:ext uri="{FF2B5EF4-FFF2-40B4-BE49-F238E27FC236}">
                <a16:creationId xmlns:a16="http://schemas.microsoft.com/office/drawing/2014/main" id="{33E4FC50-A533-9189-F393-B6E9EB7A69BD}"/>
              </a:ext>
            </a:extLst>
          </p:cNvPr>
          <p:cNvPicPr>
            <a:picLocks noChangeAspect="1"/>
          </p:cNvPicPr>
          <p:nvPr/>
        </p:nvPicPr>
        <p:blipFill>
          <a:blip r:embed="rId2"/>
          <a:stretch>
            <a:fillRect/>
          </a:stretch>
        </p:blipFill>
        <p:spPr>
          <a:xfrm flipH="1">
            <a:off x="8385113" y="3057506"/>
            <a:ext cx="2432175" cy="742988"/>
          </a:xfrm>
          <a:prstGeom prst="rect">
            <a:avLst/>
          </a:prstGeom>
        </p:spPr>
      </p:pic>
    </p:spTree>
    <p:extLst>
      <p:ext uri="{BB962C8B-B14F-4D97-AF65-F5344CB8AC3E}">
        <p14:creationId xmlns:p14="http://schemas.microsoft.com/office/powerpoint/2010/main" val="243619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Process 4">
            <a:extLst>
              <a:ext uri="{FF2B5EF4-FFF2-40B4-BE49-F238E27FC236}">
                <a16:creationId xmlns:a16="http://schemas.microsoft.com/office/drawing/2014/main" id="{3D582725-A63A-0C2B-C360-46F441686AD9}"/>
              </a:ext>
            </a:extLst>
          </p:cNvPr>
          <p:cNvSpPr/>
          <p:nvPr/>
        </p:nvSpPr>
        <p:spPr>
          <a:xfrm>
            <a:off x="1616542" y="2917580"/>
            <a:ext cx="1654745" cy="453393"/>
          </a:xfrm>
          <a:prstGeom prst="flowChartProcess">
            <a:avLst/>
          </a:prstGeom>
          <a:solidFill>
            <a:srgbClr val="A2D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kinetic term (lattice)</a:t>
            </a:r>
          </a:p>
        </p:txBody>
      </p:sp>
      <p:sp>
        <p:nvSpPr>
          <p:cNvPr id="6" name="Flowchart: Process 5">
            <a:extLst>
              <a:ext uri="{FF2B5EF4-FFF2-40B4-BE49-F238E27FC236}">
                <a16:creationId xmlns:a16="http://schemas.microsoft.com/office/drawing/2014/main" id="{E79C1445-F409-69D9-32C5-05DE99CEFDED}"/>
              </a:ext>
            </a:extLst>
          </p:cNvPr>
          <p:cNvSpPr/>
          <p:nvPr/>
        </p:nvSpPr>
        <p:spPr>
          <a:xfrm>
            <a:off x="1616541" y="3710050"/>
            <a:ext cx="1654745" cy="453393"/>
          </a:xfrm>
          <a:prstGeom prst="flowChartProcess">
            <a:avLst/>
          </a:prstGeom>
          <a:solidFill>
            <a:srgbClr val="A2D2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interaction term (real space)</a:t>
            </a:r>
          </a:p>
        </p:txBody>
      </p:sp>
      <p:sp>
        <p:nvSpPr>
          <p:cNvPr id="7" name="Flowchart: Process 6">
            <a:extLst>
              <a:ext uri="{FF2B5EF4-FFF2-40B4-BE49-F238E27FC236}">
                <a16:creationId xmlns:a16="http://schemas.microsoft.com/office/drawing/2014/main" id="{E5910702-E9D8-6803-763B-48B496049D93}"/>
              </a:ext>
            </a:extLst>
          </p:cNvPr>
          <p:cNvSpPr/>
          <p:nvPr/>
        </p:nvSpPr>
        <p:spPr>
          <a:xfrm>
            <a:off x="4125440" y="2917580"/>
            <a:ext cx="2913513" cy="448506"/>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Fourier transform noninteracting term to momentum space (lattice)</a:t>
            </a:r>
          </a:p>
        </p:txBody>
      </p:sp>
      <p:sp>
        <p:nvSpPr>
          <p:cNvPr id="8" name="Flowchart: Process 7">
            <a:extLst>
              <a:ext uri="{FF2B5EF4-FFF2-40B4-BE49-F238E27FC236}">
                <a16:creationId xmlns:a16="http://schemas.microsoft.com/office/drawing/2014/main" id="{1CCDD0EC-DB97-C03B-DF44-43CBBF6D3185}"/>
              </a:ext>
            </a:extLst>
          </p:cNvPr>
          <p:cNvSpPr/>
          <p:nvPr/>
        </p:nvSpPr>
        <p:spPr>
          <a:xfrm>
            <a:off x="4114690" y="3708545"/>
            <a:ext cx="2897806" cy="454897"/>
          </a:xfrm>
          <a:prstGeom prst="flowChartProcess">
            <a:avLst/>
          </a:prstGeom>
          <a:solidFill>
            <a:srgbClr val="BDE0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Fourier transform interacting term to momentum space (lattice)</a:t>
            </a:r>
          </a:p>
        </p:txBody>
      </p:sp>
      <p:sp>
        <p:nvSpPr>
          <p:cNvPr id="9" name="Rectangle: Rounded Corners 8">
            <a:extLst>
              <a:ext uri="{FF2B5EF4-FFF2-40B4-BE49-F238E27FC236}">
                <a16:creationId xmlns:a16="http://schemas.microsoft.com/office/drawing/2014/main" id="{160029FB-8B50-72C8-4C78-0C270003D474}"/>
              </a:ext>
            </a:extLst>
          </p:cNvPr>
          <p:cNvSpPr/>
          <p:nvPr/>
        </p:nvSpPr>
        <p:spPr>
          <a:xfrm>
            <a:off x="1454825" y="1813721"/>
            <a:ext cx="2025737"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Process 10">
            <a:extLst>
              <a:ext uri="{FF2B5EF4-FFF2-40B4-BE49-F238E27FC236}">
                <a16:creationId xmlns:a16="http://schemas.microsoft.com/office/drawing/2014/main" id="{C8CF5EF5-C0B0-FEB9-6505-D33E16ADC243}"/>
              </a:ext>
            </a:extLst>
          </p:cNvPr>
          <p:cNvSpPr/>
          <p:nvPr/>
        </p:nvSpPr>
        <p:spPr>
          <a:xfrm>
            <a:off x="7700118" y="2917580"/>
            <a:ext cx="1925058" cy="453393"/>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Wick's theorem expansion</a:t>
            </a:r>
          </a:p>
        </p:txBody>
      </p:sp>
      <p:sp>
        <p:nvSpPr>
          <p:cNvPr id="12" name="Flowchart: Process 11">
            <a:extLst>
              <a:ext uri="{FF2B5EF4-FFF2-40B4-BE49-F238E27FC236}">
                <a16:creationId xmlns:a16="http://schemas.microsoft.com/office/drawing/2014/main" id="{E7645D6F-A717-B436-8777-8A000C7DA6BB}"/>
              </a:ext>
            </a:extLst>
          </p:cNvPr>
          <p:cNvSpPr/>
          <p:nvPr/>
        </p:nvSpPr>
        <p:spPr>
          <a:xfrm>
            <a:off x="7704850" y="3710049"/>
            <a:ext cx="1925058" cy="453393"/>
          </a:xfrm>
          <a:prstGeom prst="flowChartProcess">
            <a:avLst/>
          </a:prstGeom>
          <a:solidFill>
            <a:srgbClr val="FFAFC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Drop constant terms</a:t>
            </a:r>
          </a:p>
        </p:txBody>
      </p:sp>
      <p:sp>
        <p:nvSpPr>
          <p:cNvPr id="13" name="Rectangle: Rounded Corners 12">
            <a:extLst>
              <a:ext uri="{FF2B5EF4-FFF2-40B4-BE49-F238E27FC236}">
                <a16:creationId xmlns:a16="http://schemas.microsoft.com/office/drawing/2014/main" id="{C9F28DF5-E4AB-C916-B096-9F4A15D00360}"/>
              </a:ext>
            </a:extLst>
          </p:cNvPr>
          <p:cNvSpPr/>
          <p:nvPr/>
        </p:nvSpPr>
        <p:spPr>
          <a:xfrm>
            <a:off x="7617954" y="1813721"/>
            <a:ext cx="221698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2B0F7BE-0A97-8836-C2BD-800530100545}"/>
              </a:ext>
            </a:extLst>
          </p:cNvPr>
          <p:cNvSpPr txBox="1"/>
          <p:nvPr/>
        </p:nvSpPr>
        <p:spPr>
          <a:xfrm>
            <a:off x="7729413" y="1804598"/>
            <a:ext cx="1994070" cy="830997"/>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3</a:t>
            </a:r>
            <a:r>
              <a:rPr lang="en-US" sz="1600" dirty="0">
                <a:solidFill>
                  <a:sysClr val="windowText" lastClr="000000"/>
                </a:solidFill>
                <a:latin typeface="Arial" panose="020B0604020202020204" pitchFamily="34" charset="0"/>
                <a:cs typeface="Arial" panose="020B0604020202020204" pitchFamily="34" charset="0"/>
              </a:rPr>
              <a:t>:</a:t>
            </a:r>
          </a:p>
          <a:p>
            <a:pPr algn="ctr"/>
            <a:r>
              <a:rPr lang="en-US" sz="1600" dirty="0">
                <a:solidFill>
                  <a:sysClr val="windowText" lastClr="000000"/>
                </a:solidFill>
                <a:latin typeface="Arial" panose="020B0604020202020204" pitchFamily="34" charset="0"/>
                <a:cs typeface="Arial" panose="020B0604020202020204" pitchFamily="34" charset="0"/>
              </a:rPr>
              <a:t>Mean field decomposition</a:t>
            </a:r>
          </a:p>
        </p:txBody>
      </p:sp>
      <p:sp>
        <p:nvSpPr>
          <p:cNvPr id="15" name="Flowchart: Process 14">
            <a:extLst>
              <a:ext uri="{FF2B5EF4-FFF2-40B4-BE49-F238E27FC236}">
                <a16:creationId xmlns:a16="http://schemas.microsoft.com/office/drawing/2014/main" id="{3956D033-6BE7-DF84-9243-CB604BC34771}"/>
              </a:ext>
            </a:extLst>
          </p:cNvPr>
          <p:cNvSpPr/>
          <p:nvPr/>
        </p:nvSpPr>
        <p:spPr>
          <a:xfrm>
            <a:off x="10451126" y="2917580"/>
            <a:ext cx="2070489" cy="453393"/>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momentum transfer in interaction</a:t>
            </a:r>
          </a:p>
        </p:txBody>
      </p:sp>
      <p:sp>
        <p:nvSpPr>
          <p:cNvPr id="16" name="Flowchart: Process 15">
            <a:extLst>
              <a:ext uri="{FF2B5EF4-FFF2-40B4-BE49-F238E27FC236}">
                <a16:creationId xmlns:a16="http://schemas.microsoft.com/office/drawing/2014/main" id="{49877A4F-1466-5A7C-02DD-70B8E0333FD1}"/>
              </a:ext>
            </a:extLst>
          </p:cNvPr>
          <p:cNvSpPr/>
          <p:nvPr/>
        </p:nvSpPr>
        <p:spPr>
          <a:xfrm>
            <a:off x="10451126" y="3710049"/>
            <a:ext cx="2070489" cy="453393"/>
          </a:xfrm>
          <a:prstGeom prst="flowChartProcess">
            <a:avLst/>
          </a:prstGeom>
          <a:solidFill>
            <a:srgbClr val="FFC8D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Combine Hartree/Fock terms</a:t>
            </a:r>
          </a:p>
        </p:txBody>
      </p:sp>
      <p:sp>
        <p:nvSpPr>
          <p:cNvPr id="17" name="Flowchart: Process 16">
            <a:extLst>
              <a:ext uri="{FF2B5EF4-FFF2-40B4-BE49-F238E27FC236}">
                <a16:creationId xmlns:a16="http://schemas.microsoft.com/office/drawing/2014/main" id="{261957B5-1FF5-C2EF-675E-24271DCFE1EC}"/>
              </a:ext>
            </a:extLst>
          </p:cNvPr>
          <p:cNvSpPr/>
          <p:nvPr/>
        </p:nvSpPr>
        <p:spPr>
          <a:xfrm>
            <a:off x="13322210" y="2599882"/>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order parameters in Hartree term</a:t>
            </a:r>
          </a:p>
        </p:txBody>
      </p:sp>
      <p:sp>
        <p:nvSpPr>
          <p:cNvPr id="18" name="Flowchart: Process 17">
            <a:extLst>
              <a:ext uri="{FF2B5EF4-FFF2-40B4-BE49-F238E27FC236}">
                <a16:creationId xmlns:a16="http://schemas.microsoft.com/office/drawing/2014/main" id="{AD335105-07AA-0713-D007-C9CC35ABB9EC}"/>
              </a:ext>
            </a:extLst>
          </p:cNvPr>
          <p:cNvSpPr/>
          <p:nvPr/>
        </p:nvSpPr>
        <p:spPr>
          <a:xfrm>
            <a:off x="13322210" y="3240323"/>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Identify order parameters in Fock term</a:t>
            </a:r>
          </a:p>
        </p:txBody>
      </p:sp>
      <p:sp>
        <p:nvSpPr>
          <p:cNvPr id="21" name="Flowchart: Process 20">
            <a:extLst>
              <a:ext uri="{FF2B5EF4-FFF2-40B4-BE49-F238E27FC236}">
                <a16:creationId xmlns:a16="http://schemas.microsoft.com/office/drawing/2014/main" id="{C9EC5459-B3C4-A0A0-166E-BFB102292F5E}"/>
              </a:ext>
            </a:extLst>
          </p:cNvPr>
          <p:cNvSpPr/>
          <p:nvPr/>
        </p:nvSpPr>
        <p:spPr>
          <a:xfrm>
            <a:off x="13322210" y="3880762"/>
            <a:ext cx="2219050" cy="453393"/>
          </a:xfrm>
          <a:prstGeom prst="flowChartProcess">
            <a:avLst/>
          </a:prstGeom>
          <a:solidFill>
            <a:srgbClr val="CDB4D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latin typeface="Arial" panose="020B0604020202020204" pitchFamily="34" charset="0"/>
                <a:cs typeface="Arial" panose="020B0604020202020204" pitchFamily="34" charset="0"/>
              </a:rPr>
              <a:t>Final form of interaction in quadratic terms</a:t>
            </a:r>
          </a:p>
        </p:txBody>
      </p:sp>
      <p:sp>
        <p:nvSpPr>
          <p:cNvPr id="23" name="Rectangle: Rounded Corners 22">
            <a:extLst>
              <a:ext uri="{FF2B5EF4-FFF2-40B4-BE49-F238E27FC236}">
                <a16:creationId xmlns:a16="http://schemas.microsoft.com/office/drawing/2014/main" id="{BB165DC5-6380-D825-19D9-394220A66262}"/>
              </a:ext>
            </a:extLst>
          </p:cNvPr>
          <p:cNvSpPr/>
          <p:nvPr/>
        </p:nvSpPr>
        <p:spPr>
          <a:xfrm>
            <a:off x="13114315" y="1813721"/>
            <a:ext cx="2716096"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228A9D4-961B-4CE8-11C4-4C0353982A46}"/>
              </a:ext>
            </a:extLst>
          </p:cNvPr>
          <p:cNvSpPr txBox="1"/>
          <p:nvPr/>
        </p:nvSpPr>
        <p:spPr>
          <a:xfrm>
            <a:off x="13004595" y="1808434"/>
            <a:ext cx="3008494" cy="861774"/>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5</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Order Parameters</a:t>
            </a:r>
            <a:endParaRPr lang="en-US" sz="1600" dirty="0"/>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26" name="Arrow: Right 25">
            <a:extLst>
              <a:ext uri="{FF2B5EF4-FFF2-40B4-BE49-F238E27FC236}">
                <a16:creationId xmlns:a16="http://schemas.microsoft.com/office/drawing/2014/main" id="{78CE0BFA-BE2C-46FA-A085-73EFAF12F4C0}"/>
              </a:ext>
            </a:extLst>
          </p:cNvPr>
          <p:cNvSpPr/>
          <p:nvPr/>
        </p:nvSpPr>
        <p:spPr>
          <a:xfrm>
            <a:off x="3532342" y="3352210"/>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27" name="Arrow: Right 26">
            <a:extLst>
              <a:ext uri="{FF2B5EF4-FFF2-40B4-BE49-F238E27FC236}">
                <a16:creationId xmlns:a16="http://schemas.microsoft.com/office/drawing/2014/main" id="{5A6657FE-B5CD-6437-92EE-228560645804}"/>
              </a:ext>
            </a:extLst>
          </p:cNvPr>
          <p:cNvSpPr/>
          <p:nvPr/>
        </p:nvSpPr>
        <p:spPr>
          <a:xfrm>
            <a:off x="7164807" y="3398982"/>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grpSp>
        <p:nvGrpSpPr>
          <p:cNvPr id="38" name="Group 37">
            <a:extLst>
              <a:ext uri="{FF2B5EF4-FFF2-40B4-BE49-F238E27FC236}">
                <a16:creationId xmlns:a16="http://schemas.microsoft.com/office/drawing/2014/main" id="{C8B1D901-B93D-9F8E-4875-B5E06470B0D4}"/>
              </a:ext>
            </a:extLst>
          </p:cNvPr>
          <p:cNvGrpSpPr/>
          <p:nvPr/>
        </p:nvGrpSpPr>
        <p:grpSpPr>
          <a:xfrm>
            <a:off x="16858680" y="2343668"/>
            <a:ext cx="2677028" cy="1419213"/>
            <a:chOff x="443680" y="4840395"/>
            <a:chExt cx="2677028" cy="1419213"/>
          </a:xfrm>
        </p:grpSpPr>
        <p:sp>
          <p:nvSpPr>
            <p:cNvPr id="28" name="Rectangle 27">
              <a:extLst>
                <a:ext uri="{FF2B5EF4-FFF2-40B4-BE49-F238E27FC236}">
                  <a16:creationId xmlns:a16="http://schemas.microsoft.com/office/drawing/2014/main" id="{DEB1CAD7-D8AD-E773-C036-5E281EF7DC06}"/>
                </a:ext>
              </a:extLst>
            </p:cNvPr>
            <p:cNvSpPr/>
            <p:nvPr/>
          </p:nvSpPr>
          <p:spPr>
            <a:xfrm>
              <a:off x="1653542" y="5115464"/>
              <a:ext cx="572072" cy="572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C2B5044-995F-C184-8722-8EF6C0B3F2E1}"/>
                </a:ext>
              </a:extLst>
            </p:cNvPr>
            <p:cNvSpPr/>
            <p:nvPr/>
          </p:nvSpPr>
          <p:spPr>
            <a:xfrm>
              <a:off x="2225614" y="5115464"/>
              <a:ext cx="572072" cy="572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379E3D8-A1E8-89A7-93C1-4E55B3BF8462}"/>
                </a:ext>
              </a:extLst>
            </p:cNvPr>
            <p:cNvSpPr/>
            <p:nvPr/>
          </p:nvSpPr>
          <p:spPr>
            <a:xfrm>
              <a:off x="1652136" y="5687536"/>
              <a:ext cx="572072" cy="572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7FF7B26-A3B7-2C07-8B84-89EBE749130B}"/>
                </a:ext>
              </a:extLst>
            </p:cNvPr>
            <p:cNvSpPr/>
            <p:nvPr/>
          </p:nvSpPr>
          <p:spPr>
            <a:xfrm>
              <a:off x="2227115" y="5686354"/>
              <a:ext cx="572072" cy="5720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A435D09-565C-E86C-7F68-F2AB65F2D2B5}"/>
                </a:ext>
              </a:extLst>
            </p:cNvPr>
            <p:cNvSpPr txBox="1"/>
            <p:nvPr/>
          </p:nvSpPr>
          <p:spPr>
            <a:xfrm flipH="1">
              <a:off x="1557783" y="4841631"/>
              <a:ext cx="701037" cy="276999"/>
            </a:xfrm>
            <a:prstGeom prst="rect">
              <a:avLst/>
            </a:prstGeom>
            <a:noFill/>
          </p:spPr>
          <p:txBody>
            <a:bodyPr wrap="square" rtlCol="0">
              <a:spAutoFit/>
            </a:bodyPr>
            <a:lstStyle/>
            <a:p>
              <a:r>
                <a:rPr lang="en-US" sz="1200" dirty="0">
                  <a:solidFill>
                    <a:schemeClr val="accent1"/>
                  </a:solidFill>
                </a:rPr>
                <a:t>Lattice</a:t>
              </a:r>
            </a:p>
          </p:txBody>
        </p:sp>
        <p:sp>
          <p:nvSpPr>
            <p:cNvPr id="35" name="TextBox 34">
              <a:extLst>
                <a:ext uri="{FF2B5EF4-FFF2-40B4-BE49-F238E27FC236}">
                  <a16:creationId xmlns:a16="http://schemas.microsoft.com/office/drawing/2014/main" id="{7ACA8024-AB75-9E89-D0C2-0F4C17CFEB2C}"/>
                </a:ext>
              </a:extLst>
            </p:cNvPr>
            <p:cNvSpPr txBox="1"/>
            <p:nvPr/>
          </p:nvSpPr>
          <p:spPr>
            <a:xfrm flipH="1">
              <a:off x="2081871" y="4840395"/>
              <a:ext cx="1038837" cy="276999"/>
            </a:xfrm>
            <a:prstGeom prst="rect">
              <a:avLst/>
            </a:prstGeom>
            <a:noFill/>
          </p:spPr>
          <p:txBody>
            <a:bodyPr wrap="square" rtlCol="0">
              <a:spAutoFit/>
            </a:bodyPr>
            <a:lstStyle/>
            <a:p>
              <a:r>
                <a:rPr lang="en-US" sz="1200" dirty="0"/>
                <a:t>Continuum</a:t>
              </a:r>
            </a:p>
          </p:txBody>
        </p:sp>
        <p:sp>
          <p:nvSpPr>
            <p:cNvPr id="36" name="TextBox 35">
              <a:extLst>
                <a:ext uri="{FF2B5EF4-FFF2-40B4-BE49-F238E27FC236}">
                  <a16:creationId xmlns:a16="http://schemas.microsoft.com/office/drawing/2014/main" id="{C0D5BB42-61F3-326E-3D77-1C3F50581906}"/>
                </a:ext>
              </a:extLst>
            </p:cNvPr>
            <p:cNvSpPr txBox="1"/>
            <p:nvPr/>
          </p:nvSpPr>
          <p:spPr>
            <a:xfrm flipH="1">
              <a:off x="621101" y="5248791"/>
              <a:ext cx="1134374" cy="276999"/>
            </a:xfrm>
            <a:prstGeom prst="rect">
              <a:avLst/>
            </a:prstGeom>
            <a:noFill/>
          </p:spPr>
          <p:txBody>
            <a:bodyPr wrap="square" rtlCol="0">
              <a:spAutoFit/>
            </a:bodyPr>
            <a:lstStyle/>
            <a:p>
              <a:r>
                <a:rPr lang="en-US" sz="1200" dirty="0"/>
                <a:t>First-quantized</a:t>
              </a:r>
            </a:p>
          </p:txBody>
        </p:sp>
        <p:sp>
          <p:nvSpPr>
            <p:cNvPr id="37" name="TextBox 36">
              <a:extLst>
                <a:ext uri="{FF2B5EF4-FFF2-40B4-BE49-F238E27FC236}">
                  <a16:creationId xmlns:a16="http://schemas.microsoft.com/office/drawing/2014/main" id="{C0810593-436A-3405-0F91-C6DCF455A60B}"/>
                </a:ext>
              </a:extLst>
            </p:cNvPr>
            <p:cNvSpPr txBox="1"/>
            <p:nvPr/>
          </p:nvSpPr>
          <p:spPr>
            <a:xfrm flipH="1">
              <a:off x="443680" y="5849282"/>
              <a:ext cx="1311795" cy="276999"/>
            </a:xfrm>
            <a:prstGeom prst="rect">
              <a:avLst/>
            </a:prstGeom>
            <a:noFill/>
          </p:spPr>
          <p:txBody>
            <a:bodyPr wrap="square" rtlCol="0">
              <a:spAutoFit/>
            </a:bodyPr>
            <a:lstStyle/>
            <a:p>
              <a:r>
                <a:rPr lang="en-US" sz="1200" dirty="0">
                  <a:solidFill>
                    <a:schemeClr val="accent1"/>
                  </a:solidFill>
                </a:rPr>
                <a:t>Second-quantized</a:t>
              </a:r>
            </a:p>
          </p:txBody>
        </p:sp>
      </p:grpSp>
      <p:sp>
        <p:nvSpPr>
          <p:cNvPr id="49" name="TextBox 48">
            <a:extLst>
              <a:ext uri="{FF2B5EF4-FFF2-40B4-BE49-F238E27FC236}">
                <a16:creationId xmlns:a16="http://schemas.microsoft.com/office/drawing/2014/main" id="{E1A19601-5556-3C0C-034E-FA080B8ECC61}"/>
              </a:ext>
            </a:extLst>
          </p:cNvPr>
          <p:cNvSpPr txBox="1"/>
          <p:nvPr/>
        </p:nvSpPr>
        <p:spPr>
          <a:xfrm>
            <a:off x="18085414" y="2648526"/>
            <a:ext cx="326396" cy="369332"/>
          </a:xfrm>
          <a:prstGeom prst="rect">
            <a:avLst/>
          </a:prstGeom>
          <a:noFill/>
        </p:spPr>
        <p:txBody>
          <a:bodyPr wrap="square" rtlCol="0">
            <a:spAutoFit/>
          </a:bodyPr>
          <a:lstStyle/>
          <a:p>
            <a:r>
              <a:rPr lang="en-US" dirty="0">
                <a:solidFill>
                  <a:srgbClr val="666666"/>
                </a:solidFill>
                <a:latin typeface="fira sans" panose="020F0502020204030204" pitchFamily="34" charset="0"/>
              </a:rPr>
              <a:t>✘</a:t>
            </a:r>
            <a:endParaRPr lang="en-US" dirty="0"/>
          </a:p>
        </p:txBody>
      </p:sp>
      <p:sp>
        <p:nvSpPr>
          <p:cNvPr id="50" name="TextBox 49">
            <a:extLst>
              <a:ext uri="{FF2B5EF4-FFF2-40B4-BE49-F238E27FC236}">
                <a16:creationId xmlns:a16="http://schemas.microsoft.com/office/drawing/2014/main" id="{259DC54E-B4D8-8BD7-E0BB-867E92D957DE}"/>
              </a:ext>
            </a:extLst>
          </p:cNvPr>
          <p:cNvSpPr txBox="1"/>
          <p:nvPr/>
        </p:nvSpPr>
        <p:spPr>
          <a:xfrm>
            <a:off x="18110282" y="3213475"/>
            <a:ext cx="326396" cy="646331"/>
          </a:xfrm>
          <a:prstGeom prst="rect">
            <a:avLst/>
          </a:prstGeom>
          <a:noFill/>
        </p:spPr>
        <p:txBody>
          <a:bodyPr wrap="square" rtlCol="0">
            <a:spAutoFit/>
          </a:bodyPr>
          <a:lstStyle/>
          <a:p>
            <a:r>
              <a:rPr lang="en-US" b="1" dirty="0">
                <a:solidFill>
                  <a:srgbClr val="000000"/>
                </a:solidFill>
                <a:latin typeface="playfair display" panose="020F0502020204030204" pitchFamily="2" charset="0"/>
              </a:rPr>
              <a:t>✓</a:t>
            </a:r>
          </a:p>
          <a:p>
            <a:endParaRPr lang="en-US" dirty="0"/>
          </a:p>
        </p:txBody>
      </p:sp>
      <p:sp>
        <p:nvSpPr>
          <p:cNvPr id="54" name="TextBox 53">
            <a:extLst>
              <a:ext uri="{FF2B5EF4-FFF2-40B4-BE49-F238E27FC236}">
                <a16:creationId xmlns:a16="http://schemas.microsoft.com/office/drawing/2014/main" id="{F1755B01-2A42-2503-D36B-6628AB6F08E6}"/>
              </a:ext>
            </a:extLst>
          </p:cNvPr>
          <p:cNvSpPr txBox="1"/>
          <p:nvPr/>
        </p:nvSpPr>
        <p:spPr>
          <a:xfrm>
            <a:off x="1379098" y="1804598"/>
            <a:ext cx="2162433" cy="1323439"/>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1</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Interacting quantum Hamiltonian</a:t>
            </a:r>
          </a:p>
          <a:p>
            <a:pPr algn="ctr"/>
            <a:endParaRPr lang="en-US" sz="1600" dirty="0">
              <a:solidFill>
                <a:sysClr val="windowText" lastClr="000000"/>
              </a:solidFill>
              <a:latin typeface="Arial" panose="020B0604020202020204" pitchFamily="34" charset="0"/>
              <a:cs typeface="Arial" panose="020B0604020202020204" pitchFamily="34" charset="0"/>
            </a:endParaRPr>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57" name="Rectangle: Rounded Corners 56">
            <a:extLst>
              <a:ext uri="{FF2B5EF4-FFF2-40B4-BE49-F238E27FC236}">
                <a16:creationId xmlns:a16="http://schemas.microsoft.com/office/drawing/2014/main" id="{129ABEB0-3119-5E72-4152-8E6B4C9C313B}"/>
              </a:ext>
            </a:extLst>
          </p:cNvPr>
          <p:cNvSpPr/>
          <p:nvPr/>
        </p:nvSpPr>
        <p:spPr>
          <a:xfrm>
            <a:off x="4041453" y="1813721"/>
            <a:ext cx="310250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9FE7535F-E398-922D-716D-8CF969E94E08}"/>
              </a:ext>
            </a:extLst>
          </p:cNvPr>
          <p:cNvSpPr txBox="1"/>
          <p:nvPr/>
        </p:nvSpPr>
        <p:spPr>
          <a:xfrm>
            <a:off x="4005312" y="1804598"/>
            <a:ext cx="3199436" cy="861774"/>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2</a:t>
            </a:r>
            <a:r>
              <a:rPr lang="en-US" sz="1600" dirty="0">
                <a:solidFill>
                  <a:sysClr val="windowText" lastClr="000000"/>
                </a:solidFill>
                <a:latin typeface="Arial" panose="020B0604020202020204" pitchFamily="34" charset="0"/>
                <a:cs typeface="Arial" panose="020B0604020202020204" pitchFamily="34" charset="0"/>
              </a:rPr>
              <a:t>: </a:t>
            </a:r>
          </a:p>
          <a:p>
            <a:pPr algn="ctr"/>
            <a:r>
              <a:rPr lang="en-US" sz="1600" dirty="0">
                <a:solidFill>
                  <a:sysClr val="windowText" lastClr="000000"/>
                </a:solidFill>
                <a:latin typeface="Arial" panose="020B0604020202020204" pitchFamily="34" charset="0"/>
                <a:cs typeface="Arial" panose="020B0604020202020204" pitchFamily="34" charset="0"/>
              </a:rPr>
              <a:t>Hamiltonian in momentum space</a:t>
            </a:r>
          </a:p>
          <a:p>
            <a:pPr algn="ctr"/>
            <a:endParaRPr lang="en-US" sz="1600" dirty="0">
              <a:solidFill>
                <a:sysClr val="windowText" lastClr="000000"/>
              </a:solidFill>
              <a:latin typeface="Arial" panose="020B0604020202020204" pitchFamily="34" charset="0"/>
              <a:cs typeface="Arial" panose="020B0604020202020204" pitchFamily="34" charset="0"/>
            </a:endParaRPr>
          </a:p>
        </p:txBody>
      </p:sp>
      <p:sp>
        <p:nvSpPr>
          <p:cNvPr id="59" name="Rectangle: Rounded Corners 58">
            <a:extLst>
              <a:ext uri="{FF2B5EF4-FFF2-40B4-BE49-F238E27FC236}">
                <a16:creationId xmlns:a16="http://schemas.microsoft.com/office/drawing/2014/main" id="{CEAB55D2-859B-5B09-6595-CB7F0C85D757}"/>
              </a:ext>
            </a:extLst>
          </p:cNvPr>
          <p:cNvSpPr/>
          <p:nvPr/>
        </p:nvSpPr>
        <p:spPr>
          <a:xfrm>
            <a:off x="10365376" y="1813721"/>
            <a:ext cx="2274199" cy="274320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F35A6316-82F2-35E3-8167-BC9589BED383}"/>
              </a:ext>
            </a:extLst>
          </p:cNvPr>
          <p:cNvSpPr txBox="1"/>
          <p:nvPr/>
        </p:nvSpPr>
        <p:spPr>
          <a:xfrm>
            <a:off x="10646718" y="1807988"/>
            <a:ext cx="1772893" cy="830997"/>
          </a:xfrm>
          <a:prstGeom prst="rect">
            <a:avLst/>
          </a:prstGeom>
          <a:noFill/>
        </p:spPr>
        <p:txBody>
          <a:bodyPr wrap="square" rtlCol="0">
            <a:spAutoFit/>
          </a:bodyPr>
          <a:lstStyle/>
          <a:p>
            <a:pPr algn="ctr"/>
            <a:r>
              <a:rPr lang="en-US" sz="1600" b="1" dirty="0">
                <a:solidFill>
                  <a:sysClr val="windowText" lastClr="000000"/>
                </a:solidFill>
                <a:latin typeface="Arial" panose="020B0604020202020204" pitchFamily="34" charset="0"/>
                <a:cs typeface="Arial" panose="020B0604020202020204" pitchFamily="34" charset="0"/>
              </a:rPr>
              <a:t>STEP 4</a:t>
            </a:r>
            <a:r>
              <a:rPr lang="en-US" sz="1600" dirty="0">
                <a:solidFill>
                  <a:sysClr val="windowText" lastClr="000000"/>
                </a:solidFill>
                <a:latin typeface="Arial" panose="020B0604020202020204" pitchFamily="34" charset="0"/>
                <a:cs typeface="Arial" panose="020B0604020202020204" pitchFamily="34" charset="0"/>
              </a:rPr>
              <a:t>:</a:t>
            </a:r>
          </a:p>
          <a:p>
            <a:pPr algn="ctr"/>
            <a:r>
              <a:rPr lang="en-US" sz="1600" dirty="0">
                <a:solidFill>
                  <a:sysClr val="windowText" lastClr="000000"/>
                </a:solidFill>
                <a:latin typeface="Arial" panose="020B0604020202020204" pitchFamily="34" charset="0"/>
                <a:cs typeface="Arial" panose="020B0604020202020204" pitchFamily="34" charset="0"/>
              </a:rPr>
              <a:t>Hartree and Fock terms</a:t>
            </a:r>
            <a:endParaRPr lang="en-US" sz="1600" dirty="0"/>
          </a:p>
        </p:txBody>
      </p:sp>
      <p:sp>
        <p:nvSpPr>
          <p:cNvPr id="63" name="Arrow: Right 62">
            <a:extLst>
              <a:ext uri="{FF2B5EF4-FFF2-40B4-BE49-F238E27FC236}">
                <a16:creationId xmlns:a16="http://schemas.microsoft.com/office/drawing/2014/main" id="{E7691615-DDA4-9A74-2225-3203767EEBBF}"/>
              </a:ext>
            </a:extLst>
          </p:cNvPr>
          <p:cNvSpPr/>
          <p:nvPr/>
        </p:nvSpPr>
        <p:spPr>
          <a:xfrm>
            <a:off x="9885995" y="3377814"/>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sp>
        <p:nvSpPr>
          <p:cNvPr id="64" name="Arrow: Right 63">
            <a:extLst>
              <a:ext uri="{FF2B5EF4-FFF2-40B4-BE49-F238E27FC236}">
                <a16:creationId xmlns:a16="http://schemas.microsoft.com/office/drawing/2014/main" id="{9A4D565E-94A7-0F13-B125-CC16206E669C}"/>
              </a:ext>
            </a:extLst>
          </p:cNvPr>
          <p:cNvSpPr/>
          <p:nvPr/>
        </p:nvSpPr>
        <p:spPr>
          <a:xfrm>
            <a:off x="12670509" y="3372995"/>
            <a:ext cx="428329" cy="309563"/>
          </a:xfrm>
          <a:prstGeom prst="rightArrow">
            <a:avLst/>
          </a:prstGeom>
          <a:no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800" i="1" dirty="0">
              <a:solidFill>
                <a:srgbClr val="E45649"/>
              </a:solidFill>
              <a:latin typeface="Consolas" panose="020B0609020204030204" pitchFamily="49" charset="0"/>
            </a:endParaRPr>
          </a:p>
        </p:txBody>
      </p:sp>
      <p:pic>
        <p:nvPicPr>
          <p:cNvPr id="65" name="Picture 64">
            <a:extLst>
              <a:ext uri="{FF2B5EF4-FFF2-40B4-BE49-F238E27FC236}">
                <a16:creationId xmlns:a16="http://schemas.microsoft.com/office/drawing/2014/main" id="{E3D0E081-F0D0-1D4F-1870-4C41071F805A}"/>
              </a:ext>
            </a:extLst>
          </p:cNvPr>
          <p:cNvPicPr>
            <a:picLocks noChangeAspect="1"/>
          </p:cNvPicPr>
          <p:nvPr/>
        </p:nvPicPr>
        <p:blipFill>
          <a:blip r:embed="rId2"/>
          <a:stretch>
            <a:fillRect/>
          </a:stretch>
        </p:blipFill>
        <p:spPr>
          <a:xfrm flipH="1">
            <a:off x="7204869" y="137717"/>
            <a:ext cx="2432175" cy="742988"/>
          </a:xfrm>
          <a:prstGeom prst="rect">
            <a:avLst/>
          </a:prstGeom>
        </p:spPr>
      </p:pic>
      <p:cxnSp>
        <p:nvCxnSpPr>
          <p:cNvPr id="67" name="Straight Arrow Connector 66">
            <a:extLst>
              <a:ext uri="{FF2B5EF4-FFF2-40B4-BE49-F238E27FC236}">
                <a16:creationId xmlns:a16="http://schemas.microsoft.com/office/drawing/2014/main" id="{A875D641-629D-73E3-293F-DCD4D5DAA96B}"/>
              </a:ext>
            </a:extLst>
          </p:cNvPr>
          <p:cNvCxnSpPr>
            <a:stCxn id="11" idx="2"/>
            <a:endCxn id="12" idx="0"/>
          </p:cNvCxnSpPr>
          <p:nvPr/>
        </p:nvCxnSpPr>
        <p:spPr>
          <a:xfrm>
            <a:off x="8662647" y="3370973"/>
            <a:ext cx="4732" cy="339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E321DE43-F3F6-806B-1A0B-CCEE7B30E5FA}"/>
              </a:ext>
            </a:extLst>
          </p:cNvPr>
          <p:cNvCxnSpPr>
            <a:stCxn id="15" idx="2"/>
            <a:endCxn id="16" idx="0"/>
          </p:cNvCxnSpPr>
          <p:nvPr/>
        </p:nvCxnSpPr>
        <p:spPr>
          <a:xfrm>
            <a:off x="11486371" y="3370973"/>
            <a:ext cx="0" cy="33907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3A7DB348-4130-6F6A-34F1-54C3735ED865}"/>
              </a:ext>
            </a:extLst>
          </p:cNvPr>
          <p:cNvCxnSpPr>
            <a:stCxn id="18" idx="2"/>
            <a:endCxn id="21" idx="0"/>
          </p:cNvCxnSpPr>
          <p:nvPr/>
        </p:nvCxnSpPr>
        <p:spPr>
          <a:xfrm>
            <a:off x="14431735" y="3693716"/>
            <a:ext cx="0" cy="1870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8084709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47732</TotalTime>
  <Words>1880</Words>
  <Application>Microsoft Office PowerPoint</Application>
  <PresentationFormat>Custom</PresentationFormat>
  <Paragraphs>467</Paragraphs>
  <Slides>20</Slides>
  <Notes>2</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Cambria Math</vt:lpstr>
      <vt:lpstr>Consolas</vt:lpstr>
      <vt:lpstr>fira sans</vt:lpstr>
      <vt:lpstr>Garamond</vt:lpstr>
      <vt:lpstr>playfair display</vt:lpstr>
      <vt:lpstr>Söhne</vt:lpstr>
      <vt:lpstr>Office Theme</vt:lpstr>
      <vt:lpstr>Work flow</vt:lpstr>
      <vt:lpstr>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 of reading</vt:lpstr>
      <vt:lpstr>PowerPoint Presentation</vt:lpstr>
      <vt:lpstr>PowerPoint Presentation</vt:lpstr>
      <vt:lpstr>Example of correction happens at execution stage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Haining Pan</dc:creator>
  <cp:lastModifiedBy>Jake Pan</cp:lastModifiedBy>
  <cp:revision>26</cp:revision>
  <dcterms:created xsi:type="dcterms:W3CDTF">2023-07-16T21:41:48Z</dcterms:created>
  <dcterms:modified xsi:type="dcterms:W3CDTF">2023-12-09T16:06:29Z</dcterms:modified>
</cp:coreProperties>
</file>