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0" r:id="rId7"/>
    <p:sldId id="259" r:id="rId8"/>
    <p:sldId id="272" r:id="rId9"/>
    <p:sldId id="261" r:id="rId10"/>
    <p:sldId id="262" r:id="rId11"/>
    <p:sldId id="273" r:id="rId12"/>
    <p:sldId id="263" r:id="rId13"/>
    <p:sldId id="264" r:id="rId14"/>
    <p:sldId id="265" r:id="rId15"/>
    <p:sldId id="274" r:id="rId16"/>
    <p:sldId id="268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Effective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Nguyen Ngoc Hai –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63616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Equals: 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any non-null reference value</a:t>
            </a:r>
          </a:p>
          <a:p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i="1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eflexive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(x)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-&gt;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3538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i="1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ymmetric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(y)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-&gt; 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if and only if 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y.equals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(x)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-&gt;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rgbClr val="3538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i="1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ransitive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 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(y)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returns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y.equals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(z)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returns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 </a:t>
            </a: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(z)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should return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true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rgbClr val="3538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i="1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onsistent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rgbClr val="3538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x.equals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(null)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should return </a:t>
            </a:r>
            <a:r>
              <a:rPr lang="en-US" altLang="en-US" dirty="0">
                <a:solidFill>
                  <a:srgbClr val="353833"/>
                </a:solidFill>
                <a:latin typeface="Arial Unicode MS"/>
                <a:cs typeface="Arial" panose="020B0604020202020204" pitchFamily="34" charset="0"/>
              </a:rPr>
              <a:t>false</a:t>
            </a:r>
            <a:r>
              <a:rPr lang="en-US" altLang="en-US" dirty="0">
                <a:solidFill>
                  <a:srgbClr val="3538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15444"/>
            <a:ext cx="18473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9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Equals: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5951"/>
            <a:ext cx="8770295" cy="26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Hashcode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9" y="2712325"/>
            <a:ext cx="6096000" cy="14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4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CompareTo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2976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572"/>
            <a:ext cx="8596668" cy="3880773"/>
          </a:xfrm>
        </p:spPr>
        <p:txBody>
          <a:bodyPr/>
          <a:lstStyle/>
          <a:p>
            <a:r>
              <a:rPr lang="en-US" dirty="0"/>
              <a:t>Scenario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67" y="1357572"/>
            <a:ext cx="3796374" cy="55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4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  <a:p>
            <a:pPr lvl="1"/>
            <a:r>
              <a:rPr lang="fr-FR" dirty="0" err="1"/>
              <a:t>UnaryOperator</a:t>
            </a:r>
            <a:r>
              <a:rPr lang="fr-FR" dirty="0"/>
              <a:t>&lt;T&gt;</a:t>
            </a:r>
          </a:p>
          <a:p>
            <a:pPr lvl="1"/>
            <a:r>
              <a:rPr lang="fr-FR" dirty="0" err="1"/>
              <a:t>BinaryOperator</a:t>
            </a:r>
            <a:r>
              <a:rPr lang="fr-FR" dirty="0"/>
              <a:t>&lt;T&gt;</a:t>
            </a:r>
          </a:p>
          <a:p>
            <a:pPr lvl="1"/>
            <a:r>
              <a:rPr lang="fr-FR" dirty="0" err="1"/>
              <a:t>Predicate</a:t>
            </a:r>
            <a:r>
              <a:rPr lang="fr-FR" dirty="0"/>
              <a:t>&lt;T&gt;</a:t>
            </a:r>
          </a:p>
          <a:p>
            <a:pPr lvl="1"/>
            <a:r>
              <a:rPr lang="fr-FR" dirty="0" err="1"/>
              <a:t>Function</a:t>
            </a:r>
            <a:r>
              <a:rPr lang="fr-FR" dirty="0"/>
              <a:t>&lt;T, R&gt;</a:t>
            </a:r>
          </a:p>
          <a:p>
            <a:pPr lvl="1"/>
            <a:r>
              <a:rPr lang="fr-FR" dirty="0"/>
              <a:t>Supplier&lt;T&gt;</a:t>
            </a:r>
          </a:p>
          <a:p>
            <a:pPr lvl="1"/>
            <a:r>
              <a:rPr lang="fr-FR" dirty="0"/>
              <a:t>Consumer&lt;T&gt;</a:t>
            </a:r>
          </a:p>
          <a:p>
            <a:pPr lvl="1"/>
            <a:r>
              <a:rPr lang="fr-FR" dirty="0"/>
              <a:t>Custom </a:t>
            </a:r>
            <a:r>
              <a:rPr lang="fr-FR" dirty="0" err="1"/>
              <a:t>functional</a:t>
            </a:r>
            <a:r>
              <a:rPr lang="fr-FR" dirty="0"/>
              <a:t> interfaces</a:t>
            </a:r>
          </a:p>
          <a:p>
            <a:r>
              <a:rPr lang="fr-FR" dirty="0"/>
              <a:t>Method </a:t>
            </a:r>
            <a:r>
              <a:rPr lang="fr-FR" dirty="0" err="1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8862" y="2433184"/>
            <a:ext cx="218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 -&gt; T</a:t>
            </a:r>
          </a:p>
          <a:p>
            <a:pPr marL="0" lvl="1"/>
            <a:r>
              <a:rPr lang="fr-FR" sz="2400" dirty="0"/>
              <a:t>(T, T) -&gt; T</a:t>
            </a:r>
          </a:p>
          <a:p>
            <a:pPr marL="0" lvl="1"/>
            <a:r>
              <a:rPr lang="fr-FR" sz="2400" dirty="0"/>
              <a:t>T -&gt; </a:t>
            </a:r>
            <a:r>
              <a:rPr lang="fr-FR" sz="2400" dirty="0" err="1"/>
              <a:t>Boolean</a:t>
            </a:r>
            <a:endParaRPr lang="fr-FR" sz="2400" dirty="0"/>
          </a:p>
          <a:p>
            <a:pPr marL="0" lvl="1"/>
            <a:r>
              <a:rPr lang="fr-FR" sz="2400" dirty="0"/>
              <a:t>T -&gt; R</a:t>
            </a:r>
          </a:p>
          <a:p>
            <a:pPr marL="0" lvl="1"/>
            <a:r>
              <a:rPr lang="fr-FR" sz="2400" dirty="0"/>
              <a:t>() -&gt; T</a:t>
            </a:r>
          </a:p>
          <a:p>
            <a:pPr marL="0" lvl="1"/>
            <a:r>
              <a:rPr lang="fr-FR" sz="2400" dirty="0"/>
              <a:t>T -&gt; ()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34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  <p:pic>
        <p:nvPicPr>
          <p:cNvPr id="1026" name="Picture 2" descr="Java 8 Method Referen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86247"/>
            <a:ext cx="8297706" cy="29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1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as Singleton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20702"/>
            <a:ext cx="6724044" cy="39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25270"/>
            <a:ext cx="9242612" cy="13208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accent6">
                    <a:lumMod val="50000"/>
                  </a:schemeClr>
                </a:solidFill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3172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Factory Method, Builder Pattern</a:t>
            </a:r>
          </a:p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Equals</a:t>
            </a:r>
          </a:p>
          <a:p>
            <a:pPr lvl="1"/>
            <a:r>
              <a:rPr lang="en-US" dirty="0" err="1"/>
              <a:t>HashCode</a:t>
            </a:r>
            <a:endParaRPr lang="en-US" dirty="0"/>
          </a:p>
          <a:p>
            <a:pPr lvl="1"/>
            <a:r>
              <a:rPr lang="en-US" dirty="0" err="1"/>
              <a:t>CompareTo</a:t>
            </a:r>
            <a:r>
              <a:rPr lang="en-US" dirty="0"/>
              <a:t> using chaining Comparators</a:t>
            </a:r>
          </a:p>
          <a:p>
            <a:r>
              <a:rPr lang="en-US" dirty="0"/>
              <a:t>Lambda</a:t>
            </a:r>
          </a:p>
          <a:p>
            <a:pPr lvl="1"/>
            <a:r>
              <a:rPr lang="en-US" dirty="0"/>
              <a:t>Before Java 8</a:t>
            </a:r>
          </a:p>
          <a:p>
            <a:pPr lvl="1"/>
            <a:r>
              <a:rPr lang="en-US" dirty="0"/>
              <a:t>Functional Interfaces</a:t>
            </a:r>
          </a:p>
          <a:p>
            <a:pPr lvl="1"/>
            <a:r>
              <a:rPr lang="en-US" dirty="0"/>
              <a:t>Method references</a:t>
            </a:r>
          </a:p>
          <a:p>
            <a:r>
              <a:rPr lang="en-US" dirty="0" err="1"/>
              <a:t>Enum</a:t>
            </a:r>
            <a:r>
              <a:rPr lang="en-US" dirty="0"/>
              <a:t> as Singleton</a:t>
            </a:r>
          </a:p>
        </p:txBody>
      </p:sp>
    </p:spTree>
    <p:extLst>
      <p:ext uri="{BB962C8B-B14F-4D97-AF65-F5344CB8AC3E}">
        <p14:creationId xmlns:p14="http://schemas.microsoft.com/office/powerpoint/2010/main" val="71512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73" y="2908277"/>
            <a:ext cx="5604342" cy="1467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4" y="4607329"/>
            <a:ext cx="5682172" cy="861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3" y="1523736"/>
            <a:ext cx="3732268" cy="1152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16" y="3350029"/>
            <a:ext cx="4489061" cy="366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916" y="4684669"/>
            <a:ext cx="4327451" cy="41710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34545" y="3419537"/>
            <a:ext cx="479662" cy="227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34189" y="4750281"/>
            <a:ext cx="479662" cy="227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5" y="1331884"/>
            <a:ext cx="5582149" cy="2564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16" y="3973225"/>
            <a:ext cx="5991658" cy="214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5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808971"/>
            <a:ext cx="9427859" cy="26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Meaningful name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return cached object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return subclass type</a:t>
            </a:r>
          </a:p>
          <a:p>
            <a:pPr lvl="1"/>
            <a:endParaRPr lang="en-US" dirty="0"/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Providing </a:t>
            </a:r>
            <a:r>
              <a:rPr lang="en-US" b="1" i="1" dirty="0"/>
              <a:t>only</a:t>
            </a:r>
            <a:r>
              <a:rPr lang="en-US" dirty="0"/>
              <a:t> static factory methods means that classes without public or protected constructors cannot be </a:t>
            </a:r>
            <a:r>
              <a:rPr lang="en-US" dirty="0" err="1"/>
              <a:t>subclassed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 difference between other static methods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130" y="2083551"/>
            <a:ext cx="2886075" cy="981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30" y="3064626"/>
            <a:ext cx="4276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530" y="1553566"/>
            <a:ext cx="4842317" cy="4020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0" y="5574528"/>
            <a:ext cx="5663196" cy="9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37379"/>
            <a:ext cx="7130083" cy="52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4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Improve readability when create complex object</a:t>
            </a:r>
          </a:p>
          <a:p>
            <a:pPr lvl="1"/>
            <a:r>
              <a:rPr lang="en-US" dirty="0"/>
              <a:t>Less errors as user will know what they are passing because of explicit method call</a:t>
            </a:r>
          </a:p>
          <a:p>
            <a:pPr lvl="1"/>
            <a:r>
              <a:rPr lang="en-US" dirty="0"/>
              <a:t>More maintainable if number of fields required to create object is more than 4 or 5.</a:t>
            </a:r>
          </a:p>
          <a:p>
            <a:pPr lvl="1"/>
            <a:r>
              <a:rPr lang="en-US" dirty="0"/>
              <a:t>Not need to pass null value like constructor</a:t>
            </a:r>
          </a:p>
          <a:p>
            <a:pPr lvl="1"/>
            <a:endParaRPr lang="en-US" dirty="0"/>
          </a:p>
          <a:p>
            <a:r>
              <a:rPr lang="en-US" dirty="0"/>
              <a:t>Disadvantage:</a:t>
            </a:r>
          </a:p>
          <a:p>
            <a:pPr lvl="1"/>
            <a:r>
              <a:rPr lang="en-US" dirty="0"/>
              <a:t>Code duplication as Builder needs to copy all fields from Original or Item class.</a:t>
            </a:r>
          </a:p>
        </p:txBody>
      </p:sp>
    </p:spTree>
    <p:extLst>
      <p:ext uri="{BB962C8B-B14F-4D97-AF65-F5344CB8AC3E}">
        <p14:creationId xmlns:p14="http://schemas.microsoft.com/office/powerpoint/2010/main" val="2287452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315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Trebuchet MS</vt:lpstr>
      <vt:lpstr>Wingdings 3</vt:lpstr>
      <vt:lpstr>Facet</vt:lpstr>
      <vt:lpstr>Effective Java</vt:lpstr>
      <vt:lpstr>Agenda</vt:lpstr>
      <vt:lpstr>Factory Method</vt:lpstr>
      <vt:lpstr>Factory Method</vt:lpstr>
      <vt:lpstr>Factory Method</vt:lpstr>
      <vt:lpstr>Factory Method</vt:lpstr>
      <vt:lpstr>Builder Pattern</vt:lpstr>
      <vt:lpstr>Builder Pattern</vt:lpstr>
      <vt:lpstr>Builder Pattern</vt:lpstr>
      <vt:lpstr>Object Methods</vt:lpstr>
      <vt:lpstr>Object Methods</vt:lpstr>
      <vt:lpstr>Object Methods</vt:lpstr>
      <vt:lpstr>Object Methods</vt:lpstr>
      <vt:lpstr>Lambda</vt:lpstr>
      <vt:lpstr>Lambda</vt:lpstr>
      <vt:lpstr>Method Reference</vt:lpstr>
      <vt:lpstr>Enum as Singleton Class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Java</dc:title>
  <dc:creator>Administrator</dc:creator>
  <cp:lastModifiedBy>Office Activate 214</cp:lastModifiedBy>
  <cp:revision>19</cp:revision>
  <dcterms:created xsi:type="dcterms:W3CDTF">2020-12-31T03:16:58Z</dcterms:created>
  <dcterms:modified xsi:type="dcterms:W3CDTF">2021-01-04T02:35:50Z</dcterms:modified>
</cp:coreProperties>
</file>