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E2CD-3D59-426A-9794-8FDFDA5CC832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4143-1C69-4053-9EE0-F0F86EF55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4726" y="2278966"/>
            <a:ext cx="8581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/>
              <a:t>Linear Regression with Multiple Variables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7240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009" y="422030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Features and polynomial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008" y="1083212"/>
            <a:ext cx="853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Why ? =&gt;&gt; To decrease feature, find not only linear regression but also polynomial regression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008" y="1929280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Eg: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8" y="2406016"/>
            <a:ext cx="8342143" cy="42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6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77" y="427453"/>
            <a:ext cx="8865944" cy="4880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6941" y="5669280"/>
            <a:ext cx="54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Problems: Some function cannot fit in data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00" y="442840"/>
            <a:ext cx="7561531" cy="4065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6941" y="5669280"/>
            <a:ext cx="543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Solution: Depend on data set to choose function may be fit all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009" y="422030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Normal equation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09" y="977900"/>
            <a:ext cx="73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 Method to solve for </a:t>
            </a:r>
            <a:r>
              <a:rPr lang="el-GR" smtClean="0">
                <a:sym typeface="Wingdings" panose="05000000000000000000" pitchFamily="2" charset="2"/>
              </a:rPr>
              <a:t>ϴ</a:t>
            </a:r>
            <a:r>
              <a:rPr lang="en-US" smtClean="0">
                <a:sym typeface="Wingdings" panose="05000000000000000000" pitchFamily="2" charset="2"/>
              </a:rPr>
              <a:t> analytically, don’t need use gradient descent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9" y="1754035"/>
            <a:ext cx="8573696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09" y="5237661"/>
            <a:ext cx="5245455" cy="1036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009" y="4401946"/>
            <a:ext cx="73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 Convert data to matrix to solve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458135"/>
                  </p:ext>
                </p:extLst>
              </p:nvPr>
            </p:nvGraphicFramePr>
            <p:xfrm>
              <a:off x="1943100" y="1964266"/>
              <a:ext cx="8128000" cy="155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5342971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00219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Gradient Descent</a:t>
                          </a:r>
                          <a:r>
                            <a:rPr lang="en-US" baseline="0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Normal</a:t>
                          </a:r>
                          <a:r>
                            <a:rPr lang="en-US" baseline="0" smtClean="0"/>
                            <a:t> Equation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0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mtClean="0"/>
                            <a:t>Need</a:t>
                          </a:r>
                          <a:r>
                            <a:rPr lang="en-US" baseline="0" smtClean="0"/>
                            <a:t> to choose </a:t>
                          </a:r>
                          <a:r>
                            <a:rPr lang="el-GR" baseline="0" smtClean="0"/>
                            <a:t>α</a:t>
                          </a:r>
                          <a:endParaRPr lang="en-US" baseline="0" smtClean="0"/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Need many interations to convergence</a:t>
                          </a:r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Work well with big data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mtClean="0"/>
                            <a:t>No need</a:t>
                          </a:r>
                          <a:r>
                            <a:rPr lang="en-US" baseline="0" smtClean="0"/>
                            <a:t> to choose </a:t>
                          </a:r>
                          <a:r>
                            <a:rPr lang="el-GR" baseline="0" smtClean="0"/>
                            <a:t>α</a:t>
                          </a:r>
                          <a:endParaRPr lang="en-US" baseline="0" smtClean="0"/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Don’t need interations</a:t>
                          </a:r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Need to compute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smtClean="0"/>
                            <a:t>  </a:t>
                          </a:r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Slow when n is large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50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458135"/>
                  </p:ext>
                </p:extLst>
              </p:nvPr>
            </p:nvGraphicFramePr>
            <p:xfrm>
              <a:off x="1943100" y="1964266"/>
              <a:ext cx="8128000" cy="1559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53429710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00219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Gradient Descent</a:t>
                          </a:r>
                          <a:r>
                            <a:rPr lang="en-US" baseline="0" smtClean="0"/>
                            <a:t>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Normal</a:t>
                          </a:r>
                          <a:r>
                            <a:rPr lang="en-US" baseline="0" smtClean="0"/>
                            <a:t> Equation 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0336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mtClean="0"/>
                            <a:t>Need</a:t>
                          </a:r>
                          <a:r>
                            <a:rPr lang="en-US" baseline="0" smtClean="0"/>
                            <a:t> to choose </a:t>
                          </a:r>
                          <a:r>
                            <a:rPr lang="el-GR" baseline="0" smtClean="0"/>
                            <a:t>α</a:t>
                          </a:r>
                          <a:endParaRPr lang="en-US" baseline="0" smtClean="0"/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Need many interations to convergence</a:t>
                          </a:r>
                        </a:p>
                        <a:p>
                          <a:pPr marL="285750" indent="-285750" algn="ctr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smtClean="0"/>
                            <a:t>Work well with big data 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33673" r="-300" b="-7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50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282309" y="625230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Advantage and Disadvantage 2 method</a:t>
            </a:r>
          </a:p>
        </p:txBody>
      </p:sp>
    </p:spTree>
    <p:extLst>
      <p:ext uri="{BB962C8B-B14F-4D97-AF65-F5344CB8AC3E}">
        <p14:creationId xmlns:p14="http://schemas.microsoft.com/office/powerpoint/2010/main" val="12916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009" y="422030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Normal </a:t>
            </a:r>
            <a:r>
              <a:rPr lang="en-US" sz="2400" smtClean="0"/>
              <a:t>equation noninvertibility </a:t>
            </a:r>
            <a:endParaRPr lang="en-US" sz="24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09" y="1390650"/>
            <a:ext cx="1019175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5484" y="1500485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Don’t have invert</a:t>
            </a:r>
            <a:endParaRPr lang="en-US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308" y="2748505"/>
            <a:ext cx="39147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746" y="2284439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 Linearly dependent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16" y="196948"/>
            <a:ext cx="665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smtClean="0"/>
              <a:t>Multiple Feature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2039816" y="984739"/>
            <a:ext cx="818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Have many information to evaluate something 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757107" y="1872322"/>
            <a:ext cx="395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Eg: Predict house price  </a:t>
            </a:r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552" r="14996"/>
          <a:stretch/>
        </p:blipFill>
        <p:spPr>
          <a:xfrm>
            <a:off x="757107" y="2630581"/>
            <a:ext cx="7537668" cy="29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249" y="519108"/>
            <a:ext cx="502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Hypothesis one variable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59" y="323548"/>
            <a:ext cx="3143250" cy="657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556" y="1574185"/>
            <a:ext cx="502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Hypothesis multiple variables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68" y="1540550"/>
            <a:ext cx="6038850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555" y="2563526"/>
            <a:ext cx="502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Represent by matrix</a:t>
            </a:r>
            <a:endParaRPr 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075" y="3286218"/>
            <a:ext cx="847843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708" y="308092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Gradient descent for multiple variables 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99" y="1130878"/>
            <a:ext cx="7068536" cy="13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99" y="4140319"/>
            <a:ext cx="7665217" cy="1627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708" y="3149766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Find theta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2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708" y="308092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Feature Scaling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62708" y="997409"/>
            <a:ext cx="1041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Why? -&gt;&gt;&gt; Data contains feature highly varying in magnitudesm units and range</a:t>
            </a:r>
          </a:p>
          <a:p>
            <a:r>
              <a:rPr lang="en-US" sz="2400" smtClean="0"/>
              <a:t>-&gt;&gt;&gt; Machine learning user Euclidean distance between 2 data point in their computations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2425390"/>
            <a:ext cx="4505325" cy="412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15" y="2425390"/>
            <a:ext cx="4086225" cy="4057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80098" y="2903692"/>
            <a:ext cx="220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Get every feature into approximately a -1 &lt; X &lt; 1 range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37" y="434701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Mean normalization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436" y="1053679"/>
                <a:ext cx="9172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 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smtClean="0"/>
                  <a:t>  to make features have approximately zero mean </a:t>
                </a:r>
                <a:endParaRPr lang="en-US" sz="24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6" y="1053679"/>
                <a:ext cx="9172135" cy="461665"/>
              </a:xfrm>
              <a:prstGeom prst="rect">
                <a:avLst/>
              </a:prstGeom>
              <a:blipFill>
                <a:blip r:embed="rId3"/>
                <a:stretch>
                  <a:fillRect l="-997" t="-10526" r="-53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346" y="1973506"/>
            <a:ext cx="8808855" cy="41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437" y="434701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Learning rate 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5" y="1110480"/>
            <a:ext cx="3790950" cy="895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5557" y="957990"/>
            <a:ext cx="3981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Make gradient descent working correctly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How to choose learning rate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06437" y="2474516"/>
            <a:ext cx="600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Making sure gradient working correctly 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45" y="2936181"/>
            <a:ext cx="4705350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3341" y="2936181"/>
            <a:ext cx="3179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=&gt;&gt; Test convergence</a:t>
            </a:r>
          </a:p>
          <a:p>
            <a:r>
              <a:rPr lang="en-US" sz="2400" smtClean="0"/>
              <a:t>=&gt;&gt; Convergence if J(</a:t>
            </a:r>
            <a:r>
              <a:rPr lang="el-GR" sz="2400" smtClean="0"/>
              <a:t>ϴ</a:t>
            </a:r>
            <a:r>
              <a:rPr lang="en-US" sz="2400" smtClean="0"/>
              <a:t>) decreases by less than epsilon small in one interation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371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78" y="1090980"/>
            <a:ext cx="8629650" cy="3409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8978" y="505039"/>
            <a:ext cx="87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Case learning rate too big =&gt;&gt; Overshoot, can’t convergence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4566" y="4726745"/>
            <a:ext cx="772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Solution: Decrease learning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2221" y="5556739"/>
            <a:ext cx="7723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Note: If learning rate too small, gradient descent can be slow to convergence</a:t>
            </a:r>
          </a:p>
        </p:txBody>
      </p:sp>
    </p:spTree>
    <p:extLst>
      <p:ext uri="{BB962C8B-B14F-4D97-AF65-F5344CB8AC3E}">
        <p14:creationId xmlns:p14="http://schemas.microsoft.com/office/powerpoint/2010/main" val="419310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576775"/>
            <a:ext cx="853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/>
              <a:t>Step to choose fit learning 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5753" y="1364566"/>
            <a:ext cx="853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Draw figure to see J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Choose  </a:t>
            </a:r>
            <a:r>
              <a:rPr lang="el-GR" sz="2400" smtClean="0"/>
              <a:t>α</a:t>
            </a:r>
            <a:r>
              <a:rPr lang="en-US" sz="2400" smtClean="0"/>
              <a:t> small enough for fas convergence and avoid overfit </a:t>
            </a:r>
          </a:p>
        </p:txBody>
      </p:sp>
    </p:spTree>
    <p:extLst>
      <p:ext uri="{BB962C8B-B14F-4D97-AF65-F5344CB8AC3E}">
        <p14:creationId xmlns:p14="http://schemas.microsoft.com/office/powerpoint/2010/main" val="343792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21</cp:revision>
  <dcterms:created xsi:type="dcterms:W3CDTF">2020-08-28T16:36:55Z</dcterms:created>
  <dcterms:modified xsi:type="dcterms:W3CDTF">2020-08-29T06:44:26Z</dcterms:modified>
</cp:coreProperties>
</file>