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44" r:id="rId2"/>
  </p:sldMasterIdLst>
  <p:notesMasterIdLst>
    <p:notesMasterId r:id="rId57"/>
  </p:notesMasterIdLst>
  <p:handoutMasterIdLst>
    <p:handoutMasterId r:id="rId58"/>
  </p:handoutMasterIdLst>
  <p:sldIdLst>
    <p:sldId id="256" r:id="rId3"/>
    <p:sldId id="257" r:id="rId4"/>
    <p:sldId id="258" r:id="rId5"/>
    <p:sldId id="259" r:id="rId6"/>
    <p:sldId id="260" r:id="rId7"/>
    <p:sldId id="311" r:id="rId8"/>
    <p:sldId id="261" r:id="rId9"/>
    <p:sldId id="263" r:id="rId10"/>
    <p:sldId id="264" r:id="rId11"/>
    <p:sldId id="265" r:id="rId12"/>
    <p:sldId id="310" r:id="rId13"/>
    <p:sldId id="312" r:id="rId14"/>
    <p:sldId id="308" r:id="rId15"/>
    <p:sldId id="309" r:id="rId16"/>
    <p:sldId id="266" r:id="rId17"/>
    <p:sldId id="267" r:id="rId18"/>
    <p:sldId id="268" r:id="rId19"/>
    <p:sldId id="269" r:id="rId20"/>
    <p:sldId id="270" r:id="rId21"/>
    <p:sldId id="271" r:id="rId22"/>
    <p:sldId id="285" r:id="rId23"/>
    <p:sldId id="272" r:id="rId24"/>
    <p:sldId id="273" r:id="rId25"/>
    <p:sldId id="276" r:id="rId26"/>
    <p:sldId id="277" r:id="rId27"/>
    <p:sldId id="278" r:id="rId28"/>
    <p:sldId id="279" r:id="rId29"/>
    <p:sldId id="280" r:id="rId30"/>
    <p:sldId id="281" r:id="rId31"/>
    <p:sldId id="282" r:id="rId32"/>
    <p:sldId id="283" r:id="rId33"/>
    <p:sldId id="284"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13"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autoAdjust="0"/>
    <p:restoredTop sz="77986" autoAdjust="0"/>
  </p:normalViewPr>
  <p:slideViewPr>
    <p:cSldViewPr>
      <p:cViewPr varScale="1">
        <p:scale>
          <a:sx n="71" d="100"/>
          <a:sy n="71" d="100"/>
        </p:scale>
        <p:origin x="1457" y="3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170"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solidFill>
                  <a:schemeClr val="tx1"/>
                </a:solidFill>
                <a:latin typeface="Arial" charset="0"/>
              </a:defRPr>
            </a:lvl1pPr>
          </a:lstStyle>
          <a:p>
            <a:pPr>
              <a:defRPr/>
            </a:pPr>
            <a:endParaRPr lang="en-US"/>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solidFill>
                  <a:schemeClr val="tx1"/>
                </a:solidFill>
                <a:latin typeface="Arial" charset="0"/>
              </a:defRPr>
            </a:lvl1pPr>
          </a:lstStyle>
          <a:p>
            <a:pPr>
              <a:defRPr/>
            </a:pPr>
            <a:endParaRPr lang="en-US"/>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solidFill>
                  <a:schemeClr val="tx1"/>
                </a:solidFill>
                <a:latin typeface="Arial" charset="0"/>
              </a:defRPr>
            </a:lvl1pPr>
          </a:lstStyle>
          <a:p>
            <a:pPr>
              <a:defRPr/>
            </a:pPr>
            <a:endParaRPr lang="en-US"/>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solidFill>
                  <a:schemeClr val="tx1"/>
                </a:solidFill>
              </a:defRPr>
            </a:lvl1pPr>
          </a:lstStyle>
          <a:p>
            <a:fld id="{1988E2E0-2E40-4026-9268-B0B078ECA00D}" type="slidenum">
              <a:rPr lang="en-US" altLang="vi-VN"/>
              <a:pPr/>
              <a:t>‹#›</a:t>
            </a:fld>
            <a:endParaRPr lang="en-US" altLang="vi-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solidFill>
                  <a:schemeClr val="tx1"/>
                </a:solidFill>
                <a:latin typeface="Arial" charset="0"/>
              </a:defRPr>
            </a:lvl1pPr>
          </a:lstStyle>
          <a:p>
            <a:pPr>
              <a:defRPr/>
            </a:pPr>
            <a:endParaRPr lang="en-US"/>
          </a:p>
        </p:txBody>
      </p:sp>
      <p:sp>
        <p:nvSpPr>
          <p:cNvPr id="17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solidFill>
                  <a:schemeClr val="tx1"/>
                </a:solidFill>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solidFill>
                  <a:schemeClr val="tx1"/>
                </a:solidFill>
                <a:latin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solidFill>
                  <a:schemeClr val="tx1"/>
                </a:solidFill>
              </a:defRPr>
            </a:lvl1pPr>
          </a:lstStyle>
          <a:p>
            <a:fld id="{B1F80820-32C8-4580-A27C-C9CF6738C119}" type="slidenum">
              <a:rPr lang="en-US" altLang="vi-VN"/>
              <a:pPr/>
              <a:t>‹#›</a:t>
            </a:fld>
            <a:endParaRPr lang="en-US"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1F80820-32C8-4580-A27C-C9CF6738C119}" type="slidenum">
              <a:rPr lang="en-US" altLang="vi-VN" smtClean="0"/>
              <a:pPr/>
              <a:t>1</a:t>
            </a:fld>
            <a:endParaRPr lang="en-US" altLang="vi-VN"/>
          </a:p>
        </p:txBody>
      </p:sp>
    </p:spTree>
    <p:extLst>
      <p:ext uri="{BB962C8B-B14F-4D97-AF65-F5344CB8AC3E}">
        <p14:creationId xmlns:p14="http://schemas.microsoft.com/office/powerpoint/2010/main" val="3696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9261B63A-638B-48C8-9FCF-49F81116E65A}" type="slidenum">
              <a:rPr lang="en-US" altLang="vi-VN" b="0">
                <a:solidFill>
                  <a:schemeClr val="tx1"/>
                </a:solidFill>
              </a:rPr>
              <a:pPr eaLnBrk="1" hangingPunct="1"/>
              <a:t>33</a:t>
            </a:fld>
            <a:endParaRPr lang="en-US" altLang="vi-VN" b="0">
              <a:solidFill>
                <a:schemeClr val="tx1"/>
              </a:solidFill>
            </a:endParaRPr>
          </a:p>
        </p:txBody>
      </p:sp>
      <p:sp>
        <p:nvSpPr>
          <p:cNvPr id="72707" name="Rectangle 2"/>
          <p:cNvSpPr>
            <a:spLocks noGrp="1" noRot="1" noChangeAspect="1" noChangeArrowheads="1" noTextEdit="1"/>
          </p:cNvSpPr>
          <p:nvPr>
            <p:ph type="sldImg"/>
          </p:nvPr>
        </p:nvSpPr>
        <p:spPr>
          <a:xfrm>
            <a:off x="990600" y="765175"/>
            <a:ext cx="5119688" cy="3840163"/>
          </a:xfrm>
          <a:ln/>
        </p:spPr>
      </p:sp>
      <p:sp>
        <p:nvSpPr>
          <p:cNvPr id="72708" name="Rectangle 3"/>
          <p:cNvSpPr>
            <a:spLocks noGrp="1" noChangeArrowheads="1"/>
          </p:cNvSpPr>
          <p:nvPr>
            <p:ph type="body" idx="1"/>
          </p:nvPr>
        </p:nvSpPr>
        <p:spPr>
          <a:xfrm>
            <a:off x="709613" y="4860925"/>
            <a:ext cx="5681662"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vi-VN">
                <a:latin typeface="Arial" panose="020B0604020202020204" pitchFamily="34" charset="0"/>
              </a:rPr>
              <a:t>To control the overflow-checking context for integral-type arithmetic operations and conversions</a:t>
            </a:r>
            <a:endParaRPr lang="en-US" altLang="vi-V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CD1FCAE5-35FE-4D03-8E2A-03A4CC261845}" type="slidenum">
              <a:rPr lang="en-US" altLang="vi-VN" b="0">
                <a:solidFill>
                  <a:schemeClr val="tx1"/>
                </a:solidFill>
              </a:rPr>
              <a:pPr eaLnBrk="1" hangingPunct="1"/>
              <a:t>36</a:t>
            </a:fld>
            <a:endParaRPr lang="en-US" altLang="vi-VN" b="0">
              <a:solidFill>
                <a:schemeClr val="tx1"/>
              </a:solidFill>
            </a:endParaRPr>
          </a:p>
        </p:txBody>
      </p:sp>
      <p:sp>
        <p:nvSpPr>
          <p:cNvPr id="73731" name="Rectangle 2"/>
          <p:cNvSpPr>
            <a:spLocks noGrp="1" noRot="1" noChangeAspect="1" noChangeArrowheads="1" noTextEdit="1"/>
          </p:cNvSpPr>
          <p:nvPr>
            <p:ph type="sldImg"/>
          </p:nvPr>
        </p:nvSpPr>
        <p:spPr>
          <a:xfrm>
            <a:off x="990600" y="765175"/>
            <a:ext cx="5119688" cy="3840163"/>
          </a:xfrm>
          <a:ln/>
        </p:spPr>
      </p:sp>
      <p:sp>
        <p:nvSpPr>
          <p:cNvPr id="73732" name="Rectangle 3"/>
          <p:cNvSpPr>
            <a:spLocks noGrp="1" noChangeArrowheads="1"/>
          </p:cNvSpPr>
          <p:nvPr>
            <p:ph type="body" idx="1"/>
          </p:nvPr>
        </p:nvSpPr>
        <p:spPr>
          <a:xfrm>
            <a:off x="709613" y="4860925"/>
            <a:ext cx="5681662"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a:latin typeface="Arial" panose="020B0604020202020204" pitchFamily="34" charset="0"/>
              </a:rPr>
              <a:t>CHo phép truyền một số biến vào hàm mà ko cần phải tạo mảng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F705E59B-F2AE-4BCD-9947-2DEE7AF06287}" type="slidenum">
              <a:rPr lang="en-US" altLang="vi-VN" b="0">
                <a:solidFill>
                  <a:schemeClr val="tx1"/>
                </a:solidFill>
              </a:rPr>
              <a:pPr eaLnBrk="1" hangingPunct="1"/>
              <a:t>40</a:t>
            </a:fld>
            <a:endParaRPr lang="en-US" altLang="vi-VN" b="0">
              <a:solidFill>
                <a:schemeClr val="tx1"/>
              </a:solidFill>
            </a:endParaRPr>
          </a:p>
        </p:txBody>
      </p:sp>
      <p:sp>
        <p:nvSpPr>
          <p:cNvPr id="74755" name="Rectangle 2"/>
          <p:cNvSpPr>
            <a:spLocks noGrp="1" noRot="1" noChangeAspect="1" noChangeArrowheads="1" noTextEdit="1"/>
          </p:cNvSpPr>
          <p:nvPr>
            <p:ph type="sldImg"/>
          </p:nvPr>
        </p:nvSpPr>
        <p:spPr>
          <a:xfrm>
            <a:off x="990600" y="765175"/>
            <a:ext cx="5119688" cy="3840163"/>
          </a:xfrm>
          <a:ln/>
        </p:spPr>
      </p:sp>
      <p:sp>
        <p:nvSpPr>
          <p:cNvPr id="74756" name="Rectangle 3"/>
          <p:cNvSpPr>
            <a:spLocks noGrp="1" noChangeArrowheads="1"/>
          </p:cNvSpPr>
          <p:nvPr>
            <p:ph type="body" idx="1"/>
          </p:nvPr>
        </p:nvSpPr>
        <p:spPr>
          <a:xfrm>
            <a:off x="709613" y="4860925"/>
            <a:ext cx="5681662"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a:latin typeface="Arial" panose="020B0604020202020204" pitchFamily="34" charset="0"/>
              </a:rPr>
              <a:t>Iterates over arrays or any class that implements the IEnumerable interface</a:t>
            </a:r>
          </a:p>
          <a:p>
            <a:pPr eaLnBrk="1" hangingPunct="1"/>
            <a:endParaRPr lang="en-US" altLang="vi-VN">
              <a:latin typeface="Arial" panose="020B0604020202020204" pitchFamily="34" charset="0"/>
            </a:endParaRPr>
          </a:p>
          <a:p>
            <a:pPr eaLnBrk="1" hangingPunct="1"/>
            <a:r>
              <a:rPr lang="en-US" altLang="vi-VN">
                <a:latin typeface="Arial" panose="020B0604020202020204" pitchFamily="34" charset="0"/>
              </a:rPr>
              <a:t>The C# </a:t>
            </a:r>
            <a:r>
              <a:rPr lang="en-US" altLang="vi-VN">
                <a:solidFill>
                  <a:srgbClr val="FF0000"/>
                </a:solidFill>
                <a:latin typeface="Arial" panose="020B0604020202020204" pitchFamily="34" charset="0"/>
              </a:rPr>
              <a:t>foreach</a:t>
            </a:r>
            <a:r>
              <a:rPr lang="en-US" altLang="vi-VN">
                <a:latin typeface="Arial" panose="020B0604020202020204" pitchFamily="34" charset="0"/>
              </a:rPr>
              <a:t> statement is used to iterate over the elements of an </a:t>
            </a:r>
            <a:r>
              <a:rPr lang="en-US" altLang="vi-VN" i="1">
                <a:solidFill>
                  <a:srgbClr val="FFFF00"/>
                </a:solidFill>
                <a:latin typeface="Arial" panose="020B0604020202020204" pitchFamily="34" charset="0"/>
              </a:rPr>
              <a:t>enumerable</a:t>
            </a:r>
            <a:r>
              <a:rPr lang="en-US" altLang="vi-VN">
                <a:latin typeface="Arial" panose="020B0604020202020204" pitchFamily="34" charset="0"/>
              </a:rPr>
              <a:t> collection. In order to be enumerable, a collection must have a parameterless </a:t>
            </a:r>
            <a:r>
              <a:rPr lang="en-US" altLang="vi-VN" b="1">
                <a:solidFill>
                  <a:srgbClr val="FFFF00"/>
                </a:solidFill>
                <a:latin typeface="Arial" panose="020B0604020202020204" pitchFamily="34" charset="0"/>
              </a:rPr>
              <a:t>GetEnumerator</a:t>
            </a:r>
            <a:r>
              <a:rPr lang="en-US" altLang="vi-VN">
                <a:latin typeface="Arial" panose="020B0604020202020204" pitchFamily="34" charset="0"/>
              </a:rPr>
              <a:t> method that returns an </a:t>
            </a:r>
            <a:r>
              <a:rPr lang="en-US" altLang="vi-VN" i="1">
                <a:latin typeface="Arial" panose="020B0604020202020204" pitchFamily="34" charset="0"/>
              </a:rPr>
              <a:t>enumerator</a:t>
            </a:r>
            <a:r>
              <a:rPr lang="en-US" altLang="vi-VN">
                <a:latin typeface="Arial" panose="020B0604020202020204" pitchFamily="34" charset="0"/>
              </a:rPr>
              <a:t>. Generally, enumerators are difficult to implement, but the task is significantly simplified with iterators.</a:t>
            </a:r>
          </a:p>
          <a:p>
            <a:pPr eaLnBrk="1" hangingPunct="1"/>
            <a:r>
              <a:rPr lang="en-US" altLang="vi-VN">
                <a:latin typeface="Arial" panose="020B0604020202020204" pitchFamily="34" charset="0"/>
              </a:rPr>
              <a:t>An </a:t>
            </a:r>
            <a:r>
              <a:rPr lang="en-US" altLang="vi-VN">
                <a:solidFill>
                  <a:srgbClr val="FF0000"/>
                </a:solidFill>
                <a:latin typeface="Arial" panose="020B0604020202020204" pitchFamily="34" charset="0"/>
              </a:rPr>
              <a:t>iterator</a:t>
            </a:r>
            <a:r>
              <a:rPr lang="en-US" altLang="vi-VN">
                <a:latin typeface="Arial" panose="020B0604020202020204" pitchFamily="34" charset="0"/>
              </a:rPr>
              <a:t> is a statement block that </a:t>
            </a:r>
            <a:r>
              <a:rPr lang="en-US" altLang="vi-VN" i="1">
                <a:latin typeface="Arial" panose="020B0604020202020204" pitchFamily="34" charset="0"/>
              </a:rPr>
              <a:t>yields</a:t>
            </a:r>
            <a:r>
              <a:rPr lang="en-US" altLang="vi-VN">
                <a:latin typeface="Arial" panose="020B0604020202020204" pitchFamily="34" charset="0"/>
              </a:rPr>
              <a:t> an ordered sequence of values. An iterator is distinguished from a normal statement block by the presence of one or more yield statements</a:t>
            </a:r>
            <a:r>
              <a:rPr lang="en-AU" altLang="vi-VN">
                <a:latin typeface="Arial" panose="020B0604020202020204" pitchFamily="34" charset="0"/>
              </a:rPr>
              <a:t> </a:t>
            </a:r>
            <a:endParaRPr lang="en-AU" altLang="vi-VN" noProof="1">
              <a:latin typeface="Arial" panose="020B0604020202020204" pitchFamily="34" charset="0"/>
            </a:endParaRPr>
          </a:p>
          <a:p>
            <a:pPr eaLnBrk="1" hangingPunct="1"/>
            <a:endParaRPr lang="en-US" altLang="vi-V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6A301B78-E00A-4D59-9168-030EC68BDD78}" type="slidenum">
              <a:rPr lang="en-US" altLang="vi-VN" b="0">
                <a:solidFill>
                  <a:schemeClr val="tx1"/>
                </a:solidFill>
              </a:rPr>
              <a:pPr eaLnBrk="1" hangingPunct="1"/>
              <a:t>2</a:t>
            </a:fld>
            <a:endParaRPr lang="en-US" altLang="vi-VN"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FEB9AA62-D622-4F88-B5CE-E56A0370386A}" type="slidenum">
              <a:rPr lang="en-US" altLang="vi-VN" b="0">
                <a:solidFill>
                  <a:schemeClr val="tx1"/>
                </a:solidFill>
              </a:rPr>
              <a:pPr eaLnBrk="1" hangingPunct="1"/>
              <a:t>7</a:t>
            </a:fld>
            <a:endParaRPr lang="en-US" altLang="vi-VN" b="0">
              <a:solidFill>
                <a:schemeClr val="tx1"/>
              </a:solidFill>
            </a:endParaRPr>
          </a:p>
        </p:txBody>
      </p:sp>
      <p:sp>
        <p:nvSpPr>
          <p:cNvPr id="68611" name="Rectangle 2"/>
          <p:cNvSpPr>
            <a:spLocks noGrp="1" noRot="1" noChangeAspect="1" noChangeArrowheads="1" noTextEdit="1"/>
          </p:cNvSpPr>
          <p:nvPr>
            <p:ph type="sldImg"/>
          </p:nvPr>
        </p:nvSpPr>
        <p:spPr>
          <a:xfrm>
            <a:off x="990600" y="765175"/>
            <a:ext cx="5119688" cy="3840163"/>
          </a:xfrm>
          <a:ln/>
        </p:spPr>
      </p:sp>
      <p:sp>
        <p:nvSpPr>
          <p:cNvPr id="68612" name="Rectangle 3"/>
          <p:cNvSpPr>
            <a:spLocks noGrp="1" noChangeArrowheads="1"/>
          </p:cNvSpPr>
          <p:nvPr>
            <p:ph type="body" idx="1"/>
          </p:nvPr>
        </p:nvSpPr>
        <p:spPr>
          <a:xfrm>
            <a:off x="709613" y="4860925"/>
            <a:ext cx="5681662"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vi-VN">
                <a:latin typeface="Arial" panose="020B0604020202020204" pitchFamily="34" charset="0"/>
              </a:rPr>
              <a:t>C# là một ngôn ngữ được kiểm soát chặt chẻ về mặt kiểu dữ liệu, ngoài ra C# còn chia các kiểu dữ liệu thành hai loại khác nhau:  </a:t>
            </a:r>
            <a:r>
              <a:rPr lang="en-US" altLang="vi-VN" b="1" i="1">
                <a:latin typeface="Arial" panose="020B0604020202020204" pitchFamily="34" charset="0"/>
              </a:rPr>
              <a:t>kiểu trị </a:t>
            </a:r>
            <a:r>
              <a:rPr lang="en-US" altLang="vi-VN">
                <a:latin typeface="Arial" panose="020B0604020202020204" pitchFamily="34" charset="0"/>
              </a:rPr>
              <a:t>(value type) và </a:t>
            </a:r>
            <a:r>
              <a:rPr lang="en-US" altLang="vi-VN" b="1" i="1">
                <a:latin typeface="Arial" panose="020B0604020202020204" pitchFamily="34" charset="0"/>
              </a:rPr>
              <a:t>kiểu qui chiếu</a:t>
            </a:r>
            <a:r>
              <a:rPr lang="en-US" altLang="vi-VN">
                <a:latin typeface="Arial" panose="020B0604020202020204" pitchFamily="34" charset="0"/>
              </a:rPr>
              <a:t> (reference type). Nghĩa là trên một chương trình C# dữ liệu được lưu trữ một hoặc hai nơi tuỳ theo đặc thù của kiểu dữ liệu.</a:t>
            </a:r>
          </a:p>
          <a:p>
            <a:pPr eaLnBrk="1" hangingPunct="1">
              <a:lnSpc>
                <a:spcPct val="90000"/>
              </a:lnSpc>
            </a:pPr>
            <a:r>
              <a:rPr lang="en-US" altLang="vi-VN">
                <a:latin typeface="Arial" panose="020B0604020202020204" pitchFamily="34" charset="0"/>
              </a:rPr>
              <a:t>                Chỗ thứ nhất là </a:t>
            </a:r>
            <a:r>
              <a:rPr lang="en-US" altLang="vi-VN" b="1">
                <a:latin typeface="Arial" panose="020B0604020202020204" pitchFamily="34" charset="0"/>
              </a:rPr>
              <a:t>stack</a:t>
            </a:r>
            <a:r>
              <a:rPr lang="en-US" altLang="vi-VN">
                <a:latin typeface="Arial" panose="020B0604020202020204" pitchFamily="34" charset="0"/>
              </a:rPr>
              <a:t> một vùng ký ức dành lưu trữ dữ liệu chiều dài cố định, chẳng hạn int chiếm dụng 4 bytes . Mỗi chương trình khi đang thi hành đều được cấp phát riêng một stack riêng biệt mà các chương trình khác không được mó tới. Khi một hàm được gọi hàm thi hành thì tất cả các biến cục bộ của hàm được ấn vào stack và khi hàm hoàn thành công tác thì những biến cục bộ của hàm đều bị tống ra. Đây là cách thu hồi khi hàm hết hoạt động.</a:t>
            </a:r>
          </a:p>
          <a:p>
            <a:pPr eaLnBrk="1" hangingPunct="1">
              <a:lnSpc>
                <a:spcPct val="90000"/>
              </a:lnSpc>
            </a:pPr>
            <a:r>
              <a:rPr lang="en-US" altLang="vi-VN">
                <a:latin typeface="Arial" panose="020B0604020202020204" pitchFamily="34" charset="0"/>
              </a:rPr>
              <a:t>                Chỗ thứ hai là </a:t>
            </a:r>
            <a:r>
              <a:rPr lang="en-US" altLang="vi-VN" b="1">
                <a:latin typeface="Arial" panose="020B0604020202020204" pitchFamily="34" charset="0"/>
              </a:rPr>
              <a:t>heap</a:t>
            </a:r>
            <a:r>
              <a:rPr lang="en-US" altLang="vi-VN">
                <a:latin typeface="Arial" panose="020B0604020202020204" pitchFamily="34" charset="0"/>
              </a:rPr>
              <a:t>, một vùng ký ức dùng lưu trữ dữ liệu có bề dày thay đổi và khá đồ sộ, string chẳng hạn, hoặc dữ liệu có một cuộc sống dài hơn phương thức của một đối tượng chẳng hạn, Thí dụ khi phương thức thể hiện (instantiate) một đối tượng , đối tượng đuợc lưu trữ trên heap, và nó không bị tống ra khi hàm hoàn thành giống như stack, mà ở nguyên tại chỗ và có thể trao cho các phương thức khác thông qua một qui chiếu. Trên  C# heap này được gọi là </a:t>
            </a:r>
            <a:r>
              <a:rPr lang="en-US" altLang="vi-VN" b="1">
                <a:latin typeface="Arial" panose="020B0604020202020204" pitchFamily="34" charset="0"/>
              </a:rPr>
              <a:t>managed heap</a:t>
            </a:r>
            <a:r>
              <a:rPr lang="en-US" altLang="vi-VN">
                <a:latin typeface="Arial" panose="020B0604020202020204" pitchFamily="34" charset="0"/>
              </a:rPr>
              <a:t>, khôn lanh vì heap này có một bộ phận gọi là garbage collector (GC,dịch vụ hốt rác ) chuyên lo thu hồi ký ức lâu ngày không dùng đến (nghĩa là không quy chiếu đến).</a:t>
            </a:r>
          </a:p>
          <a:p>
            <a:pPr eaLnBrk="1" hangingPunct="1">
              <a:lnSpc>
                <a:spcPct val="90000"/>
              </a:lnSpc>
            </a:pPr>
            <a:r>
              <a:rPr lang="en-US" altLang="vi-VN">
                <a:latin typeface="Arial" panose="020B0604020202020204" pitchFamily="34" charset="0"/>
              </a:rPr>
              <a:t>            C# cũng hỗ trợ kiểu con trỏ (pointer type) giống như C++ nhưng ít khi dùng đến và chỉ dùng khi làm việc với đoạn mã unmanaged. Đoạn mã unmanaged là đoạn mã đuợc tạo ra ngoài sàn diễn .NET, chẳng hạn những đối tượng COM</a:t>
            </a:r>
            <a:r>
              <a:rPr lang="en-US" altLang="vi-VN" b="1">
                <a:latin typeface="Arial" panose="020B0604020202020204" pitchFamily="34"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r>
              <a:rPr lang="en-US" altLang="vi-VN" dirty="0" err="1" smtClean="0"/>
              <a:t>Ép</a:t>
            </a:r>
            <a:r>
              <a:rPr lang="en-US" altLang="vi-VN" dirty="0" smtClean="0"/>
              <a:t> </a:t>
            </a:r>
            <a:r>
              <a:rPr lang="en-US" altLang="vi-VN" dirty="0" err="1" smtClean="0"/>
              <a:t>kiểu</a:t>
            </a:r>
            <a:r>
              <a:rPr lang="en-US" altLang="vi-VN" dirty="0" smtClean="0"/>
              <a:t> </a:t>
            </a:r>
            <a:r>
              <a:rPr lang="en-US" altLang="vi-VN" dirty="0" err="1" smtClean="0"/>
              <a:t>ngầm</a:t>
            </a:r>
            <a:r>
              <a:rPr lang="en-US" altLang="vi-VN" dirty="0" smtClean="0"/>
              <a:t> </a:t>
            </a:r>
            <a:r>
              <a:rPr lang="en-US" altLang="vi-VN" dirty="0" err="1" smtClean="0"/>
              <a:t>định</a:t>
            </a:r>
            <a:r>
              <a:rPr lang="en-US" altLang="vi-VN" dirty="0" smtClean="0"/>
              <a:t> (implicit type-cast): Do C# </a:t>
            </a:r>
            <a:r>
              <a:rPr lang="en-US" altLang="vi-VN" dirty="0" err="1" smtClean="0"/>
              <a:t>tự</a:t>
            </a:r>
            <a:r>
              <a:rPr lang="en-US" altLang="vi-VN" baseline="0" dirty="0" smtClean="0"/>
              <a:t> </a:t>
            </a:r>
            <a:r>
              <a:rPr lang="en-US" altLang="vi-VN" baseline="0" dirty="0" err="1" smtClean="0"/>
              <a:t>thực</a:t>
            </a:r>
            <a:r>
              <a:rPr lang="en-US" altLang="vi-VN" baseline="0" dirty="0" smtClean="0"/>
              <a:t> </a:t>
            </a:r>
            <a:r>
              <a:rPr lang="en-US" altLang="vi-VN" baseline="0" dirty="0" err="1" smtClean="0"/>
              <a:t>hiện</a:t>
            </a:r>
            <a:endParaRPr lang="en-US" altLang="vi-VN" dirty="0" smtClean="0"/>
          </a:p>
          <a:p>
            <a:pPr lvl="1" eaLnBrk="1" hangingPunct="1"/>
            <a:r>
              <a:rPr lang="en-US" altLang="vi-VN" dirty="0" err="1" smtClean="0"/>
              <a:t>Ép</a:t>
            </a:r>
            <a:r>
              <a:rPr lang="en-US" altLang="vi-VN" dirty="0" smtClean="0"/>
              <a:t> </a:t>
            </a:r>
            <a:r>
              <a:rPr lang="en-US" altLang="vi-VN" dirty="0" err="1" smtClean="0"/>
              <a:t>kiểu</a:t>
            </a:r>
            <a:r>
              <a:rPr lang="en-US" altLang="vi-VN" dirty="0" smtClean="0"/>
              <a:t> </a:t>
            </a:r>
            <a:r>
              <a:rPr lang="en-US" altLang="vi-VN" dirty="0" err="1" smtClean="0"/>
              <a:t>chỉ</a:t>
            </a:r>
            <a:r>
              <a:rPr lang="en-US" altLang="vi-VN" dirty="0" smtClean="0"/>
              <a:t> </a:t>
            </a:r>
            <a:r>
              <a:rPr lang="en-US" altLang="vi-VN" dirty="0" err="1" smtClean="0"/>
              <a:t>định</a:t>
            </a:r>
            <a:r>
              <a:rPr lang="en-US" altLang="vi-VN" dirty="0" smtClean="0"/>
              <a:t> (explicit type-cast) : Do </a:t>
            </a:r>
            <a:r>
              <a:rPr lang="en-US" altLang="vi-VN" dirty="0" err="1" smtClean="0"/>
              <a:t>lập</a:t>
            </a:r>
            <a:r>
              <a:rPr lang="en-US" altLang="vi-VN" baseline="0" dirty="0" smtClean="0"/>
              <a:t> </a:t>
            </a:r>
            <a:r>
              <a:rPr lang="en-US" altLang="vi-VN" baseline="0" dirty="0" err="1" smtClean="0"/>
              <a:t>trình</a:t>
            </a:r>
            <a:r>
              <a:rPr lang="en-US" altLang="vi-VN" baseline="0" dirty="0" smtClean="0"/>
              <a:t> </a:t>
            </a:r>
            <a:r>
              <a:rPr lang="en-US" altLang="vi-VN" baseline="0" dirty="0" err="1" smtClean="0"/>
              <a:t>thực</a:t>
            </a:r>
            <a:r>
              <a:rPr lang="en-US" altLang="vi-VN" baseline="0" dirty="0" smtClean="0"/>
              <a:t> </a:t>
            </a:r>
            <a:r>
              <a:rPr lang="en-US" altLang="vi-VN" baseline="0" dirty="0" err="1" smtClean="0"/>
              <a:t>hiện</a:t>
            </a:r>
            <a:r>
              <a:rPr lang="en-US" altLang="vi-VN" baseline="0" dirty="0" smtClean="0"/>
              <a:t> </a:t>
            </a:r>
            <a:r>
              <a:rPr lang="en-US" altLang="vi-VN" baseline="0" dirty="0" err="1" smtClean="0"/>
              <a:t>nếu</a:t>
            </a:r>
            <a:r>
              <a:rPr lang="en-US" altLang="vi-VN" baseline="0" dirty="0" smtClean="0"/>
              <a:t> </a:t>
            </a:r>
            <a:r>
              <a:rPr lang="en-US" altLang="vi-VN" baseline="0" dirty="0" err="1" smtClean="0"/>
              <a:t>không</a:t>
            </a:r>
            <a:r>
              <a:rPr lang="en-US" altLang="vi-VN" baseline="0" dirty="0" smtClean="0"/>
              <a:t> </a:t>
            </a:r>
            <a:r>
              <a:rPr lang="en-US" altLang="vi-VN" baseline="0" dirty="0" err="1" smtClean="0"/>
              <a:t>sẽ</a:t>
            </a:r>
            <a:r>
              <a:rPr lang="en-US" altLang="vi-VN" baseline="0" dirty="0" smtClean="0"/>
              <a:t> </a:t>
            </a:r>
            <a:r>
              <a:rPr lang="en-US" altLang="vi-VN" baseline="0" dirty="0" err="1" smtClean="0"/>
              <a:t>bị</a:t>
            </a:r>
            <a:r>
              <a:rPr lang="en-US" altLang="vi-VN" baseline="0" dirty="0" smtClean="0"/>
              <a:t> </a:t>
            </a:r>
            <a:r>
              <a:rPr lang="en-US" altLang="vi-VN" baseline="0" dirty="0" err="1" smtClean="0"/>
              <a:t>lỗi</a:t>
            </a:r>
            <a:r>
              <a:rPr lang="en-US" altLang="vi-VN" baseline="0" dirty="0" smtClean="0"/>
              <a:t> </a:t>
            </a:r>
            <a:r>
              <a:rPr lang="en-US" altLang="vi-VN" baseline="0" dirty="0" err="1" smtClean="0"/>
              <a:t>mất</a:t>
            </a:r>
            <a:r>
              <a:rPr lang="en-US" altLang="vi-VN" baseline="0" dirty="0" smtClean="0"/>
              <a:t> </a:t>
            </a:r>
            <a:r>
              <a:rPr lang="en-US" altLang="vi-VN" baseline="0" dirty="0" err="1" smtClean="0"/>
              <a:t>mát</a:t>
            </a:r>
            <a:r>
              <a:rPr lang="en-US" altLang="vi-VN" baseline="0" dirty="0" smtClean="0"/>
              <a:t> </a:t>
            </a:r>
            <a:r>
              <a:rPr lang="en-US" altLang="vi-VN" baseline="0" dirty="0" err="1" smtClean="0"/>
              <a:t>dữ</a:t>
            </a:r>
            <a:r>
              <a:rPr lang="en-US" altLang="vi-VN" baseline="0" dirty="0" smtClean="0"/>
              <a:t> </a:t>
            </a:r>
            <a:r>
              <a:rPr lang="en-US" altLang="vi-VN" baseline="0" dirty="0" err="1" smtClean="0"/>
              <a:t>liệu</a:t>
            </a:r>
            <a:endParaRPr lang="en-US" altLang="vi-VN" dirty="0" smtClean="0"/>
          </a:p>
          <a:p>
            <a:endParaRPr lang="en-US" dirty="0"/>
          </a:p>
        </p:txBody>
      </p:sp>
      <p:sp>
        <p:nvSpPr>
          <p:cNvPr id="4" name="Slide Number Placeholder 3"/>
          <p:cNvSpPr>
            <a:spLocks noGrp="1"/>
          </p:cNvSpPr>
          <p:nvPr>
            <p:ph type="sldNum" sz="quarter" idx="10"/>
          </p:nvPr>
        </p:nvSpPr>
        <p:spPr/>
        <p:txBody>
          <a:bodyPr/>
          <a:lstStyle/>
          <a:p>
            <a:fld id="{B1F80820-32C8-4580-A27C-C9CF6738C119}" type="slidenum">
              <a:rPr lang="en-US" altLang="vi-VN" smtClean="0"/>
              <a:pPr/>
              <a:t>24</a:t>
            </a:fld>
            <a:endParaRPr lang="en-US" altLang="vi-VN"/>
          </a:p>
        </p:txBody>
      </p:sp>
    </p:spTree>
    <p:extLst>
      <p:ext uri="{BB962C8B-B14F-4D97-AF65-F5344CB8AC3E}">
        <p14:creationId xmlns:p14="http://schemas.microsoft.com/office/powerpoint/2010/main" val="99962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6D94A932-995C-410C-9894-704C374AF108}" type="slidenum">
              <a:rPr lang="en-US" altLang="vi-VN" b="0">
                <a:solidFill>
                  <a:schemeClr val="tx1"/>
                </a:solidFill>
              </a:rPr>
              <a:pPr eaLnBrk="1" hangingPunct="1"/>
              <a:t>25</a:t>
            </a:fld>
            <a:endParaRPr lang="en-US" altLang="vi-VN" b="0">
              <a:solidFill>
                <a:schemeClr val="tx1"/>
              </a:solidFill>
            </a:endParaRPr>
          </a:p>
        </p:txBody>
      </p:sp>
      <p:sp>
        <p:nvSpPr>
          <p:cNvPr id="69635" name="Rectangle 2"/>
          <p:cNvSpPr>
            <a:spLocks noGrp="1" noRot="1" noChangeAspect="1" noChangeArrowheads="1" noTextEdit="1"/>
          </p:cNvSpPr>
          <p:nvPr>
            <p:ph type="sldImg"/>
          </p:nvPr>
        </p:nvSpPr>
        <p:spPr>
          <a:xfrm>
            <a:off x="990600" y="765175"/>
            <a:ext cx="5119688" cy="3840163"/>
          </a:xfrm>
          <a:ln/>
        </p:spPr>
      </p:sp>
      <p:sp>
        <p:nvSpPr>
          <p:cNvPr id="69636" name="Rectangle 3"/>
          <p:cNvSpPr>
            <a:spLocks noGrp="1" noChangeArrowheads="1"/>
          </p:cNvSpPr>
          <p:nvPr>
            <p:ph type="body" idx="1"/>
          </p:nvPr>
        </p:nvSpPr>
        <p:spPr>
          <a:xfrm>
            <a:off x="709613" y="4860925"/>
            <a:ext cx="5681662"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a:latin typeface="Arial" panose="020B0604020202020204" pitchFamily="34" charset="0"/>
              </a:rPr>
              <a:t>Khái niệm lớp dẫn xuất, lớp cơ sở sẽ được trình bày trong các chương sau.</a:t>
            </a:r>
          </a:p>
          <a:p>
            <a:pPr eaLnBrk="1" hangingPunct="1"/>
            <a:endParaRPr lang="en-US" altLang="vi-VN">
              <a:latin typeface="Arial" panose="020B0604020202020204" pitchFamily="34" charset="0"/>
            </a:endParaRPr>
          </a:p>
          <a:p>
            <a:pPr eaLnBrk="1" hangingPunct="1"/>
            <a:r>
              <a:rPr lang="en-US" altLang="vi-VN">
                <a:latin typeface="Arial" panose="020B0604020202020204" pitchFamily="34" charset="0"/>
              </a:rPr>
              <a:t>Ép kiểu từ lớp dẫn xuất qua lớp cơ sở sẽ được trình bày trong các chương sau.</a:t>
            </a:r>
          </a:p>
          <a:p>
            <a:pPr eaLnBrk="1" hangingPunct="1"/>
            <a:endParaRPr lang="en-US" altLang="vi-V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4AA700CE-8AF0-4B27-B05C-D4F2C4365247}" type="slidenum">
              <a:rPr lang="en-US" altLang="vi-VN" b="0">
                <a:solidFill>
                  <a:schemeClr val="tx1"/>
                </a:solidFill>
              </a:rPr>
              <a:pPr eaLnBrk="1" hangingPunct="1"/>
              <a:t>27</a:t>
            </a:fld>
            <a:endParaRPr lang="en-US" altLang="vi-VN" b="0">
              <a:solidFill>
                <a:schemeClr val="tx1"/>
              </a:solidFill>
            </a:endParaRPr>
          </a:p>
        </p:txBody>
      </p:sp>
      <p:sp>
        <p:nvSpPr>
          <p:cNvPr id="70659" name="Rectangle 2"/>
          <p:cNvSpPr>
            <a:spLocks noGrp="1" noRot="1" noChangeAspect="1" noChangeArrowheads="1" noTextEdit="1"/>
          </p:cNvSpPr>
          <p:nvPr>
            <p:ph type="sldImg"/>
          </p:nvPr>
        </p:nvSpPr>
        <p:spPr>
          <a:xfrm>
            <a:off x="990600" y="765175"/>
            <a:ext cx="5119688" cy="3840163"/>
          </a:xfrm>
          <a:ln/>
        </p:spPr>
      </p:sp>
      <p:sp>
        <p:nvSpPr>
          <p:cNvPr id="70660" name="Rectangle 3"/>
          <p:cNvSpPr>
            <a:spLocks noGrp="1" noChangeArrowheads="1"/>
          </p:cNvSpPr>
          <p:nvPr>
            <p:ph type="body" idx="1"/>
          </p:nvPr>
        </p:nvSpPr>
        <p:spPr>
          <a:xfrm>
            <a:off x="709613" y="4860925"/>
            <a:ext cx="5681662"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a:latin typeface="Arial" panose="020B0604020202020204" pitchFamily="34" charset="0"/>
              </a:rPr>
              <a:t>Khái niệm lớp dẫn xuất, lớp cơ sở sẽ được trình bày trong các chương sau.</a:t>
            </a:r>
          </a:p>
          <a:p>
            <a:pPr eaLnBrk="1" hangingPunct="1"/>
            <a:endParaRPr lang="en-US" altLang="vi-VN">
              <a:latin typeface="Arial" panose="020B0604020202020204" pitchFamily="34" charset="0"/>
            </a:endParaRPr>
          </a:p>
          <a:p>
            <a:pPr eaLnBrk="1" hangingPunct="1"/>
            <a:r>
              <a:rPr lang="en-US" altLang="vi-VN">
                <a:latin typeface="Arial" panose="020B0604020202020204" pitchFamily="34" charset="0"/>
              </a:rPr>
              <a:t>Ép từ lớp cơ sở qua lớp dẫn xuất không phải lúc nào cũng thành công. Chi tiết về ép kiểu từ lớp cơ sở về lớp dẫn xuất sẽ được trình bày trong các chương sau.</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F80820-32C8-4580-A27C-C9CF6738C119}" type="slidenum">
              <a:rPr lang="en-US" altLang="vi-VN" smtClean="0"/>
              <a:pPr/>
              <a:t>28</a:t>
            </a:fld>
            <a:endParaRPr lang="en-US" altLang="vi-VN"/>
          </a:p>
        </p:txBody>
      </p:sp>
    </p:spTree>
    <p:extLst>
      <p:ext uri="{BB962C8B-B14F-4D97-AF65-F5344CB8AC3E}">
        <p14:creationId xmlns:p14="http://schemas.microsoft.com/office/powerpoint/2010/main" val="71603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latin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58D5FD5E-EDA4-4447-BADE-9EB33AB2759E}" type="slidenum">
              <a:rPr lang="en-US" altLang="vi-VN" b="0">
                <a:solidFill>
                  <a:schemeClr val="tx1"/>
                </a:solidFill>
              </a:rPr>
              <a:pPr eaLnBrk="1" hangingPunct="1"/>
              <a:t>30</a:t>
            </a:fld>
            <a:endParaRPr lang="en-US" altLang="vi-VN" b="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boxing unboxing </a:t>
            </a:r>
            <a:r>
              <a:rPr lang="en-US" dirty="0" err="1" smtClean="0"/>
              <a:t>c#</a:t>
            </a:r>
            <a:endParaRPr lang="en-US" dirty="0" smtClean="0"/>
          </a:p>
          <a:p>
            <a:r>
              <a:rPr lang="vi-VN" sz="1200" b="0" i="1" kern="1200" dirty="0" smtClean="0">
                <a:solidFill>
                  <a:schemeClr val="tx1"/>
                </a:solidFill>
                <a:effectLst/>
                <a:latin typeface="Arial" charset="0"/>
                <a:ea typeface="+mn-ea"/>
                <a:cs typeface="+mn-cs"/>
              </a:rPr>
              <a:t>Mọi kiểu dữ liệu, dựng sẵn hay do người dùng định nghĩa, đều được lấy từ một lớp cơ bản là System.Object. Do đó việc đóng gói những kiểu căn bản hay nguyên thủy vào trong class Object được gọi là boxing, và thao tác ngược lại được gọi là unboxing.</a:t>
            </a:r>
            <a:endParaRPr lang="en-US" sz="1200" b="0" i="1" kern="1200" dirty="0" smtClean="0">
              <a:solidFill>
                <a:schemeClr val="tx1"/>
              </a:solidFill>
              <a:effectLst/>
              <a:latin typeface="Arial" charset="0"/>
              <a:ea typeface="+mn-ea"/>
              <a:cs typeface="+mn-cs"/>
            </a:endParaRPr>
          </a:p>
          <a:p>
            <a:r>
              <a:rPr lang="vi-VN" sz="1200" b="1" i="0" kern="1200" dirty="0" smtClean="0">
                <a:solidFill>
                  <a:schemeClr val="tx1"/>
                </a:solidFill>
                <a:effectLst/>
                <a:latin typeface="Arial" charset="0"/>
                <a:ea typeface="+mn-ea"/>
                <a:cs typeface="+mn-cs"/>
              </a:rPr>
              <a:t>Boxing </a:t>
            </a:r>
            <a:r>
              <a:rPr lang="vi-VN" sz="1200" b="0" i="0" kern="1200" dirty="0" smtClean="0">
                <a:solidFill>
                  <a:schemeClr val="tx1"/>
                </a:solidFill>
                <a:effectLst/>
                <a:latin typeface="Arial" charset="0"/>
                <a:ea typeface="+mn-ea"/>
                <a:cs typeface="+mn-cs"/>
              </a:rPr>
              <a:t>là quá trình chuyển dữ liệu từ kiểu tham trị sang kiểu tham chiếu.Quá trình boxing một biến kiểu tham trị sẽ khởi tạo một đối tượng trong vùng nhớ Heap và copy gía trị của biến tham trị vào đối tượng mới này. Và quá trình boxing được thực hiện nhờ quá trình chuyển đổi ngầm định.</a:t>
            </a:r>
            <a:endParaRPr lang="en-US" sz="1200" b="0" i="0" kern="1200" dirty="0" smtClean="0">
              <a:solidFill>
                <a:schemeClr val="tx1"/>
              </a:solidFill>
              <a:effectLst/>
              <a:latin typeface="Arial" charset="0"/>
              <a:ea typeface="+mn-ea"/>
              <a:cs typeface="+mn-cs"/>
            </a:endParaRPr>
          </a:p>
          <a:p>
            <a:pPr fontAlgn="base"/>
            <a:r>
              <a:rPr lang="vi-VN" sz="1200" b="1" i="0" kern="1200" dirty="0" smtClean="0">
                <a:solidFill>
                  <a:schemeClr val="tx1"/>
                </a:solidFill>
                <a:effectLst/>
                <a:latin typeface="Arial" charset="0"/>
                <a:ea typeface="+mn-ea"/>
                <a:cs typeface="+mn-cs"/>
              </a:rPr>
              <a:t>Unboxing </a:t>
            </a:r>
            <a:r>
              <a:rPr lang="vi-VN" sz="1200" b="0" i="0" kern="1200" dirty="0" smtClean="0">
                <a:solidFill>
                  <a:schemeClr val="tx1"/>
                </a:solidFill>
                <a:effectLst/>
                <a:latin typeface="Arial" charset="0"/>
                <a:ea typeface="+mn-ea"/>
                <a:cs typeface="+mn-cs"/>
              </a:rPr>
              <a:t>là quá trình ngược lại với Boxing, tức là đưa từ kiểu tham chiếu ra kiểu tham trị. Quá trình này sẽ được thực hiện một cách tường minh. Gồm có 2 bước :</a:t>
            </a:r>
          </a:p>
          <a:p>
            <a:pPr fontAlgn="base"/>
            <a:r>
              <a:rPr lang="vi-VN" sz="1200" b="0" i="0" kern="1200" dirty="0" smtClean="0">
                <a:solidFill>
                  <a:schemeClr val="tx1"/>
                </a:solidFill>
                <a:effectLst/>
                <a:latin typeface="Arial" charset="0"/>
                <a:ea typeface="+mn-ea"/>
                <a:cs typeface="+mn-cs"/>
              </a:rPr>
              <a:t>–  Bước 1 : Kiểm tra chắc chắn rằng đối tượng đã được boxing đúng kiểu giá trị đưa ra.</a:t>
            </a:r>
          </a:p>
          <a:p>
            <a:pPr fontAlgn="base"/>
            <a:r>
              <a:rPr lang="vi-VN" sz="1200" b="0" i="0" kern="1200" dirty="0" smtClean="0">
                <a:solidFill>
                  <a:schemeClr val="tx1"/>
                </a:solidFill>
                <a:effectLst/>
                <a:latin typeface="Arial" charset="0"/>
                <a:ea typeface="+mn-ea"/>
                <a:cs typeface="+mn-cs"/>
              </a:rPr>
              <a:t>– Bước 2 : Copy giá trị sang biến dữ liệu kiểu tham trị.</a:t>
            </a:r>
          </a:p>
          <a:p>
            <a:endParaRPr lang="en-US" dirty="0"/>
          </a:p>
        </p:txBody>
      </p:sp>
      <p:sp>
        <p:nvSpPr>
          <p:cNvPr id="4" name="Slide Number Placeholder 3"/>
          <p:cNvSpPr>
            <a:spLocks noGrp="1"/>
          </p:cNvSpPr>
          <p:nvPr>
            <p:ph type="sldNum" sz="quarter" idx="10"/>
          </p:nvPr>
        </p:nvSpPr>
        <p:spPr/>
        <p:txBody>
          <a:bodyPr/>
          <a:lstStyle/>
          <a:p>
            <a:fld id="{B1F80820-32C8-4580-A27C-C9CF6738C119}" type="slidenum">
              <a:rPr lang="en-US" altLang="vi-VN" smtClean="0"/>
              <a:pPr/>
              <a:t>32</a:t>
            </a:fld>
            <a:endParaRPr lang="en-US" altLang="vi-VN"/>
          </a:p>
        </p:txBody>
      </p:sp>
    </p:spTree>
    <p:extLst>
      <p:ext uri="{BB962C8B-B14F-4D97-AF65-F5344CB8AC3E}">
        <p14:creationId xmlns:p14="http://schemas.microsoft.com/office/powerpoint/2010/main" val="132404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1223EAC6-B8A6-4729-9D15-CF6953B4D465}"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err="1">
                <a:ln>
                  <a:noFill/>
                </a:ln>
                <a:solidFill>
                  <a:schemeClr val="bg1"/>
                </a:solidFill>
                <a:effectLst/>
                <a:latin typeface="+mn-lt"/>
                <a:ea typeface="Meiryo" panose="020B0604030504040204" pitchFamily="34" charset="-128"/>
                <a:cs typeface="Leelawadee UI" panose="020B0502040204020203" pitchFamily="34" charset="-34"/>
              </a:rPr>
              <a:t>CSE283-LTNC-Dungcv</a:t>
            </a:r>
          </a:p>
        </p:txBody>
      </p:sp>
    </p:spTree>
    <p:extLst>
      <p:ext uri="{BB962C8B-B14F-4D97-AF65-F5344CB8AC3E}">
        <p14:creationId xmlns:p14="http://schemas.microsoft.com/office/powerpoint/2010/main" val="202161098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FEA5F79C-A3E0-437E-9228-F93ACDA809D3}"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40739434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9" y="104777"/>
            <a:ext cx="2055812" cy="636587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457201" y="104777"/>
            <a:ext cx="6015038" cy="6365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207B26C3-184D-4A6F-A3A7-0B42231C36FA}"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42935135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7"/>
            <a:ext cx="8223250" cy="1306513"/>
          </a:xfrm>
        </p:spPr>
        <p:txBody>
          <a:bodyPr/>
          <a:lstStyle/>
          <a:p>
            <a:r>
              <a:rPr lang="en-US"/>
              <a:t>Click to edit Master title style</a:t>
            </a:r>
            <a:endParaRPr lang="de-DE"/>
          </a:p>
        </p:txBody>
      </p:sp>
      <p:sp>
        <p:nvSpPr>
          <p:cNvPr id="3" name="ClipArt Placeholder 2"/>
          <p:cNvSpPr>
            <a:spLocks noGrp="1"/>
          </p:cNvSpPr>
          <p:nvPr>
            <p:ph type="clipArt" sz="half" idx="1"/>
          </p:nvPr>
        </p:nvSpPr>
        <p:spPr>
          <a:xfrm>
            <a:off x="457201" y="1600200"/>
            <a:ext cx="4035425" cy="4870450"/>
          </a:xfrm>
        </p:spPr>
        <p:txBody>
          <a:bodyPr/>
          <a:lstStyle/>
          <a:p>
            <a:pPr lvl="0"/>
            <a:r>
              <a:rPr lang="en-US" noProof="0"/>
              <a:t>Click icon to add online image</a:t>
            </a:r>
            <a:endParaRPr lang="de-DE" noProof="0"/>
          </a:p>
        </p:txBody>
      </p:sp>
      <p:sp>
        <p:nvSpPr>
          <p:cNvPr id="4" name="Text Placeholder 3"/>
          <p:cNvSpPr>
            <a:spLocks noGrp="1"/>
          </p:cNvSpPr>
          <p:nvPr>
            <p:ph type="body" sz="half" idx="2"/>
          </p:nvPr>
        </p:nvSpPr>
        <p:spPr>
          <a:xfrm>
            <a:off x="4645026" y="1600200"/>
            <a:ext cx="4035425" cy="487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34D0DBE6-CC6A-4EC5-BBD5-8C98EA0601A8}"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4948013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752600"/>
            <a:ext cx="3810000" cy="4876800"/>
          </a:xfrm>
        </p:spPr>
        <p:txBody>
          <a:bodyPr/>
          <a:lstStyle/>
          <a:p>
            <a:pPr lvl="0"/>
            <a:r>
              <a:rPr lang="en-US" noProof="0"/>
              <a:t>Click icon to add online image</a:t>
            </a:r>
          </a:p>
        </p:txBody>
      </p:sp>
      <p:sp>
        <p:nvSpPr>
          <p:cNvPr id="5" name="Date Placeholder 3"/>
          <p:cNvSpPr>
            <a:spLocks noGrp="1"/>
          </p:cNvSpPr>
          <p:nvPr>
            <p:ph type="dt" sz="half" idx="10"/>
          </p:nvPr>
        </p:nvSpPr>
        <p:spPr>
          <a:xfrm>
            <a:off x="457200" y="6477002"/>
            <a:ext cx="2133600" cy="24447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477002"/>
            <a:ext cx="2895600" cy="24447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1876453-C90E-4B61-BDB2-79F7F17C0EF1}" type="slidenum">
              <a:rPr lang="en-US" altLang="en-US"/>
              <a:pPr/>
              <a:t>‹#›</a:t>
            </a:fld>
            <a:endParaRPr lang="en-US" altLang="en-US"/>
          </a:p>
        </p:txBody>
      </p:sp>
    </p:spTree>
    <p:extLst>
      <p:ext uri="{BB962C8B-B14F-4D97-AF65-F5344CB8AC3E}">
        <p14:creationId xmlns:p14="http://schemas.microsoft.com/office/powerpoint/2010/main" val="10189020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274640"/>
            <a:ext cx="8229600" cy="585152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3" name="Rectangle 4"/>
          <p:cNvSpPr>
            <a:spLocks noGrp="1" noChangeArrowheads="1"/>
          </p:cNvSpPr>
          <p:nvPr>
            <p:ph type="dt" sz="half" idx="10"/>
          </p:nvPr>
        </p:nvSpPr>
        <p:spPr>
          <a:xfrm rot="5400000">
            <a:off x="7589045" y="1081883"/>
            <a:ext cx="2011362" cy="384175"/>
          </a:xfrm>
          <a:prstGeom prst="rect">
            <a:avLst/>
          </a:prstGeom>
        </p:spPr>
        <p:txBody>
          <a:bodyPr/>
          <a:lstStyle>
            <a:lvl1pPr>
              <a:defRPr>
                <a:solidFill>
                  <a:srgbClr val="000000"/>
                </a:solidFill>
              </a:defRPr>
            </a:lvl1pPr>
          </a:lstStyle>
          <a:p>
            <a:pPr>
              <a:defRPr/>
            </a:pPr>
            <a:endParaRPr lang="en-US" altLang="zh-TW"/>
          </a:p>
        </p:txBody>
      </p:sp>
      <p:sp>
        <p:nvSpPr>
          <p:cNvPr id="4" name="Rectangle 5"/>
          <p:cNvSpPr>
            <a:spLocks noGrp="1" noChangeArrowheads="1"/>
          </p:cNvSpPr>
          <p:nvPr>
            <p:ph type="ftr" sz="quarter" idx="11"/>
          </p:nvPr>
        </p:nvSpPr>
        <p:spPr>
          <a:xfrm rot="5400000">
            <a:off x="6989763" y="3736975"/>
            <a:ext cx="3200400" cy="365125"/>
          </a:xfrm>
          <a:prstGeom prst="rect">
            <a:avLst/>
          </a:prstGeom>
        </p:spPr>
        <p:txBody>
          <a:bodyPr/>
          <a:lstStyle>
            <a:lvl1pPr>
              <a:defRPr>
                <a:solidFill>
                  <a:srgbClr val="000000"/>
                </a:solidFill>
              </a:defRPr>
            </a:lvl1pPr>
          </a:lstStyle>
          <a:p>
            <a:pPr>
              <a:defRPr/>
            </a:pPr>
            <a:endParaRPr lang="en-US" altLang="zh-TW"/>
          </a:p>
        </p:txBody>
      </p:sp>
      <p:sp>
        <p:nvSpPr>
          <p:cNvPr id="5" name="Rectangle 6"/>
          <p:cNvSpPr>
            <a:spLocks noGrp="1" noChangeArrowheads="1"/>
          </p:cNvSpPr>
          <p:nvPr>
            <p:ph type="sldNum" sz="quarter" idx="12"/>
          </p:nvPr>
        </p:nvSpPr>
        <p:spPr/>
        <p:txBody>
          <a:bodyPr/>
          <a:lstStyle>
            <a:lvl1pPr>
              <a:defRPr>
                <a:solidFill>
                  <a:srgbClr val="000000"/>
                </a:solidFill>
              </a:defRPr>
            </a:lvl1pPr>
          </a:lstStyle>
          <a:p>
            <a:fld id="{7A884A92-18B9-46EB-9D26-31542FEBE63F}" type="slidenum">
              <a:rPr lang="en-US" altLang="zh-TW"/>
              <a:pPr/>
              <a:t>‹#›</a:t>
            </a:fld>
            <a:endParaRPr lang="en-US" altLang="zh-TW"/>
          </a:p>
        </p:txBody>
      </p:sp>
    </p:spTree>
    <p:extLst>
      <p:ext uri="{BB962C8B-B14F-4D97-AF65-F5344CB8AC3E}">
        <p14:creationId xmlns:p14="http://schemas.microsoft.com/office/powerpoint/2010/main" val="1576743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0888"/>
          </a:xfrm>
        </p:spPr>
        <p:txBody>
          <a:bodyPr/>
          <a:lstStyle/>
          <a:p>
            <a:r>
              <a:rPr lang="en-US"/>
              <a:t>Click to edit Master title style</a:t>
            </a:r>
          </a:p>
        </p:txBody>
      </p:sp>
      <p:sp>
        <p:nvSpPr>
          <p:cNvPr id="3" name="Table Placeholder 2"/>
          <p:cNvSpPr>
            <a:spLocks noGrp="1"/>
          </p:cNvSpPr>
          <p:nvPr>
            <p:ph type="tbl" idx="1"/>
          </p:nvPr>
        </p:nvSpPr>
        <p:spPr>
          <a:xfrm>
            <a:off x="381000" y="1417638"/>
            <a:ext cx="8410575" cy="2214562"/>
          </a:xfrm>
        </p:spPr>
        <p:txBody>
          <a:bodyPr>
            <a:normAutofit/>
          </a:bodyPr>
          <a:lstStyle/>
          <a:p>
            <a:pPr lvl="0"/>
            <a:endParaRPr lang="en-US" noProof="0"/>
          </a:p>
        </p:txBody>
      </p:sp>
      <p:sp>
        <p:nvSpPr>
          <p:cNvPr id="4" name="Slide Number Placeholder 3"/>
          <p:cNvSpPr>
            <a:spLocks noGrp="1"/>
          </p:cNvSpPr>
          <p:nvPr>
            <p:ph type="sldNum" sz="quarter" idx="10"/>
          </p:nvPr>
        </p:nvSpPr>
        <p:spPr>
          <a:xfrm>
            <a:off x="7772400" y="6477000"/>
            <a:ext cx="1371600" cy="320675"/>
          </a:xfrm>
        </p:spPr>
        <p:txBody>
          <a:bodyPr/>
          <a:lstStyle>
            <a:lvl1pPr>
              <a:defRPr/>
            </a:lvl1pPr>
          </a:lstStyle>
          <a:p>
            <a:fld id="{F3F7D142-03A3-40D5-8C72-611FE08F48ED}" type="slidenum">
              <a:rPr lang="en-US" altLang="vi-VN"/>
              <a:pPr/>
              <a:t>‹#›</a:t>
            </a:fld>
            <a:endParaRPr lang="en-US" altLang="vi-VN"/>
          </a:p>
        </p:txBody>
      </p:sp>
    </p:spTree>
    <p:extLst>
      <p:ext uri="{BB962C8B-B14F-4D97-AF65-F5344CB8AC3E}">
        <p14:creationId xmlns:p14="http://schemas.microsoft.com/office/powerpoint/2010/main" val="152350096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50888"/>
          </a:xfrm>
        </p:spPr>
        <p:txBody>
          <a:bodyPr/>
          <a:lstStyle/>
          <a:p>
            <a:r>
              <a:rPr lang="en-US"/>
              <a:t>Click to edit Master title style</a:t>
            </a:r>
          </a:p>
        </p:txBody>
      </p:sp>
      <p:sp>
        <p:nvSpPr>
          <p:cNvPr id="3" name="Text Placeholder 2"/>
          <p:cNvSpPr>
            <a:spLocks noGrp="1"/>
          </p:cNvSpPr>
          <p:nvPr>
            <p:ph type="body" sz="half" idx="1"/>
          </p:nvPr>
        </p:nvSpPr>
        <p:spPr>
          <a:xfrm>
            <a:off x="381000" y="1417638"/>
            <a:ext cx="4129088" cy="2214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417638"/>
            <a:ext cx="4129087" cy="2214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772400" y="6477000"/>
            <a:ext cx="1371600" cy="320675"/>
          </a:xfrm>
        </p:spPr>
        <p:txBody>
          <a:bodyPr/>
          <a:lstStyle>
            <a:lvl1pPr>
              <a:defRPr/>
            </a:lvl1pPr>
          </a:lstStyle>
          <a:p>
            <a:fld id="{0620BF2B-9889-4C60-AD19-85E4FCC88156}" type="slidenum">
              <a:rPr lang="en-US" altLang="vi-VN"/>
              <a:pPr/>
              <a:t>‹#›</a:t>
            </a:fld>
            <a:endParaRPr lang="en-US" altLang="vi-VN"/>
          </a:p>
        </p:txBody>
      </p:sp>
    </p:spTree>
    <p:extLst>
      <p:ext uri="{BB962C8B-B14F-4D97-AF65-F5344CB8AC3E}">
        <p14:creationId xmlns:p14="http://schemas.microsoft.com/office/powerpoint/2010/main" val="40556558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1223EAC6-B8A6-4729-9D15-CF6953B4D465}"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27288472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9"/>
          <p:cNvSpPr>
            <a:spLocks noGrp="1" noChangeArrowheads="1"/>
          </p:cNvSpPr>
          <p:nvPr>
            <p:ph type="sldNum" idx="10"/>
          </p:nvPr>
        </p:nvSpPr>
        <p:spPr>
          <a:ln/>
        </p:spPr>
        <p:txBody>
          <a:bodyPr/>
          <a:lstStyle>
            <a:lvl1pPr>
              <a:defRPr sz="1350"/>
            </a:lvl1pPr>
          </a:lstStyle>
          <a:p>
            <a:pPr>
              <a:defRPr/>
            </a:pPr>
            <a:fld id="{1D463340-DC82-45FA-A377-A7AB4170FD4B}" type="slidenum">
              <a:rPr lang="en-US" smtClean="0"/>
              <a:pPr>
                <a:defRPr/>
              </a:pPr>
              <a:t>‹#›</a:t>
            </a:fld>
            <a:endParaRPr lang="en-US" dirty="0"/>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424923400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243DC507-14BC-4563-BC2B-526CB70ECB64}"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3566787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9"/>
          <p:cNvSpPr>
            <a:spLocks noGrp="1" noChangeArrowheads="1"/>
          </p:cNvSpPr>
          <p:nvPr>
            <p:ph type="sldNum" idx="10"/>
          </p:nvPr>
        </p:nvSpPr>
        <p:spPr>
          <a:ln/>
        </p:spPr>
        <p:txBody>
          <a:bodyPr/>
          <a:lstStyle>
            <a:lvl1pPr>
              <a:defRPr sz="1350"/>
            </a:lvl1pPr>
          </a:lstStyle>
          <a:p>
            <a:pPr>
              <a:defRPr/>
            </a:pPr>
            <a:fld id="{1D463340-DC82-45FA-A377-A7AB4170FD4B}" type="slidenum">
              <a:rPr lang="en-US" smtClean="0"/>
              <a:pPr>
                <a:defRPr/>
              </a:pPr>
              <a:t>‹#›</a:t>
            </a:fld>
            <a:endParaRPr lang="en-US" dirty="0"/>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err="1">
                <a:ln>
                  <a:noFill/>
                </a:ln>
                <a:solidFill>
                  <a:schemeClr val="bg1"/>
                </a:solidFill>
                <a:effectLst/>
                <a:latin typeface="+mn-lt"/>
                <a:ea typeface="Meiryo" panose="020B0604030504040204" pitchFamily="34" charset="-128"/>
                <a:cs typeface="Leelawadee UI" panose="020B0502040204020203" pitchFamily="34" charset="-34"/>
              </a:rPr>
              <a:t>CSE283-LTNC-Dungcv</a:t>
            </a:r>
          </a:p>
        </p:txBody>
      </p:sp>
    </p:spTree>
    <p:extLst>
      <p:ext uri="{BB962C8B-B14F-4D97-AF65-F5344CB8AC3E}">
        <p14:creationId xmlns:p14="http://schemas.microsoft.com/office/powerpoint/2010/main" val="143105144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457201" y="1600200"/>
            <a:ext cx="4035425" cy="487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5026" y="1600200"/>
            <a:ext cx="4035425" cy="487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F2C6212D-7737-4098-AF0E-481200E4A69A}"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312287454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Rectangle 9"/>
          <p:cNvSpPr>
            <a:spLocks noGrp="1" noChangeArrowheads="1"/>
          </p:cNvSpPr>
          <p:nvPr>
            <p:ph type="sldNum" idx="10"/>
          </p:nvPr>
        </p:nvSpPr>
        <p:spPr>
          <a:ln/>
        </p:spPr>
        <p:txBody>
          <a:bodyPr/>
          <a:lstStyle>
            <a:lvl1pPr>
              <a:defRPr/>
            </a:lvl1pPr>
          </a:lstStyle>
          <a:p>
            <a:pPr>
              <a:defRPr/>
            </a:pPr>
            <a:fld id="{350F8727-6850-4BD8-A734-C0D1C5560A7B}" type="slidenum">
              <a:rPr lang="en-US"/>
              <a:pPr>
                <a:defRPr/>
              </a:pPr>
              <a:t>‹#›</a:t>
            </a:fld>
            <a:endParaRPr lang="en-US"/>
          </a:p>
        </p:txBody>
      </p:sp>
      <p:sp>
        <p:nvSpPr>
          <p:cNvPr id="8" name="Rectangle 7"/>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56992019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Rectangle 9"/>
          <p:cNvSpPr>
            <a:spLocks noGrp="1" noChangeArrowheads="1"/>
          </p:cNvSpPr>
          <p:nvPr>
            <p:ph type="sldNum" idx="10"/>
          </p:nvPr>
        </p:nvSpPr>
        <p:spPr>
          <a:ln/>
        </p:spPr>
        <p:txBody>
          <a:bodyPr/>
          <a:lstStyle>
            <a:lvl1pPr>
              <a:defRPr/>
            </a:lvl1pPr>
          </a:lstStyle>
          <a:p>
            <a:pPr>
              <a:defRPr/>
            </a:pPr>
            <a:fld id="{6231DFBC-2454-451B-9C42-04D7F724382E}" type="slidenum">
              <a:rPr lang="en-US"/>
              <a:pPr>
                <a:defRPr/>
              </a:pPr>
              <a:t>‹#›</a:t>
            </a:fld>
            <a:endParaRPr lang="en-US"/>
          </a:p>
        </p:txBody>
      </p:sp>
      <p:sp>
        <p:nvSpPr>
          <p:cNvPr id="4" name="Rectangle 3"/>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271826658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74BF2C0F-05D6-4882-A325-BE394602789D}" type="slidenum">
              <a:rPr lang="en-US"/>
              <a:pPr>
                <a:defRPr/>
              </a:pPr>
              <a:t>‹#›</a:t>
            </a:fld>
            <a:endParaRPr lang="en-US"/>
          </a:p>
        </p:txBody>
      </p:sp>
      <p:sp>
        <p:nvSpPr>
          <p:cNvPr id="3" name="Rectangle 2"/>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77865024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endParaRPr lang="de-DE"/>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6436A624-A21F-4536-94D3-C1AEDDF981C0}"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58178425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de-D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44EFD112-2322-4E3C-9DD3-0E36B4B34AEA}"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395887276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FEA5F79C-A3E0-437E-9228-F93ACDA809D3}"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329856243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9" y="104777"/>
            <a:ext cx="2055812" cy="636587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457201" y="104777"/>
            <a:ext cx="6015038" cy="6365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207B26C3-184D-4A6F-A3A7-0B42231C36FA}"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317387566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7"/>
            <a:ext cx="8223250" cy="1306513"/>
          </a:xfrm>
        </p:spPr>
        <p:txBody>
          <a:bodyPr/>
          <a:lstStyle/>
          <a:p>
            <a:r>
              <a:rPr lang="en-US"/>
              <a:t>Click to edit Master title style</a:t>
            </a:r>
            <a:endParaRPr lang="de-DE"/>
          </a:p>
        </p:txBody>
      </p:sp>
      <p:sp>
        <p:nvSpPr>
          <p:cNvPr id="3" name="ClipArt Placeholder 2"/>
          <p:cNvSpPr>
            <a:spLocks noGrp="1"/>
          </p:cNvSpPr>
          <p:nvPr>
            <p:ph type="clipArt" sz="half" idx="1"/>
          </p:nvPr>
        </p:nvSpPr>
        <p:spPr>
          <a:xfrm>
            <a:off x="457201" y="1600200"/>
            <a:ext cx="4035425" cy="4870450"/>
          </a:xfrm>
        </p:spPr>
        <p:txBody>
          <a:bodyPr/>
          <a:lstStyle/>
          <a:p>
            <a:pPr lvl="0"/>
            <a:r>
              <a:rPr lang="en-US" noProof="0"/>
              <a:t>Click icon to add online image</a:t>
            </a:r>
            <a:endParaRPr lang="de-DE" noProof="0"/>
          </a:p>
        </p:txBody>
      </p:sp>
      <p:sp>
        <p:nvSpPr>
          <p:cNvPr id="4" name="Text Placeholder 3"/>
          <p:cNvSpPr>
            <a:spLocks noGrp="1"/>
          </p:cNvSpPr>
          <p:nvPr>
            <p:ph type="body" sz="half" idx="2"/>
          </p:nvPr>
        </p:nvSpPr>
        <p:spPr>
          <a:xfrm>
            <a:off x="4645026" y="1600200"/>
            <a:ext cx="4035425" cy="487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34D0DBE6-CC6A-4EC5-BBD5-8C98EA0601A8}"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415266783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752600"/>
            <a:ext cx="3810000" cy="4876800"/>
          </a:xfrm>
        </p:spPr>
        <p:txBody>
          <a:bodyPr/>
          <a:lstStyle/>
          <a:p>
            <a:pPr lvl="0"/>
            <a:r>
              <a:rPr lang="en-US" noProof="0"/>
              <a:t>Click icon to add online image</a:t>
            </a:r>
          </a:p>
        </p:txBody>
      </p:sp>
      <p:sp>
        <p:nvSpPr>
          <p:cNvPr id="5" name="Date Placeholder 3"/>
          <p:cNvSpPr>
            <a:spLocks noGrp="1"/>
          </p:cNvSpPr>
          <p:nvPr>
            <p:ph type="dt" sz="half" idx="10"/>
          </p:nvPr>
        </p:nvSpPr>
        <p:spPr>
          <a:xfrm>
            <a:off x="457200" y="6477002"/>
            <a:ext cx="2133600" cy="24447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477002"/>
            <a:ext cx="2895600" cy="24447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1876453-C90E-4B61-BDB2-79F7F17C0EF1}" type="slidenum">
              <a:rPr lang="en-US" altLang="en-US"/>
              <a:pPr/>
              <a:t>‹#›</a:t>
            </a:fld>
            <a:endParaRPr lang="en-US" altLang="en-US"/>
          </a:p>
        </p:txBody>
      </p:sp>
    </p:spTree>
    <p:extLst>
      <p:ext uri="{BB962C8B-B14F-4D97-AF65-F5344CB8AC3E}">
        <p14:creationId xmlns:p14="http://schemas.microsoft.com/office/powerpoint/2010/main" val="3019689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243DC507-14BC-4563-BC2B-526CB70ECB64}" type="slidenum">
              <a:rPr lang="en-US"/>
              <a:pPr>
                <a:defRPr/>
              </a:pPr>
              <a:t>‹#›</a:t>
            </a:fld>
            <a:endParaRPr lang="en-US"/>
          </a:p>
        </p:txBody>
      </p:sp>
      <p:sp>
        <p:nvSpPr>
          <p:cNvPr id="5" name="Rectangle 4"/>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err="1">
                <a:ln>
                  <a:noFill/>
                </a:ln>
                <a:solidFill>
                  <a:schemeClr val="bg1"/>
                </a:solidFill>
                <a:effectLst/>
                <a:latin typeface="+mn-lt"/>
                <a:ea typeface="Meiryo" panose="020B0604030504040204" pitchFamily="34" charset="-128"/>
                <a:cs typeface="Leelawadee UI" panose="020B0502040204020203" pitchFamily="34" charset="-34"/>
              </a:rPr>
              <a:t>CSE283-LTNC-Dungcv</a:t>
            </a:r>
          </a:p>
        </p:txBody>
      </p:sp>
    </p:spTree>
    <p:extLst>
      <p:ext uri="{BB962C8B-B14F-4D97-AF65-F5344CB8AC3E}">
        <p14:creationId xmlns:p14="http://schemas.microsoft.com/office/powerpoint/2010/main" val="169431185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274640"/>
            <a:ext cx="8229600" cy="585152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3" name="Rectangle 4"/>
          <p:cNvSpPr>
            <a:spLocks noGrp="1" noChangeArrowheads="1"/>
          </p:cNvSpPr>
          <p:nvPr>
            <p:ph type="dt" sz="half" idx="10"/>
          </p:nvPr>
        </p:nvSpPr>
        <p:spPr>
          <a:xfrm rot="5400000">
            <a:off x="7589045" y="1081883"/>
            <a:ext cx="2011362" cy="384175"/>
          </a:xfrm>
          <a:prstGeom prst="rect">
            <a:avLst/>
          </a:prstGeom>
        </p:spPr>
        <p:txBody>
          <a:bodyPr/>
          <a:lstStyle>
            <a:lvl1pPr>
              <a:defRPr>
                <a:solidFill>
                  <a:srgbClr val="000000"/>
                </a:solidFill>
              </a:defRPr>
            </a:lvl1pPr>
          </a:lstStyle>
          <a:p>
            <a:pPr>
              <a:defRPr/>
            </a:pPr>
            <a:endParaRPr lang="en-US" altLang="zh-TW"/>
          </a:p>
        </p:txBody>
      </p:sp>
      <p:sp>
        <p:nvSpPr>
          <p:cNvPr id="4" name="Rectangle 5"/>
          <p:cNvSpPr>
            <a:spLocks noGrp="1" noChangeArrowheads="1"/>
          </p:cNvSpPr>
          <p:nvPr>
            <p:ph type="ftr" sz="quarter" idx="11"/>
          </p:nvPr>
        </p:nvSpPr>
        <p:spPr>
          <a:xfrm rot="5400000">
            <a:off x="6989763" y="3736975"/>
            <a:ext cx="3200400" cy="365125"/>
          </a:xfrm>
          <a:prstGeom prst="rect">
            <a:avLst/>
          </a:prstGeom>
        </p:spPr>
        <p:txBody>
          <a:bodyPr/>
          <a:lstStyle>
            <a:lvl1pPr>
              <a:defRPr>
                <a:solidFill>
                  <a:srgbClr val="000000"/>
                </a:solidFill>
              </a:defRPr>
            </a:lvl1pPr>
          </a:lstStyle>
          <a:p>
            <a:pPr>
              <a:defRPr/>
            </a:pPr>
            <a:endParaRPr lang="en-US" altLang="zh-TW"/>
          </a:p>
        </p:txBody>
      </p:sp>
      <p:sp>
        <p:nvSpPr>
          <p:cNvPr id="5" name="Rectangle 6"/>
          <p:cNvSpPr>
            <a:spLocks noGrp="1" noChangeArrowheads="1"/>
          </p:cNvSpPr>
          <p:nvPr>
            <p:ph type="sldNum" sz="quarter" idx="12"/>
          </p:nvPr>
        </p:nvSpPr>
        <p:spPr/>
        <p:txBody>
          <a:bodyPr/>
          <a:lstStyle>
            <a:lvl1pPr>
              <a:defRPr>
                <a:solidFill>
                  <a:srgbClr val="000000"/>
                </a:solidFill>
              </a:defRPr>
            </a:lvl1pPr>
          </a:lstStyle>
          <a:p>
            <a:fld id="{7A884A92-18B9-46EB-9D26-31542FEBE63F}" type="slidenum">
              <a:rPr lang="en-US" altLang="zh-TW"/>
              <a:pPr/>
              <a:t>‹#›</a:t>
            </a:fld>
            <a:endParaRPr lang="en-US" altLang="zh-TW"/>
          </a:p>
        </p:txBody>
      </p:sp>
    </p:spTree>
    <p:extLst>
      <p:ext uri="{BB962C8B-B14F-4D97-AF65-F5344CB8AC3E}">
        <p14:creationId xmlns:p14="http://schemas.microsoft.com/office/powerpoint/2010/main" val="114996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457201" y="1600200"/>
            <a:ext cx="4035425" cy="487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5026" y="1600200"/>
            <a:ext cx="4035425" cy="487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F2C6212D-7737-4098-AF0E-481200E4A69A}"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39472369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Rectangle 9"/>
          <p:cNvSpPr>
            <a:spLocks noGrp="1" noChangeArrowheads="1"/>
          </p:cNvSpPr>
          <p:nvPr>
            <p:ph type="sldNum" idx="10"/>
          </p:nvPr>
        </p:nvSpPr>
        <p:spPr>
          <a:ln/>
        </p:spPr>
        <p:txBody>
          <a:bodyPr/>
          <a:lstStyle>
            <a:lvl1pPr>
              <a:defRPr/>
            </a:lvl1pPr>
          </a:lstStyle>
          <a:p>
            <a:pPr>
              <a:defRPr/>
            </a:pPr>
            <a:fld id="{350F8727-6850-4BD8-A734-C0D1C5560A7B}" type="slidenum">
              <a:rPr lang="en-US"/>
              <a:pPr>
                <a:defRPr/>
              </a:pPr>
              <a:t>‹#›</a:t>
            </a:fld>
            <a:endParaRPr lang="en-US"/>
          </a:p>
        </p:txBody>
      </p:sp>
      <p:sp>
        <p:nvSpPr>
          <p:cNvPr id="8" name="Rectangle 7"/>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524718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Rectangle 9"/>
          <p:cNvSpPr>
            <a:spLocks noGrp="1" noChangeArrowheads="1"/>
          </p:cNvSpPr>
          <p:nvPr>
            <p:ph type="sldNum" idx="10"/>
          </p:nvPr>
        </p:nvSpPr>
        <p:spPr>
          <a:ln/>
        </p:spPr>
        <p:txBody>
          <a:bodyPr/>
          <a:lstStyle>
            <a:lvl1pPr>
              <a:defRPr/>
            </a:lvl1pPr>
          </a:lstStyle>
          <a:p>
            <a:pPr>
              <a:defRPr/>
            </a:pPr>
            <a:fld id="{6231DFBC-2454-451B-9C42-04D7F724382E}" type="slidenum">
              <a:rPr lang="en-US"/>
              <a:pPr>
                <a:defRPr/>
              </a:pPr>
              <a:t>‹#›</a:t>
            </a:fld>
            <a:endParaRPr lang="en-US"/>
          </a:p>
        </p:txBody>
      </p:sp>
      <p:sp>
        <p:nvSpPr>
          <p:cNvPr id="4" name="Rectangle 3"/>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132695136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74BF2C0F-05D6-4882-A325-BE394602789D}" type="slidenum">
              <a:rPr lang="en-US"/>
              <a:pPr>
                <a:defRPr/>
              </a:pPr>
              <a:t>‹#›</a:t>
            </a:fld>
            <a:endParaRPr lang="en-US"/>
          </a:p>
        </p:txBody>
      </p:sp>
      <p:sp>
        <p:nvSpPr>
          <p:cNvPr id="3" name="Rectangle 2"/>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11562076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endParaRPr lang="de-DE"/>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6436A624-A21F-4536-94D3-C1AEDDF981C0}"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1794198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de-D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44EFD112-2322-4E3C-9DD3-0E36B4B34AEA}" type="slidenum">
              <a:rPr lang="en-US"/>
              <a:pPr>
                <a:defRPr/>
              </a:pPr>
              <a:t>‹#›</a:t>
            </a:fld>
            <a:endParaRPr lang="en-US"/>
          </a:p>
        </p:txBody>
      </p:sp>
      <p:sp>
        <p:nvSpPr>
          <p:cNvPr id="6" name="Rectangle 5"/>
          <p:cNvSpPr/>
          <p:nvPr/>
        </p:nvSpPr>
        <p:spPr bwMode="auto">
          <a:xfrm>
            <a:off x="0" y="0"/>
            <a:ext cx="2400300" cy="272140"/>
          </a:xfrm>
          <a:prstGeom prst="rect">
            <a:avLst/>
          </a:prstGeom>
          <a:solidFill>
            <a:srgbClr val="0E485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a:ln>
                  <a:noFill/>
                </a:ln>
                <a:solidFill>
                  <a:schemeClr val="bg1"/>
                </a:solidFill>
                <a:effectLst/>
                <a:latin typeface="Meiryo" panose="020B0604030504040204" pitchFamily="34" charset="-128"/>
                <a:ea typeface="Meiryo" panose="020B0604030504040204" pitchFamily="34" charset="-128"/>
                <a:cs typeface="Arial Unicode MS" charset="0"/>
              </a:rPr>
              <a:t>Seminar</a:t>
            </a:r>
          </a:p>
        </p:txBody>
      </p:sp>
    </p:spTree>
    <p:extLst>
      <p:ext uri="{BB962C8B-B14F-4D97-AF65-F5344CB8AC3E}">
        <p14:creationId xmlns:p14="http://schemas.microsoft.com/office/powerpoint/2010/main" val="5925244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37338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67500" tIns="35100" rIns="67500" bIns="35100" anchor="ctr"/>
          <a:lstStyle/>
          <a:p>
            <a:pPr marL="0" marR="0" indent="0" algn="l" defTabSz="336947"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200" b="0" i="1" u="none" strike="noStrike" cap="none" normalizeH="0" baseline="0" dirty="0" err="1">
                <a:ln>
                  <a:noFill/>
                </a:ln>
                <a:solidFill>
                  <a:schemeClr val="bg1"/>
                </a:solidFill>
                <a:effectLst/>
                <a:latin typeface="+mn-lt"/>
                <a:ea typeface="Meiryo" panose="020B0604030504040204" pitchFamily="34" charset="-128"/>
                <a:cs typeface="Leelawadee UI" panose="020B0502040204020203" pitchFamily="34" charset="-34"/>
              </a:rPr>
              <a:t>CSE283-LTNC-Dungcv</a:t>
            </a:r>
          </a:p>
        </p:txBody>
      </p:sp>
      <p:sp>
        <p:nvSpPr>
          <p:cNvPr id="3074" name="Rectangle 2"/>
          <p:cNvSpPr>
            <a:spLocks noChangeArrowheads="1"/>
          </p:cNvSpPr>
          <p:nvPr/>
        </p:nvSpPr>
        <p:spPr bwMode="auto">
          <a:xfrm>
            <a:off x="3733800" y="0"/>
            <a:ext cx="38862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67500" tIns="35100" rIns="67500" bIns="35100" anchor="ctr"/>
          <a:lstStyle/>
          <a:p>
            <a:pPr>
              <a:buSzPct val="10000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a:pPr>
            <a:r>
              <a:rPr lang="en-US" sz="1200">
                <a:solidFill>
                  <a:srgbClr val="FFFFFF"/>
                </a:solidFill>
                <a:latin typeface="Calibri" charset="0"/>
                <a:cs typeface="Arial Unicode MS" charset="0"/>
              </a:rPr>
              <a:t> </a:t>
            </a:r>
          </a:p>
        </p:txBody>
      </p:sp>
      <p:sp>
        <p:nvSpPr>
          <p:cNvPr id="3075" name="Rectangle 3"/>
          <p:cNvSpPr>
            <a:spLocks noChangeArrowheads="1"/>
          </p:cNvSpPr>
          <p:nvPr/>
        </p:nvSpPr>
        <p:spPr bwMode="auto">
          <a:xfrm>
            <a:off x="7620000" y="0"/>
            <a:ext cx="1524000" cy="274638"/>
          </a:xfrm>
          <a:prstGeom prst="rect">
            <a:avLst/>
          </a:prstGeom>
          <a:solidFill>
            <a:srgbClr val="139CB7"/>
          </a:solidFill>
          <a:ln w="9525">
            <a:noFill/>
            <a:round/>
            <a:headEnd/>
            <a:tailEnd/>
          </a:ln>
          <a:effectLst>
            <a:outerShdw dist="23040" dir="5400000" algn="ctr" rotWithShape="0">
              <a:srgbClr val="808080">
                <a:alpha val="35036"/>
              </a:srgbClr>
            </a:outerShdw>
          </a:effectLst>
        </p:spPr>
        <p:txBody>
          <a:bodyPr lIns="67500" tIns="35100" rIns="67500" bIns="35100" anchor="ctr"/>
          <a:lstStyle/>
          <a:p>
            <a:pPr>
              <a:buSzPct val="10000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a:pPr>
            <a:r>
              <a:rPr lang="en-US" sz="1200">
                <a:solidFill>
                  <a:srgbClr val="FFFFFF"/>
                </a:solidFill>
                <a:latin typeface="Calibri" charset="0"/>
                <a:cs typeface="Arial Unicode MS" charset="0"/>
              </a:rPr>
              <a:t> </a:t>
            </a:r>
          </a:p>
        </p:txBody>
      </p:sp>
      <p:sp>
        <p:nvSpPr>
          <p:cNvPr id="3076" name="Line 4"/>
          <p:cNvSpPr>
            <a:spLocks noChangeShapeType="1"/>
          </p:cNvSpPr>
          <p:nvPr/>
        </p:nvSpPr>
        <p:spPr bwMode="auto">
          <a:xfrm>
            <a:off x="228600" y="1447800"/>
            <a:ext cx="8686800" cy="1588"/>
          </a:xfrm>
          <a:prstGeom prst="line">
            <a:avLst/>
          </a:prstGeom>
          <a:noFill/>
          <a:ln w="38160">
            <a:solidFill>
              <a:srgbClr val="139CB7"/>
            </a:solidFill>
            <a:miter lim="800000"/>
            <a:headEnd/>
            <a:tailEnd/>
          </a:ln>
          <a:effectLst>
            <a:outerShdw dist="20160" dir="5400000" algn="ctr" rotWithShape="0">
              <a:srgbClr val="808080">
                <a:alpha val="38034"/>
              </a:srgbClr>
            </a:outerShdw>
          </a:effectLst>
        </p:spPr>
        <p:txBody>
          <a:bodyPr/>
          <a:lstStyle/>
          <a:p>
            <a:pPr>
              <a:buClr>
                <a:srgbClr val="000000"/>
              </a:buClr>
              <a:buSzPct val="100000"/>
              <a:buFont typeface="Times New Roman" pitchFamily="16" charset="0"/>
              <a:buNone/>
              <a:defRPr/>
            </a:pPr>
            <a:endParaRPr lang="de-DE" sz="1350">
              <a:ea typeface="+mn-ea"/>
              <a:cs typeface="Arial Unicode MS" charset="0"/>
            </a:endParaRPr>
          </a:p>
        </p:txBody>
      </p:sp>
      <p:sp>
        <p:nvSpPr>
          <p:cNvPr id="78854" name="Rectangle 5"/>
          <p:cNvSpPr>
            <a:spLocks noGrp="1" noChangeArrowheads="1"/>
          </p:cNvSpPr>
          <p:nvPr>
            <p:ph type="title"/>
          </p:nvPr>
        </p:nvSpPr>
        <p:spPr bwMode="auto">
          <a:xfrm>
            <a:off x="457200" y="104777"/>
            <a:ext cx="8223250" cy="1306513"/>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8855" name="Rectangle 6"/>
          <p:cNvSpPr>
            <a:spLocks noGrp="1" noChangeArrowheads="1"/>
          </p:cNvSpPr>
          <p:nvPr>
            <p:ph type="body" idx="1"/>
          </p:nvPr>
        </p:nvSpPr>
        <p:spPr bwMode="auto">
          <a:xfrm>
            <a:off x="457200" y="1600200"/>
            <a:ext cx="8223250" cy="487045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7"/>
          <p:cNvSpPr txBox="1">
            <a:spLocks noChangeArrowheads="1"/>
          </p:cNvSpPr>
          <p:nvPr/>
        </p:nvSpPr>
        <p:spPr bwMode="auto">
          <a:xfrm>
            <a:off x="457200" y="6369052"/>
            <a:ext cx="2133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sz="1350">
              <a:ea typeface="+mn-ea"/>
              <a:cs typeface="Arial Unicode MS" charset="0"/>
            </a:endParaRPr>
          </a:p>
        </p:txBody>
      </p:sp>
      <p:sp>
        <p:nvSpPr>
          <p:cNvPr id="3080" name="Text Box 8"/>
          <p:cNvSpPr txBox="1">
            <a:spLocks noChangeArrowheads="1"/>
          </p:cNvSpPr>
          <p:nvPr/>
        </p:nvSpPr>
        <p:spPr bwMode="auto">
          <a:xfrm>
            <a:off x="3124200" y="6369052"/>
            <a:ext cx="2895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sz="1350">
              <a:ea typeface="+mn-ea"/>
              <a:cs typeface="Arial Unicode MS" charset="0"/>
            </a:endParaRPr>
          </a:p>
        </p:txBody>
      </p:sp>
      <p:sp>
        <p:nvSpPr>
          <p:cNvPr id="3081" name="Rectangle 9"/>
          <p:cNvSpPr>
            <a:spLocks noGrp="1" noChangeArrowheads="1"/>
          </p:cNvSpPr>
          <p:nvPr>
            <p:ph type="sldNum"/>
          </p:nvPr>
        </p:nvSpPr>
        <p:spPr bwMode="auto">
          <a:xfrm>
            <a:off x="6553200" y="6456365"/>
            <a:ext cx="2127250" cy="27463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buClrTx/>
              <a:buSzPct val="100000"/>
              <a:buFontTx/>
              <a:buNone/>
              <a:tabLst>
                <a:tab pos="542925" algn="l"/>
                <a:tab pos="1085850" algn="l"/>
              </a:tabLst>
              <a:defRPr sz="900">
                <a:solidFill>
                  <a:srgbClr val="898989"/>
                </a:solidFill>
                <a:latin typeface="+mn-lt"/>
                <a:ea typeface="+mn-ea"/>
                <a:cs typeface="Arial Unicode MS" charset="0"/>
              </a:defRPr>
            </a:lvl1pPr>
          </a:lstStyle>
          <a:p>
            <a:pPr>
              <a:defRPr/>
            </a:pPr>
            <a:fld id="{F1FB7D08-67DA-430D-B31F-1498AA061A61}" type="slidenum">
              <a:rPr lang="en-US"/>
              <a:pPr>
                <a:defRPr/>
              </a:pPr>
              <a:t>‹#›</a:t>
            </a:fld>
            <a:endParaRPr lang="en-US"/>
          </a:p>
        </p:txBody>
      </p:sp>
    </p:spTree>
    <p:extLst>
      <p:ext uri="{BB962C8B-B14F-4D97-AF65-F5344CB8AC3E}">
        <p14:creationId xmlns:p14="http://schemas.microsoft.com/office/powerpoint/2010/main" val="379293095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61" r:id="rId15"/>
    <p:sldLayoutId id="2147483862" r:id="rId16"/>
  </p:sldLayoutIdLst>
  <p:transition/>
  <p:hf hdr="0" ftr="0" dt="0"/>
  <p:txStyles>
    <p:titleStyle>
      <a:lvl1pPr algn="l" defTabSz="336947" rtl="0" eaLnBrk="1" fontAlgn="base" hangingPunct="1">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2pPr>
      <a:lvl3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3pPr>
      <a:lvl4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4pPr>
      <a:lvl5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5pPr>
      <a:lvl6pPr marL="18859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6pPr>
      <a:lvl7pPr marL="22288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7pPr>
      <a:lvl8pPr marL="25717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8pPr>
      <a:lvl9pPr marL="29146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9pPr>
    </p:titleStyle>
    <p:bodyStyle>
      <a:lvl1pPr marL="257175" indent="-257175" algn="l" defTabSz="336947" rtl="0" eaLnBrk="1" fontAlgn="base" hangingPunct="1">
        <a:spcBef>
          <a:spcPts val="525"/>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557213" indent="-214313" algn="l" defTabSz="336947" rtl="0" eaLnBrk="1" fontAlgn="base" hangingPunct="1">
        <a:spcBef>
          <a:spcPts val="450"/>
        </a:spcBef>
        <a:spcAft>
          <a:spcPct val="0"/>
        </a:spcAft>
        <a:buClr>
          <a:srgbClr val="000000"/>
        </a:buClr>
        <a:buSzPct val="100000"/>
        <a:buFont typeface="Times New Roman" pitchFamily="16" charset="0"/>
        <a:buChar char="–"/>
        <a:defRPr sz="2400">
          <a:solidFill>
            <a:srgbClr val="000000"/>
          </a:solidFill>
          <a:latin typeface="+mn-lt"/>
          <a:ea typeface="+mn-ea"/>
        </a:defRPr>
      </a:lvl2pPr>
      <a:lvl3pPr marL="857250" indent="-171450" algn="l" defTabSz="336947" rtl="0" eaLnBrk="1" fontAlgn="base" hangingPunct="1">
        <a:spcBef>
          <a:spcPts val="375"/>
        </a:spcBef>
        <a:spcAft>
          <a:spcPct val="0"/>
        </a:spcAft>
        <a:buClr>
          <a:srgbClr val="000000"/>
        </a:buClr>
        <a:buSzPct val="100000"/>
        <a:buFont typeface="Times New Roman" pitchFamily="16" charset="0"/>
        <a:buChar char="•"/>
        <a:defRPr sz="1800">
          <a:solidFill>
            <a:srgbClr val="000000"/>
          </a:solidFill>
          <a:latin typeface="+mn-lt"/>
          <a:ea typeface="+mn-ea"/>
        </a:defRPr>
      </a:lvl3pPr>
      <a:lvl4pPr marL="1200150" indent="-171450" algn="l" defTabSz="336947" rtl="0" eaLnBrk="1" fontAlgn="base" hangingPunct="1">
        <a:spcBef>
          <a:spcPts val="375"/>
        </a:spcBef>
        <a:spcAft>
          <a:spcPct val="0"/>
        </a:spcAft>
        <a:buClr>
          <a:srgbClr val="000000"/>
        </a:buClr>
        <a:buSzPct val="100000"/>
        <a:buFont typeface="Times New Roman" pitchFamily="16" charset="0"/>
        <a:buChar char="–"/>
        <a:defRPr sz="1800">
          <a:solidFill>
            <a:srgbClr val="000000"/>
          </a:solidFill>
          <a:latin typeface="+mn-lt"/>
          <a:ea typeface="+mn-ea"/>
        </a:defRPr>
      </a:lvl4pPr>
      <a:lvl5pPr marL="1543050" indent="-171450" algn="l" defTabSz="336947" rtl="0" eaLnBrk="1" fontAlgn="base" hangingPunct="1">
        <a:spcBef>
          <a:spcPts val="375"/>
        </a:spcBef>
        <a:spcAft>
          <a:spcPct val="0"/>
        </a:spcAft>
        <a:buClr>
          <a:srgbClr val="000000"/>
        </a:buClr>
        <a:buSzPct val="100000"/>
        <a:buFont typeface="Times New Roman" pitchFamily="16" charset="0"/>
        <a:buChar char="»"/>
        <a:defRPr sz="1600">
          <a:solidFill>
            <a:srgbClr val="000000"/>
          </a:solidFill>
          <a:latin typeface="+mn-lt"/>
          <a:ea typeface="+mn-ea"/>
        </a:defRPr>
      </a:lvl5pPr>
      <a:lvl6pPr marL="18859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37338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67500" tIns="35100" rIns="67500" bIns="35100" anchor="ctr"/>
          <a:lstStyle/>
          <a:p>
            <a:pPr>
              <a:buSzPct val="10000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a:pPr>
            <a:r>
              <a:rPr lang="en-US" sz="1200" i="1">
                <a:solidFill>
                  <a:srgbClr val="FFFFFF"/>
                </a:solidFill>
                <a:latin typeface="Calibri" charset="0"/>
                <a:cs typeface="Arial Unicode MS" charset="0"/>
              </a:rPr>
              <a:t>Introduction to Information Retrieval</a:t>
            </a:r>
          </a:p>
        </p:txBody>
      </p:sp>
      <p:sp>
        <p:nvSpPr>
          <p:cNvPr id="3074" name="Rectangle 2"/>
          <p:cNvSpPr>
            <a:spLocks noChangeArrowheads="1"/>
          </p:cNvSpPr>
          <p:nvPr/>
        </p:nvSpPr>
        <p:spPr bwMode="auto">
          <a:xfrm>
            <a:off x="3733800" y="0"/>
            <a:ext cx="38862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67500" tIns="35100" rIns="67500" bIns="35100" anchor="ctr"/>
          <a:lstStyle/>
          <a:p>
            <a:pPr>
              <a:buSzPct val="10000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a:pPr>
            <a:r>
              <a:rPr lang="en-US" sz="1200">
                <a:solidFill>
                  <a:srgbClr val="FFFFFF"/>
                </a:solidFill>
                <a:latin typeface="Calibri" charset="0"/>
                <a:cs typeface="Arial Unicode MS" charset="0"/>
              </a:rPr>
              <a:t> </a:t>
            </a:r>
          </a:p>
        </p:txBody>
      </p:sp>
      <p:sp>
        <p:nvSpPr>
          <p:cNvPr id="3075" name="Rectangle 3"/>
          <p:cNvSpPr>
            <a:spLocks noChangeArrowheads="1"/>
          </p:cNvSpPr>
          <p:nvPr/>
        </p:nvSpPr>
        <p:spPr bwMode="auto">
          <a:xfrm>
            <a:off x="7620000" y="0"/>
            <a:ext cx="1524000" cy="274638"/>
          </a:xfrm>
          <a:prstGeom prst="rect">
            <a:avLst/>
          </a:prstGeom>
          <a:solidFill>
            <a:srgbClr val="139CB7"/>
          </a:solidFill>
          <a:ln w="9525">
            <a:noFill/>
            <a:round/>
            <a:headEnd/>
            <a:tailEnd/>
          </a:ln>
          <a:effectLst>
            <a:outerShdw dist="23040" dir="5400000" algn="ctr" rotWithShape="0">
              <a:srgbClr val="808080">
                <a:alpha val="35036"/>
              </a:srgbClr>
            </a:outerShdw>
          </a:effectLst>
        </p:spPr>
        <p:txBody>
          <a:bodyPr lIns="67500" tIns="35100" rIns="67500" bIns="35100" anchor="ctr"/>
          <a:lstStyle/>
          <a:p>
            <a:pPr>
              <a:buSzPct val="10000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defRPr/>
            </a:pPr>
            <a:r>
              <a:rPr lang="en-US" sz="1200">
                <a:solidFill>
                  <a:srgbClr val="FFFFFF"/>
                </a:solidFill>
                <a:latin typeface="Calibri" charset="0"/>
                <a:cs typeface="Arial Unicode MS" charset="0"/>
              </a:rPr>
              <a:t> </a:t>
            </a:r>
          </a:p>
        </p:txBody>
      </p:sp>
      <p:sp>
        <p:nvSpPr>
          <p:cNvPr id="3076" name="Line 4"/>
          <p:cNvSpPr>
            <a:spLocks noChangeShapeType="1"/>
          </p:cNvSpPr>
          <p:nvPr/>
        </p:nvSpPr>
        <p:spPr bwMode="auto">
          <a:xfrm>
            <a:off x="228600" y="1447800"/>
            <a:ext cx="8686800" cy="1588"/>
          </a:xfrm>
          <a:prstGeom prst="line">
            <a:avLst/>
          </a:prstGeom>
          <a:noFill/>
          <a:ln w="38160">
            <a:solidFill>
              <a:srgbClr val="139CB7"/>
            </a:solidFill>
            <a:miter lim="800000"/>
            <a:headEnd/>
            <a:tailEnd/>
          </a:ln>
          <a:effectLst>
            <a:outerShdw dist="20160" dir="5400000" algn="ctr" rotWithShape="0">
              <a:srgbClr val="808080">
                <a:alpha val="38034"/>
              </a:srgbClr>
            </a:outerShdw>
          </a:effectLst>
        </p:spPr>
        <p:txBody>
          <a:bodyPr/>
          <a:lstStyle/>
          <a:p>
            <a:pPr>
              <a:buClr>
                <a:srgbClr val="000000"/>
              </a:buClr>
              <a:buSzPct val="100000"/>
              <a:buFont typeface="Times New Roman" pitchFamily="16" charset="0"/>
              <a:buNone/>
              <a:defRPr/>
            </a:pPr>
            <a:endParaRPr lang="de-DE" sz="1350">
              <a:ea typeface="+mn-ea"/>
              <a:cs typeface="Arial Unicode MS" charset="0"/>
            </a:endParaRPr>
          </a:p>
        </p:txBody>
      </p:sp>
      <p:sp>
        <p:nvSpPr>
          <p:cNvPr id="78854" name="Rectangle 5"/>
          <p:cNvSpPr>
            <a:spLocks noGrp="1" noChangeArrowheads="1"/>
          </p:cNvSpPr>
          <p:nvPr>
            <p:ph type="title"/>
          </p:nvPr>
        </p:nvSpPr>
        <p:spPr bwMode="auto">
          <a:xfrm>
            <a:off x="457200" y="104777"/>
            <a:ext cx="8223250" cy="1306513"/>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8855" name="Rectangle 6"/>
          <p:cNvSpPr>
            <a:spLocks noGrp="1" noChangeArrowheads="1"/>
          </p:cNvSpPr>
          <p:nvPr>
            <p:ph type="body" idx="1"/>
          </p:nvPr>
        </p:nvSpPr>
        <p:spPr bwMode="auto">
          <a:xfrm>
            <a:off x="457200" y="1600200"/>
            <a:ext cx="8223250" cy="487045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7"/>
          <p:cNvSpPr txBox="1">
            <a:spLocks noChangeArrowheads="1"/>
          </p:cNvSpPr>
          <p:nvPr/>
        </p:nvSpPr>
        <p:spPr bwMode="auto">
          <a:xfrm>
            <a:off x="457200" y="6369052"/>
            <a:ext cx="2133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sz="1350">
              <a:ea typeface="+mn-ea"/>
              <a:cs typeface="Arial Unicode MS" charset="0"/>
            </a:endParaRPr>
          </a:p>
        </p:txBody>
      </p:sp>
      <p:sp>
        <p:nvSpPr>
          <p:cNvPr id="3080" name="Text Box 8"/>
          <p:cNvSpPr txBox="1">
            <a:spLocks noChangeArrowheads="1"/>
          </p:cNvSpPr>
          <p:nvPr/>
        </p:nvSpPr>
        <p:spPr bwMode="auto">
          <a:xfrm>
            <a:off x="3124200" y="6369052"/>
            <a:ext cx="2895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sz="1350">
              <a:ea typeface="+mn-ea"/>
              <a:cs typeface="Arial Unicode MS" charset="0"/>
            </a:endParaRPr>
          </a:p>
        </p:txBody>
      </p:sp>
      <p:sp>
        <p:nvSpPr>
          <p:cNvPr id="3081" name="Rectangle 9"/>
          <p:cNvSpPr>
            <a:spLocks noGrp="1" noChangeArrowheads="1"/>
          </p:cNvSpPr>
          <p:nvPr>
            <p:ph type="sldNum"/>
          </p:nvPr>
        </p:nvSpPr>
        <p:spPr bwMode="auto">
          <a:xfrm>
            <a:off x="6553200" y="6456365"/>
            <a:ext cx="2127250" cy="27463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buClrTx/>
              <a:buSzPct val="100000"/>
              <a:buFontTx/>
              <a:buNone/>
              <a:tabLst>
                <a:tab pos="542925" algn="l"/>
                <a:tab pos="1085850" algn="l"/>
              </a:tabLst>
              <a:defRPr sz="900">
                <a:solidFill>
                  <a:srgbClr val="898989"/>
                </a:solidFill>
                <a:latin typeface="+mn-lt"/>
                <a:ea typeface="+mn-ea"/>
                <a:cs typeface="Arial Unicode MS" charset="0"/>
              </a:defRPr>
            </a:lvl1pPr>
          </a:lstStyle>
          <a:p>
            <a:pPr>
              <a:defRPr/>
            </a:pPr>
            <a:fld id="{F1FB7D08-67DA-430D-B31F-1498AA061A61}" type="slidenum">
              <a:rPr lang="en-US"/>
              <a:pPr>
                <a:defRPr/>
              </a:pPr>
              <a:t>‹#›</a:t>
            </a:fld>
            <a:endParaRPr lang="en-US"/>
          </a:p>
        </p:txBody>
      </p:sp>
    </p:spTree>
    <p:extLst>
      <p:ext uri="{BB962C8B-B14F-4D97-AF65-F5344CB8AC3E}">
        <p14:creationId xmlns:p14="http://schemas.microsoft.com/office/powerpoint/2010/main" val="313329666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Lst>
  <p:transition/>
  <p:hf hdr="0" ftr="0" dt="0"/>
  <p:txStyles>
    <p:titleStyle>
      <a:lvl1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mj-lt"/>
          <a:ea typeface="+mj-ea"/>
          <a:cs typeface="+mj-cs"/>
        </a:defRPr>
      </a:lvl1pPr>
      <a:lvl2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2pPr>
      <a:lvl3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3pPr>
      <a:lvl4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4pPr>
      <a:lvl5pPr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5pPr>
      <a:lvl6pPr marL="18859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6pPr>
      <a:lvl7pPr marL="22288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7pPr>
      <a:lvl8pPr marL="25717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8pPr>
      <a:lvl9pPr marL="2914650" indent="-171450" algn="l" defTabSz="336947" rtl="0" eaLnBrk="1" fontAlgn="base" hangingPunct="1">
        <a:spcBef>
          <a:spcPct val="0"/>
        </a:spcBef>
        <a:spcAft>
          <a:spcPct val="0"/>
        </a:spcAft>
        <a:buClr>
          <a:srgbClr val="000000"/>
        </a:buClr>
        <a:buSzPct val="100000"/>
        <a:buFont typeface="Times New Roman" pitchFamily="16" charset="0"/>
        <a:defRPr sz="3000">
          <a:solidFill>
            <a:srgbClr val="000000"/>
          </a:solidFill>
          <a:latin typeface="Calibri" charset="0"/>
          <a:ea typeface="ＭＳ Ｐゴシック" charset="-128"/>
        </a:defRPr>
      </a:lvl9pPr>
    </p:titleStyle>
    <p:bodyStyle>
      <a:lvl1pPr marL="257175" indent="-257175" algn="l" defTabSz="336947" rtl="0" eaLnBrk="1" fontAlgn="base" hangingPunct="1">
        <a:spcBef>
          <a:spcPts val="525"/>
        </a:spcBef>
        <a:spcAft>
          <a:spcPct val="0"/>
        </a:spcAft>
        <a:buClr>
          <a:srgbClr val="000000"/>
        </a:buClr>
        <a:buSzPct val="100000"/>
        <a:buFont typeface="Times New Roman" pitchFamily="16" charset="0"/>
        <a:buChar char="•"/>
        <a:defRPr sz="2100">
          <a:solidFill>
            <a:srgbClr val="000000"/>
          </a:solidFill>
          <a:latin typeface="+mn-lt"/>
          <a:ea typeface="+mn-ea"/>
          <a:cs typeface="+mn-cs"/>
        </a:defRPr>
      </a:lvl1pPr>
      <a:lvl2pPr marL="557213" indent="-214313" algn="l" defTabSz="336947" rtl="0" eaLnBrk="1" fontAlgn="base" hangingPunct="1">
        <a:spcBef>
          <a:spcPts val="450"/>
        </a:spcBef>
        <a:spcAft>
          <a:spcPct val="0"/>
        </a:spcAft>
        <a:buClr>
          <a:srgbClr val="000000"/>
        </a:buClr>
        <a:buSzPct val="100000"/>
        <a:buFont typeface="Times New Roman" pitchFamily="16" charset="0"/>
        <a:buChar char="–"/>
        <a:defRPr sz="1800">
          <a:solidFill>
            <a:srgbClr val="000000"/>
          </a:solidFill>
          <a:latin typeface="+mn-lt"/>
          <a:ea typeface="+mn-ea"/>
        </a:defRPr>
      </a:lvl2pPr>
      <a:lvl3pPr marL="857250" indent="-171450" algn="l" defTabSz="336947" rtl="0" eaLnBrk="1" fontAlgn="base" hangingPunct="1">
        <a:spcBef>
          <a:spcPts val="375"/>
        </a:spcBef>
        <a:spcAft>
          <a:spcPct val="0"/>
        </a:spcAft>
        <a:buClr>
          <a:srgbClr val="000000"/>
        </a:buClr>
        <a:buSzPct val="100000"/>
        <a:buFont typeface="Times New Roman" pitchFamily="16" charset="0"/>
        <a:buChar char="•"/>
        <a:defRPr sz="1500">
          <a:solidFill>
            <a:srgbClr val="000000"/>
          </a:solidFill>
          <a:latin typeface="+mn-lt"/>
          <a:ea typeface="+mn-ea"/>
        </a:defRPr>
      </a:lvl3pPr>
      <a:lvl4pPr marL="1200150" indent="-171450" algn="l" defTabSz="336947" rtl="0" eaLnBrk="1" fontAlgn="base" hangingPunct="1">
        <a:spcBef>
          <a:spcPts val="375"/>
        </a:spcBef>
        <a:spcAft>
          <a:spcPct val="0"/>
        </a:spcAft>
        <a:buClr>
          <a:srgbClr val="000000"/>
        </a:buClr>
        <a:buSzPct val="100000"/>
        <a:buFont typeface="Times New Roman" pitchFamily="16" charset="0"/>
        <a:buChar char="–"/>
        <a:defRPr sz="1500">
          <a:solidFill>
            <a:srgbClr val="000000"/>
          </a:solidFill>
          <a:latin typeface="+mn-lt"/>
          <a:ea typeface="+mn-ea"/>
        </a:defRPr>
      </a:lvl4pPr>
      <a:lvl5pPr marL="1543050" indent="-171450" algn="l" defTabSz="336947" rtl="0" eaLnBrk="1" fontAlgn="base" hangingPunct="1">
        <a:spcBef>
          <a:spcPts val="375"/>
        </a:spcBef>
        <a:spcAft>
          <a:spcPct val="0"/>
        </a:spcAft>
        <a:buClr>
          <a:srgbClr val="000000"/>
        </a:buClr>
        <a:buSzPct val="100000"/>
        <a:buFont typeface="Times New Roman" pitchFamily="16" charset="0"/>
        <a:buChar char="»"/>
        <a:defRPr sz="1500">
          <a:solidFill>
            <a:srgbClr val="000000"/>
          </a:solidFill>
          <a:latin typeface="+mn-lt"/>
          <a:ea typeface="+mn-ea"/>
        </a:defRPr>
      </a:lvl5pPr>
      <a:lvl6pPr marL="18859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6pPr>
      <a:lvl7pPr marL="22288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7pPr>
      <a:lvl8pPr marL="25717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8pPr>
      <a:lvl9pPr marL="2914650" indent="-171450" algn="l" defTabSz="336947" rtl="0" eaLnBrk="1" fontAlgn="base" hangingPunct="1">
        <a:spcBef>
          <a:spcPts val="375"/>
        </a:spcBef>
        <a:spcAft>
          <a:spcPct val="0"/>
        </a:spcAft>
        <a:buClr>
          <a:srgbClr val="000000"/>
        </a:buClr>
        <a:buSzPct val="100000"/>
        <a:buFont typeface="Times New Roman" pitchFamily="16" charset="0"/>
        <a:defRPr sz="1500">
          <a:solidFill>
            <a:srgbClr val="000000"/>
          </a:solidFill>
          <a:latin typeface="+mn-lt"/>
          <a:ea typeface="+mn-ea"/>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algn="ctr" eaLnBrk="1" fontAlgn="auto" hangingPunct="1">
              <a:spcAft>
                <a:spcPts val="0"/>
              </a:spcAft>
              <a:defRPr/>
            </a:pPr>
            <a:r>
              <a:rPr lang="en-US" sz="4800" dirty="0" err="1"/>
              <a:t>Ngôn</a:t>
            </a:r>
            <a:r>
              <a:rPr lang="en-US" sz="4800" dirty="0"/>
              <a:t> </a:t>
            </a:r>
            <a:r>
              <a:rPr lang="en-US" sz="4800" dirty="0" err="1"/>
              <a:t>ngữ</a:t>
            </a:r>
            <a:r>
              <a:rPr lang="en-US" sz="4800" dirty="0"/>
              <a:t> C#</a:t>
            </a:r>
          </a:p>
        </p:txBody>
      </p:sp>
      <p:sp>
        <p:nvSpPr>
          <p:cNvPr id="12291" name="Rectangle 3"/>
          <p:cNvSpPr>
            <a:spLocks noGrp="1" noChangeArrowheads="1"/>
          </p:cNvSpPr>
          <p:nvPr>
            <p:ph type="subTitle" idx="1"/>
          </p:nvPr>
        </p:nvSpPr>
        <p:spPr/>
        <p:txBody>
          <a:bodyPr/>
          <a:lstStyle/>
          <a:p>
            <a:pPr eaLnBrk="1" fontAlgn="auto" hangingPunct="1">
              <a:spcAft>
                <a:spcPts val="0"/>
              </a:spcAft>
              <a:defRPr/>
            </a:pPr>
            <a:r>
              <a:rPr lang="en-US" i="1" dirty="0" err="1">
                <a:solidFill>
                  <a:schemeClr val="accent1">
                    <a:lumMod val="75000"/>
                  </a:schemeClr>
                </a:solidFill>
                <a:ea typeface="Arial Unicode MS" pitchFamily="34" charset="-128"/>
                <a:cs typeface="Arial Unicode MS" pitchFamily="34" charset="-128"/>
              </a:rPr>
              <a:t>ThS</a:t>
            </a:r>
            <a:r>
              <a:rPr lang="en-US" i="1" dirty="0">
                <a:solidFill>
                  <a:schemeClr val="accent1">
                    <a:lumMod val="75000"/>
                  </a:schemeClr>
                </a:solidFill>
                <a:ea typeface="Arial Unicode MS" pitchFamily="34" charset="-128"/>
                <a:cs typeface="Arial Unicode MS" pitchFamily="34" charset="-128"/>
              </a:rPr>
              <a:t> </a:t>
            </a:r>
            <a:r>
              <a:rPr lang="en-US" i="1" dirty="0" err="1">
                <a:solidFill>
                  <a:schemeClr val="accent1">
                    <a:lumMod val="75000"/>
                  </a:schemeClr>
                </a:solidFill>
                <a:ea typeface="Arial Unicode MS" pitchFamily="34" charset="-128"/>
                <a:cs typeface="Arial Unicode MS" pitchFamily="34" charset="-128"/>
              </a:rPr>
              <a:t>Cù</a:t>
            </a:r>
            <a:r>
              <a:rPr lang="en-US" i="1" dirty="0">
                <a:solidFill>
                  <a:schemeClr val="accent1">
                    <a:lumMod val="75000"/>
                  </a:schemeClr>
                </a:solidFill>
                <a:ea typeface="Arial Unicode MS" pitchFamily="34" charset="-128"/>
                <a:cs typeface="Arial Unicode MS" pitchFamily="34" charset="-128"/>
              </a:rPr>
              <a:t> </a:t>
            </a:r>
            <a:r>
              <a:rPr lang="en-US" i="1" dirty="0" err="1">
                <a:solidFill>
                  <a:schemeClr val="accent1">
                    <a:lumMod val="75000"/>
                  </a:schemeClr>
                </a:solidFill>
                <a:ea typeface="Arial Unicode MS" pitchFamily="34" charset="-128"/>
                <a:cs typeface="Arial Unicode MS" pitchFamily="34" charset="-128"/>
              </a:rPr>
              <a:t>Việt</a:t>
            </a:r>
            <a:r>
              <a:rPr lang="en-US" i="1" dirty="0">
                <a:solidFill>
                  <a:schemeClr val="accent1">
                    <a:lumMod val="75000"/>
                  </a:schemeClr>
                </a:solidFill>
                <a:ea typeface="Arial Unicode MS" pitchFamily="34" charset="-128"/>
                <a:cs typeface="Arial Unicode MS" pitchFamily="34" charset="-128"/>
              </a:rPr>
              <a:t> </a:t>
            </a:r>
            <a:r>
              <a:rPr lang="en-US" i="1" dirty="0" err="1">
                <a:solidFill>
                  <a:schemeClr val="accent1">
                    <a:lumMod val="75000"/>
                  </a:schemeClr>
                </a:solidFill>
                <a:ea typeface="Arial Unicode MS" pitchFamily="34" charset="-128"/>
                <a:cs typeface="Arial Unicode MS" pitchFamily="34" charset="-128"/>
              </a:rPr>
              <a:t>Dũng</a:t>
            </a:r>
            <a:endParaRPr lang="en-US" i="1" dirty="0">
              <a:solidFill>
                <a:schemeClr val="accent1">
                  <a:lumMod val="75000"/>
                </a:schemeClr>
              </a:solidFill>
              <a:ea typeface="Arial Unicode MS" pitchFamily="34" charset="-128"/>
              <a:cs typeface="Arial Unicode MS"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vi-VN"/>
              <a:t>The built-in reference type</a:t>
            </a:r>
          </a:p>
        </p:txBody>
      </p:sp>
      <p:sp>
        <p:nvSpPr>
          <p:cNvPr id="6"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B80F9743-414B-4FAE-A3D3-C8AD182FFE99}" type="slidenum">
              <a:rPr lang="en-US" altLang="vi-VN" sz="1200">
                <a:solidFill>
                  <a:srgbClr val="FFFFFF"/>
                </a:solidFill>
              </a:rPr>
              <a:pPr eaLnBrk="1" hangingPunct="1">
                <a:lnSpc>
                  <a:spcPct val="80000"/>
                </a:lnSpc>
              </a:pPr>
              <a:t>10</a:t>
            </a:fld>
            <a:endParaRPr lang="en-US" altLang="vi-VN" sz="1200">
              <a:solidFill>
                <a:srgbClr val="FFFFFF"/>
              </a:solidFill>
            </a:endParaRP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4876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p:cNvPicPr>
            <a:picLocks noChangeAspect="1" noChangeArrowheads="1"/>
          </p:cNvPicPr>
          <p:nvPr/>
        </p:nvPicPr>
        <p:blipFill>
          <a:blip r:embed="rId3"/>
          <a:srcRect/>
          <a:stretch>
            <a:fillRect/>
          </a:stretch>
        </p:blipFill>
        <p:spPr bwMode="auto">
          <a:xfrm>
            <a:off x="6477000" y="2857500"/>
            <a:ext cx="2438400" cy="14097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87045" name="AutoShape 5"/>
          <p:cNvSpPr>
            <a:spLocks noChangeArrowheads="1"/>
          </p:cNvSpPr>
          <p:nvPr/>
        </p:nvSpPr>
        <p:spPr bwMode="auto">
          <a:xfrm>
            <a:off x="5715000" y="3429000"/>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vi-VN"/>
              <a:t>Phân loại kiểu dữ liệu</a:t>
            </a:r>
          </a:p>
        </p:txBody>
      </p:sp>
      <p:sp>
        <p:nvSpPr>
          <p:cNvPr id="12"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C0F97700-ACD2-44E7-86F5-E8817F7208D3}" type="slidenum">
              <a:rPr lang="en-US" altLang="vi-VN" sz="1200">
                <a:solidFill>
                  <a:srgbClr val="FFFFFF"/>
                </a:solidFill>
              </a:rPr>
              <a:pPr eaLnBrk="1" hangingPunct="1">
                <a:lnSpc>
                  <a:spcPct val="80000"/>
                </a:lnSpc>
              </a:pPr>
              <a:t>11</a:t>
            </a:fld>
            <a:endParaRPr lang="en-US" altLang="vi-VN" sz="1200">
              <a:solidFill>
                <a:srgbClr val="FFFFFF"/>
              </a:solidFill>
            </a:endParaRPr>
          </a:p>
        </p:txBody>
      </p:sp>
      <p:sp>
        <p:nvSpPr>
          <p:cNvPr id="140292" name="Rectangle 4"/>
          <p:cNvSpPr>
            <a:spLocks noChangeArrowheads="1"/>
          </p:cNvSpPr>
          <p:nvPr/>
        </p:nvSpPr>
        <p:spPr bwMode="auto">
          <a:xfrm>
            <a:off x="4749800" y="1949450"/>
            <a:ext cx="3581400" cy="18288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defRPr/>
            </a:pPr>
            <a:endParaRPr lang="en-US"/>
          </a:p>
        </p:txBody>
      </p:sp>
      <p:sp>
        <p:nvSpPr>
          <p:cNvPr id="140293" name="Rectangle 5"/>
          <p:cNvSpPr>
            <a:spLocks noChangeArrowheads="1"/>
          </p:cNvSpPr>
          <p:nvPr/>
        </p:nvSpPr>
        <p:spPr bwMode="auto">
          <a:xfrm>
            <a:off x="4826000" y="2482850"/>
            <a:ext cx="1600200" cy="12192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defRPr/>
            </a:pPr>
            <a:r>
              <a:rPr lang="en-US" sz="2000"/>
              <a:t>Value type</a:t>
            </a:r>
          </a:p>
        </p:txBody>
      </p:sp>
      <p:sp>
        <p:nvSpPr>
          <p:cNvPr id="140294" name="Rectangle 6"/>
          <p:cNvSpPr>
            <a:spLocks noChangeArrowheads="1"/>
          </p:cNvSpPr>
          <p:nvPr/>
        </p:nvSpPr>
        <p:spPr bwMode="auto">
          <a:xfrm>
            <a:off x="6502400" y="2482850"/>
            <a:ext cx="1752600" cy="1219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2000"/>
              <a:t>Reference </a:t>
            </a:r>
          </a:p>
          <a:p>
            <a:pPr>
              <a:defRPr/>
            </a:pPr>
            <a:r>
              <a:rPr lang="en-US" sz="2000"/>
              <a:t>type</a:t>
            </a:r>
          </a:p>
        </p:txBody>
      </p:sp>
      <p:sp>
        <p:nvSpPr>
          <p:cNvPr id="22535" name="Text Box 7"/>
          <p:cNvSpPr txBox="1">
            <a:spLocks noChangeArrowheads="1"/>
          </p:cNvSpPr>
          <p:nvPr/>
        </p:nvSpPr>
        <p:spPr bwMode="auto">
          <a:xfrm>
            <a:off x="4826000" y="20256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sz="2400"/>
              <a:t>Data type</a:t>
            </a:r>
          </a:p>
        </p:txBody>
      </p:sp>
      <p:sp>
        <p:nvSpPr>
          <p:cNvPr id="22536" name="Text Box 8"/>
          <p:cNvSpPr txBox="1">
            <a:spLocks noChangeArrowheads="1"/>
          </p:cNvSpPr>
          <p:nvPr/>
        </p:nvSpPr>
        <p:spPr bwMode="auto">
          <a:xfrm>
            <a:off x="4902200" y="4235450"/>
            <a:ext cx="142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a:t>int num;</a:t>
            </a:r>
          </a:p>
          <a:p>
            <a:pPr algn="l" eaLnBrk="1" hangingPunct="1"/>
            <a:r>
              <a:rPr lang="en-US" altLang="vi-VN"/>
              <a:t>long count;</a:t>
            </a:r>
          </a:p>
        </p:txBody>
      </p:sp>
      <p:sp>
        <p:nvSpPr>
          <p:cNvPr id="22537" name="Text Box 9"/>
          <p:cNvSpPr txBox="1">
            <a:spLocks noChangeArrowheads="1"/>
          </p:cNvSpPr>
          <p:nvPr/>
        </p:nvSpPr>
        <p:spPr bwMode="auto">
          <a:xfrm>
            <a:off x="5130800" y="5683250"/>
            <a:ext cx="332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a:t>Object obj = new Object();</a:t>
            </a:r>
          </a:p>
          <a:p>
            <a:pPr algn="l" eaLnBrk="1" hangingPunct="1"/>
            <a:r>
              <a:rPr lang="en-US" altLang="vi-VN"/>
              <a:t>String str = “reference type”;</a:t>
            </a:r>
          </a:p>
        </p:txBody>
      </p:sp>
      <p:sp>
        <p:nvSpPr>
          <p:cNvPr id="140298" name="Line 10"/>
          <p:cNvSpPr>
            <a:spLocks noChangeShapeType="1"/>
          </p:cNvSpPr>
          <p:nvPr/>
        </p:nvSpPr>
        <p:spPr bwMode="auto">
          <a:xfrm>
            <a:off x="5588000" y="3321050"/>
            <a:ext cx="0" cy="914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140299" name="Line 11"/>
          <p:cNvSpPr>
            <a:spLocks noChangeShapeType="1"/>
          </p:cNvSpPr>
          <p:nvPr/>
        </p:nvSpPr>
        <p:spPr bwMode="auto">
          <a:xfrm>
            <a:off x="7340600" y="3549650"/>
            <a:ext cx="0" cy="21336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22540" name="Text Box 12"/>
          <p:cNvSpPr txBox="1">
            <a:spLocks noChangeArrowheads="1"/>
          </p:cNvSpPr>
          <p:nvPr/>
        </p:nvSpPr>
        <p:spPr bwMode="auto">
          <a:xfrm>
            <a:off x="381000" y="2133600"/>
            <a:ext cx="3925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sz="2400"/>
              <a:t>Phân loại theo cách thức </a:t>
            </a:r>
          </a:p>
          <a:p>
            <a:pPr eaLnBrk="1" hangingPunct="1"/>
            <a:r>
              <a:rPr lang="en-US" altLang="vi-VN" sz="2400"/>
              <a:t>lưu trữ dữ liệu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vi-VN"/>
              <a:t>Value Type</a:t>
            </a:r>
          </a:p>
        </p:txBody>
      </p:sp>
      <p:sp>
        <p:nvSpPr>
          <p:cNvPr id="23555" name="Content Placeholder 2"/>
          <p:cNvSpPr>
            <a:spLocks noGrp="1"/>
          </p:cNvSpPr>
          <p:nvPr>
            <p:ph idx="1"/>
          </p:nvPr>
        </p:nvSpPr>
        <p:spPr/>
        <p:txBody>
          <a:bodyPr/>
          <a:lstStyle/>
          <a:p>
            <a:pPr eaLnBrk="1" hangingPunct="1"/>
            <a:r>
              <a:rPr lang="en-US" altLang="vi-VN"/>
              <a:t>Chứa giá trị trực tiếp</a:t>
            </a:r>
          </a:p>
          <a:p>
            <a:pPr eaLnBrk="1" hangingPunct="1"/>
            <a:r>
              <a:rPr lang="en-US" altLang="vi-VN"/>
              <a:t>Không thể null</a:t>
            </a:r>
          </a:p>
          <a:p>
            <a:pPr lvl="1" eaLnBrk="1" hangingPunct="1"/>
            <a:r>
              <a:rPr lang="en-US" altLang="vi-VN"/>
              <a:t>Phải chứa giá trị xác định</a:t>
            </a:r>
          </a:p>
          <a:p>
            <a:pPr eaLnBrk="1" hangingPunct="1"/>
            <a:r>
              <a:rPr lang="en-US" altLang="vi-VN"/>
              <a:t>Bao gồm</a:t>
            </a:r>
          </a:p>
          <a:p>
            <a:pPr lvl="1" eaLnBrk="1" hangingPunct="1"/>
            <a:r>
              <a:rPr lang="en-US" altLang="vi-VN"/>
              <a:t>Primitive type</a:t>
            </a:r>
          </a:p>
          <a:p>
            <a:pPr lvl="2" eaLnBrk="1" hangingPunct="1"/>
            <a:r>
              <a:rPr lang="en-US" altLang="vi-VN"/>
              <a:t>double, char, int, float</a:t>
            </a:r>
          </a:p>
          <a:p>
            <a:pPr lvl="1" eaLnBrk="1" hangingPunct="1"/>
            <a:r>
              <a:rPr lang="en-US" altLang="vi-VN"/>
              <a:t>Enum</a:t>
            </a:r>
          </a:p>
          <a:p>
            <a:pPr lvl="1" eaLnBrk="1" hangingPunct="1"/>
            <a:r>
              <a:rPr lang="en-US" altLang="vi-VN"/>
              <a:t>struct</a:t>
            </a:r>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1FAEB531-9D97-4674-9D7F-668A60FC2D01}" type="slidenum">
              <a:rPr lang="en-US" altLang="vi-VN" sz="1200">
                <a:solidFill>
                  <a:srgbClr val="FFFFFF"/>
                </a:solidFill>
              </a:rPr>
              <a:pPr eaLnBrk="1" hangingPunct="1">
                <a:lnSpc>
                  <a:spcPct val="80000"/>
                </a:lnSpc>
              </a:pPr>
              <a:t>12</a:t>
            </a:fld>
            <a:endParaRPr lang="en-US" altLang="vi-VN" sz="1200">
              <a:solidFill>
                <a:srgbClr val="FFFFFF"/>
              </a:solidFill>
            </a:endParaRPr>
          </a:p>
        </p:txBody>
      </p:sp>
      <p:sp>
        <p:nvSpPr>
          <p:cNvPr id="5" name="Text Box 4"/>
          <p:cNvSpPr txBox="1">
            <a:spLocks noChangeArrowheads="1"/>
          </p:cNvSpPr>
          <p:nvPr/>
        </p:nvSpPr>
        <p:spPr bwMode="auto">
          <a:xfrm>
            <a:off x="6172200" y="1905000"/>
            <a:ext cx="25146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int</a:t>
            </a:r>
            <a:r>
              <a:rPr lang="en-US" altLang="vi-VN">
                <a:solidFill>
                  <a:schemeClr val="bg1"/>
                </a:solidFill>
                <a:latin typeface="Courier New" panose="02070309020205020404" pitchFamily="49" charset="0"/>
              </a:rPr>
              <a:t> i = 59;</a:t>
            </a:r>
          </a:p>
        </p:txBody>
      </p:sp>
      <p:grpSp>
        <p:nvGrpSpPr>
          <p:cNvPr id="2" name="Group 5"/>
          <p:cNvGrpSpPr>
            <a:grpSpLocks/>
          </p:cNvGrpSpPr>
          <p:nvPr/>
        </p:nvGrpSpPr>
        <p:grpSpPr bwMode="auto">
          <a:xfrm>
            <a:off x="6553200" y="3429000"/>
            <a:ext cx="1524000" cy="457200"/>
            <a:chOff x="4128" y="2160"/>
            <a:chExt cx="960" cy="288"/>
          </a:xfrm>
        </p:grpSpPr>
        <p:sp>
          <p:nvSpPr>
            <p:cNvPr id="7" name="Rectangle 6"/>
            <p:cNvSpPr>
              <a:spLocks noChangeArrowheads="1"/>
            </p:cNvSpPr>
            <p:nvPr/>
          </p:nvSpPr>
          <p:spPr bwMode="auto">
            <a:xfrm>
              <a:off x="4416" y="2160"/>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dirty="0">
                  <a:solidFill>
                    <a:schemeClr val="tx1"/>
                  </a:solidFill>
                  <a:effectLst>
                    <a:outerShdw blurRad="38100" dist="38100" dir="2700000" algn="tl">
                      <a:srgbClr val="000000"/>
                    </a:outerShdw>
                  </a:effectLst>
                  <a:latin typeface="Lucida Console" pitchFamily="49" charset="0"/>
                </a:rPr>
                <a:t>59</a:t>
              </a:r>
            </a:p>
          </p:txBody>
        </p:sp>
        <p:sp>
          <p:nvSpPr>
            <p:cNvPr id="23568" name="Text Box 7"/>
            <p:cNvSpPr txBox="1">
              <a:spLocks noChangeArrowheads="1"/>
            </p:cNvSpPr>
            <p:nvPr/>
          </p:nvSpPr>
          <p:spPr bwMode="auto">
            <a:xfrm>
              <a:off x="4128" y="2208"/>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r>
                <a:rPr lang="en-US" altLang="vi-VN">
                  <a:solidFill>
                    <a:schemeClr val="tx1"/>
                  </a:solidFill>
                  <a:latin typeface="Courier New" panose="02070309020205020404" pitchFamily="49" charset="0"/>
                </a:rPr>
                <a:t>i</a:t>
              </a:r>
            </a:p>
          </p:txBody>
        </p:sp>
      </p:grpSp>
      <p:grpSp>
        <p:nvGrpSpPr>
          <p:cNvPr id="3" name="Group 8"/>
          <p:cNvGrpSpPr>
            <a:grpSpLocks/>
          </p:cNvGrpSpPr>
          <p:nvPr/>
        </p:nvGrpSpPr>
        <p:grpSpPr bwMode="auto">
          <a:xfrm>
            <a:off x="6553200" y="4114800"/>
            <a:ext cx="1524000" cy="457200"/>
            <a:chOff x="4128" y="2592"/>
            <a:chExt cx="960" cy="288"/>
          </a:xfrm>
        </p:grpSpPr>
        <p:sp>
          <p:nvSpPr>
            <p:cNvPr id="10" name="Rectangle 9"/>
            <p:cNvSpPr>
              <a:spLocks noChangeArrowheads="1"/>
            </p:cNvSpPr>
            <p:nvPr/>
          </p:nvSpPr>
          <p:spPr bwMode="auto">
            <a:xfrm>
              <a:off x="4416" y="2592"/>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a:solidFill>
                    <a:schemeClr val="tx1"/>
                  </a:solidFill>
                  <a:effectLst>
                    <a:outerShdw blurRad="38100" dist="38100" dir="2700000" algn="tl">
                      <a:srgbClr val="000000"/>
                    </a:outerShdw>
                  </a:effectLst>
                  <a:latin typeface="Lucida Console" pitchFamily="49" charset="0"/>
                </a:rPr>
                <a:t>7.83</a:t>
              </a:r>
            </a:p>
          </p:txBody>
        </p:sp>
        <p:sp>
          <p:nvSpPr>
            <p:cNvPr id="23566" name="Text Box 10"/>
            <p:cNvSpPr txBox="1">
              <a:spLocks noChangeArrowheads="1"/>
            </p:cNvSpPr>
            <p:nvPr/>
          </p:nvSpPr>
          <p:spPr bwMode="auto">
            <a:xfrm>
              <a:off x="4128" y="264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r>
                <a:rPr lang="en-US" altLang="vi-VN">
                  <a:solidFill>
                    <a:schemeClr val="tx1"/>
                  </a:solidFill>
                  <a:latin typeface="Courier New" panose="02070309020205020404" pitchFamily="49" charset="0"/>
                </a:rPr>
                <a:t>x</a:t>
              </a:r>
            </a:p>
          </p:txBody>
        </p:sp>
      </p:grpSp>
      <p:grpSp>
        <p:nvGrpSpPr>
          <p:cNvPr id="6" name="Group 11"/>
          <p:cNvGrpSpPr>
            <a:grpSpLocks/>
          </p:cNvGrpSpPr>
          <p:nvPr/>
        </p:nvGrpSpPr>
        <p:grpSpPr bwMode="auto">
          <a:xfrm>
            <a:off x="6553200" y="4800600"/>
            <a:ext cx="1524000" cy="457200"/>
            <a:chOff x="4128" y="3024"/>
            <a:chExt cx="960" cy="288"/>
          </a:xfrm>
        </p:grpSpPr>
        <p:sp>
          <p:nvSpPr>
            <p:cNvPr id="13" name="Rectangle 12"/>
            <p:cNvSpPr>
              <a:spLocks noChangeArrowheads="1"/>
            </p:cNvSpPr>
            <p:nvPr/>
          </p:nvSpPr>
          <p:spPr bwMode="auto">
            <a:xfrm>
              <a:off x="4416" y="3024"/>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dirty="0">
                  <a:solidFill>
                    <a:schemeClr val="tx1"/>
                  </a:solidFill>
                  <a:effectLst>
                    <a:outerShdw blurRad="38100" dist="38100" dir="2700000" algn="tl">
                      <a:srgbClr val="000000"/>
                    </a:outerShdw>
                  </a:effectLst>
                  <a:latin typeface="Arial" charset="0"/>
                </a:rPr>
                <a:t>59</a:t>
              </a:r>
            </a:p>
          </p:txBody>
        </p:sp>
        <p:sp>
          <p:nvSpPr>
            <p:cNvPr id="23564" name="Text Box 13"/>
            <p:cNvSpPr txBox="1">
              <a:spLocks noChangeArrowheads="1"/>
            </p:cNvSpPr>
            <p:nvPr/>
          </p:nvSpPr>
          <p:spPr bwMode="auto">
            <a:xfrm>
              <a:off x="4128" y="307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r>
                <a:rPr lang="en-US" altLang="vi-VN">
                  <a:solidFill>
                    <a:schemeClr val="tx1"/>
                  </a:solidFill>
                  <a:latin typeface="Courier New" panose="02070309020205020404" pitchFamily="49" charset="0"/>
                </a:rPr>
                <a:t>a</a:t>
              </a:r>
            </a:p>
          </p:txBody>
        </p:sp>
      </p:grpSp>
      <p:sp>
        <p:nvSpPr>
          <p:cNvPr id="15" name="Text Box 14"/>
          <p:cNvSpPr txBox="1">
            <a:spLocks noChangeArrowheads="1"/>
          </p:cNvSpPr>
          <p:nvPr/>
        </p:nvSpPr>
        <p:spPr bwMode="auto">
          <a:xfrm>
            <a:off x="6172200" y="2209800"/>
            <a:ext cx="25146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double</a:t>
            </a:r>
            <a:r>
              <a:rPr lang="en-US" altLang="vi-VN">
                <a:solidFill>
                  <a:schemeClr val="bg1"/>
                </a:solidFill>
                <a:latin typeface="Courier New" panose="02070309020205020404" pitchFamily="49" charset="0"/>
              </a:rPr>
              <a:t> x = 7.83;</a:t>
            </a:r>
          </a:p>
        </p:txBody>
      </p:sp>
      <p:sp>
        <p:nvSpPr>
          <p:cNvPr id="16" name="Text Box 15"/>
          <p:cNvSpPr txBox="1">
            <a:spLocks noChangeArrowheads="1"/>
          </p:cNvSpPr>
          <p:nvPr/>
        </p:nvSpPr>
        <p:spPr bwMode="auto">
          <a:xfrm>
            <a:off x="6172200" y="2514600"/>
            <a:ext cx="25146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int</a:t>
            </a:r>
            <a:r>
              <a:rPr lang="en-US" altLang="vi-VN">
                <a:solidFill>
                  <a:schemeClr val="bg1"/>
                </a:solidFill>
                <a:latin typeface="Courier New" panose="02070309020205020404" pitchFamily="49" charset="0"/>
              </a:rPr>
              <a:t> a = 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vi-VN"/>
              <a:t>Reference type</a:t>
            </a:r>
          </a:p>
        </p:txBody>
      </p:sp>
      <p:sp>
        <p:nvSpPr>
          <p:cNvPr id="24580" name="Rectangle 3"/>
          <p:cNvSpPr>
            <a:spLocks noGrp="1" noChangeArrowheads="1"/>
          </p:cNvSpPr>
          <p:nvPr>
            <p:ph idx="1"/>
          </p:nvPr>
        </p:nvSpPr>
        <p:spPr>
          <a:xfrm>
            <a:off x="457200" y="1706563"/>
            <a:ext cx="4894263" cy="4618037"/>
          </a:xfrm>
        </p:spPr>
        <p:txBody>
          <a:bodyPr/>
          <a:lstStyle/>
          <a:p>
            <a:pPr eaLnBrk="1" hangingPunct="1"/>
            <a:r>
              <a:rPr lang="en-US" altLang="vi-VN" sz="2400"/>
              <a:t>Chỉ tới nơi chứa dữ liệu</a:t>
            </a:r>
          </a:p>
          <a:p>
            <a:pPr eaLnBrk="1" hangingPunct="1"/>
            <a:r>
              <a:rPr lang="en-US" altLang="vi-VN" sz="2400"/>
              <a:t>Có thể </a:t>
            </a:r>
            <a:r>
              <a:rPr lang="en-US" altLang="vi-VN" sz="2400" b="1"/>
              <a:t>null</a:t>
            </a:r>
          </a:p>
          <a:p>
            <a:pPr lvl="1" eaLnBrk="1" hangingPunct="1"/>
            <a:r>
              <a:rPr lang="en-US" altLang="vi-VN" sz="2400" b="1"/>
              <a:t>null</a:t>
            </a:r>
            <a:r>
              <a:rPr lang="en-US" altLang="vi-VN" sz="2400"/>
              <a:t>: không chỉ tới bất kỳ đâu</a:t>
            </a:r>
          </a:p>
          <a:p>
            <a:pPr eaLnBrk="1" hangingPunct="1"/>
            <a:r>
              <a:rPr lang="en-US" altLang="vi-VN" sz="2400"/>
              <a:t>Bao gồm</a:t>
            </a:r>
          </a:p>
          <a:p>
            <a:pPr lvl="1" eaLnBrk="1" hangingPunct="1"/>
            <a:r>
              <a:rPr lang="en-US" altLang="vi-VN" sz="2400"/>
              <a:t>Lớp (class) </a:t>
            </a:r>
          </a:p>
          <a:p>
            <a:pPr lvl="2" eaLnBrk="1" hangingPunct="1"/>
            <a:r>
              <a:rPr lang="en-US" altLang="vi-VN" b="1"/>
              <a:t>string</a:t>
            </a:r>
            <a:r>
              <a:rPr lang="en-US" altLang="vi-VN"/>
              <a:t>, </a:t>
            </a:r>
            <a:r>
              <a:rPr lang="en-US" altLang="vi-VN" b="1"/>
              <a:t>object</a:t>
            </a:r>
          </a:p>
          <a:p>
            <a:pPr lvl="1" eaLnBrk="1" hangingPunct="1"/>
            <a:r>
              <a:rPr lang="en-US" altLang="vi-VN" sz="2400"/>
              <a:t>Giao diện (interface)</a:t>
            </a:r>
          </a:p>
          <a:p>
            <a:pPr lvl="1" eaLnBrk="1" hangingPunct="1"/>
            <a:r>
              <a:rPr lang="en-US" altLang="vi-VN" sz="2400"/>
              <a:t>Mảng (array)</a:t>
            </a:r>
          </a:p>
          <a:p>
            <a:pPr lvl="1" eaLnBrk="1" hangingPunct="1"/>
            <a:r>
              <a:rPr lang="en-US" altLang="vi-VN" sz="2400"/>
              <a:t>Đại diện (delegate)</a:t>
            </a:r>
          </a:p>
        </p:txBody>
      </p:sp>
      <p:sp>
        <p:nvSpPr>
          <p:cNvPr id="31"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EA18461C-28EC-4921-93B2-44E90CCE3B72}" type="slidenum">
              <a:rPr lang="en-US" altLang="vi-VN" sz="1200">
                <a:solidFill>
                  <a:srgbClr val="FFFFFF"/>
                </a:solidFill>
              </a:rPr>
              <a:pPr eaLnBrk="1" hangingPunct="1">
                <a:lnSpc>
                  <a:spcPct val="80000"/>
                </a:lnSpc>
              </a:pPr>
              <a:t>13</a:t>
            </a:fld>
            <a:endParaRPr lang="en-US" altLang="vi-VN" sz="1200">
              <a:solidFill>
                <a:srgbClr val="FFFFFF"/>
              </a:solidFill>
            </a:endParaRPr>
          </a:p>
        </p:txBody>
      </p:sp>
      <p:sp>
        <p:nvSpPr>
          <p:cNvPr id="138244" name="Text Box 4"/>
          <p:cNvSpPr txBox="1">
            <a:spLocks noChangeArrowheads="1"/>
          </p:cNvSpPr>
          <p:nvPr/>
        </p:nvSpPr>
        <p:spPr bwMode="auto">
          <a:xfrm>
            <a:off x="5562600" y="1905000"/>
            <a:ext cx="31242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string</a:t>
            </a:r>
            <a:r>
              <a:rPr lang="en-US" altLang="vi-VN">
                <a:solidFill>
                  <a:schemeClr val="bg1"/>
                </a:solidFill>
                <a:latin typeface="Courier New" panose="02070309020205020404" pitchFamily="49" charset="0"/>
              </a:rPr>
              <a:t> s1 = </a:t>
            </a:r>
            <a:r>
              <a:rPr lang="en-US" altLang="vi-VN">
                <a:solidFill>
                  <a:srgbClr val="990000"/>
                </a:solidFill>
                <a:latin typeface="Courier New" panose="02070309020205020404" pitchFamily="49" charset="0"/>
              </a:rPr>
              <a:t>"Hello"</a:t>
            </a:r>
            <a:r>
              <a:rPr lang="en-US" altLang="vi-VN">
                <a:solidFill>
                  <a:schemeClr val="bg1"/>
                </a:solidFill>
                <a:latin typeface="Courier New" panose="02070309020205020404" pitchFamily="49" charset="0"/>
              </a:rPr>
              <a:t>;</a:t>
            </a:r>
          </a:p>
        </p:txBody>
      </p:sp>
      <p:sp>
        <p:nvSpPr>
          <p:cNvPr id="138245" name="Rectangle 5"/>
          <p:cNvSpPr>
            <a:spLocks noChangeArrowheads="1"/>
          </p:cNvSpPr>
          <p:nvPr/>
        </p:nvSpPr>
        <p:spPr bwMode="auto">
          <a:xfrm>
            <a:off x="7391400" y="3733800"/>
            <a:ext cx="1371600"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a:solidFill>
                  <a:schemeClr val="tx1"/>
                </a:solidFill>
                <a:effectLst>
                  <a:outerShdw blurRad="38100" dist="38100" dir="2700000" algn="tl">
                    <a:srgbClr val="000000"/>
                  </a:outerShdw>
                </a:effectLst>
                <a:latin typeface="Lucida Console" pitchFamily="49" charset="0"/>
              </a:rPr>
              <a:t>"Hello"</a:t>
            </a:r>
          </a:p>
        </p:txBody>
      </p:sp>
      <p:sp>
        <p:nvSpPr>
          <p:cNvPr id="138246" name="Rectangle 6"/>
          <p:cNvSpPr>
            <a:spLocks noChangeArrowheads="1"/>
          </p:cNvSpPr>
          <p:nvPr/>
        </p:nvSpPr>
        <p:spPr bwMode="auto">
          <a:xfrm>
            <a:off x="7391400" y="5791200"/>
            <a:ext cx="1371600"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a:solidFill>
                  <a:schemeClr val="tx1"/>
                </a:solidFill>
                <a:effectLst>
                  <a:outerShdw blurRad="38100" dist="38100" dir="2700000" algn="tl">
                    <a:srgbClr val="000000"/>
                  </a:outerShdw>
                </a:effectLst>
                <a:latin typeface="Lucida Console" pitchFamily="49" charset="0"/>
              </a:rPr>
              <a:t>"Bye"</a:t>
            </a:r>
          </a:p>
        </p:txBody>
      </p:sp>
      <p:grpSp>
        <p:nvGrpSpPr>
          <p:cNvPr id="2" name="Group 7"/>
          <p:cNvGrpSpPr>
            <a:grpSpLocks/>
          </p:cNvGrpSpPr>
          <p:nvPr/>
        </p:nvGrpSpPr>
        <p:grpSpPr bwMode="auto">
          <a:xfrm>
            <a:off x="5410200" y="5791200"/>
            <a:ext cx="1447800" cy="457200"/>
            <a:chOff x="3408" y="3408"/>
            <a:chExt cx="912" cy="288"/>
          </a:xfrm>
        </p:grpSpPr>
        <p:sp>
          <p:nvSpPr>
            <p:cNvPr id="138248" name="Rectangle 8"/>
            <p:cNvSpPr>
              <a:spLocks noChangeArrowheads="1"/>
            </p:cNvSpPr>
            <p:nvPr/>
          </p:nvSpPr>
          <p:spPr bwMode="auto">
            <a:xfrm>
              <a:off x="3744" y="3408"/>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endParaRPr lang="en-US" sz="2000">
                <a:solidFill>
                  <a:schemeClr val="tx1"/>
                </a:solidFill>
                <a:effectLst>
                  <a:outerShdw blurRad="38100" dist="38100" dir="2700000" algn="tl">
                    <a:srgbClr val="000000"/>
                  </a:outerShdw>
                </a:effectLst>
                <a:latin typeface="Lucida Console" pitchFamily="49" charset="0"/>
              </a:endParaRPr>
            </a:p>
          </p:txBody>
        </p:sp>
        <p:sp>
          <p:nvSpPr>
            <p:cNvPr id="24607" name="Text Box 9"/>
            <p:cNvSpPr txBox="1">
              <a:spLocks noChangeArrowheads="1"/>
            </p:cNvSpPr>
            <p:nvPr/>
          </p:nvSpPr>
          <p:spPr bwMode="auto">
            <a:xfrm>
              <a:off x="3408" y="345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r>
                <a:rPr lang="en-US" altLang="vi-VN">
                  <a:solidFill>
                    <a:schemeClr val="tx1"/>
                  </a:solidFill>
                  <a:latin typeface="Courier New" panose="02070309020205020404" pitchFamily="49" charset="0"/>
                </a:rPr>
                <a:t>s2</a:t>
              </a:r>
            </a:p>
          </p:txBody>
        </p:sp>
      </p:grpSp>
      <p:grpSp>
        <p:nvGrpSpPr>
          <p:cNvPr id="3" name="Group 10"/>
          <p:cNvGrpSpPr>
            <a:grpSpLocks/>
          </p:cNvGrpSpPr>
          <p:nvPr/>
        </p:nvGrpSpPr>
        <p:grpSpPr bwMode="auto">
          <a:xfrm>
            <a:off x="5410200" y="4572000"/>
            <a:ext cx="1447800" cy="457200"/>
            <a:chOff x="3408" y="2880"/>
            <a:chExt cx="912" cy="288"/>
          </a:xfrm>
        </p:grpSpPr>
        <p:sp>
          <p:nvSpPr>
            <p:cNvPr id="138251" name="Rectangle 11"/>
            <p:cNvSpPr>
              <a:spLocks noChangeArrowheads="1"/>
            </p:cNvSpPr>
            <p:nvPr/>
          </p:nvSpPr>
          <p:spPr bwMode="auto">
            <a:xfrm>
              <a:off x="3744" y="2880"/>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endParaRPr lang="en-US" sz="2000">
                <a:solidFill>
                  <a:schemeClr val="tx1"/>
                </a:solidFill>
                <a:effectLst>
                  <a:outerShdw blurRad="38100" dist="38100" dir="2700000" algn="tl">
                    <a:srgbClr val="000000"/>
                  </a:outerShdw>
                </a:effectLst>
                <a:latin typeface="Lucida Console" pitchFamily="49" charset="0"/>
              </a:endParaRPr>
            </a:p>
          </p:txBody>
        </p:sp>
        <p:sp>
          <p:nvSpPr>
            <p:cNvPr id="24605" name="Text Box 12"/>
            <p:cNvSpPr txBox="1">
              <a:spLocks noChangeArrowheads="1"/>
            </p:cNvSpPr>
            <p:nvPr/>
          </p:nvSpPr>
          <p:spPr bwMode="auto">
            <a:xfrm>
              <a:off x="3408" y="29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r>
                <a:rPr lang="en-US" altLang="vi-VN">
                  <a:solidFill>
                    <a:schemeClr val="tx1"/>
                  </a:solidFill>
                  <a:latin typeface="Courier New" panose="02070309020205020404" pitchFamily="49" charset="0"/>
                </a:rPr>
                <a:t>s3</a:t>
              </a:r>
            </a:p>
          </p:txBody>
        </p:sp>
      </p:grpSp>
      <p:sp>
        <p:nvSpPr>
          <p:cNvPr id="138253" name="Line 13"/>
          <p:cNvSpPr>
            <a:spLocks noChangeShapeType="1"/>
          </p:cNvSpPr>
          <p:nvPr/>
        </p:nvSpPr>
        <p:spPr bwMode="auto">
          <a:xfrm>
            <a:off x="6400800" y="4800600"/>
            <a:ext cx="1600200"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vi-VN"/>
          </a:p>
        </p:txBody>
      </p:sp>
      <p:sp>
        <p:nvSpPr>
          <p:cNvPr id="138254" name="Line 14"/>
          <p:cNvSpPr>
            <a:spLocks noChangeShapeType="1"/>
          </p:cNvSpPr>
          <p:nvPr/>
        </p:nvSpPr>
        <p:spPr bwMode="auto">
          <a:xfrm flipV="1">
            <a:off x="8001000" y="4191000"/>
            <a:ext cx="0" cy="609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vi-VN"/>
          </a:p>
        </p:txBody>
      </p:sp>
      <p:grpSp>
        <p:nvGrpSpPr>
          <p:cNvPr id="4" name="Group 15"/>
          <p:cNvGrpSpPr>
            <a:grpSpLocks/>
          </p:cNvGrpSpPr>
          <p:nvPr/>
        </p:nvGrpSpPr>
        <p:grpSpPr bwMode="auto">
          <a:xfrm>
            <a:off x="5410200" y="3733800"/>
            <a:ext cx="1447800" cy="457200"/>
            <a:chOff x="3408" y="2352"/>
            <a:chExt cx="912" cy="288"/>
          </a:xfrm>
        </p:grpSpPr>
        <p:sp>
          <p:nvSpPr>
            <p:cNvPr id="138256" name="Rectangle 16"/>
            <p:cNvSpPr>
              <a:spLocks noChangeArrowheads="1"/>
            </p:cNvSpPr>
            <p:nvPr/>
          </p:nvSpPr>
          <p:spPr bwMode="auto">
            <a:xfrm>
              <a:off x="3744" y="2352"/>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endParaRPr lang="en-US" sz="2000">
                <a:solidFill>
                  <a:schemeClr val="tx1"/>
                </a:solidFill>
                <a:effectLst>
                  <a:outerShdw blurRad="38100" dist="38100" dir="2700000" algn="tl">
                    <a:srgbClr val="000000"/>
                  </a:outerShdw>
                </a:effectLst>
                <a:latin typeface="Lucida Console" pitchFamily="49" charset="0"/>
              </a:endParaRPr>
            </a:p>
          </p:txBody>
        </p:sp>
        <p:sp>
          <p:nvSpPr>
            <p:cNvPr id="24603" name="Text Box 17"/>
            <p:cNvSpPr txBox="1">
              <a:spLocks noChangeArrowheads="1"/>
            </p:cNvSpPr>
            <p:nvPr/>
          </p:nvSpPr>
          <p:spPr bwMode="auto">
            <a:xfrm>
              <a:off x="3408" y="24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r>
                <a:rPr lang="en-US" altLang="vi-VN">
                  <a:solidFill>
                    <a:schemeClr val="tx1"/>
                  </a:solidFill>
                  <a:latin typeface="Courier New" panose="02070309020205020404" pitchFamily="49" charset="0"/>
                </a:rPr>
                <a:t>s1</a:t>
              </a:r>
            </a:p>
          </p:txBody>
        </p:sp>
      </p:grpSp>
      <p:sp>
        <p:nvSpPr>
          <p:cNvPr id="138258" name="Line 18"/>
          <p:cNvSpPr>
            <a:spLocks noChangeShapeType="1"/>
          </p:cNvSpPr>
          <p:nvPr/>
        </p:nvSpPr>
        <p:spPr bwMode="auto">
          <a:xfrm>
            <a:off x="6400800" y="3962400"/>
            <a:ext cx="990600" cy="0"/>
          </a:xfrm>
          <a:prstGeom prst="line">
            <a:avLst/>
          </a:prstGeom>
          <a:noFill/>
          <a:ln w="2857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vi-VN"/>
          </a:p>
        </p:txBody>
      </p:sp>
      <p:sp>
        <p:nvSpPr>
          <p:cNvPr id="138259" name="Line 19"/>
          <p:cNvSpPr>
            <a:spLocks noChangeShapeType="1"/>
          </p:cNvSpPr>
          <p:nvPr/>
        </p:nvSpPr>
        <p:spPr bwMode="auto">
          <a:xfrm>
            <a:off x="6400800" y="6019800"/>
            <a:ext cx="990600" cy="0"/>
          </a:xfrm>
          <a:prstGeom prst="line">
            <a:avLst/>
          </a:prstGeom>
          <a:noFill/>
          <a:ln w="2857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vi-VN"/>
          </a:p>
        </p:txBody>
      </p:sp>
      <p:sp>
        <p:nvSpPr>
          <p:cNvPr id="138260" name="Text Box 20"/>
          <p:cNvSpPr txBox="1">
            <a:spLocks noChangeArrowheads="1"/>
          </p:cNvSpPr>
          <p:nvPr/>
        </p:nvSpPr>
        <p:spPr bwMode="auto">
          <a:xfrm>
            <a:off x="5562600" y="2209800"/>
            <a:ext cx="31242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string</a:t>
            </a:r>
            <a:r>
              <a:rPr lang="en-US" altLang="vi-VN">
                <a:solidFill>
                  <a:schemeClr val="bg1"/>
                </a:solidFill>
                <a:latin typeface="Courier New" panose="02070309020205020404" pitchFamily="49" charset="0"/>
              </a:rPr>
              <a:t> s2 = </a:t>
            </a:r>
            <a:r>
              <a:rPr lang="en-US" altLang="vi-VN">
                <a:solidFill>
                  <a:srgbClr val="990000"/>
                </a:solidFill>
                <a:latin typeface="Courier New" panose="02070309020205020404" pitchFamily="49" charset="0"/>
              </a:rPr>
              <a:t>"Bye"</a:t>
            </a:r>
            <a:r>
              <a:rPr lang="en-US" altLang="vi-VN">
                <a:solidFill>
                  <a:schemeClr val="bg1"/>
                </a:solidFill>
                <a:latin typeface="Courier New" panose="02070309020205020404" pitchFamily="49" charset="0"/>
              </a:rPr>
              <a:t>;</a:t>
            </a:r>
          </a:p>
        </p:txBody>
      </p:sp>
      <p:sp>
        <p:nvSpPr>
          <p:cNvPr id="138261" name="Text Box 21"/>
          <p:cNvSpPr txBox="1">
            <a:spLocks noChangeArrowheads="1"/>
          </p:cNvSpPr>
          <p:nvPr/>
        </p:nvSpPr>
        <p:spPr bwMode="auto">
          <a:xfrm>
            <a:off x="5562600" y="2514600"/>
            <a:ext cx="31242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string</a:t>
            </a:r>
            <a:r>
              <a:rPr lang="en-US" altLang="vi-VN">
                <a:solidFill>
                  <a:schemeClr val="bg1"/>
                </a:solidFill>
                <a:latin typeface="Courier New" panose="02070309020205020404" pitchFamily="49" charset="0"/>
              </a:rPr>
              <a:t> s3;</a:t>
            </a:r>
          </a:p>
        </p:txBody>
      </p:sp>
      <p:sp>
        <p:nvSpPr>
          <p:cNvPr id="138262" name="Text Box 22"/>
          <p:cNvSpPr txBox="1">
            <a:spLocks noChangeArrowheads="1"/>
          </p:cNvSpPr>
          <p:nvPr/>
        </p:nvSpPr>
        <p:spPr bwMode="auto">
          <a:xfrm>
            <a:off x="5562600" y="2819400"/>
            <a:ext cx="31242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00"/>
                </a:solidFill>
                <a:latin typeface="Courier New" panose="02070309020205020404" pitchFamily="49" charset="0"/>
              </a:rPr>
              <a:t>s3 = s1;</a:t>
            </a:r>
          </a:p>
        </p:txBody>
      </p:sp>
      <p:sp>
        <p:nvSpPr>
          <p:cNvPr id="138263" name="Line 23"/>
          <p:cNvSpPr>
            <a:spLocks noChangeShapeType="1"/>
          </p:cNvSpPr>
          <p:nvPr/>
        </p:nvSpPr>
        <p:spPr bwMode="auto">
          <a:xfrm>
            <a:off x="8001000" y="4800600"/>
            <a:ext cx="0" cy="3810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vi-VN"/>
          </a:p>
        </p:txBody>
      </p:sp>
      <p:grpSp>
        <p:nvGrpSpPr>
          <p:cNvPr id="5" name="Group 24"/>
          <p:cNvGrpSpPr>
            <a:grpSpLocks/>
          </p:cNvGrpSpPr>
          <p:nvPr/>
        </p:nvGrpSpPr>
        <p:grpSpPr bwMode="auto">
          <a:xfrm>
            <a:off x="7620000" y="5181600"/>
            <a:ext cx="685800" cy="152400"/>
            <a:chOff x="4800" y="3264"/>
            <a:chExt cx="432" cy="96"/>
          </a:xfrm>
        </p:grpSpPr>
        <p:sp>
          <p:nvSpPr>
            <p:cNvPr id="24596" name="Line 25"/>
            <p:cNvSpPr>
              <a:spLocks noChangeShapeType="1"/>
            </p:cNvSpPr>
            <p:nvPr/>
          </p:nvSpPr>
          <p:spPr bwMode="auto">
            <a:xfrm>
              <a:off x="4848" y="326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4597" name="Line 26"/>
            <p:cNvSpPr>
              <a:spLocks noChangeShapeType="1"/>
            </p:cNvSpPr>
            <p:nvPr/>
          </p:nvSpPr>
          <p:spPr bwMode="auto">
            <a:xfrm flipH="1">
              <a:off x="4800"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4598" name="Line 27"/>
            <p:cNvSpPr>
              <a:spLocks noChangeShapeType="1"/>
            </p:cNvSpPr>
            <p:nvPr/>
          </p:nvSpPr>
          <p:spPr bwMode="auto">
            <a:xfrm flipH="1">
              <a:off x="4896"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4599" name="Line 28"/>
            <p:cNvSpPr>
              <a:spLocks noChangeShapeType="1"/>
            </p:cNvSpPr>
            <p:nvPr/>
          </p:nvSpPr>
          <p:spPr bwMode="auto">
            <a:xfrm flipH="1">
              <a:off x="4992"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4600" name="Line 29"/>
            <p:cNvSpPr>
              <a:spLocks noChangeShapeType="1"/>
            </p:cNvSpPr>
            <p:nvPr/>
          </p:nvSpPr>
          <p:spPr bwMode="auto">
            <a:xfrm flipH="1">
              <a:off x="5088"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24601" name="Line 30"/>
            <p:cNvSpPr>
              <a:spLocks noChangeShapeType="1"/>
            </p:cNvSpPr>
            <p:nvPr/>
          </p:nvSpPr>
          <p:spPr bwMode="auto">
            <a:xfrm flipH="1">
              <a:off x="5184"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826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824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2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2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2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82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826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38263"/>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38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nimBg="1"/>
      <p:bldP spid="138245" grpId="0" animBg="1"/>
      <p:bldP spid="138246" grpId="0" animBg="1"/>
      <p:bldP spid="138260" grpId="0" animBg="1"/>
      <p:bldP spid="138261" grpId="0" animBg="1"/>
      <p:bldP spid="1382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fontAlgn="auto" hangingPunct="1">
              <a:spcAft>
                <a:spcPts val="0"/>
              </a:spcAft>
              <a:defRPr/>
            </a:pPr>
            <a:r>
              <a:rPr lang="en-US"/>
              <a:t>Value type vs. Reference type</a:t>
            </a:r>
          </a:p>
        </p:txBody>
      </p:sp>
      <p:graphicFrame>
        <p:nvGraphicFramePr>
          <p:cNvPr id="139267" name="Group 3"/>
          <p:cNvGraphicFramePr>
            <a:graphicFrameLocks noGrp="1"/>
          </p:cNvGraphicFramePr>
          <p:nvPr>
            <p:ph type="tbl" idx="1"/>
          </p:nvPr>
        </p:nvGraphicFramePr>
        <p:xfrm>
          <a:off x="914400" y="2438400"/>
          <a:ext cx="7391401" cy="3000376"/>
        </p:xfrm>
        <a:graphic>
          <a:graphicData uri="http://schemas.openxmlformats.org/drawingml/2006/table">
            <a:tbl>
              <a:tblPr/>
              <a:tblGrid>
                <a:gridCol w="2314479">
                  <a:extLst>
                    <a:ext uri="{9D8B030D-6E8A-4147-A177-3AD203B41FA5}">
                      <a16:colId xmlns:a16="http://schemas.microsoft.com/office/drawing/2014/main" val="20000"/>
                    </a:ext>
                  </a:extLst>
                </a:gridCol>
                <a:gridCol w="2446287">
                  <a:extLst>
                    <a:ext uri="{9D8B030D-6E8A-4147-A177-3AD203B41FA5}">
                      <a16:colId xmlns:a16="http://schemas.microsoft.com/office/drawing/2014/main" val="20001"/>
                    </a:ext>
                  </a:extLst>
                </a:gridCol>
                <a:gridCol w="2630635">
                  <a:extLst>
                    <a:ext uri="{9D8B030D-6E8A-4147-A177-3AD203B41FA5}">
                      <a16:colId xmlns:a16="http://schemas.microsoft.com/office/drawing/2014/main" val="20002"/>
                    </a:ext>
                  </a:extLst>
                </a:gridCol>
              </a:tblGrid>
              <a:tr h="529232">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Characteristic</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Value type</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Reference type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Variable hold</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Value</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Reference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Allocated</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Stack</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Heap</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Default</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Zero</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Null</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617786">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Parameter</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Copy value</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Copy reference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bl>
          </a:graphicData>
        </a:graphic>
      </p:graphicFrame>
      <p:sp>
        <p:nvSpPr>
          <p:cNvPr id="2562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D9854E5B-ED2B-4CB0-A5AA-B503E03C0649}" type="slidenum">
              <a:rPr lang="en-US" altLang="vi-VN">
                <a:solidFill>
                  <a:srgbClr val="FFFFFF"/>
                </a:solidFill>
              </a:rPr>
              <a:pPr eaLnBrk="1" hangingPunct="1"/>
              <a:t>14</a:t>
            </a:fld>
            <a:endParaRPr lang="en-US" altLang="vi-VN">
              <a:solidFill>
                <a:srgbClr val="FFFFFF"/>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vi-VN"/>
              <a:t>identifier</a:t>
            </a:r>
          </a:p>
        </p:txBody>
      </p:sp>
      <p:sp>
        <p:nvSpPr>
          <p:cNvPr id="88067" name="Rectangle 3"/>
          <p:cNvSpPr>
            <a:spLocks noGrp="1" noChangeArrowheads="1"/>
          </p:cNvSpPr>
          <p:nvPr>
            <p:ph idx="1"/>
          </p:nvPr>
        </p:nvSpPr>
        <p:spPr/>
        <p:txBody>
          <a:bodyPr>
            <a:normAutofit/>
          </a:bodyPr>
          <a:lstStyle/>
          <a:p>
            <a:pPr marL="320040" indent="-320040" eaLnBrk="1" fontAlgn="auto" hangingPunct="1">
              <a:spcAft>
                <a:spcPts val="0"/>
              </a:spcAft>
              <a:buFont typeface="Wingdings"/>
              <a:buChar char=""/>
              <a:defRPr/>
            </a:pPr>
            <a:r>
              <a:rPr lang="en-US"/>
              <a:t>Định danh: những từ được đặt ra để đại diện cho mọi thứ dùng trong chương trình</a:t>
            </a:r>
          </a:p>
          <a:p>
            <a:pPr marL="640080" lvl="1" indent="-274320" eaLnBrk="1" fontAlgn="auto" hangingPunct="1">
              <a:spcAft>
                <a:spcPts val="0"/>
              </a:spcAft>
              <a:buFont typeface="Wingdings 2"/>
              <a:buChar char=""/>
              <a:defRPr/>
            </a:pPr>
            <a:r>
              <a:rPr lang="en-US"/>
              <a:t>Khi đặt định danh: nên có tính gợi nhớ</a:t>
            </a:r>
          </a:p>
          <a:p>
            <a:pPr marL="320040" indent="-320040" eaLnBrk="1" fontAlgn="auto" hangingPunct="1">
              <a:spcAft>
                <a:spcPts val="0"/>
              </a:spcAft>
              <a:buFont typeface="Wingdings"/>
              <a:buChar char=""/>
              <a:defRPr/>
            </a:pPr>
            <a:r>
              <a:rPr lang="en-US"/>
              <a:t>Tạo ra định danh mới</a:t>
            </a:r>
          </a:p>
          <a:p>
            <a:pPr marL="640080" lvl="1" indent="-274320" eaLnBrk="1" fontAlgn="auto" hangingPunct="1">
              <a:spcAft>
                <a:spcPts val="0"/>
              </a:spcAft>
              <a:buFont typeface="Wingdings 2"/>
              <a:buChar char=""/>
              <a:defRPr/>
            </a:pPr>
            <a:r>
              <a:rPr lang="en-US" b="1"/>
              <a:t>HelloWorld</a:t>
            </a:r>
            <a:r>
              <a:rPr lang="en-US"/>
              <a:t>, </a:t>
            </a:r>
            <a:r>
              <a:rPr lang="en-US" b="1"/>
              <a:t>Program</a:t>
            </a:r>
            <a:r>
              <a:rPr lang="en-US"/>
              <a:t>, </a:t>
            </a:r>
            <a:r>
              <a:rPr lang="en-US" b="1"/>
              <a:t>Perform</a:t>
            </a:r>
            <a:r>
              <a:rPr lang="en-US"/>
              <a:t>,…</a:t>
            </a:r>
          </a:p>
          <a:p>
            <a:pPr marL="640080" lvl="1" indent="-274320" eaLnBrk="1" fontAlgn="auto" hangingPunct="1">
              <a:spcAft>
                <a:spcPts val="0"/>
              </a:spcAft>
              <a:buFont typeface="Wingdings 2"/>
              <a:buChar char=""/>
              <a:defRPr/>
            </a:pPr>
            <a:r>
              <a:rPr lang="en-US">
                <a:sym typeface="Wingdings" pitchFamily="2" charset="2"/>
              </a:rPr>
              <a:t> p</a:t>
            </a:r>
            <a:r>
              <a:rPr lang="en-US"/>
              <a:t>hải khai báo trước khi sử dụng</a:t>
            </a:r>
          </a:p>
          <a:p>
            <a:pPr marL="320040" indent="-320040" eaLnBrk="1" fontAlgn="auto" hangingPunct="1">
              <a:spcAft>
                <a:spcPts val="0"/>
              </a:spcAft>
              <a:buFont typeface="Wingdings"/>
              <a:buChar char=""/>
              <a:defRPr/>
            </a:pPr>
            <a:r>
              <a:rPr lang="en-US"/>
              <a:t>Dùng định danh có sẵn</a:t>
            </a:r>
          </a:p>
          <a:p>
            <a:pPr marL="640080" lvl="1" indent="-274320" eaLnBrk="1" fontAlgn="auto" hangingPunct="1">
              <a:spcAft>
                <a:spcPts val="0"/>
              </a:spcAft>
              <a:buFont typeface="Wingdings 2"/>
              <a:buChar char=""/>
              <a:defRPr/>
            </a:pPr>
            <a:r>
              <a:rPr lang="en-US" b="1"/>
              <a:t>Console</a:t>
            </a:r>
            <a:r>
              <a:rPr lang="en-US"/>
              <a:t>, </a:t>
            </a:r>
            <a:r>
              <a:rPr lang="en-US" b="1"/>
              <a:t>WriteLine</a:t>
            </a:r>
            <a:r>
              <a:rPr lang="en-US"/>
              <a:t>, </a:t>
            </a:r>
            <a:r>
              <a:rPr lang="en-US" b="1"/>
              <a:t>ReadLine</a:t>
            </a:r>
            <a:r>
              <a:rPr lang="en-US"/>
              <a:t>,…</a:t>
            </a:r>
          </a:p>
          <a:p>
            <a:pPr marL="640080" lvl="1" indent="-274320" eaLnBrk="1" fontAlgn="auto" hangingPunct="1">
              <a:spcAft>
                <a:spcPts val="0"/>
              </a:spcAft>
              <a:buFont typeface="Wingdings 2"/>
              <a:buChar char=""/>
              <a:defRPr/>
            </a:pPr>
            <a:r>
              <a:rPr lang="en-US">
                <a:sym typeface="Wingdings" pitchFamily="2" charset="2"/>
              </a:rPr>
              <a:t> p</a:t>
            </a:r>
            <a:r>
              <a:rPr lang="en-US"/>
              <a:t>hải chỉ ra nơi chứa định danh (namespace)</a:t>
            </a:r>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626DCB5B-F748-4D77-887A-64B6412C5F06}" type="slidenum">
              <a:rPr lang="en-US" altLang="vi-VN" sz="1200">
                <a:solidFill>
                  <a:srgbClr val="FFFFFF"/>
                </a:solidFill>
              </a:rPr>
              <a:pPr eaLnBrk="1" hangingPunct="1">
                <a:lnSpc>
                  <a:spcPct val="80000"/>
                </a:lnSpc>
              </a:pPr>
              <a:t>15</a:t>
            </a:fld>
            <a:endParaRPr lang="en-US" altLang="vi-VN" sz="1200">
              <a:solidFill>
                <a:srgbClr val="FFFFFF"/>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vi-VN"/>
              <a:t>Identifier</a:t>
            </a:r>
          </a:p>
        </p:txBody>
      </p:sp>
      <p:sp>
        <p:nvSpPr>
          <p:cNvPr id="89091" name="Rectangle 3"/>
          <p:cNvSpPr>
            <a:spLocks noGrp="1" noChangeArrowheads="1"/>
          </p:cNvSpPr>
          <p:nvPr>
            <p:ph idx="1"/>
          </p:nvPr>
        </p:nvSpPr>
        <p:spPr>
          <a:xfrm>
            <a:off x="457200" y="1752600"/>
            <a:ext cx="8686800" cy="4648200"/>
          </a:xfrm>
        </p:spPr>
        <p:txBody>
          <a:bodyPr>
            <a:normAutofit lnSpcReduction="10000"/>
          </a:bodyPr>
          <a:lstStyle/>
          <a:p>
            <a:pPr marL="320040" indent="-320040" eaLnBrk="1" fontAlgn="auto" hangingPunct="1">
              <a:spcAft>
                <a:spcPts val="0"/>
              </a:spcAft>
              <a:buFont typeface="Wingdings"/>
              <a:buChar char=""/>
              <a:defRPr/>
            </a:pPr>
            <a:r>
              <a:rPr lang="en-US" sz="3300" dirty="0" err="1"/>
              <a:t>Bao</a:t>
            </a:r>
            <a:r>
              <a:rPr lang="en-US" sz="3300" dirty="0"/>
              <a:t> </a:t>
            </a:r>
            <a:r>
              <a:rPr lang="en-US" sz="3300" dirty="0" err="1"/>
              <a:t>gồm</a:t>
            </a:r>
            <a:r>
              <a:rPr lang="en-US" sz="3300" dirty="0"/>
              <a:t> </a:t>
            </a:r>
            <a:r>
              <a:rPr lang="en-US" sz="3300" dirty="0" err="1"/>
              <a:t>chữ</a:t>
            </a:r>
            <a:r>
              <a:rPr lang="en-US" sz="3300" dirty="0"/>
              <a:t> </a:t>
            </a:r>
            <a:r>
              <a:rPr lang="en-US" sz="3300" dirty="0" err="1"/>
              <a:t>cái</a:t>
            </a:r>
            <a:r>
              <a:rPr lang="en-US" sz="3300" dirty="0"/>
              <a:t>, </a:t>
            </a:r>
            <a:r>
              <a:rPr lang="en-US" sz="3300" dirty="0" err="1"/>
              <a:t>chữ</a:t>
            </a:r>
            <a:r>
              <a:rPr lang="en-US" sz="3300" dirty="0"/>
              <a:t> </a:t>
            </a:r>
            <a:r>
              <a:rPr lang="en-US" sz="3300" dirty="0" err="1"/>
              <a:t>số</a:t>
            </a:r>
            <a:r>
              <a:rPr lang="en-US" sz="3300" dirty="0"/>
              <a:t>, </a:t>
            </a:r>
            <a:r>
              <a:rPr lang="en-US" sz="3300" dirty="0" err="1"/>
              <a:t>ký</a:t>
            </a:r>
            <a:r>
              <a:rPr lang="en-US" sz="3300" dirty="0"/>
              <a:t> </a:t>
            </a:r>
            <a:r>
              <a:rPr lang="en-US" sz="3300" dirty="0" err="1"/>
              <a:t>tự</a:t>
            </a:r>
            <a:r>
              <a:rPr lang="en-US" sz="3300" dirty="0"/>
              <a:t> </a:t>
            </a:r>
            <a:r>
              <a:rPr lang="en-US" sz="3300" dirty="0" err="1"/>
              <a:t>gạch</a:t>
            </a:r>
            <a:r>
              <a:rPr lang="en-US" sz="3300" dirty="0"/>
              <a:t> </a:t>
            </a:r>
            <a:r>
              <a:rPr lang="en-US" sz="3300" dirty="0" err="1"/>
              <a:t>dưới</a:t>
            </a:r>
            <a:endParaRPr lang="en-US" sz="3300" dirty="0"/>
          </a:p>
          <a:p>
            <a:pPr marL="320040" indent="-320040" eaLnBrk="1" fontAlgn="auto" hangingPunct="1">
              <a:spcAft>
                <a:spcPts val="0"/>
              </a:spcAft>
              <a:buFont typeface="Wingdings"/>
              <a:buChar char=""/>
              <a:defRPr/>
            </a:pPr>
            <a:r>
              <a:rPr lang="en-US" sz="3300" dirty="0" err="1"/>
              <a:t>Không</a:t>
            </a:r>
            <a:r>
              <a:rPr lang="en-US" sz="3300" dirty="0"/>
              <a:t> </a:t>
            </a:r>
            <a:r>
              <a:rPr lang="en-US" sz="3300" dirty="0" err="1"/>
              <a:t>được</a:t>
            </a:r>
            <a:r>
              <a:rPr lang="en-US" sz="3300" dirty="0"/>
              <a:t> </a:t>
            </a:r>
            <a:r>
              <a:rPr lang="en-US" sz="3300" dirty="0" err="1"/>
              <a:t>bắt</a:t>
            </a:r>
            <a:r>
              <a:rPr lang="en-US" sz="3300" dirty="0"/>
              <a:t> </a:t>
            </a:r>
            <a:r>
              <a:rPr lang="en-US" sz="3300" dirty="0" err="1"/>
              <a:t>đầu</a:t>
            </a:r>
            <a:r>
              <a:rPr lang="en-US" sz="3300" dirty="0"/>
              <a:t> </a:t>
            </a:r>
            <a:r>
              <a:rPr lang="en-US" sz="3300" dirty="0" err="1"/>
              <a:t>bằng</a:t>
            </a:r>
            <a:r>
              <a:rPr lang="en-US" sz="3300" dirty="0"/>
              <a:t> </a:t>
            </a:r>
            <a:r>
              <a:rPr lang="en-US" sz="3300" dirty="0" err="1"/>
              <a:t>chữ</a:t>
            </a:r>
            <a:r>
              <a:rPr lang="en-US" sz="3300" dirty="0"/>
              <a:t> </a:t>
            </a:r>
            <a:r>
              <a:rPr lang="en-US" sz="3300" dirty="0" err="1"/>
              <a:t>số</a:t>
            </a:r>
            <a:endParaRPr lang="en-US" sz="3300" dirty="0"/>
          </a:p>
          <a:p>
            <a:pPr marL="640080" lvl="1" indent="-274320" eaLnBrk="1" fontAlgn="auto" hangingPunct="1">
              <a:spcAft>
                <a:spcPts val="0"/>
              </a:spcAft>
              <a:buFont typeface="Wingdings 2"/>
              <a:buChar char=""/>
              <a:defRPr/>
            </a:pPr>
            <a:r>
              <a:rPr lang="en-US" b="1" dirty="0" err="1">
                <a:latin typeface="Courier New" pitchFamily="49" charset="0"/>
              </a:rPr>
              <a:t>Chuong_Trinh</a:t>
            </a:r>
            <a:r>
              <a:rPr lang="en-US" dirty="0"/>
              <a:t>, </a:t>
            </a:r>
            <a:r>
              <a:rPr lang="en-US" b="1" dirty="0">
                <a:latin typeface="Courier New" pitchFamily="49" charset="0"/>
              </a:rPr>
              <a:t>x25</a:t>
            </a:r>
            <a:r>
              <a:rPr lang="en-US" dirty="0"/>
              <a:t>, </a:t>
            </a:r>
            <a:r>
              <a:rPr lang="en-US" b="1" dirty="0">
                <a:latin typeface="Courier New" pitchFamily="49" charset="0"/>
              </a:rPr>
              <a:t>z</a:t>
            </a:r>
            <a:r>
              <a:rPr lang="en-US" dirty="0"/>
              <a:t>, </a:t>
            </a:r>
            <a:r>
              <a:rPr lang="en-US" b="1" dirty="0">
                <a:latin typeface="Courier New" pitchFamily="49" charset="0"/>
              </a:rPr>
              <a:t>_</a:t>
            </a:r>
            <a:r>
              <a:rPr lang="en-US" b="1" dirty="0" err="1">
                <a:latin typeface="Courier New" pitchFamily="49" charset="0"/>
              </a:rPr>
              <a:t>abc</a:t>
            </a:r>
            <a:r>
              <a:rPr lang="en-US" dirty="0"/>
              <a:t>, </a:t>
            </a:r>
            <a:r>
              <a:rPr lang="en-US" b="1" dirty="0" err="1">
                <a:latin typeface="Courier New" pitchFamily="49" charset="0"/>
              </a:rPr>
              <a:t>XửLý</a:t>
            </a:r>
            <a:r>
              <a:rPr lang="en-US" dirty="0"/>
              <a:t> </a:t>
            </a:r>
            <a:r>
              <a:rPr lang="en-US" dirty="0">
                <a:sym typeface="Wingdings" pitchFamily="2" charset="2"/>
              </a:rPr>
              <a:t> </a:t>
            </a:r>
            <a:r>
              <a:rPr lang="en-US" dirty="0" err="1">
                <a:solidFill>
                  <a:srgbClr val="0099FF"/>
                </a:solidFill>
              </a:rPr>
              <a:t>hợp</a:t>
            </a:r>
            <a:r>
              <a:rPr lang="en-US" dirty="0">
                <a:solidFill>
                  <a:srgbClr val="0099FF"/>
                </a:solidFill>
              </a:rPr>
              <a:t> </a:t>
            </a:r>
            <a:r>
              <a:rPr lang="en-US" dirty="0" err="1">
                <a:solidFill>
                  <a:srgbClr val="0099FF"/>
                </a:solidFill>
              </a:rPr>
              <a:t>lệ</a:t>
            </a:r>
            <a:endParaRPr lang="en-US" dirty="0">
              <a:solidFill>
                <a:srgbClr val="0099FF"/>
              </a:solidFill>
            </a:endParaRPr>
          </a:p>
          <a:p>
            <a:pPr marL="640080" lvl="1" indent="-274320" eaLnBrk="1" fontAlgn="auto" hangingPunct="1">
              <a:spcAft>
                <a:spcPts val="0"/>
              </a:spcAft>
              <a:buFont typeface="Wingdings 2"/>
              <a:buChar char=""/>
              <a:defRPr/>
            </a:pPr>
            <a:r>
              <a:rPr lang="en-US" b="1" dirty="0">
                <a:latin typeface="Courier New" pitchFamily="49" charset="0"/>
              </a:rPr>
              <a:t>2abc</a:t>
            </a:r>
            <a:r>
              <a:rPr lang="en-US" dirty="0"/>
              <a:t>, </a:t>
            </a:r>
            <a:r>
              <a:rPr lang="en-US" b="1" dirty="0" err="1">
                <a:latin typeface="Courier New" pitchFamily="49" charset="0"/>
              </a:rPr>
              <a:t>Chuong</a:t>
            </a:r>
            <a:r>
              <a:rPr lang="en-US" b="1" dirty="0">
                <a:latin typeface="Courier New" pitchFamily="49" charset="0"/>
              </a:rPr>
              <a:t>-Trinh</a:t>
            </a:r>
            <a:r>
              <a:rPr lang="en-US" dirty="0"/>
              <a:t>, </a:t>
            </a:r>
            <a:r>
              <a:rPr lang="en-US" b="1" dirty="0" err="1">
                <a:latin typeface="Courier New" pitchFamily="49" charset="0"/>
              </a:rPr>
              <a:t>Xu</a:t>
            </a:r>
            <a:r>
              <a:rPr lang="en-US" b="1" dirty="0">
                <a:latin typeface="Courier New" pitchFamily="49" charset="0"/>
              </a:rPr>
              <a:t> Ly, class </a:t>
            </a:r>
            <a:r>
              <a:rPr lang="en-US" b="1" dirty="0">
                <a:latin typeface="Courier New" pitchFamily="49" charset="0"/>
                <a:sym typeface="Wingdings" pitchFamily="2" charset="2"/>
              </a:rPr>
              <a:t></a:t>
            </a:r>
            <a:r>
              <a:rPr lang="en-US" dirty="0"/>
              <a:t> </a:t>
            </a:r>
            <a:r>
              <a:rPr lang="en-US" dirty="0" err="1">
                <a:solidFill>
                  <a:srgbClr val="FF3300"/>
                </a:solidFill>
              </a:rPr>
              <a:t>không</a:t>
            </a:r>
            <a:r>
              <a:rPr lang="en-US" dirty="0">
                <a:solidFill>
                  <a:srgbClr val="FF3300"/>
                </a:solidFill>
              </a:rPr>
              <a:t> </a:t>
            </a:r>
            <a:r>
              <a:rPr lang="en-US" dirty="0" err="1">
                <a:solidFill>
                  <a:srgbClr val="FF3300"/>
                </a:solidFill>
              </a:rPr>
              <a:t>hợp</a:t>
            </a:r>
            <a:r>
              <a:rPr lang="en-US" dirty="0">
                <a:solidFill>
                  <a:srgbClr val="FF3300"/>
                </a:solidFill>
              </a:rPr>
              <a:t> </a:t>
            </a:r>
            <a:r>
              <a:rPr lang="en-US" dirty="0" err="1">
                <a:solidFill>
                  <a:srgbClr val="FF3300"/>
                </a:solidFill>
              </a:rPr>
              <a:t>lệ</a:t>
            </a:r>
            <a:endParaRPr lang="en-US" dirty="0">
              <a:solidFill>
                <a:srgbClr val="FF3300"/>
              </a:solidFill>
            </a:endParaRPr>
          </a:p>
          <a:p>
            <a:pPr marL="320040" indent="-320040" eaLnBrk="1" fontAlgn="auto" hangingPunct="1">
              <a:spcAft>
                <a:spcPts val="0"/>
              </a:spcAft>
              <a:buFont typeface="Wingdings"/>
              <a:buChar char=""/>
              <a:defRPr/>
            </a:pPr>
            <a:r>
              <a:rPr lang="en-US" sz="3300" dirty="0" err="1"/>
              <a:t>Phân</a:t>
            </a:r>
            <a:r>
              <a:rPr lang="en-US" sz="3300" dirty="0"/>
              <a:t> </a:t>
            </a:r>
            <a:r>
              <a:rPr lang="en-US" sz="3300" dirty="0" err="1"/>
              <a:t>biệt</a:t>
            </a:r>
            <a:r>
              <a:rPr lang="en-US" sz="3300" dirty="0"/>
              <a:t> CHỮ HOA </a:t>
            </a:r>
            <a:r>
              <a:rPr lang="en-US" sz="3300" dirty="0" err="1"/>
              <a:t>và</a:t>
            </a:r>
            <a:r>
              <a:rPr lang="en-US" sz="3300" dirty="0"/>
              <a:t> </a:t>
            </a:r>
            <a:r>
              <a:rPr lang="en-US" sz="3300" dirty="0" err="1"/>
              <a:t>chữ</a:t>
            </a:r>
            <a:r>
              <a:rPr lang="en-US" sz="3300" dirty="0"/>
              <a:t> </a:t>
            </a:r>
            <a:r>
              <a:rPr lang="en-US" sz="3300" dirty="0" err="1"/>
              <a:t>thường</a:t>
            </a:r>
            <a:endParaRPr lang="en-US" sz="3300" dirty="0"/>
          </a:p>
          <a:p>
            <a:pPr marL="640080" lvl="1" indent="-274320" eaLnBrk="1" fontAlgn="auto" hangingPunct="1">
              <a:spcAft>
                <a:spcPts val="0"/>
              </a:spcAft>
              <a:buFont typeface="Wingdings 2"/>
              <a:buChar char=""/>
              <a:defRPr/>
            </a:pPr>
            <a:r>
              <a:rPr lang="en-US" b="1" dirty="0" err="1">
                <a:latin typeface="Courier New" pitchFamily="49" charset="0"/>
              </a:rPr>
              <a:t>ChuongTrinh</a:t>
            </a:r>
            <a:r>
              <a:rPr lang="en-US" dirty="0"/>
              <a:t> </a:t>
            </a:r>
            <a:r>
              <a:rPr lang="en-US" dirty="0" err="1"/>
              <a:t>và</a:t>
            </a:r>
            <a:r>
              <a:rPr lang="en-US" dirty="0"/>
              <a:t> </a:t>
            </a:r>
            <a:r>
              <a:rPr lang="en-US" b="1" dirty="0" err="1">
                <a:latin typeface="Courier New" pitchFamily="49" charset="0"/>
              </a:rPr>
              <a:t>chuongtrinh</a:t>
            </a:r>
            <a:r>
              <a:rPr lang="en-US" dirty="0"/>
              <a:t> </a:t>
            </a:r>
            <a:r>
              <a:rPr lang="en-US" dirty="0" err="1"/>
              <a:t>là</a:t>
            </a:r>
            <a:r>
              <a:rPr lang="en-US" dirty="0"/>
              <a:t> </a:t>
            </a:r>
            <a:r>
              <a:rPr lang="en-US" dirty="0" err="1"/>
              <a:t>khác</a:t>
            </a:r>
            <a:r>
              <a:rPr lang="en-US" dirty="0"/>
              <a:t> </a:t>
            </a:r>
            <a:r>
              <a:rPr lang="en-US" dirty="0" err="1"/>
              <a:t>nhau</a:t>
            </a:r>
            <a:endParaRPr lang="en-US" dirty="0"/>
          </a:p>
          <a:p>
            <a:pPr marL="320040" indent="-320040" eaLnBrk="1" fontAlgn="auto" hangingPunct="1">
              <a:spcAft>
                <a:spcPts val="0"/>
              </a:spcAft>
              <a:buFont typeface="Wingdings"/>
              <a:buChar char=""/>
              <a:defRPr/>
            </a:pPr>
            <a:r>
              <a:rPr lang="en-US" sz="3300" dirty="0" err="1"/>
              <a:t>Các</a:t>
            </a:r>
            <a:r>
              <a:rPr lang="en-US" sz="3300" dirty="0"/>
              <a:t> </a:t>
            </a:r>
            <a:r>
              <a:rPr lang="en-US" sz="3300" dirty="0" err="1"/>
              <a:t>định</a:t>
            </a:r>
            <a:r>
              <a:rPr lang="en-US" sz="3300" dirty="0"/>
              <a:t> </a:t>
            </a:r>
            <a:r>
              <a:rPr lang="en-US" sz="3300" dirty="0" err="1"/>
              <a:t>danh</a:t>
            </a:r>
            <a:r>
              <a:rPr lang="en-US" sz="3300" dirty="0"/>
              <a:t> </a:t>
            </a:r>
            <a:r>
              <a:rPr lang="en-US" sz="3300" dirty="0" err="1"/>
              <a:t>được</a:t>
            </a:r>
            <a:r>
              <a:rPr lang="en-US" sz="3300" dirty="0"/>
              <a:t> </a:t>
            </a:r>
            <a:r>
              <a:rPr lang="en-US" sz="3300" dirty="0" err="1"/>
              <a:t>khai</a:t>
            </a:r>
            <a:r>
              <a:rPr lang="en-US" sz="3300" dirty="0"/>
              <a:t> </a:t>
            </a:r>
            <a:r>
              <a:rPr lang="en-US" sz="3300" dirty="0" err="1"/>
              <a:t>báo</a:t>
            </a:r>
            <a:r>
              <a:rPr lang="en-US" sz="3300" dirty="0"/>
              <a:t> </a:t>
            </a:r>
            <a:r>
              <a:rPr lang="en-US" sz="3300" dirty="0" err="1"/>
              <a:t>trong</a:t>
            </a:r>
            <a:r>
              <a:rPr lang="en-US" sz="3300" dirty="0"/>
              <a:t> </a:t>
            </a:r>
            <a:r>
              <a:rPr lang="en-US" sz="3300" dirty="0" err="1"/>
              <a:t>cùng</a:t>
            </a:r>
            <a:r>
              <a:rPr lang="en-US" sz="3300" dirty="0"/>
              <a:t> </a:t>
            </a:r>
            <a:r>
              <a:rPr lang="en-US" sz="3300" dirty="0" err="1"/>
              <a:t>phạm</a:t>
            </a:r>
            <a:r>
              <a:rPr lang="en-US" sz="3300" dirty="0"/>
              <a:t> vi (scope) </a:t>
            </a:r>
            <a:r>
              <a:rPr lang="en-US" sz="3300" dirty="0" err="1"/>
              <a:t>không</a:t>
            </a:r>
            <a:r>
              <a:rPr lang="en-US" sz="3300" dirty="0"/>
              <a:t> </a:t>
            </a:r>
            <a:r>
              <a:rPr lang="en-US" sz="3300" dirty="0" err="1"/>
              <a:t>được</a:t>
            </a:r>
            <a:r>
              <a:rPr lang="en-US" sz="3300" dirty="0"/>
              <a:t> </a:t>
            </a:r>
            <a:r>
              <a:rPr lang="en-US" sz="3300" dirty="0" err="1"/>
              <a:t>trùng</a:t>
            </a:r>
            <a:r>
              <a:rPr lang="en-US" sz="3300" dirty="0"/>
              <a:t> </a:t>
            </a:r>
            <a:r>
              <a:rPr lang="en-US" sz="3300" dirty="0" err="1"/>
              <a:t>nhau</a:t>
            </a:r>
            <a:endParaRPr lang="en-US" sz="3300" dirty="0"/>
          </a:p>
          <a:p>
            <a:pPr marL="320040" indent="-320040" eaLnBrk="1" fontAlgn="auto" hangingPunct="1">
              <a:spcAft>
                <a:spcPts val="0"/>
              </a:spcAft>
              <a:buFont typeface="Wingdings"/>
              <a:buChar char=""/>
              <a:defRPr/>
            </a:pPr>
            <a:r>
              <a:rPr lang="en-US" sz="3300" dirty="0" err="1"/>
              <a:t>Phải</a:t>
            </a:r>
            <a:r>
              <a:rPr lang="en-US" sz="3300" dirty="0"/>
              <a:t> </a:t>
            </a:r>
            <a:r>
              <a:rPr lang="en-US" sz="3300" dirty="0" err="1"/>
              <a:t>khác</a:t>
            </a:r>
            <a:r>
              <a:rPr lang="en-US" sz="3300" dirty="0"/>
              <a:t> </a:t>
            </a:r>
            <a:r>
              <a:rPr lang="en-US" sz="3300" dirty="0" err="1"/>
              <a:t>với</a:t>
            </a:r>
            <a:r>
              <a:rPr lang="en-US" sz="3300" dirty="0"/>
              <a:t> </a:t>
            </a:r>
            <a:r>
              <a:rPr lang="en-US" sz="3300" dirty="0" err="1"/>
              <a:t>từ</a:t>
            </a:r>
            <a:r>
              <a:rPr lang="en-US" sz="3300" dirty="0"/>
              <a:t> </a:t>
            </a:r>
            <a:r>
              <a:rPr lang="en-US" sz="3300" dirty="0" err="1"/>
              <a:t>khóa</a:t>
            </a:r>
            <a:r>
              <a:rPr lang="en-US" sz="3300" dirty="0"/>
              <a:t> (</a:t>
            </a:r>
            <a:r>
              <a:rPr lang="en-US" sz="3300" dirty="0" err="1"/>
              <a:t>dùng</a:t>
            </a:r>
            <a:r>
              <a:rPr lang="en-US" sz="3300" dirty="0"/>
              <a:t> “@” </a:t>
            </a:r>
            <a:r>
              <a:rPr lang="en-US" sz="3300" dirty="0" err="1"/>
              <a:t>khắc</a:t>
            </a:r>
            <a:r>
              <a:rPr lang="en-US" sz="3300" dirty="0"/>
              <a:t> </a:t>
            </a:r>
            <a:r>
              <a:rPr lang="en-US" sz="3300" dirty="0" err="1"/>
              <a:t>phục</a:t>
            </a:r>
            <a:r>
              <a:rPr lang="en-US" sz="3300" dirty="0"/>
              <a:t>)</a:t>
            </a:r>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E2BE0D42-8FE7-4975-B291-BB201AC6824C}" type="slidenum">
              <a:rPr lang="en-US" altLang="vi-VN" sz="1200">
                <a:solidFill>
                  <a:srgbClr val="FFFFFF"/>
                </a:solidFill>
              </a:rPr>
              <a:pPr eaLnBrk="1" hangingPunct="1">
                <a:lnSpc>
                  <a:spcPct val="80000"/>
                </a:lnSpc>
              </a:pPr>
              <a:t>16</a:t>
            </a:fld>
            <a:endParaRPr lang="en-US" altLang="vi-VN" sz="1200">
              <a:solidFill>
                <a:srgbClr val="FFFFFF"/>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vi-VN"/>
              <a:t>Keyword</a:t>
            </a:r>
          </a:p>
        </p:txBody>
      </p:sp>
      <p:graphicFrame>
        <p:nvGraphicFramePr>
          <p:cNvPr id="1026" name="Object 3"/>
          <p:cNvGraphicFramePr>
            <a:graphicFrameLocks noGrp="1" noChangeAspect="1"/>
          </p:cNvGraphicFramePr>
          <p:nvPr>
            <p:ph idx="1"/>
          </p:nvPr>
        </p:nvGraphicFramePr>
        <p:xfrm>
          <a:off x="685800" y="2662238"/>
          <a:ext cx="7848600" cy="2598737"/>
        </p:xfrm>
        <a:graphic>
          <a:graphicData uri="http://schemas.openxmlformats.org/presentationml/2006/ole">
            <mc:AlternateContent xmlns:mc="http://schemas.openxmlformats.org/markup-compatibility/2006">
              <mc:Choice xmlns:v="urn:schemas-microsoft-com:vml" Requires="v">
                <p:oleObj spid="_x0000_s1050" name="Worksheet" r:id="rId3" imgW="6004539" imgH="1987886" progId="Excel.Sheet.8">
                  <p:embed/>
                </p:oleObj>
              </mc:Choice>
              <mc:Fallback>
                <p:oleObj name="Worksheet" r:id="rId3" imgW="6004539" imgH="1987886"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2238"/>
                        <a:ext cx="7848600"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C4A0ED7F-2467-4DFD-8C86-37A4C85DCC0F}" type="slidenum">
              <a:rPr lang="en-US" altLang="vi-VN" sz="1200">
                <a:solidFill>
                  <a:srgbClr val="FFFFFF"/>
                </a:solidFill>
              </a:rPr>
              <a:pPr eaLnBrk="1" hangingPunct="1">
                <a:lnSpc>
                  <a:spcPct val="80000"/>
                </a:lnSpc>
              </a:pPr>
              <a:t>17</a:t>
            </a:fld>
            <a:endParaRPr lang="en-US" altLang="vi-VN" sz="1200">
              <a:solidFill>
                <a:srgbClr val="FFFFFF"/>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vi-VN"/>
              <a:t>Constant</a:t>
            </a:r>
          </a:p>
        </p:txBody>
      </p:sp>
      <p:sp>
        <p:nvSpPr>
          <p:cNvPr id="28676" name="Rectangle 3"/>
          <p:cNvSpPr>
            <a:spLocks noGrp="1" noChangeArrowheads="1"/>
          </p:cNvSpPr>
          <p:nvPr>
            <p:ph idx="1"/>
          </p:nvPr>
        </p:nvSpPr>
        <p:spPr>
          <a:xfrm>
            <a:off x="381000" y="1828800"/>
            <a:ext cx="8410575" cy="4114800"/>
          </a:xfrm>
        </p:spPr>
        <p:txBody>
          <a:bodyPr/>
          <a:lstStyle/>
          <a:p>
            <a:pPr eaLnBrk="1" hangingPunct="1"/>
            <a:r>
              <a:rPr lang="en-US" altLang="vi-VN"/>
              <a:t>Một hằng là một biến nhưng trị không thay đổi</a:t>
            </a:r>
          </a:p>
          <a:p>
            <a:pPr eaLnBrk="1" hangingPunct="1">
              <a:buFont typeface="Wingdings 2" panose="05020102010507070707" pitchFamily="18" charset="2"/>
              <a:buNone/>
            </a:pPr>
            <a:r>
              <a:rPr lang="en-US" altLang="vi-VN"/>
              <a:t>	const int a = 100; // giá trị ko thể thay đổi</a:t>
            </a:r>
          </a:p>
          <a:p>
            <a:pPr eaLnBrk="1" hangingPunct="1"/>
            <a:r>
              <a:rPr lang="en-US" altLang="vi-VN"/>
              <a:t>Hằng bắt buộc phải được gán giá trị lúc khai báo </a:t>
            </a:r>
          </a:p>
          <a:p>
            <a:pPr eaLnBrk="1" hangingPunct="1"/>
            <a:r>
              <a:rPr lang="en-US" altLang="vi-VN"/>
              <a:t>Trị của hằng có thể được tính toán vào lúc biên dịch </a:t>
            </a:r>
          </a:p>
          <a:p>
            <a:pPr eaLnBrk="1" hangingPunct="1"/>
            <a:r>
              <a:rPr lang="en-US" altLang="vi-VN"/>
              <a:t>Hằng bao giờ cũng static </a:t>
            </a:r>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0184737C-B07B-4761-B189-5A9D48C951A3}" type="slidenum">
              <a:rPr lang="en-US" altLang="vi-VN" sz="1200">
                <a:solidFill>
                  <a:srgbClr val="FFFFFF"/>
                </a:solidFill>
              </a:rPr>
              <a:pPr eaLnBrk="1" hangingPunct="1">
                <a:lnSpc>
                  <a:spcPct val="80000"/>
                </a:lnSpc>
              </a:pPr>
              <a:t>18</a:t>
            </a:fld>
            <a:endParaRPr lang="en-US" altLang="vi-VN" sz="1200">
              <a:solidFill>
                <a:srgbClr val="FFFFFF"/>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eaLnBrk="1" fontAlgn="auto" hangingPunct="1">
              <a:spcAft>
                <a:spcPts val="0"/>
              </a:spcAft>
              <a:defRPr/>
            </a:pPr>
            <a:r>
              <a:rPr lang="en-US" dirty="0"/>
              <a:t>Constant</a:t>
            </a:r>
          </a:p>
        </p:txBody>
      </p:sp>
      <p:sp>
        <p:nvSpPr>
          <p:cNvPr id="29699" name="Rectangle 3"/>
          <p:cNvSpPr>
            <a:spLocks noGrp="1" noChangeArrowheads="1"/>
          </p:cNvSpPr>
          <p:nvPr>
            <p:ph type="body" sz="half" idx="1"/>
          </p:nvPr>
        </p:nvSpPr>
        <p:spPr>
          <a:xfrm>
            <a:off x="381000" y="1798638"/>
            <a:ext cx="8104188" cy="3992562"/>
          </a:xfrm>
        </p:spPr>
        <p:txBody>
          <a:bodyPr/>
          <a:lstStyle/>
          <a:p>
            <a:pPr eaLnBrk="1" hangingPunct="1"/>
            <a:r>
              <a:rPr lang="en-US" altLang="vi-VN" sz="2800"/>
              <a:t>Ưu điểm</a:t>
            </a:r>
          </a:p>
          <a:p>
            <a:pPr lvl="1" eaLnBrk="1" hangingPunct="1"/>
            <a:r>
              <a:rPr lang="en-US" altLang="vi-VN"/>
              <a:t>Chương trình dễ đọc, khắc phục những con số “</a:t>
            </a:r>
            <a:r>
              <a:rPr lang="en-US" altLang="vi-VN" i="1"/>
              <a:t>magic number</a:t>
            </a:r>
            <a:r>
              <a:rPr lang="en-US" altLang="vi-VN"/>
              <a:t>” trong code.</a:t>
            </a:r>
          </a:p>
          <a:p>
            <a:pPr lvl="1" eaLnBrk="1" hangingPunct="1"/>
            <a:r>
              <a:rPr lang="en-US" altLang="vi-VN"/>
              <a:t>Chương trình dễ sửa hơn.</a:t>
            </a:r>
          </a:p>
          <a:p>
            <a:pPr lvl="1" eaLnBrk="1" hangingPunct="1"/>
            <a:r>
              <a:rPr lang="en-US" altLang="vi-VN"/>
              <a:t>Tránh lỗi dễ dàng hơn, trình biên dịch sẽ báo lỗi nếu gán lại giá trị cho hằng</a:t>
            </a:r>
          </a:p>
          <a:p>
            <a:pPr lvl="1" eaLnBrk="1" hangingPunct="1"/>
            <a:endParaRPr lang="en-US" altLang="vi-VN"/>
          </a:p>
        </p:txBody>
      </p:sp>
      <p:sp>
        <p:nvSpPr>
          <p:cNvPr id="29700"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B177273F-3C87-47CD-A0F3-BE0E4D64D510}" type="slidenum">
              <a:rPr lang="en-US" altLang="vi-VN">
                <a:solidFill>
                  <a:srgbClr val="FFFFFF"/>
                </a:solidFill>
              </a:rPr>
              <a:pPr eaLnBrk="1" hangingPunct="1"/>
              <a:t>19</a:t>
            </a:fld>
            <a:endParaRPr lang="en-US" altLang="vi-VN">
              <a:solidFill>
                <a:srgbClr val="FFFFFF"/>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vi-VN"/>
              <a:t>Content</a:t>
            </a:r>
          </a:p>
        </p:txBody>
      </p:sp>
      <p:sp>
        <p:nvSpPr>
          <p:cNvPr id="13316" name="Rectangle 3"/>
          <p:cNvSpPr>
            <a:spLocks noGrp="1" noChangeArrowheads="1"/>
          </p:cNvSpPr>
          <p:nvPr>
            <p:ph idx="1"/>
          </p:nvPr>
        </p:nvSpPr>
        <p:spPr>
          <a:xfrm>
            <a:off x="381000" y="1779588"/>
            <a:ext cx="8410575" cy="4545012"/>
          </a:xfrm>
        </p:spPr>
        <p:txBody>
          <a:bodyPr/>
          <a:lstStyle/>
          <a:p>
            <a:pPr marL="609600" indent="-609600" eaLnBrk="1" hangingPunct="1">
              <a:lnSpc>
                <a:spcPct val="80000"/>
              </a:lnSpc>
              <a:buFontTx/>
              <a:buAutoNum type="arabicPeriod"/>
            </a:pPr>
            <a:r>
              <a:rPr lang="en-US" altLang="vi-VN"/>
              <a:t>Cấu trúc chương trình C#</a:t>
            </a:r>
          </a:p>
          <a:p>
            <a:pPr marL="609600" indent="-609600" eaLnBrk="1" hangingPunct="1">
              <a:lnSpc>
                <a:spcPct val="80000"/>
              </a:lnSpc>
              <a:buFontTx/>
              <a:buAutoNum type="arabicPeriod"/>
            </a:pPr>
            <a:r>
              <a:rPr lang="en-US" altLang="vi-VN"/>
              <a:t>Kiểu dữ liệu, từ khoá, định danh biến, hằng…</a:t>
            </a:r>
          </a:p>
          <a:p>
            <a:pPr marL="609600" indent="-609600" eaLnBrk="1" hangingPunct="1">
              <a:lnSpc>
                <a:spcPct val="80000"/>
              </a:lnSpc>
              <a:buFontTx/>
              <a:buAutoNum type="arabicPeriod"/>
            </a:pPr>
            <a:r>
              <a:rPr lang="en-US" altLang="vi-VN"/>
              <a:t>Chuyển đổi kiểu</a:t>
            </a:r>
          </a:p>
          <a:p>
            <a:pPr marL="609600" indent="-609600" eaLnBrk="1" hangingPunct="1">
              <a:lnSpc>
                <a:spcPct val="80000"/>
              </a:lnSpc>
              <a:buFontTx/>
              <a:buAutoNum type="arabicPeriod"/>
            </a:pPr>
            <a:r>
              <a:rPr lang="en-US" altLang="vi-VN"/>
              <a:t>Console I/O</a:t>
            </a:r>
          </a:p>
          <a:p>
            <a:pPr marL="609600" indent="-609600" eaLnBrk="1" hangingPunct="1">
              <a:lnSpc>
                <a:spcPct val="80000"/>
              </a:lnSpc>
              <a:buFontTx/>
              <a:buAutoNum type="arabicPeriod"/>
            </a:pPr>
            <a:r>
              <a:rPr lang="en-US" altLang="vi-VN"/>
              <a:t>Tham số ref, out, param</a:t>
            </a:r>
          </a:p>
          <a:p>
            <a:pPr marL="609600" indent="-609600" eaLnBrk="1" hangingPunct="1">
              <a:lnSpc>
                <a:spcPct val="80000"/>
              </a:lnSpc>
              <a:buFontTx/>
              <a:buAutoNum type="arabicPeriod"/>
            </a:pPr>
            <a:r>
              <a:rPr lang="en-US" altLang="vi-VN"/>
              <a:t>Lệnh lặp for, while, do while, foreach</a:t>
            </a:r>
          </a:p>
          <a:p>
            <a:pPr marL="609600" indent="-609600" eaLnBrk="1" hangingPunct="1">
              <a:lnSpc>
                <a:spcPct val="80000"/>
              </a:lnSpc>
              <a:buFontTx/>
              <a:buAutoNum type="arabicPeriod"/>
            </a:pPr>
            <a:r>
              <a:rPr lang="en-US" altLang="vi-VN"/>
              <a:t>Lệnh phân nhánh switch, lệnh nhảy</a:t>
            </a:r>
          </a:p>
          <a:p>
            <a:pPr marL="609600" indent="-609600" eaLnBrk="1" hangingPunct="1">
              <a:lnSpc>
                <a:spcPct val="80000"/>
              </a:lnSpc>
              <a:buFontTx/>
              <a:buAutoNum type="arabicPeriod"/>
            </a:pPr>
            <a:r>
              <a:rPr lang="en-US" altLang="vi-VN"/>
              <a:t>Mảng 1 chiều, đa chiều</a:t>
            </a:r>
          </a:p>
          <a:p>
            <a:pPr marL="609600" indent="-609600" eaLnBrk="1" hangingPunct="1">
              <a:lnSpc>
                <a:spcPct val="80000"/>
              </a:lnSpc>
              <a:buFontTx/>
              <a:buAutoNum type="arabicPeriod"/>
            </a:pPr>
            <a:r>
              <a:rPr lang="en-US" altLang="vi-VN"/>
              <a:t>Kiểu enumeration</a:t>
            </a:r>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97AA778C-40A3-4F70-9596-3FFA0000E488}" type="slidenum">
              <a:rPr lang="en-US" altLang="vi-VN" sz="1200">
                <a:solidFill>
                  <a:srgbClr val="FFFFFF"/>
                </a:solidFill>
              </a:rPr>
              <a:pPr eaLnBrk="1" hangingPunct="1">
                <a:lnSpc>
                  <a:spcPct val="80000"/>
                </a:lnSpc>
              </a:pPr>
              <a:t>2</a:t>
            </a:fld>
            <a:endParaRPr lang="en-US" altLang="vi-VN" sz="1200">
              <a:solidFill>
                <a:srgbClr val="FFFFFF"/>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676400"/>
            <a:ext cx="8382000" cy="4572000"/>
          </a:xfrm>
        </p:spPr>
        <p:txBody>
          <a:bodyPr/>
          <a:lstStyle/>
          <a:p>
            <a:pPr eaLnBrk="1" hangingPunct="1"/>
            <a:r>
              <a:rPr lang="en-US" altLang="vi-VN"/>
              <a:t>Minh họa sử dụng hằng</a:t>
            </a:r>
          </a:p>
        </p:txBody>
      </p:sp>
      <p:sp>
        <p:nvSpPr>
          <p:cNvPr id="15"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80D88BB7-0AB3-4B5B-BDDC-D529E38B463F}" type="slidenum">
              <a:rPr lang="en-US" altLang="vi-VN" sz="1200">
                <a:solidFill>
                  <a:srgbClr val="FFFFFF"/>
                </a:solidFill>
              </a:rPr>
              <a:pPr eaLnBrk="1" hangingPunct="1">
                <a:lnSpc>
                  <a:spcPct val="80000"/>
                </a:lnSpc>
              </a:pPr>
              <a:t>20</a:t>
            </a:fld>
            <a:endParaRPr lang="en-US" altLang="vi-VN" sz="1200">
              <a:solidFill>
                <a:srgbClr val="FFFFFF"/>
              </a:solidFill>
            </a:endParaRPr>
          </a:p>
        </p:txBody>
      </p:sp>
      <p:pic>
        <p:nvPicPr>
          <p:cNvPr id="3072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365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9" descr="j043440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2286000"/>
            <a:ext cx="7461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Line 10"/>
          <p:cNvSpPr>
            <a:spLocks noChangeShapeType="1"/>
          </p:cNvSpPr>
          <p:nvPr/>
        </p:nvSpPr>
        <p:spPr bwMode="auto">
          <a:xfrm flipH="1">
            <a:off x="2984500" y="3276600"/>
            <a:ext cx="901700" cy="635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30728" name="Line 11"/>
          <p:cNvSpPr>
            <a:spLocks noChangeShapeType="1"/>
          </p:cNvSpPr>
          <p:nvPr/>
        </p:nvSpPr>
        <p:spPr bwMode="auto">
          <a:xfrm flipH="1">
            <a:off x="3048000" y="3276600"/>
            <a:ext cx="838200" cy="6096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30729" name="Line 12"/>
          <p:cNvSpPr>
            <a:spLocks noChangeShapeType="1"/>
          </p:cNvSpPr>
          <p:nvPr/>
        </p:nvSpPr>
        <p:spPr bwMode="auto">
          <a:xfrm flipH="1">
            <a:off x="3352800" y="3276600"/>
            <a:ext cx="533400" cy="914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30730" name="Line 13"/>
          <p:cNvSpPr>
            <a:spLocks noChangeShapeType="1"/>
          </p:cNvSpPr>
          <p:nvPr/>
        </p:nvSpPr>
        <p:spPr bwMode="auto">
          <a:xfrm flipH="1">
            <a:off x="2362200" y="3276600"/>
            <a:ext cx="1524000" cy="13716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30731" name="Line 14"/>
          <p:cNvSpPr>
            <a:spLocks noChangeShapeType="1"/>
          </p:cNvSpPr>
          <p:nvPr/>
        </p:nvSpPr>
        <p:spPr bwMode="auto">
          <a:xfrm flipH="1">
            <a:off x="2438400" y="3276600"/>
            <a:ext cx="1447800" cy="19050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pic>
        <p:nvPicPr>
          <p:cNvPr id="2"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743200"/>
            <a:ext cx="365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Text Box 6"/>
          <p:cNvSpPr txBox="1">
            <a:spLocks noChangeArrowheads="1"/>
          </p:cNvSpPr>
          <p:nvPr/>
        </p:nvSpPr>
        <p:spPr bwMode="auto">
          <a:xfrm>
            <a:off x="5791200" y="1828800"/>
            <a:ext cx="1974850" cy="366713"/>
          </a:xfrm>
          <a:prstGeom prst="rect">
            <a:avLst/>
          </a:prstGeom>
          <a:solidFill>
            <a:srgbClr val="CC99FF">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a:solidFill>
                  <a:schemeClr val="tx1"/>
                </a:solidFill>
                <a:cs typeface="Arial" panose="020B0604020202020204" pitchFamily="34" charset="0"/>
              </a:rPr>
              <a:t>Định nghĩa hằng</a:t>
            </a:r>
          </a:p>
        </p:txBody>
      </p:sp>
      <p:sp>
        <p:nvSpPr>
          <p:cNvPr id="30734" name="Line 7"/>
          <p:cNvSpPr>
            <a:spLocks noChangeShapeType="1"/>
          </p:cNvSpPr>
          <p:nvPr/>
        </p:nvSpPr>
        <p:spPr bwMode="auto">
          <a:xfrm flipH="1">
            <a:off x="6705600" y="2209800"/>
            <a:ext cx="838200" cy="9906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pic>
        <p:nvPicPr>
          <p:cNvPr id="3" name="Picture 15" descr="j042384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0" y="2438400"/>
            <a:ext cx="762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txBox="1">
            <a:spLocks noChangeArrowheads="1"/>
          </p:cNvSpPr>
          <p:nvPr/>
        </p:nvSpPr>
        <p:spPr bwMode="auto">
          <a:xfrm>
            <a:off x="381000" y="228600"/>
            <a:ext cx="8382000" cy="750888"/>
          </a:xfrm>
          <a:prstGeom prst="rect">
            <a:avLst/>
          </a:prstGeom>
          <a:noFill/>
          <a:ln w="9525">
            <a:noFill/>
            <a:miter lim="800000"/>
            <a:headEnd/>
            <a:tailEnd/>
          </a:ln>
        </p:spPr>
        <p:txBody>
          <a:bodyPr anchor="ctr">
            <a:normAutofit fontScale="97500"/>
          </a:bodyPr>
          <a:lstStyle/>
          <a:p>
            <a:pPr algn="l" fontAlgn="auto">
              <a:spcAft>
                <a:spcPts val="0"/>
              </a:spcAft>
              <a:defRPr/>
            </a:pPr>
            <a:r>
              <a:rPr lang="en-US" sz="4400" b="0">
                <a:latin typeface="Times New Roman" pitchFamily="18" charset="0"/>
                <a:ea typeface="+mj-ea"/>
                <a:cs typeface="Times New Roman" pitchFamily="18" charset="0"/>
              </a:rPr>
              <a:t>Constant</a:t>
            </a:r>
            <a:endParaRPr lang="en-US" sz="4400" b="0" dirty="0">
              <a:latin typeface="Times New Roman" pitchFamily="18" charset="0"/>
              <a:ea typeface="+mj-ea"/>
              <a:cs typeface="Times New Roman"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altLang="vi-VN"/>
              <a:t>readonly</a:t>
            </a:r>
            <a:endParaRPr lang="en-US" altLang="vi-VN"/>
          </a:p>
        </p:txBody>
      </p:sp>
      <p:sp>
        <p:nvSpPr>
          <p:cNvPr id="1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BAD03084-8272-4F7D-8C3B-DFC94D4B4F1E}" type="slidenum">
              <a:rPr lang="en-US" altLang="vi-VN" sz="1200">
                <a:solidFill>
                  <a:srgbClr val="FFFFFF"/>
                </a:solidFill>
              </a:rPr>
              <a:pPr eaLnBrk="1" hangingPunct="1">
                <a:lnSpc>
                  <a:spcPct val="80000"/>
                </a:lnSpc>
              </a:pPr>
              <a:t>21</a:t>
            </a:fld>
            <a:endParaRPr lang="en-US" altLang="vi-VN" sz="1200">
              <a:solidFill>
                <a:srgbClr val="FFFFFF"/>
              </a:solidFill>
            </a:endParaRPr>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Text Box 4"/>
          <p:cNvSpPr txBox="1">
            <a:spLocks noChangeArrowheads="1"/>
          </p:cNvSpPr>
          <p:nvPr/>
        </p:nvSpPr>
        <p:spPr bwMode="auto">
          <a:xfrm>
            <a:off x="533400" y="1600200"/>
            <a:ext cx="8077200" cy="784225"/>
          </a:xfrm>
          <a:prstGeom prst="rect">
            <a:avLst/>
          </a:prstGeom>
          <a:noFill/>
          <a:ln w="9525">
            <a:noFill/>
            <a:miter lim="800000"/>
            <a:headEnd/>
            <a:tailEnd/>
          </a:ln>
          <a:effectLst/>
        </p:spPr>
        <p:txBody>
          <a:bodyPr>
            <a:spAutoFit/>
          </a:bodyPr>
          <a:lstStyle/>
          <a:p>
            <a:pPr algn="l">
              <a:spcBef>
                <a:spcPct val="50000"/>
              </a:spcBef>
              <a:defRPr/>
            </a:pPr>
            <a:r>
              <a:rPr lang="en-US" b="0" dirty="0">
                <a:solidFill>
                  <a:srgbClr val="FF3300"/>
                </a:solidFill>
                <a:effectLst>
                  <a:outerShdw blurRad="38100" dist="38100" dir="2700000" algn="tl">
                    <a:srgbClr val="000000"/>
                  </a:outerShdw>
                </a:effectLst>
                <a:latin typeface="Arial" charset="0"/>
                <a:cs typeface="Arial" charset="0"/>
              </a:rPr>
              <a:t>const</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phải</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được</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gán</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giá</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trị</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khi</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khai</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báo</a:t>
            </a:r>
            <a:endParaRPr lang="en-US" b="0" dirty="0">
              <a:solidFill>
                <a:schemeClr val="tx1"/>
              </a:solidFill>
              <a:latin typeface="Arial" charset="0"/>
              <a:cs typeface="Arial" charset="0"/>
            </a:endParaRPr>
          </a:p>
          <a:p>
            <a:pPr algn="l">
              <a:spcBef>
                <a:spcPct val="50000"/>
              </a:spcBef>
              <a:defRPr/>
            </a:pPr>
            <a:r>
              <a:rPr lang="en-US" b="0" dirty="0" err="1">
                <a:solidFill>
                  <a:srgbClr val="FF3300"/>
                </a:solidFill>
                <a:effectLst>
                  <a:outerShdw blurRad="38100" dist="38100" dir="2700000" algn="tl">
                    <a:srgbClr val="000000"/>
                  </a:outerShdw>
                </a:effectLst>
                <a:latin typeface="Arial" charset="0"/>
                <a:cs typeface="Arial" charset="0"/>
              </a:rPr>
              <a:t>readonly</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ko</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cần</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khởi</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tạo</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trước</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khi</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gán</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giá</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trị</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thì</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sau</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đó</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ko</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thay</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đổi</a:t>
            </a:r>
            <a:r>
              <a:rPr lang="en-US" b="0" dirty="0">
                <a:solidFill>
                  <a:schemeClr val="tx1"/>
                </a:solidFill>
                <a:latin typeface="Arial" charset="0"/>
                <a:cs typeface="Arial" charset="0"/>
              </a:rPr>
              <a:t> </a:t>
            </a:r>
            <a:r>
              <a:rPr lang="en-US" b="0" dirty="0" err="1">
                <a:solidFill>
                  <a:schemeClr val="tx1"/>
                </a:solidFill>
                <a:latin typeface="Arial" charset="0"/>
                <a:cs typeface="Arial" charset="0"/>
              </a:rPr>
              <a:t>được</a:t>
            </a:r>
            <a:endParaRPr lang="en-US" b="0" dirty="0">
              <a:solidFill>
                <a:schemeClr val="tx1"/>
              </a:solidFill>
              <a:latin typeface="Arial" charset="0"/>
              <a:cs typeface="Arial" charset="0"/>
            </a:endParaRPr>
          </a:p>
        </p:txBody>
      </p:sp>
      <p:grpSp>
        <p:nvGrpSpPr>
          <p:cNvPr id="2" name="Group 5"/>
          <p:cNvGrpSpPr>
            <a:grpSpLocks/>
          </p:cNvGrpSpPr>
          <p:nvPr/>
        </p:nvGrpSpPr>
        <p:grpSpPr bwMode="auto">
          <a:xfrm>
            <a:off x="2806700" y="3541713"/>
            <a:ext cx="5965825" cy="366712"/>
            <a:chOff x="1768" y="2231"/>
            <a:chExt cx="3758" cy="231"/>
          </a:xfrm>
        </p:grpSpPr>
        <p:sp>
          <p:nvSpPr>
            <p:cNvPr id="31756" name="Rectangle 6"/>
            <p:cNvSpPr>
              <a:spLocks noChangeArrowheads="1"/>
            </p:cNvSpPr>
            <p:nvPr/>
          </p:nvSpPr>
          <p:spPr bwMode="auto">
            <a:xfrm>
              <a:off x="1768" y="2312"/>
              <a:ext cx="624" cy="14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31757" name="Line 7"/>
            <p:cNvSpPr>
              <a:spLocks noChangeShapeType="1"/>
            </p:cNvSpPr>
            <p:nvPr/>
          </p:nvSpPr>
          <p:spPr bwMode="auto">
            <a:xfrm>
              <a:off x="2400" y="2368"/>
              <a:ext cx="134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31758" name="Text Box 8"/>
            <p:cNvSpPr txBox="1">
              <a:spLocks noChangeArrowheads="1"/>
            </p:cNvSpPr>
            <p:nvPr/>
          </p:nvSpPr>
          <p:spPr bwMode="auto">
            <a:xfrm>
              <a:off x="3974" y="2231"/>
              <a:ext cx="1552" cy="231"/>
            </a:xfrm>
            <a:prstGeom prst="rect">
              <a:avLst/>
            </a:prstGeom>
            <a:solidFill>
              <a:srgbClr val="00FFFF">
                <a:alpha val="2588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a:solidFill>
                    <a:schemeClr val="tx1"/>
                  </a:solidFill>
                  <a:cs typeface="Arial" panose="020B0604020202020204" pitchFamily="34" charset="0"/>
                </a:rPr>
                <a:t>Chưa được khởi gán</a:t>
              </a:r>
            </a:p>
          </p:txBody>
        </p:sp>
      </p:grpSp>
      <p:grpSp>
        <p:nvGrpSpPr>
          <p:cNvPr id="3" name="Group 9"/>
          <p:cNvGrpSpPr>
            <a:grpSpLocks/>
          </p:cNvGrpSpPr>
          <p:nvPr/>
        </p:nvGrpSpPr>
        <p:grpSpPr bwMode="auto">
          <a:xfrm>
            <a:off x="2514600" y="5410200"/>
            <a:ext cx="5895975" cy="533400"/>
            <a:chOff x="1584" y="3408"/>
            <a:chExt cx="3714" cy="336"/>
          </a:xfrm>
        </p:grpSpPr>
        <p:sp>
          <p:nvSpPr>
            <p:cNvPr id="31753" name="Rectangle 10"/>
            <p:cNvSpPr>
              <a:spLocks noChangeArrowheads="1"/>
            </p:cNvSpPr>
            <p:nvPr/>
          </p:nvSpPr>
          <p:spPr bwMode="auto">
            <a:xfrm>
              <a:off x="1584" y="3408"/>
              <a:ext cx="816" cy="336"/>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31754" name="Line 11"/>
            <p:cNvSpPr>
              <a:spLocks noChangeShapeType="1"/>
            </p:cNvSpPr>
            <p:nvPr/>
          </p:nvSpPr>
          <p:spPr bwMode="auto">
            <a:xfrm>
              <a:off x="2410" y="3593"/>
              <a:ext cx="134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31755" name="Text Box 12"/>
            <p:cNvSpPr txBox="1">
              <a:spLocks noChangeArrowheads="1"/>
            </p:cNvSpPr>
            <p:nvPr/>
          </p:nvSpPr>
          <p:spPr bwMode="auto">
            <a:xfrm>
              <a:off x="3984" y="3456"/>
              <a:ext cx="1314" cy="231"/>
            </a:xfrm>
            <a:prstGeom prst="rect">
              <a:avLst/>
            </a:prstGeom>
            <a:solidFill>
              <a:srgbClr val="00FFFF">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a:solidFill>
                    <a:schemeClr val="tx1"/>
                  </a:solidFill>
                  <a:cs typeface="Arial" panose="020B0604020202020204" pitchFamily="34" charset="0"/>
                </a:rPr>
                <a:t>Ko được thay đổi</a:t>
              </a:r>
            </a:p>
          </p:txBody>
        </p:sp>
      </p:grpSp>
      <p:pic>
        <p:nvPicPr>
          <p:cNvPr id="31752" name="Picture 13" descr="j010474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514600"/>
            <a:ext cx="1089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vi-VN"/>
              <a:t>Variable</a:t>
            </a:r>
          </a:p>
        </p:txBody>
      </p:sp>
      <p:sp>
        <p:nvSpPr>
          <p:cNvPr id="32772" name="Rectangle 3"/>
          <p:cNvSpPr>
            <a:spLocks noGrp="1" noChangeArrowheads="1"/>
          </p:cNvSpPr>
          <p:nvPr>
            <p:ph idx="1"/>
          </p:nvPr>
        </p:nvSpPr>
        <p:spPr>
          <a:xfrm>
            <a:off x="612775" y="1676400"/>
            <a:ext cx="8153400" cy="4419600"/>
          </a:xfrm>
        </p:spPr>
        <p:txBody>
          <a:bodyPr/>
          <a:lstStyle/>
          <a:p>
            <a:pPr eaLnBrk="1" hangingPunct="1"/>
            <a:r>
              <a:rPr lang="en-US" altLang="vi-VN"/>
              <a:t>Biến là nơi lưu dữ liệu của chương trình</a:t>
            </a:r>
          </a:p>
          <a:p>
            <a:pPr eaLnBrk="1" hangingPunct="1"/>
            <a:r>
              <a:rPr lang="en-US" altLang="vi-VN"/>
              <a:t>Dữ liệu của biến</a:t>
            </a:r>
          </a:p>
          <a:p>
            <a:pPr lvl="1" eaLnBrk="1" hangingPunct="1"/>
            <a:r>
              <a:rPr lang="en-US" altLang="vi-VN"/>
              <a:t>Nằm trong bộ nhớ vật lý (physical RAM)</a:t>
            </a:r>
          </a:p>
          <a:p>
            <a:pPr lvl="1" eaLnBrk="1" hangingPunct="1"/>
            <a:r>
              <a:rPr lang="en-US" altLang="vi-VN"/>
              <a:t>Có thể thay đổi giá trị</a:t>
            </a:r>
          </a:p>
          <a:p>
            <a:pPr eaLnBrk="1" hangingPunct="1"/>
            <a:r>
              <a:rPr lang="en-US" altLang="vi-VN"/>
              <a:t>Phải khai báo trước khi dùng</a:t>
            </a:r>
          </a:p>
          <a:p>
            <a:pPr lvl="1" eaLnBrk="1" hangingPunct="1"/>
            <a:r>
              <a:rPr lang="en-US" altLang="vi-VN"/>
              <a:t>Identifier: tên để đại diện cho biến</a:t>
            </a:r>
          </a:p>
          <a:p>
            <a:pPr lvl="1" eaLnBrk="1" hangingPunct="1"/>
            <a:r>
              <a:rPr lang="en-US" altLang="vi-VN"/>
              <a:t>Data type: dạng lưu trữ dữ liệu của biến</a:t>
            </a:r>
          </a:p>
          <a:p>
            <a:pPr eaLnBrk="1" hangingPunct="1"/>
            <a:endParaRPr lang="en-US" altLang="vi-VN"/>
          </a:p>
        </p:txBody>
      </p:sp>
      <p:sp>
        <p:nvSpPr>
          <p:cNvPr id="5"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14AAAD6B-E36A-4921-976E-3D11806FDD6C}" type="slidenum">
              <a:rPr lang="en-US" altLang="vi-VN" sz="1200">
                <a:solidFill>
                  <a:srgbClr val="FFFFFF"/>
                </a:solidFill>
              </a:rPr>
              <a:pPr eaLnBrk="1" hangingPunct="1">
                <a:lnSpc>
                  <a:spcPct val="80000"/>
                </a:lnSpc>
              </a:pPr>
              <a:t>22</a:t>
            </a:fld>
            <a:endParaRPr lang="en-US" altLang="vi-VN" sz="1200">
              <a:solidFill>
                <a:srgbClr val="FFFFFF"/>
              </a:solidFill>
            </a:endParaRPr>
          </a:p>
        </p:txBody>
      </p:sp>
      <p:sp>
        <p:nvSpPr>
          <p:cNvPr id="31749" name="Text Box 4"/>
          <p:cNvSpPr txBox="1">
            <a:spLocks noChangeArrowheads="1"/>
          </p:cNvSpPr>
          <p:nvPr/>
        </p:nvSpPr>
        <p:spPr bwMode="auto">
          <a:xfrm>
            <a:off x="3065463" y="5943600"/>
            <a:ext cx="3124200" cy="461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lgn="l">
              <a:defRPr/>
            </a:pPr>
            <a:r>
              <a:rPr lang="en-US" sz="2400" dirty="0">
                <a:solidFill>
                  <a:schemeClr val="tx1"/>
                </a:solidFill>
                <a:cs typeface="Arial" charset="0"/>
              </a:rPr>
              <a:t>Data type   </a:t>
            </a:r>
            <a:r>
              <a:rPr lang="en-US" sz="2400" dirty="0">
                <a:solidFill>
                  <a:srgbClr val="FF3300"/>
                </a:solidFill>
                <a:cs typeface="Arial" charset="0"/>
              </a:rPr>
              <a:t>identifier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vi-VN"/>
              <a:t>Variable</a:t>
            </a:r>
          </a:p>
        </p:txBody>
      </p:sp>
      <p:sp>
        <p:nvSpPr>
          <p:cNvPr id="33796" name="Rectangle 3"/>
          <p:cNvSpPr>
            <a:spLocks noGrp="1" noChangeArrowheads="1"/>
          </p:cNvSpPr>
          <p:nvPr>
            <p:ph idx="1"/>
          </p:nvPr>
        </p:nvSpPr>
        <p:spPr/>
        <p:txBody>
          <a:bodyPr/>
          <a:lstStyle/>
          <a:p>
            <a:pPr eaLnBrk="1" hangingPunct="1"/>
            <a:r>
              <a:rPr lang="en-US" altLang="vi-VN"/>
              <a:t>Phạm vi (scope)</a:t>
            </a:r>
          </a:p>
          <a:p>
            <a:pPr lvl="1" eaLnBrk="1" hangingPunct="1"/>
            <a:r>
              <a:rPr lang="en-US" altLang="vi-VN"/>
              <a:t>Được xác định bởi cặp dấu </a:t>
            </a:r>
            <a:r>
              <a:rPr lang="en-US" altLang="vi-VN" b="1">
                <a:latin typeface="Courier New" panose="02070309020205020404" pitchFamily="49" charset="0"/>
              </a:rPr>
              <a:t>{</a:t>
            </a:r>
            <a:r>
              <a:rPr lang="en-US" altLang="vi-VN"/>
              <a:t> và </a:t>
            </a:r>
            <a:r>
              <a:rPr lang="en-US" altLang="vi-VN" b="1">
                <a:latin typeface="Courier New" panose="02070309020205020404" pitchFamily="49" charset="0"/>
              </a:rPr>
              <a:t>}</a:t>
            </a:r>
          </a:p>
          <a:p>
            <a:pPr lvl="1" eaLnBrk="1" hangingPunct="1"/>
            <a:r>
              <a:rPr lang="en-US" altLang="vi-VN"/>
              <a:t>Có thể chứa phạm vi nhỏ hơn</a:t>
            </a:r>
          </a:p>
          <a:p>
            <a:pPr eaLnBrk="1" hangingPunct="1"/>
            <a:r>
              <a:rPr lang="en-US" altLang="vi-VN"/>
              <a:t>Vị trí khai báo biến</a:t>
            </a:r>
          </a:p>
          <a:p>
            <a:pPr lvl="1" eaLnBrk="1" hangingPunct="1"/>
            <a:r>
              <a:rPr lang="en-US" altLang="vi-VN"/>
              <a:t>Trong thân phương thức: biến cục bộ</a:t>
            </a:r>
          </a:p>
          <a:p>
            <a:pPr lvl="1" eaLnBrk="1" hangingPunct="1"/>
            <a:r>
              <a:rPr lang="en-US" altLang="vi-VN"/>
              <a:t>Trong thân lớp: thuộc tính</a:t>
            </a:r>
          </a:p>
          <a:p>
            <a:pPr eaLnBrk="1" hangingPunct="1"/>
            <a:r>
              <a:rPr lang="en-US" altLang="vi-VN"/>
              <a:t>Biến trong C# chỉ có tác dụng trong phạm vi mà nó được khai báo</a:t>
            </a:r>
          </a:p>
          <a:p>
            <a:pPr eaLnBrk="1" hangingPunct="1"/>
            <a:endParaRPr lang="en-US" altLang="vi-VN"/>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3F51EC3E-35E3-4150-9B5A-CE81759F803D}" type="slidenum">
              <a:rPr lang="en-US" altLang="vi-VN" sz="1200">
                <a:solidFill>
                  <a:srgbClr val="FFFFFF"/>
                </a:solidFill>
              </a:rPr>
              <a:pPr eaLnBrk="1" hangingPunct="1">
                <a:lnSpc>
                  <a:spcPct val="80000"/>
                </a:lnSpc>
              </a:pPr>
              <a:t>23</a:t>
            </a:fld>
            <a:endParaRPr lang="en-US" altLang="vi-VN" sz="1200">
              <a:solidFill>
                <a:srgbClr val="FFFFFF"/>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vi-VN"/>
              <a:t>Type cast</a:t>
            </a:r>
          </a:p>
        </p:txBody>
      </p:sp>
      <p:sp>
        <p:nvSpPr>
          <p:cNvPr id="34820" name="Rectangle 3"/>
          <p:cNvSpPr>
            <a:spLocks noGrp="1" noChangeArrowheads="1"/>
          </p:cNvSpPr>
          <p:nvPr>
            <p:ph idx="1"/>
          </p:nvPr>
        </p:nvSpPr>
        <p:spPr/>
        <p:txBody>
          <a:bodyPr/>
          <a:lstStyle/>
          <a:p>
            <a:pPr eaLnBrk="1" hangingPunct="1"/>
            <a:r>
              <a:rPr lang="en-US" altLang="vi-VN" dirty="0" err="1"/>
              <a:t>Ép</a:t>
            </a:r>
            <a:r>
              <a:rPr lang="en-US" altLang="vi-VN" dirty="0"/>
              <a:t> </a:t>
            </a:r>
            <a:r>
              <a:rPr lang="en-US" altLang="vi-VN" dirty="0" err="1"/>
              <a:t>kiểu</a:t>
            </a:r>
            <a:r>
              <a:rPr lang="en-US" altLang="vi-VN" dirty="0"/>
              <a:t>: </a:t>
            </a:r>
            <a:r>
              <a:rPr lang="en-US" altLang="vi-VN" dirty="0" err="1"/>
              <a:t>chuyển</a:t>
            </a:r>
            <a:r>
              <a:rPr lang="en-US" altLang="vi-VN" dirty="0"/>
              <a:t> </a:t>
            </a:r>
            <a:r>
              <a:rPr lang="en-US" altLang="vi-VN" dirty="0" err="1"/>
              <a:t>giá</a:t>
            </a:r>
            <a:r>
              <a:rPr lang="en-US" altLang="vi-VN" dirty="0"/>
              <a:t> </a:t>
            </a:r>
            <a:r>
              <a:rPr lang="en-US" altLang="vi-VN" dirty="0" err="1"/>
              <a:t>trị</a:t>
            </a:r>
            <a:r>
              <a:rPr lang="en-US" altLang="vi-VN" dirty="0"/>
              <a:t> </a:t>
            </a:r>
            <a:r>
              <a:rPr lang="en-US" altLang="vi-VN" dirty="0" err="1"/>
              <a:t>từ</a:t>
            </a:r>
            <a:r>
              <a:rPr lang="en-US" altLang="vi-VN" dirty="0"/>
              <a:t> </a:t>
            </a:r>
            <a:r>
              <a:rPr lang="en-US" altLang="vi-VN" dirty="0" err="1"/>
              <a:t>kiểu</a:t>
            </a:r>
            <a:r>
              <a:rPr lang="en-US" altLang="vi-VN" dirty="0"/>
              <a:t> </a:t>
            </a:r>
            <a:r>
              <a:rPr lang="en-US" altLang="vi-VN" dirty="0" err="1"/>
              <a:t>này</a:t>
            </a:r>
            <a:r>
              <a:rPr lang="en-US" altLang="vi-VN" dirty="0"/>
              <a:t> sang </a:t>
            </a:r>
            <a:r>
              <a:rPr lang="en-US" altLang="vi-VN" dirty="0" err="1"/>
              <a:t>kiểu</a:t>
            </a:r>
            <a:r>
              <a:rPr lang="en-US" altLang="vi-VN" dirty="0"/>
              <a:t> </a:t>
            </a:r>
            <a:r>
              <a:rPr lang="en-US" altLang="vi-VN" dirty="0" err="1"/>
              <a:t>khác</a:t>
            </a:r>
            <a:endParaRPr lang="en-US" altLang="vi-VN" dirty="0"/>
          </a:p>
          <a:p>
            <a:pPr eaLnBrk="1" hangingPunct="1"/>
            <a:r>
              <a:rPr lang="en-US" altLang="vi-VN" dirty="0" err="1"/>
              <a:t>Ví</a:t>
            </a:r>
            <a:r>
              <a:rPr lang="en-US" altLang="vi-VN" dirty="0"/>
              <a:t> </a:t>
            </a:r>
            <a:r>
              <a:rPr lang="en-US" altLang="vi-VN" dirty="0" err="1"/>
              <a:t>dụ</a:t>
            </a:r>
            <a:endParaRPr lang="en-US" altLang="vi-VN" dirty="0"/>
          </a:p>
          <a:p>
            <a:pPr lvl="1" eaLnBrk="1" hangingPunct="1"/>
            <a:r>
              <a:rPr lang="en-US" altLang="vi-VN" dirty="0" err="1"/>
              <a:t>Chuyển</a:t>
            </a:r>
            <a:r>
              <a:rPr lang="en-US" altLang="vi-VN" dirty="0"/>
              <a:t> </a:t>
            </a:r>
            <a:r>
              <a:rPr lang="en-US" altLang="vi-VN" dirty="0" err="1"/>
              <a:t>từ</a:t>
            </a:r>
            <a:r>
              <a:rPr lang="en-US" altLang="vi-VN" dirty="0"/>
              <a:t> </a:t>
            </a:r>
            <a:r>
              <a:rPr lang="en-US" altLang="vi-VN" b="1" dirty="0" err="1">
                <a:latin typeface="Courier New" panose="02070309020205020404" pitchFamily="49" charset="0"/>
              </a:rPr>
              <a:t>int</a:t>
            </a:r>
            <a:r>
              <a:rPr lang="en-US" altLang="vi-VN" dirty="0"/>
              <a:t> qua </a:t>
            </a:r>
            <a:r>
              <a:rPr lang="en-US" altLang="vi-VN" b="1" dirty="0">
                <a:latin typeface="Courier New" panose="02070309020205020404" pitchFamily="49" charset="0"/>
              </a:rPr>
              <a:t>float</a:t>
            </a:r>
            <a:r>
              <a:rPr lang="en-US" altLang="vi-VN" dirty="0"/>
              <a:t> </a:t>
            </a:r>
            <a:r>
              <a:rPr lang="en-US" altLang="vi-VN" dirty="0" err="1"/>
              <a:t>và</a:t>
            </a:r>
            <a:r>
              <a:rPr lang="en-US" altLang="vi-VN" dirty="0"/>
              <a:t> </a:t>
            </a:r>
            <a:r>
              <a:rPr lang="en-US" altLang="vi-VN" dirty="0" err="1"/>
              <a:t>ngược</a:t>
            </a:r>
            <a:r>
              <a:rPr lang="en-US" altLang="vi-VN" dirty="0"/>
              <a:t> </a:t>
            </a:r>
            <a:r>
              <a:rPr lang="en-US" altLang="vi-VN" dirty="0" err="1"/>
              <a:t>lại</a:t>
            </a:r>
            <a:endParaRPr lang="en-US" altLang="vi-VN" dirty="0"/>
          </a:p>
          <a:p>
            <a:pPr eaLnBrk="1" hangingPunct="1"/>
            <a:r>
              <a:rPr lang="en-US" altLang="vi-VN" dirty="0" err="1"/>
              <a:t>Có</a:t>
            </a:r>
            <a:r>
              <a:rPr lang="en-US" altLang="vi-VN" dirty="0"/>
              <a:t> </a:t>
            </a:r>
            <a:r>
              <a:rPr lang="en-US" altLang="vi-VN" dirty="0" err="1"/>
              <a:t>hai</a:t>
            </a:r>
            <a:r>
              <a:rPr lang="en-US" altLang="vi-VN" dirty="0"/>
              <a:t> </a:t>
            </a:r>
            <a:r>
              <a:rPr lang="en-US" altLang="vi-VN" dirty="0" err="1"/>
              <a:t>loại</a:t>
            </a:r>
            <a:endParaRPr lang="en-US" altLang="vi-VN" dirty="0"/>
          </a:p>
          <a:p>
            <a:pPr lvl="1" eaLnBrk="1" hangingPunct="1"/>
            <a:r>
              <a:rPr lang="en-US" altLang="vi-VN" dirty="0" err="1"/>
              <a:t>Ép</a:t>
            </a:r>
            <a:r>
              <a:rPr lang="en-US" altLang="vi-VN" dirty="0"/>
              <a:t> </a:t>
            </a:r>
            <a:r>
              <a:rPr lang="en-US" altLang="vi-VN" dirty="0" err="1"/>
              <a:t>kiểu</a:t>
            </a:r>
            <a:r>
              <a:rPr lang="en-US" altLang="vi-VN" dirty="0"/>
              <a:t> </a:t>
            </a:r>
            <a:r>
              <a:rPr lang="en-US" altLang="vi-VN" dirty="0" err="1"/>
              <a:t>ngầm</a:t>
            </a:r>
            <a:r>
              <a:rPr lang="en-US" altLang="vi-VN" dirty="0"/>
              <a:t> </a:t>
            </a:r>
            <a:r>
              <a:rPr lang="en-US" altLang="vi-VN" dirty="0" err="1"/>
              <a:t>định</a:t>
            </a:r>
            <a:r>
              <a:rPr lang="en-US" altLang="vi-VN" dirty="0"/>
              <a:t> (implicit type-cast)</a:t>
            </a:r>
          </a:p>
          <a:p>
            <a:pPr lvl="1" eaLnBrk="1" hangingPunct="1"/>
            <a:r>
              <a:rPr lang="en-US" altLang="vi-VN" dirty="0" err="1"/>
              <a:t>Ép</a:t>
            </a:r>
            <a:r>
              <a:rPr lang="en-US" altLang="vi-VN" dirty="0"/>
              <a:t> </a:t>
            </a:r>
            <a:r>
              <a:rPr lang="en-US" altLang="vi-VN" dirty="0" err="1"/>
              <a:t>kiểu</a:t>
            </a:r>
            <a:r>
              <a:rPr lang="en-US" altLang="vi-VN" dirty="0"/>
              <a:t> </a:t>
            </a:r>
            <a:r>
              <a:rPr lang="en-US" altLang="vi-VN" dirty="0" err="1"/>
              <a:t>chỉ</a:t>
            </a:r>
            <a:r>
              <a:rPr lang="en-US" altLang="vi-VN" dirty="0"/>
              <a:t> </a:t>
            </a:r>
            <a:r>
              <a:rPr lang="en-US" altLang="vi-VN" dirty="0" err="1"/>
              <a:t>định</a:t>
            </a:r>
            <a:r>
              <a:rPr lang="en-US" altLang="vi-VN" dirty="0"/>
              <a:t> (explicit type-cast)</a:t>
            </a:r>
          </a:p>
          <a:p>
            <a:pPr eaLnBrk="1" hangingPunct="1"/>
            <a:endParaRPr lang="en-US" altLang="vi-VN" dirty="0"/>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C8F05E80-5CA1-4933-9F63-73A855AABAC0}" type="slidenum">
              <a:rPr lang="en-US" altLang="vi-VN" sz="1200">
                <a:solidFill>
                  <a:srgbClr val="FFFFFF"/>
                </a:solidFill>
              </a:rPr>
              <a:pPr eaLnBrk="1" hangingPunct="1">
                <a:lnSpc>
                  <a:spcPct val="80000"/>
                </a:lnSpc>
              </a:pPr>
              <a:t>24</a:t>
            </a:fld>
            <a:endParaRPr lang="en-US" altLang="vi-VN" sz="1200">
              <a:solidFill>
                <a:srgbClr val="FFFFFF"/>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vi-VN"/>
              <a:t>Implicit type cast</a:t>
            </a:r>
          </a:p>
        </p:txBody>
      </p:sp>
      <p:sp>
        <p:nvSpPr>
          <p:cNvPr id="35844" name="Rectangle 3"/>
          <p:cNvSpPr>
            <a:spLocks noGrp="1" noChangeArrowheads="1"/>
          </p:cNvSpPr>
          <p:nvPr>
            <p:ph idx="1"/>
          </p:nvPr>
        </p:nvSpPr>
        <p:spPr/>
        <p:txBody>
          <a:bodyPr/>
          <a:lstStyle/>
          <a:p>
            <a:pPr eaLnBrk="1" hangingPunct="1"/>
            <a:r>
              <a:rPr lang="en-US" altLang="vi-VN"/>
              <a:t>Do C# tự thực hiện</a:t>
            </a:r>
          </a:p>
          <a:p>
            <a:pPr eaLnBrk="1" hangingPunct="1"/>
            <a:r>
              <a:rPr lang="en-US" altLang="vi-VN"/>
              <a:t>Không cần lập trình viên can thiệp</a:t>
            </a:r>
          </a:p>
          <a:p>
            <a:pPr eaLnBrk="1" hangingPunct="1"/>
            <a:r>
              <a:rPr lang="en-US" altLang="vi-VN"/>
              <a:t>Xảy ra khi</a:t>
            </a:r>
          </a:p>
          <a:p>
            <a:pPr lvl="1" eaLnBrk="1" hangingPunct="1"/>
            <a:r>
              <a:rPr lang="en-US" altLang="vi-VN"/>
              <a:t>Ép từ kiểu nhỏ qua kiểu lớn</a:t>
            </a:r>
          </a:p>
          <a:p>
            <a:pPr lvl="1" eaLnBrk="1" hangingPunct="1"/>
            <a:endParaRPr lang="en-US" altLang="vi-VN"/>
          </a:p>
          <a:p>
            <a:pPr lvl="1" eaLnBrk="1" hangingPunct="1"/>
            <a:endParaRPr lang="en-US" altLang="vi-VN"/>
          </a:p>
          <a:p>
            <a:pPr lvl="1" eaLnBrk="1" hangingPunct="1"/>
            <a:r>
              <a:rPr lang="en-US" altLang="vi-VN"/>
              <a:t>Ép từ lớp dẫn xuất qua lớp cơ sở</a:t>
            </a:r>
          </a:p>
        </p:txBody>
      </p:sp>
      <p:sp>
        <p:nvSpPr>
          <p:cNvPr id="10"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9BDF3B50-0439-434E-9E38-0D90E03E9C6F}" type="slidenum">
              <a:rPr lang="en-US" altLang="vi-VN" sz="1200">
                <a:solidFill>
                  <a:srgbClr val="FFFFFF"/>
                </a:solidFill>
              </a:rPr>
              <a:pPr eaLnBrk="1" hangingPunct="1">
                <a:lnSpc>
                  <a:spcPct val="80000"/>
                </a:lnSpc>
              </a:pPr>
              <a:t>25</a:t>
            </a:fld>
            <a:endParaRPr lang="en-US" altLang="vi-VN" sz="1200">
              <a:solidFill>
                <a:srgbClr val="FFFFFF"/>
              </a:solidFill>
            </a:endParaRPr>
          </a:p>
        </p:txBody>
      </p:sp>
      <p:grpSp>
        <p:nvGrpSpPr>
          <p:cNvPr id="35845" name="Group 4"/>
          <p:cNvGrpSpPr>
            <a:grpSpLocks/>
          </p:cNvGrpSpPr>
          <p:nvPr/>
        </p:nvGrpSpPr>
        <p:grpSpPr bwMode="auto">
          <a:xfrm>
            <a:off x="3048000" y="3595688"/>
            <a:ext cx="2819400" cy="671512"/>
            <a:chOff x="1968" y="2841"/>
            <a:chExt cx="1584" cy="423"/>
          </a:xfrm>
        </p:grpSpPr>
        <p:sp>
          <p:nvSpPr>
            <p:cNvPr id="35849" name="Text Box 5"/>
            <p:cNvSpPr txBox="1">
              <a:spLocks noChangeArrowheads="1"/>
            </p:cNvSpPr>
            <p:nvPr/>
          </p:nvSpPr>
          <p:spPr bwMode="auto">
            <a:xfrm>
              <a:off x="1968" y="2841"/>
              <a:ext cx="1584"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err="1">
                  <a:solidFill>
                    <a:srgbClr val="0070C0"/>
                  </a:solidFill>
                  <a:latin typeface="Courier New" panose="02070309020205020404" pitchFamily="49" charset="0"/>
                </a:rPr>
                <a:t>int</a:t>
              </a:r>
              <a:r>
                <a:rPr lang="en-US" altLang="vi-VN" dirty="0">
                  <a:solidFill>
                    <a:srgbClr val="FF0000"/>
                  </a:solidFill>
                  <a:latin typeface="Courier New" panose="02070309020205020404" pitchFamily="49" charset="0"/>
                </a:rPr>
                <a:t> </a:t>
              </a:r>
              <a:r>
                <a:rPr lang="en-US" altLang="vi-VN" dirty="0" err="1">
                  <a:solidFill>
                    <a:schemeClr val="tx1"/>
                  </a:solidFill>
                  <a:latin typeface="Courier New" panose="02070309020205020404" pitchFamily="49" charset="0"/>
                </a:rPr>
                <a:t>i</a:t>
              </a:r>
              <a:r>
                <a:rPr lang="en-US" altLang="vi-VN" dirty="0">
                  <a:solidFill>
                    <a:schemeClr val="tx1"/>
                  </a:solidFill>
                  <a:latin typeface="Courier New" panose="02070309020205020404" pitchFamily="49" charset="0"/>
                </a:rPr>
                <a:t> = 59;</a:t>
              </a:r>
            </a:p>
          </p:txBody>
        </p:sp>
        <p:sp>
          <p:nvSpPr>
            <p:cNvPr id="35850" name="Text Box 6"/>
            <p:cNvSpPr txBox="1">
              <a:spLocks noChangeArrowheads="1"/>
            </p:cNvSpPr>
            <p:nvPr/>
          </p:nvSpPr>
          <p:spPr bwMode="auto">
            <a:xfrm>
              <a:off x="1968" y="3033"/>
              <a:ext cx="1584"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70C0"/>
                  </a:solidFill>
                  <a:latin typeface="Courier New" panose="02070309020205020404" pitchFamily="49" charset="0"/>
                </a:rPr>
                <a:t>double</a:t>
              </a:r>
              <a:r>
                <a:rPr lang="en-US" altLang="vi-VN" dirty="0">
                  <a:solidFill>
                    <a:srgbClr val="FF0000"/>
                  </a:solidFill>
                  <a:latin typeface="Courier New" panose="02070309020205020404" pitchFamily="49" charset="0"/>
                </a:rPr>
                <a:t> </a:t>
              </a:r>
              <a:r>
                <a:rPr lang="en-US" altLang="vi-VN" dirty="0">
                  <a:solidFill>
                    <a:schemeClr val="tx1"/>
                  </a:solidFill>
                  <a:latin typeface="Courier New" panose="02070309020205020404" pitchFamily="49" charset="0"/>
                </a:rPr>
                <a:t>x = </a:t>
              </a:r>
              <a:r>
                <a:rPr lang="en-US" altLang="vi-VN" dirty="0" err="1">
                  <a:solidFill>
                    <a:schemeClr val="tx1"/>
                  </a:solidFill>
                  <a:latin typeface="Courier New" panose="02070309020205020404" pitchFamily="49" charset="0"/>
                </a:rPr>
                <a:t>i</a:t>
              </a:r>
              <a:r>
                <a:rPr lang="en-US" altLang="vi-VN" dirty="0">
                  <a:solidFill>
                    <a:schemeClr val="tx1"/>
                  </a:solidFill>
                  <a:latin typeface="Courier New" panose="02070309020205020404" pitchFamily="49" charset="0"/>
                </a:rPr>
                <a:t>;</a:t>
              </a:r>
            </a:p>
          </p:txBody>
        </p:sp>
      </p:grpSp>
      <p:grpSp>
        <p:nvGrpSpPr>
          <p:cNvPr id="35846" name="Group 7"/>
          <p:cNvGrpSpPr>
            <a:grpSpLocks/>
          </p:cNvGrpSpPr>
          <p:nvPr/>
        </p:nvGrpSpPr>
        <p:grpSpPr bwMode="auto">
          <a:xfrm>
            <a:off x="3048000" y="5181600"/>
            <a:ext cx="2819400" cy="671512"/>
            <a:chOff x="1920" y="3648"/>
            <a:chExt cx="1776" cy="423"/>
          </a:xfrm>
        </p:grpSpPr>
        <p:sp>
          <p:nvSpPr>
            <p:cNvPr id="35847" name="Text Box 8"/>
            <p:cNvSpPr txBox="1">
              <a:spLocks noChangeArrowheads="1"/>
            </p:cNvSpPr>
            <p:nvPr/>
          </p:nvSpPr>
          <p:spPr bwMode="auto">
            <a:xfrm>
              <a:off x="1920" y="3648"/>
              <a:ext cx="1776"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70C0"/>
                  </a:solidFill>
                  <a:latin typeface="Courier New" panose="02070309020205020404" pitchFamily="49" charset="0"/>
                </a:rPr>
                <a:t>string </a:t>
              </a:r>
              <a:r>
                <a:rPr lang="en-US" altLang="vi-VN" dirty="0">
                  <a:solidFill>
                    <a:schemeClr val="tx1"/>
                  </a:solidFill>
                  <a:latin typeface="Courier New" panose="02070309020205020404" pitchFamily="49" charset="0"/>
                </a:rPr>
                <a:t>s =</a:t>
              </a:r>
              <a:r>
                <a:rPr lang="en-US" altLang="vi-VN" dirty="0">
                  <a:solidFill>
                    <a:srgbClr val="0070C0"/>
                  </a:solidFill>
                  <a:latin typeface="Courier New" panose="02070309020205020404" pitchFamily="49" charset="0"/>
                </a:rPr>
                <a:t> </a:t>
              </a:r>
              <a:r>
                <a:rPr lang="en-US" altLang="vi-VN" dirty="0">
                  <a:solidFill>
                    <a:schemeClr val="tx1"/>
                  </a:solidFill>
                  <a:latin typeface="Courier New" panose="02070309020205020404" pitchFamily="49" charset="0"/>
                </a:rPr>
                <a:t>"Hello";</a:t>
              </a:r>
            </a:p>
          </p:txBody>
        </p:sp>
        <p:sp>
          <p:nvSpPr>
            <p:cNvPr id="35848" name="Text Box 9"/>
            <p:cNvSpPr txBox="1">
              <a:spLocks noChangeArrowheads="1"/>
            </p:cNvSpPr>
            <p:nvPr/>
          </p:nvSpPr>
          <p:spPr bwMode="auto">
            <a:xfrm>
              <a:off x="1920" y="3840"/>
              <a:ext cx="1776"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70C0"/>
                  </a:solidFill>
                  <a:latin typeface="Courier New" panose="02070309020205020404" pitchFamily="49" charset="0"/>
                </a:rPr>
                <a:t>object </a:t>
              </a:r>
              <a:r>
                <a:rPr lang="en-US" altLang="vi-VN">
                  <a:solidFill>
                    <a:schemeClr val="tx1"/>
                  </a:solidFill>
                  <a:latin typeface="Courier New" panose="02070309020205020404" pitchFamily="49" charset="0"/>
                </a:rPr>
                <a:t>o = s;</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pPr eaLnBrk="1" fontAlgn="auto" hangingPunct="1">
              <a:spcAft>
                <a:spcPts val="0"/>
              </a:spcAft>
              <a:defRPr/>
            </a:pPr>
            <a:r>
              <a:rPr lang="en-US" dirty="0"/>
              <a:t>Implicit type-cast</a:t>
            </a:r>
          </a:p>
        </p:txBody>
      </p:sp>
      <p:graphicFrame>
        <p:nvGraphicFramePr>
          <p:cNvPr id="101414" name="Group 38"/>
          <p:cNvGraphicFramePr>
            <a:graphicFrameLocks noGrp="1"/>
          </p:cNvGraphicFramePr>
          <p:nvPr>
            <p:ph type="tbl" idx="1"/>
          </p:nvPr>
        </p:nvGraphicFramePr>
        <p:xfrm>
          <a:off x="381000" y="1905000"/>
          <a:ext cx="8410575" cy="4297366"/>
        </p:xfrm>
        <a:graphic>
          <a:graphicData uri="http://schemas.openxmlformats.org/drawingml/2006/table">
            <a:tbl>
              <a:tblPr/>
              <a:tblGrid>
                <a:gridCol w="1835150">
                  <a:extLst>
                    <a:ext uri="{9D8B030D-6E8A-4147-A177-3AD203B41FA5}">
                      <a16:colId xmlns:a16="http://schemas.microsoft.com/office/drawing/2014/main" val="20000"/>
                    </a:ext>
                  </a:extLst>
                </a:gridCol>
                <a:gridCol w="6575425">
                  <a:extLst>
                    <a:ext uri="{9D8B030D-6E8A-4147-A177-3AD203B41FA5}">
                      <a16:colId xmlns:a16="http://schemas.microsoft.com/office/drawing/2014/main" val="20001"/>
                    </a:ext>
                  </a:extLst>
                </a:gridCol>
              </a:tblGrid>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From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sbyte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short, int, long,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00">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byte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short, ushort, int, uint, long, ulong,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short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int, long,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ushort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int, uint, long, ulong,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long,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uint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long, ulong,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long, ulong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double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8463">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char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1963" marR="0" lvl="0" indent="-461963" algn="l" defTabSz="914400" rtl="0" eaLnBrk="1" fontAlgn="base" latinLnBrk="0" hangingPunct="1">
                        <a:lnSpc>
                          <a:spcPct val="90000"/>
                        </a:lnSpc>
                        <a:spcBef>
                          <a:spcPct val="0"/>
                        </a:spcBef>
                        <a:spcAft>
                          <a:spcPct val="0"/>
                        </a:spcAft>
                        <a:buClr>
                          <a:schemeClr val="tx2"/>
                        </a:buClr>
                        <a:buSzTx/>
                        <a:buFont typeface="Wingdings 2" pitchFamily="18" charset="2"/>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ushort</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int</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uint</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 long, </a:t>
                      </a: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ulong</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 float, double, decimal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690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78601096-5FF9-4704-B822-DAF849BE17D3}" type="slidenum">
              <a:rPr lang="en-US" altLang="vi-VN">
                <a:solidFill>
                  <a:srgbClr val="FFFFFF"/>
                </a:solidFill>
              </a:rPr>
              <a:pPr eaLnBrk="1" hangingPunct="1"/>
              <a:t>26</a:t>
            </a:fld>
            <a:endParaRPr lang="en-US" altLang="vi-VN">
              <a:solidFill>
                <a:srgbClr val="FFFFFF"/>
              </a:solidFil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vi-VN"/>
              <a:t>Explicit type-cast</a:t>
            </a:r>
          </a:p>
        </p:txBody>
      </p:sp>
      <p:sp>
        <p:nvSpPr>
          <p:cNvPr id="37892" name="Rectangle 3"/>
          <p:cNvSpPr>
            <a:spLocks noGrp="1" noChangeArrowheads="1"/>
          </p:cNvSpPr>
          <p:nvPr>
            <p:ph idx="1"/>
          </p:nvPr>
        </p:nvSpPr>
        <p:spPr/>
        <p:txBody>
          <a:bodyPr/>
          <a:lstStyle/>
          <a:p>
            <a:pPr eaLnBrk="1" hangingPunct="1"/>
            <a:r>
              <a:rPr lang="en-US" altLang="vi-VN" dirty="0"/>
              <a:t>Do </a:t>
            </a:r>
            <a:r>
              <a:rPr lang="en-US" altLang="vi-VN" dirty="0" err="1"/>
              <a:t>lập</a:t>
            </a:r>
            <a:r>
              <a:rPr lang="en-US" altLang="vi-VN" dirty="0"/>
              <a:t> </a:t>
            </a:r>
            <a:r>
              <a:rPr lang="en-US" altLang="vi-VN" dirty="0" err="1"/>
              <a:t>trình</a:t>
            </a:r>
            <a:r>
              <a:rPr lang="en-US" altLang="vi-VN" dirty="0"/>
              <a:t> </a:t>
            </a:r>
            <a:r>
              <a:rPr lang="en-US" altLang="vi-VN" dirty="0" err="1"/>
              <a:t>viên</a:t>
            </a:r>
            <a:r>
              <a:rPr lang="en-US" altLang="vi-VN" dirty="0"/>
              <a:t> </a:t>
            </a:r>
            <a:r>
              <a:rPr lang="en-US" altLang="vi-VN" dirty="0" err="1"/>
              <a:t>chỉ</a:t>
            </a:r>
            <a:r>
              <a:rPr lang="en-US" altLang="vi-VN" dirty="0"/>
              <a:t> </a:t>
            </a:r>
            <a:r>
              <a:rPr lang="en-US" altLang="vi-VN" dirty="0" err="1"/>
              <a:t>định</a:t>
            </a:r>
            <a:endParaRPr lang="en-US" altLang="vi-VN" dirty="0"/>
          </a:p>
          <a:p>
            <a:pPr eaLnBrk="1" hangingPunct="1"/>
            <a:r>
              <a:rPr lang="en-US" altLang="vi-VN" dirty="0" err="1"/>
              <a:t>Xảy</a:t>
            </a:r>
            <a:r>
              <a:rPr lang="en-US" altLang="vi-VN" dirty="0"/>
              <a:t> </a:t>
            </a:r>
            <a:r>
              <a:rPr lang="en-US" altLang="vi-VN" dirty="0" err="1"/>
              <a:t>ra</a:t>
            </a:r>
            <a:r>
              <a:rPr lang="en-US" altLang="vi-VN" dirty="0"/>
              <a:t> </a:t>
            </a:r>
            <a:r>
              <a:rPr lang="en-US" altLang="vi-VN" dirty="0" err="1"/>
              <a:t>khi</a:t>
            </a:r>
            <a:endParaRPr lang="en-US" altLang="vi-VN" dirty="0"/>
          </a:p>
          <a:p>
            <a:pPr lvl="1" eaLnBrk="1" hangingPunct="1"/>
            <a:r>
              <a:rPr lang="en-US" altLang="vi-VN" dirty="0" err="1"/>
              <a:t>Ép</a:t>
            </a:r>
            <a:r>
              <a:rPr lang="en-US" altLang="vi-VN" dirty="0"/>
              <a:t> </a:t>
            </a:r>
            <a:r>
              <a:rPr lang="en-US" altLang="vi-VN" dirty="0" err="1"/>
              <a:t>từ</a:t>
            </a:r>
            <a:r>
              <a:rPr lang="en-US" altLang="vi-VN" dirty="0"/>
              <a:t> </a:t>
            </a:r>
            <a:r>
              <a:rPr lang="en-US" altLang="vi-VN" dirty="0" err="1"/>
              <a:t>kiểu</a:t>
            </a:r>
            <a:r>
              <a:rPr lang="en-US" altLang="vi-VN" dirty="0"/>
              <a:t> </a:t>
            </a:r>
            <a:r>
              <a:rPr lang="en-US" altLang="vi-VN" dirty="0" err="1"/>
              <a:t>lớn</a:t>
            </a:r>
            <a:r>
              <a:rPr lang="en-US" altLang="vi-VN" dirty="0"/>
              <a:t> qua </a:t>
            </a:r>
            <a:r>
              <a:rPr lang="en-US" altLang="vi-VN" dirty="0" err="1"/>
              <a:t>kiểu</a:t>
            </a:r>
            <a:r>
              <a:rPr lang="en-US" altLang="vi-VN" dirty="0"/>
              <a:t> </a:t>
            </a:r>
            <a:r>
              <a:rPr lang="en-US" altLang="vi-VN" dirty="0" err="1"/>
              <a:t>nhỏ</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mất</a:t>
            </a:r>
            <a:r>
              <a:rPr lang="en-US" altLang="vi-VN" dirty="0"/>
              <a:t> </a:t>
            </a:r>
            <a:r>
              <a:rPr lang="en-US" altLang="vi-VN" dirty="0" err="1"/>
              <a:t>giá</a:t>
            </a:r>
            <a:r>
              <a:rPr lang="en-US" altLang="vi-VN" dirty="0"/>
              <a:t> </a:t>
            </a:r>
            <a:r>
              <a:rPr lang="en-US" altLang="vi-VN" dirty="0" err="1"/>
              <a:t>trị</a:t>
            </a:r>
            <a:endParaRPr lang="en-US" altLang="vi-VN" dirty="0"/>
          </a:p>
          <a:p>
            <a:pPr lvl="1" eaLnBrk="1" hangingPunct="1"/>
            <a:endParaRPr lang="en-US" altLang="vi-VN" dirty="0"/>
          </a:p>
          <a:p>
            <a:pPr lvl="1" eaLnBrk="1" hangingPunct="1"/>
            <a:endParaRPr lang="en-US" altLang="vi-VN" dirty="0"/>
          </a:p>
          <a:p>
            <a:pPr lvl="1" eaLnBrk="1" hangingPunct="1"/>
            <a:r>
              <a:rPr lang="en-US" altLang="vi-VN" dirty="0" err="1"/>
              <a:t>Ép</a:t>
            </a:r>
            <a:r>
              <a:rPr lang="en-US" altLang="vi-VN" dirty="0"/>
              <a:t> </a:t>
            </a:r>
            <a:r>
              <a:rPr lang="en-US" altLang="vi-VN" dirty="0" err="1"/>
              <a:t>từ</a:t>
            </a:r>
            <a:r>
              <a:rPr lang="en-US" altLang="vi-VN" dirty="0"/>
              <a:t> </a:t>
            </a:r>
            <a:r>
              <a:rPr lang="en-US" altLang="vi-VN" dirty="0" err="1"/>
              <a:t>lớp</a:t>
            </a:r>
            <a:r>
              <a:rPr lang="en-US" altLang="vi-VN" dirty="0"/>
              <a:t> </a:t>
            </a:r>
            <a:r>
              <a:rPr lang="en-US" altLang="vi-VN" dirty="0" err="1"/>
              <a:t>cơ</a:t>
            </a:r>
            <a:r>
              <a:rPr lang="en-US" altLang="vi-VN" dirty="0"/>
              <a:t> </a:t>
            </a:r>
            <a:r>
              <a:rPr lang="en-US" altLang="vi-VN" dirty="0" err="1"/>
              <a:t>sở</a:t>
            </a:r>
            <a:r>
              <a:rPr lang="en-US" altLang="vi-VN" dirty="0"/>
              <a:t> qua </a:t>
            </a:r>
            <a:r>
              <a:rPr lang="en-US" altLang="vi-VN" dirty="0" err="1"/>
              <a:t>lớp</a:t>
            </a:r>
            <a:r>
              <a:rPr lang="en-US" altLang="vi-VN" dirty="0"/>
              <a:t> </a:t>
            </a:r>
            <a:r>
              <a:rPr lang="en-US" altLang="vi-VN" dirty="0" err="1"/>
              <a:t>dẫn</a:t>
            </a:r>
            <a:r>
              <a:rPr lang="en-US" altLang="vi-VN" dirty="0"/>
              <a:t> </a:t>
            </a:r>
            <a:r>
              <a:rPr lang="en-US" altLang="vi-VN" dirty="0" err="1"/>
              <a:t>xuất</a:t>
            </a:r>
            <a:endParaRPr lang="en-US" altLang="vi-VN" dirty="0"/>
          </a:p>
        </p:txBody>
      </p:sp>
      <p:sp>
        <p:nvSpPr>
          <p:cNvPr id="11"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8076699B-C011-4B83-8A8D-E11BE9E6DDFC}" type="slidenum">
              <a:rPr lang="en-US" altLang="vi-VN" sz="1200">
                <a:solidFill>
                  <a:srgbClr val="FFFFFF"/>
                </a:solidFill>
              </a:rPr>
              <a:pPr eaLnBrk="1" hangingPunct="1">
                <a:lnSpc>
                  <a:spcPct val="80000"/>
                </a:lnSpc>
              </a:pPr>
              <a:t>27</a:t>
            </a:fld>
            <a:endParaRPr lang="en-US" altLang="vi-VN" sz="1200">
              <a:solidFill>
                <a:srgbClr val="FFFFFF"/>
              </a:solidFill>
            </a:endParaRPr>
          </a:p>
        </p:txBody>
      </p:sp>
      <p:grpSp>
        <p:nvGrpSpPr>
          <p:cNvPr id="37893" name="Group 4"/>
          <p:cNvGrpSpPr>
            <a:grpSpLocks/>
          </p:cNvGrpSpPr>
          <p:nvPr/>
        </p:nvGrpSpPr>
        <p:grpSpPr bwMode="auto">
          <a:xfrm>
            <a:off x="2895600" y="3124200"/>
            <a:ext cx="3733800" cy="671512"/>
            <a:chOff x="1968" y="2841"/>
            <a:chExt cx="1584" cy="423"/>
          </a:xfrm>
        </p:grpSpPr>
        <p:sp>
          <p:nvSpPr>
            <p:cNvPr id="37898" name="Text Box 5"/>
            <p:cNvSpPr txBox="1">
              <a:spLocks noChangeArrowheads="1"/>
            </p:cNvSpPr>
            <p:nvPr/>
          </p:nvSpPr>
          <p:spPr bwMode="auto">
            <a:xfrm>
              <a:off x="1968" y="2841"/>
              <a:ext cx="1584"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double</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x = 74.86;</a:t>
              </a:r>
            </a:p>
          </p:txBody>
        </p:sp>
        <p:sp>
          <p:nvSpPr>
            <p:cNvPr id="37899" name="Text Box 6"/>
            <p:cNvSpPr txBox="1">
              <a:spLocks noChangeArrowheads="1"/>
            </p:cNvSpPr>
            <p:nvPr/>
          </p:nvSpPr>
          <p:spPr bwMode="auto">
            <a:xfrm>
              <a:off x="1968" y="3033"/>
              <a:ext cx="1584"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err="1">
                  <a:solidFill>
                    <a:srgbClr val="0000FF"/>
                  </a:solidFill>
                  <a:latin typeface="Courier New" panose="02070309020205020404" pitchFamily="49" charset="0"/>
                </a:rPr>
                <a:t>int</a:t>
              </a:r>
              <a:r>
                <a:rPr lang="en-US" altLang="vi-VN" dirty="0">
                  <a:solidFill>
                    <a:schemeClr val="bg1"/>
                  </a:solidFill>
                  <a:latin typeface="Courier New" panose="02070309020205020404" pitchFamily="49" charset="0"/>
                </a:rPr>
                <a:t> </a:t>
              </a:r>
              <a:r>
                <a:rPr lang="en-US" altLang="vi-VN" dirty="0" err="1">
                  <a:solidFill>
                    <a:schemeClr val="tx1"/>
                  </a:solidFill>
                  <a:latin typeface="Courier New" panose="02070309020205020404" pitchFamily="49" charset="0"/>
                </a:rPr>
                <a:t>i</a:t>
              </a:r>
              <a:r>
                <a:rPr lang="en-US" altLang="vi-VN" dirty="0">
                  <a:solidFill>
                    <a:schemeClr val="tx1"/>
                  </a:solidFill>
                  <a:latin typeface="Courier New" panose="02070309020205020404" pitchFamily="49" charset="0"/>
                </a:rPr>
                <a:t> </a:t>
              </a:r>
              <a:r>
                <a:rPr lang="en-US" altLang="vi-VN" dirty="0" smtClean="0">
                  <a:solidFill>
                    <a:schemeClr val="tx1"/>
                  </a:solidFill>
                  <a:latin typeface="Courier New" panose="02070309020205020404" pitchFamily="49" charset="0"/>
                </a:rPr>
                <a:t>= </a:t>
              </a:r>
              <a:r>
                <a:rPr lang="en-US" altLang="vi-VN" dirty="0" smtClean="0">
                  <a:solidFill>
                    <a:schemeClr val="bg1"/>
                  </a:solidFill>
                  <a:latin typeface="Courier New" panose="02070309020205020404" pitchFamily="49" charset="0"/>
                </a:rPr>
                <a:t>(</a:t>
              </a:r>
              <a:r>
                <a:rPr lang="en-US" altLang="vi-VN" dirty="0" err="1" smtClean="0">
                  <a:solidFill>
                    <a:srgbClr val="0000FF"/>
                  </a:solidFill>
                  <a:latin typeface="Courier New" panose="02070309020205020404" pitchFamily="49" charset="0"/>
                </a:rPr>
                <a:t>int</a:t>
              </a:r>
              <a:r>
                <a:rPr lang="en-US" altLang="vi-VN" dirty="0" smtClean="0">
                  <a:solidFill>
                    <a:schemeClr val="bg1"/>
                  </a:solidFill>
                  <a:latin typeface="Courier New" panose="02070309020205020404" pitchFamily="49" charset="0"/>
                </a:rPr>
                <a:t>)</a:t>
              </a:r>
              <a:r>
                <a:rPr lang="en-US" altLang="vi-VN" dirty="0" smtClean="0">
                  <a:solidFill>
                    <a:schemeClr val="tx1"/>
                  </a:solidFill>
                  <a:latin typeface="Courier New" panose="02070309020205020404" pitchFamily="49" charset="0"/>
                </a:rPr>
                <a:t>x</a:t>
              </a:r>
              <a:r>
                <a:rPr lang="en-US" altLang="vi-VN" dirty="0">
                  <a:solidFill>
                    <a:schemeClr val="tx1"/>
                  </a:solidFill>
                  <a:latin typeface="Courier New" panose="02070309020205020404" pitchFamily="49" charset="0"/>
                </a:rPr>
                <a:t>; </a:t>
              </a:r>
              <a:r>
                <a:rPr lang="en-US" altLang="vi-VN" dirty="0">
                  <a:solidFill>
                    <a:srgbClr val="008000"/>
                  </a:solidFill>
                  <a:latin typeface="Courier New" panose="02070309020205020404" pitchFamily="49" charset="0"/>
                </a:rPr>
                <a:t>// </a:t>
              </a:r>
              <a:r>
                <a:rPr lang="en-US" altLang="vi-VN" dirty="0" err="1">
                  <a:solidFill>
                    <a:srgbClr val="008000"/>
                  </a:solidFill>
                  <a:latin typeface="Courier New" panose="02070309020205020404" pitchFamily="49" charset="0"/>
                </a:rPr>
                <a:t>i</a:t>
              </a:r>
              <a:r>
                <a:rPr lang="en-US" altLang="vi-VN" dirty="0">
                  <a:solidFill>
                    <a:srgbClr val="008000"/>
                  </a:solidFill>
                  <a:latin typeface="Courier New" panose="02070309020205020404" pitchFamily="49" charset="0"/>
                </a:rPr>
                <a:t> = 74</a:t>
              </a:r>
            </a:p>
          </p:txBody>
        </p:sp>
      </p:grpSp>
      <p:grpSp>
        <p:nvGrpSpPr>
          <p:cNvPr id="37894" name="Group 7"/>
          <p:cNvGrpSpPr>
            <a:grpSpLocks/>
          </p:cNvGrpSpPr>
          <p:nvPr/>
        </p:nvGrpSpPr>
        <p:grpSpPr bwMode="auto">
          <a:xfrm>
            <a:off x="2895600" y="4953000"/>
            <a:ext cx="3733800" cy="976313"/>
            <a:chOff x="1920" y="3408"/>
            <a:chExt cx="2016" cy="615"/>
          </a:xfrm>
        </p:grpSpPr>
        <p:sp>
          <p:nvSpPr>
            <p:cNvPr id="37895" name="Text Box 8"/>
            <p:cNvSpPr txBox="1">
              <a:spLocks noChangeArrowheads="1"/>
            </p:cNvSpPr>
            <p:nvPr/>
          </p:nvSpPr>
          <p:spPr bwMode="auto">
            <a:xfrm>
              <a:off x="1920" y="3408"/>
              <a:ext cx="2016"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string</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s =</a:t>
              </a:r>
              <a:r>
                <a:rPr lang="en-US" altLang="vi-VN" dirty="0">
                  <a:solidFill>
                    <a:schemeClr val="bg1"/>
                  </a:solidFill>
                  <a:latin typeface="Courier New" panose="02070309020205020404" pitchFamily="49" charset="0"/>
                </a:rPr>
                <a:t> </a:t>
              </a:r>
              <a:r>
                <a:rPr lang="en-US" altLang="vi-VN" dirty="0">
                  <a:solidFill>
                    <a:srgbClr val="990000"/>
                  </a:solidFill>
                  <a:latin typeface="Courier New" panose="02070309020205020404" pitchFamily="49" charset="0"/>
                </a:rPr>
                <a:t>"Hello"</a:t>
              </a:r>
              <a:r>
                <a:rPr lang="en-US" altLang="vi-VN" dirty="0">
                  <a:solidFill>
                    <a:schemeClr val="tx1"/>
                  </a:solidFill>
                  <a:latin typeface="Courier New" panose="02070309020205020404" pitchFamily="49" charset="0"/>
                </a:rPr>
                <a:t>;</a:t>
              </a:r>
            </a:p>
          </p:txBody>
        </p:sp>
        <p:sp>
          <p:nvSpPr>
            <p:cNvPr id="37896" name="Text Box 9"/>
            <p:cNvSpPr txBox="1">
              <a:spLocks noChangeArrowheads="1"/>
            </p:cNvSpPr>
            <p:nvPr/>
          </p:nvSpPr>
          <p:spPr bwMode="auto">
            <a:xfrm>
              <a:off x="1920" y="3600"/>
              <a:ext cx="2016"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a:solidFill>
                    <a:srgbClr val="0000FF"/>
                  </a:solidFill>
                  <a:latin typeface="Courier New" panose="02070309020205020404" pitchFamily="49" charset="0"/>
                </a:rPr>
                <a:t>object</a:t>
              </a:r>
              <a:r>
                <a:rPr lang="en-US" altLang="vi-VN">
                  <a:solidFill>
                    <a:schemeClr val="bg1"/>
                  </a:solidFill>
                  <a:latin typeface="Courier New" panose="02070309020205020404" pitchFamily="49" charset="0"/>
                </a:rPr>
                <a:t> </a:t>
              </a:r>
              <a:r>
                <a:rPr lang="en-US" altLang="vi-VN">
                  <a:solidFill>
                    <a:schemeClr val="tx1"/>
                  </a:solidFill>
                  <a:latin typeface="Courier New" panose="02070309020205020404" pitchFamily="49" charset="0"/>
                </a:rPr>
                <a:t>o = s;</a:t>
              </a:r>
            </a:p>
          </p:txBody>
        </p:sp>
        <p:sp>
          <p:nvSpPr>
            <p:cNvPr id="37897" name="Text Box 10"/>
            <p:cNvSpPr txBox="1">
              <a:spLocks noChangeArrowheads="1"/>
            </p:cNvSpPr>
            <p:nvPr/>
          </p:nvSpPr>
          <p:spPr bwMode="auto">
            <a:xfrm>
              <a:off x="1920" y="3792"/>
              <a:ext cx="2016"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string</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s2 = (</a:t>
              </a:r>
              <a:r>
                <a:rPr lang="en-US" altLang="vi-VN" dirty="0">
                  <a:solidFill>
                    <a:srgbClr val="0000FF"/>
                  </a:solidFill>
                  <a:latin typeface="Courier New" panose="02070309020205020404" pitchFamily="49" charset="0"/>
                </a:rPr>
                <a:t>string</a:t>
              </a:r>
              <a:r>
                <a:rPr lang="en-US" altLang="vi-VN" dirty="0">
                  <a:solidFill>
                    <a:schemeClr val="tx1"/>
                  </a:solidFill>
                  <a:latin typeface="Courier New" panose="02070309020205020404" pitchFamily="49" charset="0"/>
                </a:rPr>
                <a:t>)o;</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vi-VN"/>
              <a:t>Using Convert class</a:t>
            </a:r>
          </a:p>
        </p:txBody>
      </p:sp>
      <p:sp>
        <p:nvSpPr>
          <p:cNvPr id="38916" name="Rectangle 3"/>
          <p:cNvSpPr>
            <a:spLocks noGrp="1" noChangeArrowheads="1"/>
          </p:cNvSpPr>
          <p:nvPr>
            <p:ph idx="1"/>
          </p:nvPr>
        </p:nvSpPr>
        <p:spPr/>
        <p:txBody>
          <a:bodyPr/>
          <a:lstStyle/>
          <a:p>
            <a:pPr eaLnBrk="1" hangingPunct="1"/>
            <a:r>
              <a:rPr lang="en-US" altLang="vi-VN" dirty="0" err="1"/>
              <a:t>Thường</a:t>
            </a:r>
            <a:r>
              <a:rPr lang="en-US" altLang="vi-VN" dirty="0"/>
              <a:t> </a:t>
            </a:r>
            <a:r>
              <a:rPr lang="en-US" altLang="vi-VN" dirty="0" err="1"/>
              <a:t>dùng</a:t>
            </a:r>
            <a:r>
              <a:rPr lang="en-US" altLang="vi-VN" dirty="0"/>
              <a:t> </a:t>
            </a:r>
            <a:r>
              <a:rPr lang="en-US" altLang="vi-VN" dirty="0" err="1"/>
              <a:t>khi</a:t>
            </a:r>
            <a:r>
              <a:rPr lang="en-US" altLang="vi-VN" dirty="0"/>
              <a:t> </a:t>
            </a:r>
            <a:r>
              <a:rPr lang="en-US" altLang="vi-VN" dirty="0" err="1"/>
              <a:t>cần</a:t>
            </a:r>
            <a:r>
              <a:rPr lang="en-US" altLang="vi-VN" dirty="0"/>
              <a:t> </a:t>
            </a:r>
            <a:r>
              <a:rPr lang="en-US" altLang="vi-VN" dirty="0" err="1"/>
              <a:t>chuyển</a:t>
            </a:r>
            <a:r>
              <a:rPr lang="en-US" altLang="vi-VN" dirty="0"/>
              <a:t> </a:t>
            </a:r>
            <a:r>
              <a:rPr lang="en-US" altLang="vi-VN" dirty="0" err="1"/>
              <a:t>đổi</a:t>
            </a:r>
            <a:r>
              <a:rPr lang="en-US" altLang="vi-VN" dirty="0"/>
              <a:t> </a:t>
            </a:r>
            <a:r>
              <a:rPr lang="en-US" altLang="vi-VN" dirty="0" err="1"/>
              <a:t>giữa</a:t>
            </a:r>
            <a:r>
              <a:rPr lang="en-US" altLang="vi-VN" dirty="0"/>
              <a:t> </a:t>
            </a:r>
            <a:r>
              <a:rPr lang="en-US" altLang="vi-VN" dirty="0" err="1"/>
              <a:t>các</a:t>
            </a:r>
            <a:r>
              <a:rPr lang="en-US" altLang="vi-VN" dirty="0"/>
              <a:t> </a:t>
            </a:r>
            <a:r>
              <a:rPr lang="en-US" altLang="vi-VN" dirty="0" err="1"/>
              <a:t>kiểu</a:t>
            </a:r>
            <a:r>
              <a:rPr lang="en-US" altLang="vi-VN" dirty="0"/>
              <a:t> </a:t>
            </a:r>
            <a:r>
              <a:rPr lang="en-US" altLang="vi-VN" dirty="0" err="1"/>
              <a:t>không</a:t>
            </a:r>
            <a:r>
              <a:rPr lang="en-US" altLang="vi-VN" dirty="0"/>
              <a:t> </a:t>
            </a:r>
            <a:r>
              <a:rPr lang="en-US" altLang="vi-VN" dirty="0" err="1"/>
              <a:t>có</a:t>
            </a:r>
            <a:r>
              <a:rPr lang="en-US" altLang="vi-VN" dirty="0"/>
              <a:t> </a:t>
            </a:r>
            <a:r>
              <a:rPr lang="en-US" altLang="vi-VN" dirty="0" err="1"/>
              <a:t>liên</a:t>
            </a:r>
            <a:r>
              <a:rPr lang="en-US" altLang="vi-VN" dirty="0"/>
              <a:t> </a:t>
            </a:r>
            <a:r>
              <a:rPr lang="en-US" altLang="vi-VN" dirty="0" err="1"/>
              <a:t>hệ</a:t>
            </a:r>
            <a:r>
              <a:rPr lang="en-US" altLang="vi-VN" dirty="0"/>
              <a:t> </a:t>
            </a:r>
            <a:r>
              <a:rPr lang="en-US" altLang="vi-VN" dirty="0" err="1"/>
              <a:t>với</a:t>
            </a:r>
            <a:r>
              <a:rPr lang="en-US" altLang="vi-VN" dirty="0"/>
              <a:t> </a:t>
            </a:r>
            <a:r>
              <a:rPr lang="en-US" altLang="vi-VN" dirty="0" err="1"/>
              <a:t>nhau</a:t>
            </a:r>
            <a:endParaRPr lang="en-US" altLang="vi-VN" dirty="0"/>
          </a:p>
          <a:p>
            <a:pPr algn="ctr" eaLnBrk="1" hangingPunct="1">
              <a:buFont typeface="Wingdings 2" panose="05020102010507070707" pitchFamily="18" charset="2"/>
              <a:buNone/>
            </a:pPr>
            <a:r>
              <a:rPr lang="en-US" altLang="vi-VN" b="1" dirty="0" err="1"/>
              <a:t>Convert.toDataType</a:t>
            </a:r>
            <a:r>
              <a:rPr lang="en-US" altLang="vi-VN" b="1" dirty="0"/>
              <a:t>(</a:t>
            </a:r>
            <a:r>
              <a:rPr lang="en-US" altLang="vi-VN" sz="2400" b="1" i="1" dirty="0" err="1"/>
              <a:t>SourceValue</a:t>
            </a:r>
            <a:r>
              <a:rPr lang="en-US" altLang="vi-VN" b="1" dirty="0"/>
              <a:t>)</a:t>
            </a:r>
          </a:p>
          <a:p>
            <a:pPr eaLnBrk="1" hangingPunct="1"/>
            <a:r>
              <a:rPr lang="en-US" altLang="vi-VN" dirty="0" err="1"/>
              <a:t>Ví</a:t>
            </a:r>
            <a:r>
              <a:rPr lang="en-US" altLang="vi-VN" dirty="0"/>
              <a:t> </a:t>
            </a:r>
            <a:r>
              <a:rPr lang="en-US" altLang="vi-VN" dirty="0" err="1"/>
              <a:t>dụ</a:t>
            </a:r>
            <a:r>
              <a:rPr lang="en-US" altLang="vi-VN" dirty="0"/>
              <a:t>: </a:t>
            </a:r>
            <a:r>
              <a:rPr lang="en-US" altLang="vi-VN" dirty="0" err="1"/>
              <a:t>chuyển</a:t>
            </a:r>
            <a:r>
              <a:rPr lang="en-US" altLang="vi-VN" dirty="0"/>
              <a:t> </a:t>
            </a:r>
            <a:r>
              <a:rPr lang="en-US" altLang="vi-VN" dirty="0" err="1"/>
              <a:t>từ</a:t>
            </a:r>
            <a:r>
              <a:rPr lang="en-US" altLang="vi-VN" dirty="0"/>
              <a:t> </a:t>
            </a:r>
            <a:r>
              <a:rPr lang="en-US" altLang="vi-VN" dirty="0" err="1"/>
              <a:t>chuỗi</a:t>
            </a:r>
            <a:r>
              <a:rPr lang="en-US" altLang="vi-VN" dirty="0"/>
              <a:t> sang </a:t>
            </a:r>
            <a:r>
              <a:rPr lang="en-US" altLang="vi-VN" dirty="0" err="1"/>
              <a:t>số</a:t>
            </a:r>
            <a:r>
              <a:rPr lang="en-US" altLang="vi-VN" dirty="0"/>
              <a:t> </a:t>
            </a:r>
            <a:r>
              <a:rPr lang="en-US" altLang="vi-VN" dirty="0" err="1"/>
              <a:t>thực</a:t>
            </a:r>
            <a:endParaRPr lang="en-US" altLang="vi-VN" dirty="0"/>
          </a:p>
        </p:txBody>
      </p:sp>
      <p:sp>
        <p:nvSpPr>
          <p:cNvPr id="10"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A4512ABC-54FD-4416-9A75-5924066C1F74}" type="slidenum">
              <a:rPr lang="en-US" altLang="vi-VN" sz="1200">
                <a:solidFill>
                  <a:srgbClr val="FFFFFF"/>
                </a:solidFill>
              </a:rPr>
              <a:pPr eaLnBrk="1" hangingPunct="1">
                <a:lnSpc>
                  <a:spcPct val="80000"/>
                </a:lnSpc>
              </a:pPr>
              <a:t>28</a:t>
            </a:fld>
            <a:endParaRPr lang="en-US" altLang="vi-VN" sz="1200">
              <a:solidFill>
                <a:srgbClr val="FFFFFF"/>
              </a:solidFill>
            </a:endParaRPr>
          </a:p>
        </p:txBody>
      </p:sp>
      <p:grpSp>
        <p:nvGrpSpPr>
          <p:cNvPr id="38917" name="Group 4"/>
          <p:cNvGrpSpPr>
            <a:grpSpLocks/>
          </p:cNvGrpSpPr>
          <p:nvPr/>
        </p:nvGrpSpPr>
        <p:grpSpPr bwMode="auto">
          <a:xfrm>
            <a:off x="914400" y="4038600"/>
            <a:ext cx="7467600" cy="1585913"/>
            <a:chOff x="1680" y="2640"/>
            <a:chExt cx="2880" cy="999"/>
          </a:xfrm>
        </p:grpSpPr>
        <p:sp>
          <p:nvSpPr>
            <p:cNvPr id="38918" name="Text Box 5"/>
            <p:cNvSpPr txBox="1">
              <a:spLocks noChangeArrowheads="1"/>
            </p:cNvSpPr>
            <p:nvPr/>
          </p:nvSpPr>
          <p:spPr bwMode="auto">
            <a:xfrm>
              <a:off x="1680" y="2640"/>
              <a:ext cx="2880"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string</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s1 = </a:t>
              </a:r>
              <a:r>
                <a:rPr lang="en-US" altLang="vi-VN" dirty="0">
                  <a:solidFill>
                    <a:srgbClr val="990000"/>
                  </a:solidFill>
                  <a:latin typeface="Courier New" panose="02070309020205020404" pitchFamily="49" charset="0"/>
                </a:rPr>
                <a:t>"56.8"</a:t>
              </a:r>
              <a:r>
                <a:rPr lang="en-US" altLang="vi-VN" dirty="0">
                  <a:solidFill>
                    <a:schemeClr val="tx1"/>
                  </a:solidFill>
                  <a:latin typeface="Courier New" panose="02070309020205020404" pitchFamily="49" charset="0"/>
                </a:rPr>
                <a:t>;</a:t>
              </a:r>
            </a:p>
          </p:txBody>
        </p:sp>
        <p:sp>
          <p:nvSpPr>
            <p:cNvPr id="38919" name="Text Box 6"/>
            <p:cNvSpPr txBox="1">
              <a:spLocks noChangeArrowheads="1"/>
            </p:cNvSpPr>
            <p:nvPr/>
          </p:nvSpPr>
          <p:spPr bwMode="auto">
            <a:xfrm>
              <a:off x="1680" y="3024"/>
              <a:ext cx="2880"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double</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x = </a:t>
              </a:r>
              <a:r>
                <a:rPr lang="en-US" altLang="vi-VN" dirty="0" err="1">
                  <a:solidFill>
                    <a:schemeClr val="tx1"/>
                  </a:solidFill>
                  <a:latin typeface="Courier New" panose="02070309020205020404" pitchFamily="49" charset="0"/>
                </a:rPr>
                <a:t>Convert.ToDouble</a:t>
              </a:r>
              <a:r>
                <a:rPr lang="en-US" altLang="vi-VN" dirty="0">
                  <a:solidFill>
                    <a:schemeClr val="tx1"/>
                  </a:solidFill>
                  <a:latin typeface="Courier New" panose="02070309020205020404" pitchFamily="49" charset="0"/>
                </a:rPr>
                <a:t>(s1);</a:t>
              </a:r>
              <a:r>
                <a:rPr lang="en-US" altLang="vi-VN" dirty="0">
                  <a:solidFill>
                    <a:schemeClr val="bg1"/>
                  </a:solidFill>
                  <a:latin typeface="Courier New" panose="02070309020205020404" pitchFamily="49" charset="0"/>
                </a:rPr>
                <a:t>	</a:t>
              </a:r>
              <a:r>
                <a:rPr lang="en-US" altLang="vi-VN" dirty="0">
                  <a:solidFill>
                    <a:srgbClr val="008000"/>
                  </a:solidFill>
                  <a:latin typeface="Courier New" panose="02070309020205020404" pitchFamily="49" charset="0"/>
                </a:rPr>
                <a:t>// x = 56.8</a:t>
              </a:r>
            </a:p>
          </p:txBody>
        </p:sp>
        <p:sp>
          <p:nvSpPr>
            <p:cNvPr id="38920" name="Text Box 7"/>
            <p:cNvSpPr txBox="1">
              <a:spLocks noChangeArrowheads="1"/>
            </p:cNvSpPr>
            <p:nvPr/>
          </p:nvSpPr>
          <p:spPr bwMode="auto">
            <a:xfrm>
              <a:off x="1680" y="3216"/>
              <a:ext cx="2880"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err="1">
                  <a:solidFill>
                    <a:srgbClr val="0000FF"/>
                  </a:solidFill>
                  <a:latin typeface="Courier New" panose="02070309020205020404" pitchFamily="49" charset="0"/>
                </a:rPr>
                <a:t>int</a:t>
              </a:r>
              <a:r>
                <a:rPr lang="en-US" altLang="vi-VN" dirty="0">
                  <a:solidFill>
                    <a:schemeClr val="bg1"/>
                  </a:solidFill>
                  <a:latin typeface="Courier New" panose="02070309020205020404" pitchFamily="49" charset="0"/>
                </a:rPr>
                <a:t> </a:t>
              </a:r>
              <a:r>
                <a:rPr lang="en-US" altLang="vi-VN" dirty="0" err="1">
                  <a:solidFill>
                    <a:schemeClr val="tx1"/>
                  </a:solidFill>
                  <a:latin typeface="Courier New" panose="02070309020205020404" pitchFamily="49" charset="0"/>
                </a:rPr>
                <a:t>i</a:t>
              </a:r>
              <a:r>
                <a:rPr lang="en-US" altLang="vi-VN" dirty="0">
                  <a:solidFill>
                    <a:schemeClr val="tx1"/>
                  </a:solidFill>
                  <a:latin typeface="Courier New" panose="02070309020205020404" pitchFamily="49" charset="0"/>
                </a:rPr>
                <a:t> = </a:t>
              </a:r>
              <a:r>
                <a:rPr lang="en-US" altLang="vi-VN" dirty="0" smtClean="0">
                  <a:solidFill>
                    <a:schemeClr val="tx1"/>
                  </a:solidFill>
                  <a:latin typeface="Courier New" panose="02070309020205020404" pitchFamily="49" charset="0"/>
                </a:rPr>
                <a:t>Convert.ToInt32(s2</a:t>
              </a:r>
              <a:r>
                <a:rPr lang="en-US" altLang="vi-VN" dirty="0">
                  <a:solidFill>
                    <a:schemeClr val="tx1"/>
                  </a:solidFill>
                  <a:latin typeface="Courier New" panose="02070309020205020404" pitchFamily="49" charset="0"/>
                </a:rPr>
                <a:t>);</a:t>
              </a:r>
              <a:r>
                <a:rPr lang="en-US" altLang="vi-VN" dirty="0">
                  <a:solidFill>
                    <a:schemeClr val="bg1"/>
                  </a:solidFill>
                  <a:latin typeface="Courier New" panose="02070309020205020404" pitchFamily="49" charset="0"/>
                </a:rPr>
                <a:t>	</a:t>
              </a:r>
              <a:r>
                <a:rPr lang="en-US" altLang="vi-VN" dirty="0">
                  <a:solidFill>
                    <a:srgbClr val="008000"/>
                  </a:solidFill>
                  <a:latin typeface="Courier New" panose="02070309020205020404" pitchFamily="49" charset="0"/>
                </a:rPr>
                <a:t>// </a:t>
              </a:r>
              <a:r>
                <a:rPr lang="en-US" altLang="vi-VN" dirty="0" err="1">
                  <a:solidFill>
                    <a:srgbClr val="008000"/>
                  </a:solidFill>
                  <a:latin typeface="Courier New" panose="02070309020205020404" pitchFamily="49" charset="0"/>
                </a:rPr>
                <a:t>i</a:t>
              </a:r>
              <a:r>
                <a:rPr lang="en-US" altLang="vi-VN" dirty="0">
                  <a:solidFill>
                    <a:srgbClr val="008000"/>
                  </a:solidFill>
                  <a:latin typeface="Courier New" panose="02070309020205020404" pitchFamily="49" charset="0"/>
                </a:rPr>
                <a:t> = 95</a:t>
              </a:r>
            </a:p>
          </p:txBody>
        </p:sp>
        <p:sp>
          <p:nvSpPr>
            <p:cNvPr id="38921" name="Text Box 8"/>
            <p:cNvSpPr txBox="1">
              <a:spLocks noChangeArrowheads="1"/>
            </p:cNvSpPr>
            <p:nvPr/>
          </p:nvSpPr>
          <p:spPr bwMode="auto">
            <a:xfrm>
              <a:off x="1680" y="2832"/>
              <a:ext cx="2880"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string</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s2 =</a:t>
              </a:r>
              <a:r>
                <a:rPr lang="en-US" altLang="vi-VN" dirty="0">
                  <a:solidFill>
                    <a:schemeClr val="bg1"/>
                  </a:solidFill>
                  <a:latin typeface="Courier New" panose="02070309020205020404" pitchFamily="49" charset="0"/>
                </a:rPr>
                <a:t> </a:t>
              </a:r>
              <a:r>
                <a:rPr lang="en-US" altLang="vi-VN" dirty="0">
                  <a:solidFill>
                    <a:srgbClr val="990000"/>
                  </a:solidFill>
                  <a:latin typeface="Courier New" panose="02070309020205020404" pitchFamily="49" charset="0"/>
                </a:rPr>
                <a:t>"95"</a:t>
              </a:r>
              <a:r>
                <a:rPr lang="en-US" altLang="vi-VN" dirty="0">
                  <a:solidFill>
                    <a:schemeClr val="tx1"/>
                  </a:solidFill>
                  <a:latin typeface="Courier New" panose="02070309020205020404" pitchFamily="49" charset="0"/>
                </a:rPr>
                <a:t>;</a:t>
              </a:r>
            </a:p>
          </p:txBody>
        </p:sp>
        <p:sp>
          <p:nvSpPr>
            <p:cNvPr id="38922" name="Text Box 9"/>
            <p:cNvSpPr txBox="1">
              <a:spLocks noChangeArrowheads="1"/>
            </p:cNvSpPr>
            <p:nvPr/>
          </p:nvSpPr>
          <p:spPr bwMode="auto">
            <a:xfrm>
              <a:off x="1680" y="3408"/>
              <a:ext cx="2880" cy="231"/>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a:spcBef>
                  <a:spcPct val="50000"/>
                </a:spcBef>
              </a:pPr>
              <a:r>
                <a:rPr lang="en-US" altLang="vi-VN" dirty="0">
                  <a:solidFill>
                    <a:srgbClr val="0000FF"/>
                  </a:solidFill>
                  <a:latin typeface="Courier New" panose="02070309020205020404" pitchFamily="49" charset="0"/>
                </a:rPr>
                <a:t>byte</a:t>
              </a:r>
              <a:r>
                <a:rPr lang="en-US" altLang="vi-VN" dirty="0">
                  <a:solidFill>
                    <a:schemeClr val="bg1"/>
                  </a:solidFill>
                  <a:latin typeface="Courier New" panose="02070309020205020404" pitchFamily="49" charset="0"/>
                </a:rPr>
                <a:t> </a:t>
              </a:r>
              <a:r>
                <a:rPr lang="en-US" altLang="vi-VN" dirty="0">
                  <a:solidFill>
                    <a:schemeClr val="tx1"/>
                  </a:solidFill>
                  <a:latin typeface="Courier New" panose="02070309020205020404" pitchFamily="49" charset="0"/>
                </a:rPr>
                <a:t>j = </a:t>
              </a:r>
              <a:r>
                <a:rPr lang="en-US" altLang="vi-VN" dirty="0" err="1">
                  <a:solidFill>
                    <a:schemeClr val="tx1"/>
                  </a:solidFill>
                  <a:latin typeface="Courier New" panose="02070309020205020404" pitchFamily="49" charset="0"/>
                </a:rPr>
                <a:t>Convert.ToByte</a:t>
              </a:r>
              <a:r>
                <a:rPr lang="en-US" altLang="vi-VN" dirty="0">
                  <a:solidFill>
                    <a:schemeClr val="tx1"/>
                  </a:solidFill>
                  <a:latin typeface="Courier New" panose="02070309020205020404" pitchFamily="49" charset="0"/>
                </a:rPr>
                <a:t>(x);</a:t>
              </a:r>
              <a:r>
                <a:rPr lang="en-US" altLang="vi-VN" dirty="0">
                  <a:solidFill>
                    <a:schemeClr val="bg1"/>
                  </a:solidFill>
                  <a:latin typeface="Courier New" panose="02070309020205020404" pitchFamily="49" charset="0"/>
                </a:rPr>
                <a:t>	</a:t>
              </a:r>
              <a:r>
                <a:rPr lang="en-US" altLang="vi-VN" dirty="0">
                  <a:solidFill>
                    <a:srgbClr val="008000"/>
                  </a:solidFill>
                  <a:latin typeface="Courier New" panose="02070309020205020404" pitchFamily="49" charset="0"/>
                </a:rPr>
                <a:t>// j = </a:t>
              </a:r>
              <a:r>
                <a:rPr lang="en-US" altLang="vi-VN" dirty="0" smtClean="0">
                  <a:solidFill>
                    <a:srgbClr val="008000"/>
                  </a:solidFill>
                  <a:latin typeface="Courier New" panose="02070309020205020404" pitchFamily="49" charset="0"/>
                </a:rPr>
                <a:t>57, </a:t>
              </a:r>
              <a:r>
                <a:rPr lang="en-US" altLang="vi-VN" dirty="0" err="1">
                  <a:solidFill>
                    <a:srgbClr val="008000"/>
                  </a:solidFill>
                  <a:latin typeface="Courier New" panose="02070309020205020404" pitchFamily="49" charset="0"/>
                </a:rPr>
                <a:t>ít</a:t>
              </a:r>
              <a:r>
                <a:rPr lang="en-US" altLang="vi-VN" dirty="0">
                  <a:solidFill>
                    <a:srgbClr val="008000"/>
                  </a:solidFill>
                  <a:latin typeface="Courier New" panose="02070309020205020404" pitchFamily="49" charset="0"/>
                </a:rPr>
                <a:t> </a:t>
              </a:r>
              <a:r>
                <a:rPr lang="en-US" altLang="vi-VN" dirty="0" err="1">
                  <a:solidFill>
                    <a:srgbClr val="008000"/>
                  </a:solidFill>
                  <a:latin typeface="Courier New" panose="02070309020205020404" pitchFamily="49" charset="0"/>
                </a:rPr>
                <a:t>dùng</a:t>
              </a:r>
              <a:endParaRPr lang="en-US" altLang="vi-VN" dirty="0">
                <a:solidFill>
                  <a:srgbClr val="008000"/>
                </a:solidFill>
                <a:latin typeface="Courier New" panose="02070309020205020404" pitchFamily="49" charset="0"/>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vi-VN"/>
              <a:t>Console I/O</a:t>
            </a:r>
          </a:p>
        </p:txBody>
      </p:sp>
      <p:sp>
        <p:nvSpPr>
          <p:cNvPr id="39940" name="Rectangle 3"/>
          <p:cNvSpPr>
            <a:spLocks noGrp="1" noChangeArrowheads="1"/>
          </p:cNvSpPr>
          <p:nvPr>
            <p:ph idx="1"/>
          </p:nvPr>
        </p:nvSpPr>
        <p:spPr>
          <a:xfrm>
            <a:off x="612775" y="1828800"/>
            <a:ext cx="8153400" cy="4419600"/>
          </a:xfrm>
        </p:spPr>
        <p:txBody>
          <a:bodyPr/>
          <a:lstStyle/>
          <a:p>
            <a:pPr eaLnBrk="1" hangingPunct="1"/>
            <a:r>
              <a:rPr lang="en-US" altLang="vi-VN"/>
              <a:t>Để đọc ký tự văn bản từ cửa sổ console</a:t>
            </a:r>
          </a:p>
          <a:p>
            <a:pPr lvl="1" eaLnBrk="1" hangingPunct="1"/>
            <a:r>
              <a:rPr lang="en-US" altLang="vi-VN"/>
              <a:t>Console.Read() giá trị trả về là int</a:t>
            </a:r>
          </a:p>
          <a:p>
            <a:pPr lvl="1" eaLnBrk="1" hangingPunct="1">
              <a:buFont typeface="Wingdings 2" panose="05020102010507070707" pitchFamily="18" charset="2"/>
              <a:buNone/>
            </a:pPr>
            <a:endParaRPr lang="en-US" altLang="vi-VN"/>
          </a:p>
          <a:p>
            <a:pPr lvl="1" eaLnBrk="1" hangingPunct="1">
              <a:buFont typeface="Wingdings 2" panose="05020102010507070707" pitchFamily="18" charset="2"/>
              <a:buNone/>
            </a:pPr>
            <a:endParaRPr lang="en-US" altLang="vi-VN"/>
          </a:p>
          <a:p>
            <a:pPr lvl="1" eaLnBrk="1" hangingPunct="1"/>
            <a:r>
              <a:rPr lang="en-US" altLang="vi-VN"/>
              <a:t>Console.ReadLine() giá trị trả về là string</a:t>
            </a:r>
          </a:p>
          <a:p>
            <a:pPr lvl="1" eaLnBrk="1" hangingPunct="1"/>
            <a:endParaRPr lang="en-US" altLang="vi-VN"/>
          </a:p>
          <a:p>
            <a:pPr lvl="1" eaLnBrk="1" hangingPunct="1"/>
            <a:endParaRPr lang="en-US" altLang="vi-VN"/>
          </a:p>
          <a:p>
            <a:pPr eaLnBrk="1" hangingPunct="1"/>
            <a:r>
              <a:rPr lang="en-US" altLang="vi-VN"/>
              <a:t>Để xuất chuỗi ký tự dùng</a:t>
            </a:r>
          </a:p>
          <a:p>
            <a:pPr lvl="1" eaLnBrk="1" hangingPunct="1"/>
            <a:r>
              <a:rPr lang="en-US" altLang="vi-VN"/>
              <a:t>Console.Write() / Console.WriteLine()</a:t>
            </a:r>
          </a:p>
          <a:p>
            <a:pPr eaLnBrk="1" hangingPunct="1"/>
            <a:endParaRPr lang="en-US" altLang="vi-VN"/>
          </a:p>
        </p:txBody>
      </p:sp>
      <p:sp>
        <p:nvSpPr>
          <p:cNvPr id="8"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1DAA5614-1AA9-4108-B1F0-E8ACC0C8BB12}" type="slidenum">
              <a:rPr lang="en-US" altLang="vi-VN" sz="1200">
                <a:solidFill>
                  <a:srgbClr val="FFFFFF"/>
                </a:solidFill>
              </a:rPr>
              <a:pPr eaLnBrk="1" hangingPunct="1">
                <a:lnSpc>
                  <a:spcPct val="80000"/>
                </a:lnSpc>
              </a:pPr>
              <a:t>29</a:t>
            </a:fld>
            <a:endParaRPr lang="en-US" altLang="vi-VN" sz="1200">
              <a:solidFill>
                <a:srgbClr val="FFFFFF"/>
              </a:solidFill>
            </a:endParaRPr>
          </a:p>
        </p:txBody>
      </p:sp>
      <p:pic>
        <p:nvPicPr>
          <p:cNvPr id="399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71800"/>
            <a:ext cx="297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6"/>
          <p:cNvSpPr>
            <a:spLocks noChangeArrowheads="1"/>
          </p:cNvSpPr>
          <p:nvPr/>
        </p:nvSpPr>
        <p:spPr bwMode="auto">
          <a:xfrm>
            <a:off x="3124200" y="3098800"/>
            <a:ext cx="609600" cy="228600"/>
          </a:xfrm>
          <a:prstGeom prst="rect">
            <a:avLst/>
          </a:prstGeom>
          <a:solidFill>
            <a:schemeClr val="accent1">
              <a:alpha val="7843"/>
            </a:schemeClr>
          </a:solidFill>
          <a:ln w="9525">
            <a:solidFill>
              <a:schemeClr val="tx1"/>
            </a:solidFill>
            <a:miter lim="800000"/>
            <a:headEnd/>
            <a:tailEnd/>
          </a:ln>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grpSp>
        <p:nvGrpSpPr>
          <p:cNvPr id="2" name="Group 1"/>
          <p:cNvGrpSpPr/>
          <p:nvPr/>
        </p:nvGrpSpPr>
        <p:grpSpPr>
          <a:xfrm>
            <a:off x="3048000" y="4038600"/>
            <a:ext cx="2971800" cy="762000"/>
            <a:chOff x="3048000" y="4352925"/>
            <a:chExt cx="2971800" cy="762000"/>
          </a:xfrm>
        </p:grpSpPr>
        <p:pic>
          <p:nvPicPr>
            <p:cNvPr id="399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352925"/>
              <a:ext cx="297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Rectangle 7"/>
            <p:cNvSpPr>
              <a:spLocks noChangeArrowheads="1"/>
            </p:cNvSpPr>
            <p:nvPr/>
          </p:nvSpPr>
          <p:spPr bwMode="auto">
            <a:xfrm>
              <a:off x="3111500" y="4429125"/>
              <a:ext cx="838200" cy="228600"/>
            </a:xfrm>
            <a:prstGeom prst="rect">
              <a:avLst/>
            </a:prstGeom>
            <a:solidFill>
              <a:schemeClr val="accent1">
                <a:alpha val="7843"/>
              </a:schemeClr>
            </a:solidFill>
            <a:ln w="9525">
              <a:solidFill>
                <a:schemeClr val="tx1"/>
              </a:solidFill>
              <a:miter lim="800000"/>
              <a:headEnd/>
              <a:tailEnd/>
            </a:ln>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vi-VN"/>
              <a:t>Cấu trúc chương trình C#</a:t>
            </a:r>
          </a:p>
        </p:txBody>
      </p:sp>
      <p:sp>
        <p:nvSpPr>
          <p:cNvPr id="2" name="Content Placeholder 1">
            <a:extLst>
              <a:ext uri="{FF2B5EF4-FFF2-40B4-BE49-F238E27FC236}">
                <a16:creationId xmlns:a16="http://schemas.microsoft.com/office/drawing/2014/main" id="{E604F646-68FF-5748-ABD8-D836B260614B}"/>
              </a:ext>
            </a:extLst>
          </p:cNvPr>
          <p:cNvSpPr>
            <a:spLocks noGrp="1"/>
          </p:cNvSpPr>
          <p:nvPr>
            <p:ph idx="1"/>
          </p:nvPr>
        </p:nvSpPr>
        <p:spPr/>
        <p:txBody>
          <a:bodyPr/>
          <a:lstStyle/>
          <a:p>
            <a:endParaRPr lang="en-VN" dirty="0"/>
          </a:p>
        </p:txBody>
      </p:sp>
      <p:sp>
        <p:nvSpPr>
          <p:cNvPr id="5"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D608A78F-54E3-475E-954C-F2D291BB83F5}" type="slidenum">
              <a:rPr lang="en-US" altLang="vi-VN" sz="1200">
                <a:solidFill>
                  <a:srgbClr val="FFFFFF"/>
                </a:solidFill>
              </a:rPr>
              <a:pPr eaLnBrk="1" hangingPunct="1">
                <a:lnSpc>
                  <a:spcPct val="80000"/>
                </a:lnSpc>
              </a:pPr>
              <a:t>3</a:t>
            </a:fld>
            <a:endParaRPr lang="en-US" altLang="vi-VN" sz="1200">
              <a:solidFill>
                <a:srgbClr val="FFFFFF"/>
              </a:solidFill>
            </a:endParaRPr>
          </a:p>
        </p:txBody>
      </p:sp>
      <p:sp>
        <p:nvSpPr>
          <p:cNvPr id="78851" name="Text Box 3"/>
          <p:cNvSpPr txBox="1">
            <a:spLocks noChangeArrowheads="1"/>
          </p:cNvSpPr>
          <p:nvPr/>
        </p:nvSpPr>
        <p:spPr bwMode="auto">
          <a:xfrm>
            <a:off x="1219200" y="1905000"/>
            <a:ext cx="6553200" cy="45243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spcBef>
                <a:spcPct val="50000"/>
              </a:spcBef>
              <a:defRPr/>
            </a:pPr>
            <a:r>
              <a:rPr lang="en-US" dirty="0">
                <a:solidFill>
                  <a:srgbClr val="FF3300"/>
                </a:solidFill>
                <a:cs typeface="Arial" charset="0"/>
              </a:rPr>
              <a:t>using</a:t>
            </a:r>
            <a:r>
              <a:rPr lang="en-US" dirty="0">
                <a:solidFill>
                  <a:schemeClr val="tx1"/>
                </a:solidFill>
                <a:cs typeface="Arial" charset="0"/>
              </a:rPr>
              <a:t> &lt;namespace </a:t>
            </a:r>
            <a:r>
              <a:rPr lang="en-US" dirty="0" err="1">
                <a:solidFill>
                  <a:schemeClr val="tx1"/>
                </a:solidFill>
                <a:cs typeface="Arial" charset="0"/>
              </a:rPr>
              <a:t>sử</a:t>
            </a:r>
            <a:r>
              <a:rPr lang="en-US" dirty="0">
                <a:solidFill>
                  <a:schemeClr val="tx1"/>
                </a:solidFill>
                <a:cs typeface="Arial" charset="0"/>
              </a:rPr>
              <a:t> </a:t>
            </a:r>
            <a:r>
              <a:rPr lang="en-US" dirty="0" err="1">
                <a:solidFill>
                  <a:schemeClr val="tx1"/>
                </a:solidFill>
                <a:cs typeface="Arial" charset="0"/>
              </a:rPr>
              <a:t>dụng</a:t>
            </a:r>
            <a:r>
              <a:rPr lang="en-US" dirty="0">
                <a:solidFill>
                  <a:schemeClr val="tx1"/>
                </a:solidFill>
                <a:cs typeface="Arial" charset="0"/>
              </a:rPr>
              <a:t>&gt;</a:t>
            </a:r>
          </a:p>
          <a:p>
            <a:pPr algn="l">
              <a:spcBef>
                <a:spcPct val="50000"/>
              </a:spcBef>
              <a:defRPr/>
            </a:pPr>
            <a:r>
              <a:rPr lang="en-US" dirty="0">
                <a:solidFill>
                  <a:schemeClr val="tx1"/>
                </a:solidFill>
                <a:cs typeface="Arial" charset="0"/>
              </a:rPr>
              <a:t>…</a:t>
            </a:r>
            <a:br>
              <a:rPr lang="en-US" dirty="0">
                <a:solidFill>
                  <a:schemeClr val="tx1"/>
                </a:solidFill>
                <a:cs typeface="Arial" charset="0"/>
              </a:rPr>
            </a:br>
            <a:r>
              <a:rPr lang="en-US" dirty="0">
                <a:solidFill>
                  <a:srgbClr val="FF3300"/>
                </a:solidFill>
                <a:cs typeface="Arial" charset="0"/>
              </a:rPr>
              <a:t>namespace</a:t>
            </a:r>
            <a:r>
              <a:rPr lang="en-US" dirty="0">
                <a:solidFill>
                  <a:schemeClr val="tx1"/>
                </a:solidFill>
                <a:cs typeface="Arial" charset="0"/>
              </a:rPr>
              <a:t> &lt;</a:t>
            </a:r>
            <a:r>
              <a:rPr lang="en-US" dirty="0" err="1">
                <a:solidFill>
                  <a:schemeClr val="tx1"/>
                </a:solidFill>
                <a:cs typeface="Arial" charset="0"/>
              </a:rPr>
              <a:t>Tên</a:t>
            </a:r>
            <a:r>
              <a:rPr lang="en-US" dirty="0">
                <a:solidFill>
                  <a:schemeClr val="tx1"/>
                </a:solidFill>
                <a:cs typeface="Arial" charset="0"/>
              </a:rPr>
              <a:t> Namespace&gt;</a:t>
            </a:r>
            <a:br>
              <a:rPr lang="en-US" dirty="0">
                <a:solidFill>
                  <a:schemeClr val="tx1"/>
                </a:solidFill>
                <a:cs typeface="Arial" charset="0"/>
              </a:rPr>
            </a:br>
            <a:r>
              <a:rPr lang="en-US" dirty="0">
                <a:solidFill>
                  <a:schemeClr val="tx1"/>
                </a:solidFill>
                <a:cs typeface="Arial" charset="0"/>
              </a:rPr>
              <a:t>{</a:t>
            </a:r>
            <a:br>
              <a:rPr lang="en-US" dirty="0">
                <a:solidFill>
                  <a:schemeClr val="tx1"/>
                </a:solidFill>
                <a:cs typeface="Arial" charset="0"/>
              </a:rPr>
            </a:br>
            <a:r>
              <a:rPr lang="en-US" dirty="0">
                <a:solidFill>
                  <a:schemeClr val="tx1"/>
                </a:solidFill>
                <a:cs typeface="Arial" charset="0"/>
              </a:rPr>
              <a:t>	[</a:t>
            </a:r>
            <a:r>
              <a:rPr lang="en-US" dirty="0" err="1">
                <a:solidFill>
                  <a:schemeClr val="tx1"/>
                </a:solidFill>
                <a:cs typeface="Arial" charset="0"/>
              </a:rPr>
              <a:t>Khóa</a:t>
            </a:r>
            <a:r>
              <a:rPr lang="en-US" dirty="0">
                <a:solidFill>
                  <a:schemeClr val="tx1"/>
                </a:solidFill>
                <a:cs typeface="Arial" charset="0"/>
              </a:rPr>
              <a:t> </a:t>
            </a:r>
            <a:r>
              <a:rPr lang="en-US" dirty="0" err="1">
                <a:solidFill>
                  <a:schemeClr val="tx1"/>
                </a:solidFill>
                <a:cs typeface="Arial" charset="0"/>
              </a:rPr>
              <a:t>truy</a:t>
            </a:r>
            <a:r>
              <a:rPr lang="en-US" dirty="0">
                <a:solidFill>
                  <a:schemeClr val="tx1"/>
                </a:solidFill>
                <a:cs typeface="Arial" charset="0"/>
              </a:rPr>
              <a:t> </a:t>
            </a:r>
            <a:r>
              <a:rPr lang="en-US" dirty="0" err="1">
                <a:solidFill>
                  <a:schemeClr val="tx1"/>
                </a:solidFill>
                <a:cs typeface="Arial" charset="0"/>
              </a:rPr>
              <a:t>xuất</a:t>
            </a:r>
            <a:r>
              <a:rPr lang="en-US" dirty="0">
                <a:solidFill>
                  <a:schemeClr val="tx1"/>
                </a:solidFill>
                <a:cs typeface="Arial" charset="0"/>
              </a:rPr>
              <a:t>] </a:t>
            </a:r>
            <a:r>
              <a:rPr lang="en-US" dirty="0">
                <a:solidFill>
                  <a:srgbClr val="FF3300"/>
                </a:solidFill>
                <a:cs typeface="Arial" charset="0"/>
              </a:rPr>
              <a:t>class</a:t>
            </a:r>
            <a:r>
              <a:rPr lang="en-US" dirty="0">
                <a:solidFill>
                  <a:schemeClr val="tx1"/>
                </a:solidFill>
                <a:cs typeface="Arial" charset="0"/>
              </a:rPr>
              <a:t> &lt;</a:t>
            </a:r>
            <a:r>
              <a:rPr lang="en-US" dirty="0" err="1">
                <a:solidFill>
                  <a:schemeClr val="tx1"/>
                </a:solidFill>
                <a:cs typeface="Arial" charset="0"/>
              </a:rPr>
              <a:t>Tên</a:t>
            </a:r>
            <a:r>
              <a:rPr lang="en-US" dirty="0">
                <a:solidFill>
                  <a:schemeClr val="tx1"/>
                </a:solidFill>
                <a:cs typeface="Arial" charset="0"/>
              </a:rPr>
              <a:t> </a:t>
            </a:r>
            <a:r>
              <a:rPr lang="en-US" dirty="0" err="1">
                <a:solidFill>
                  <a:schemeClr val="tx1"/>
                </a:solidFill>
                <a:cs typeface="Arial" charset="0"/>
              </a:rPr>
              <a:t>lớp</a:t>
            </a:r>
            <a:r>
              <a:rPr lang="en-US" dirty="0">
                <a:solidFill>
                  <a:schemeClr val="tx1"/>
                </a:solidFill>
                <a:cs typeface="Arial" charset="0"/>
              </a:rPr>
              <a:t>&gt; </a:t>
            </a:r>
            <a:br>
              <a:rPr lang="en-US" dirty="0">
                <a:solidFill>
                  <a:schemeClr val="tx1"/>
                </a:solidFill>
                <a:cs typeface="Arial" charset="0"/>
              </a:rPr>
            </a:br>
            <a:r>
              <a:rPr lang="en-US" dirty="0">
                <a:solidFill>
                  <a:schemeClr val="tx1"/>
                </a:solidFill>
                <a:cs typeface="Arial" charset="0"/>
              </a:rPr>
              <a:t>	{ </a:t>
            </a:r>
          </a:p>
          <a:p>
            <a:pPr lvl="4" algn="l">
              <a:spcBef>
                <a:spcPct val="50000"/>
              </a:spcBef>
              <a:defRPr/>
            </a:pPr>
            <a:r>
              <a:rPr lang="en-US" dirty="0">
                <a:solidFill>
                  <a:srgbClr val="FF3300"/>
                </a:solidFill>
                <a:cs typeface="Arial" charset="0"/>
              </a:rPr>
              <a:t>public</a:t>
            </a:r>
            <a:r>
              <a:rPr lang="en-US" dirty="0">
                <a:solidFill>
                  <a:schemeClr val="tx1"/>
                </a:solidFill>
                <a:cs typeface="Arial" charset="0"/>
              </a:rPr>
              <a:t> </a:t>
            </a:r>
            <a:r>
              <a:rPr lang="en-US" dirty="0">
                <a:solidFill>
                  <a:srgbClr val="FF3300"/>
                </a:solidFill>
                <a:cs typeface="Arial" charset="0"/>
              </a:rPr>
              <a:t>static</a:t>
            </a:r>
            <a:r>
              <a:rPr lang="en-US" dirty="0">
                <a:solidFill>
                  <a:schemeClr val="tx1"/>
                </a:solidFill>
                <a:cs typeface="Arial" charset="0"/>
              </a:rPr>
              <a:t> </a:t>
            </a:r>
            <a:r>
              <a:rPr lang="en-US" dirty="0">
                <a:solidFill>
                  <a:srgbClr val="FF3300"/>
                </a:solidFill>
                <a:cs typeface="Arial" charset="0"/>
              </a:rPr>
              <a:t>void</a:t>
            </a:r>
            <a:r>
              <a:rPr lang="en-US" dirty="0">
                <a:solidFill>
                  <a:schemeClr val="tx1"/>
                </a:solidFill>
                <a:cs typeface="Arial" charset="0"/>
              </a:rPr>
              <a:t> Main()</a:t>
            </a:r>
            <a:br>
              <a:rPr lang="en-US" dirty="0">
                <a:solidFill>
                  <a:schemeClr val="tx1"/>
                </a:solidFill>
                <a:cs typeface="Arial" charset="0"/>
              </a:rPr>
            </a:br>
            <a:r>
              <a:rPr lang="en-US" dirty="0">
                <a:solidFill>
                  <a:schemeClr val="tx1"/>
                </a:solidFill>
                <a:cs typeface="Arial" charset="0"/>
              </a:rPr>
              <a:t>{ </a:t>
            </a:r>
            <a:br>
              <a:rPr lang="en-US" dirty="0">
                <a:solidFill>
                  <a:schemeClr val="tx1"/>
                </a:solidFill>
                <a:cs typeface="Arial" charset="0"/>
              </a:rPr>
            </a:br>
            <a:r>
              <a:rPr lang="en-US" dirty="0">
                <a:solidFill>
                  <a:schemeClr val="tx1"/>
                </a:solidFill>
                <a:cs typeface="Arial" charset="0"/>
              </a:rPr>
              <a:t>	…</a:t>
            </a:r>
          </a:p>
          <a:p>
            <a:pPr lvl="4" algn="l">
              <a:spcBef>
                <a:spcPct val="50000"/>
              </a:spcBef>
              <a:defRPr/>
            </a:pPr>
            <a:r>
              <a:rPr lang="en-US" dirty="0">
                <a:solidFill>
                  <a:schemeClr val="tx1"/>
                </a:solidFill>
                <a:cs typeface="Arial" charset="0"/>
              </a:rPr>
              <a:t>}</a:t>
            </a:r>
          </a:p>
          <a:p>
            <a:pPr lvl="4" algn="l">
              <a:spcBef>
                <a:spcPct val="50000"/>
              </a:spcBef>
              <a:defRPr/>
            </a:pPr>
            <a:r>
              <a:rPr lang="en-US" dirty="0">
                <a:solidFill>
                  <a:schemeClr val="tx1"/>
                </a:solidFill>
                <a:cs typeface="Arial" charset="0"/>
              </a:rPr>
              <a:t>// </a:t>
            </a:r>
            <a:r>
              <a:rPr lang="en-US" dirty="0" err="1">
                <a:solidFill>
                  <a:schemeClr val="tx1"/>
                </a:solidFill>
                <a:cs typeface="Arial" charset="0"/>
              </a:rPr>
              <a:t>thành</a:t>
            </a:r>
            <a:r>
              <a:rPr lang="en-US" dirty="0">
                <a:solidFill>
                  <a:schemeClr val="tx1"/>
                </a:solidFill>
                <a:cs typeface="Arial" charset="0"/>
              </a:rPr>
              <a:t> </a:t>
            </a:r>
            <a:r>
              <a:rPr lang="en-US" dirty="0" err="1">
                <a:solidFill>
                  <a:schemeClr val="tx1"/>
                </a:solidFill>
                <a:cs typeface="Arial" charset="0"/>
              </a:rPr>
              <a:t>viên</a:t>
            </a:r>
            <a:r>
              <a:rPr lang="en-US" dirty="0">
                <a:solidFill>
                  <a:schemeClr val="tx1"/>
                </a:solidFill>
                <a:cs typeface="Arial" charset="0"/>
              </a:rPr>
              <a:t> </a:t>
            </a:r>
            <a:r>
              <a:rPr lang="en-US" dirty="0" err="1">
                <a:solidFill>
                  <a:schemeClr val="tx1"/>
                </a:solidFill>
                <a:cs typeface="Arial" charset="0"/>
              </a:rPr>
              <a:t>khác</a:t>
            </a:r>
            <a:r>
              <a:rPr lang="en-US" dirty="0">
                <a:solidFill>
                  <a:schemeClr val="tx1"/>
                </a:solidFill>
                <a:cs typeface="Arial" charset="0"/>
              </a:rPr>
              <a:t> …</a:t>
            </a:r>
          </a:p>
          <a:p>
            <a:pPr lvl="2" algn="l">
              <a:spcBef>
                <a:spcPct val="50000"/>
              </a:spcBef>
              <a:defRPr/>
            </a:pPr>
            <a:r>
              <a:rPr lang="en-US" dirty="0">
                <a:solidFill>
                  <a:schemeClr val="tx1"/>
                </a:solidFill>
                <a:cs typeface="Arial" charset="0"/>
              </a:rPr>
              <a:t>}</a:t>
            </a:r>
          </a:p>
          <a:p>
            <a:pPr lvl="2" algn="l">
              <a:spcBef>
                <a:spcPct val="50000"/>
              </a:spcBef>
              <a:defRPr/>
            </a:pPr>
            <a:r>
              <a:rPr lang="en-US" dirty="0">
                <a:solidFill>
                  <a:schemeClr val="tx1"/>
                </a:solidFill>
                <a:cs typeface="Arial" charset="0"/>
              </a:rPr>
              <a:t>// </a:t>
            </a:r>
            <a:r>
              <a:rPr lang="en-US" dirty="0" err="1">
                <a:solidFill>
                  <a:schemeClr val="tx1"/>
                </a:solidFill>
                <a:cs typeface="Arial" charset="0"/>
              </a:rPr>
              <a:t>lớp</a:t>
            </a:r>
            <a:r>
              <a:rPr lang="en-US" dirty="0">
                <a:solidFill>
                  <a:schemeClr val="tx1"/>
                </a:solidFill>
                <a:cs typeface="Arial" charset="0"/>
              </a:rPr>
              <a:t> </a:t>
            </a:r>
            <a:r>
              <a:rPr lang="en-US" dirty="0" err="1">
                <a:solidFill>
                  <a:schemeClr val="tx1"/>
                </a:solidFill>
                <a:cs typeface="Arial" charset="0"/>
              </a:rPr>
              <a:t>khác</a:t>
            </a:r>
            <a:r>
              <a:rPr lang="en-US" dirty="0">
                <a:solidFill>
                  <a:schemeClr val="tx1"/>
                </a:solidFill>
                <a:cs typeface="Arial" charset="0"/>
              </a:rPr>
              <a:t> …</a:t>
            </a:r>
          </a:p>
        </p:txBody>
      </p:sp>
      <p:sp>
        <p:nvSpPr>
          <p:cNvPr id="6" name="Rectangle 5"/>
          <p:cNvSpPr/>
          <p:nvPr/>
        </p:nvSpPr>
        <p:spPr>
          <a:xfrm rot="21072422">
            <a:off x="6934200" y="1600200"/>
            <a:ext cx="1415773" cy="923330"/>
          </a:xfrm>
          <a:prstGeom prst="rect">
            <a:avLst/>
          </a:prstGeom>
          <a:noFill/>
        </p:spPr>
        <p:txBody>
          <a:bodyPr wrap="none">
            <a:spAutoFit/>
            <a:scene3d>
              <a:camera prst="isometricRightUp"/>
              <a:lightRig rig="glow" dir="t">
                <a:rot lat="0" lon="0" rev="3600000"/>
              </a:lightRig>
            </a:scene3d>
            <a:sp3d prstMaterial="softEdge">
              <a:bevelT w="29210" h="16510"/>
              <a:contourClr>
                <a:schemeClr val="accent4">
                  <a:alpha val="95000"/>
                </a:schemeClr>
              </a:contourClr>
            </a:sp3d>
          </a:bodyPr>
          <a:lstStyle/>
          <a:p>
            <a:pPr>
              <a:defRPr/>
            </a:pPr>
            <a:r>
              <a:rPr lang="en-US" sz="54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rPr>
              <a:t>*.</a:t>
            </a:r>
            <a:r>
              <a:rPr lang="en-US" sz="5400" dirty="0" err="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rPr>
              <a:t>cs</a:t>
            </a:r>
            <a:endParaRPr lang="en-US" sz="54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vi-VN"/>
              <a:t>Console I/O</a:t>
            </a:r>
          </a:p>
        </p:txBody>
      </p:sp>
      <p:sp>
        <p:nvSpPr>
          <p:cNvPr id="40964" name="Rectangle 3"/>
          <p:cNvSpPr>
            <a:spLocks noGrp="1" noChangeArrowheads="1"/>
          </p:cNvSpPr>
          <p:nvPr>
            <p:ph idx="1"/>
          </p:nvPr>
        </p:nvSpPr>
        <p:spPr>
          <a:xfrm>
            <a:off x="612775" y="1524000"/>
            <a:ext cx="8153400" cy="4572000"/>
          </a:xfrm>
        </p:spPr>
        <p:txBody>
          <a:bodyPr/>
          <a:lstStyle/>
          <a:p>
            <a:pPr eaLnBrk="1" hangingPunct="1"/>
            <a:r>
              <a:rPr lang="en-US" altLang="vi-VN"/>
              <a:t>Console.WriteLine()</a:t>
            </a:r>
          </a:p>
        </p:txBody>
      </p:sp>
      <p:sp>
        <p:nvSpPr>
          <p:cNvPr id="20"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28F1F049-84B0-4867-BC8B-4FEE714C32E9}" type="slidenum">
              <a:rPr lang="en-US" altLang="vi-VN" sz="1200">
                <a:solidFill>
                  <a:srgbClr val="FFFFFF"/>
                </a:solidFill>
              </a:rPr>
              <a:pPr eaLnBrk="1" hangingPunct="1">
                <a:lnSpc>
                  <a:spcPct val="80000"/>
                </a:lnSpc>
              </a:pPr>
              <a:t>30</a:t>
            </a:fld>
            <a:endParaRPr lang="en-US" altLang="vi-VN" sz="1200">
              <a:solidFill>
                <a:srgbClr val="FFFFFF"/>
              </a:solidFill>
            </a:endParaRPr>
          </a:p>
        </p:txBody>
      </p:sp>
      <p:pic>
        <p:nvPicPr>
          <p:cNvPr id="409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541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524125"/>
            <a:ext cx="26384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Line 6"/>
          <p:cNvSpPr>
            <a:spLocks noChangeShapeType="1"/>
          </p:cNvSpPr>
          <p:nvPr/>
        </p:nvSpPr>
        <p:spPr bwMode="auto">
          <a:xfrm>
            <a:off x="2590800" y="3505200"/>
            <a:ext cx="0" cy="914400"/>
          </a:xfrm>
          <a:prstGeom prst="line">
            <a:avLst/>
          </a:prstGeom>
          <a:noFill/>
          <a:ln w="38100">
            <a:solidFill>
              <a:srgbClr val="9933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0968" name="Line 7"/>
          <p:cNvSpPr>
            <a:spLocks noChangeShapeType="1"/>
          </p:cNvSpPr>
          <p:nvPr/>
        </p:nvSpPr>
        <p:spPr bwMode="auto">
          <a:xfrm>
            <a:off x="2590800" y="4419600"/>
            <a:ext cx="2209800" cy="0"/>
          </a:xfrm>
          <a:prstGeom prst="line">
            <a:avLst/>
          </a:prstGeom>
          <a:noFill/>
          <a:ln w="38100">
            <a:solidFill>
              <a:srgbClr val="9933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0969" name="Line 8"/>
          <p:cNvSpPr>
            <a:spLocks noChangeShapeType="1"/>
          </p:cNvSpPr>
          <p:nvPr/>
        </p:nvSpPr>
        <p:spPr bwMode="auto">
          <a:xfrm flipV="1">
            <a:off x="4800600" y="3581400"/>
            <a:ext cx="0" cy="838200"/>
          </a:xfrm>
          <a:prstGeom prst="line">
            <a:avLst/>
          </a:prstGeom>
          <a:noFill/>
          <a:ln w="3810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0970" name="Line 9"/>
          <p:cNvSpPr>
            <a:spLocks noChangeShapeType="1"/>
          </p:cNvSpPr>
          <p:nvPr/>
        </p:nvSpPr>
        <p:spPr bwMode="auto">
          <a:xfrm>
            <a:off x="3352800" y="28194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0971" name="Line 10"/>
          <p:cNvSpPr>
            <a:spLocks noChangeShapeType="1"/>
          </p:cNvSpPr>
          <p:nvPr/>
        </p:nvSpPr>
        <p:spPr bwMode="auto">
          <a:xfrm>
            <a:off x="3352800" y="2819400"/>
            <a:ext cx="1752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0972" name="Line 11"/>
          <p:cNvSpPr>
            <a:spLocks noChangeShapeType="1"/>
          </p:cNvSpPr>
          <p:nvPr/>
        </p:nvSpPr>
        <p:spPr bwMode="auto">
          <a:xfrm>
            <a:off x="5105400" y="28194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0973" name="Line 12"/>
          <p:cNvSpPr>
            <a:spLocks noChangeShapeType="1"/>
          </p:cNvSpPr>
          <p:nvPr/>
        </p:nvSpPr>
        <p:spPr bwMode="auto">
          <a:xfrm>
            <a:off x="4343400" y="3581400"/>
            <a:ext cx="0" cy="5334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0974" name="Line 13"/>
          <p:cNvSpPr>
            <a:spLocks noChangeShapeType="1"/>
          </p:cNvSpPr>
          <p:nvPr/>
        </p:nvSpPr>
        <p:spPr bwMode="auto">
          <a:xfrm>
            <a:off x="4343400" y="4114800"/>
            <a:ext cx="12192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0975" name="Line 14"/>
          <p:cNvSpPr>
            <a:spLocks noChangeShapeType="1"/>
          </p:cNvSpPr>
          <p:nvPr/>
        </p:nvSpPr>
        <p:spPr bwMode="auto">
          <a:xfrm flipV="1">
            <a:off x="5562600" y="3505200"/>
            <a:ext cx="0" cy="60960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0976" name="Rectangle 15"/>
          <p:cNvSpPr>
            <a:spLocks noChangeArrowheads="1"/>
          </p:cNvSpPr>
          <p:nvPr/>
        </p:nvSpPr>
        <p:spPr bwMode="auto">
          <a:xfrm>
            <a:off x="5319713" y="3200400"/>
            <a:ext cx="457200" cy="304800"/>
          </a:xfrm>
          <a:prstGeom prst="rect">
            <a:avLst/>
          </a:prstGeom>
          <a:solidFill>
            <a:schemeClr val="accent1">
              <a:alpha val="1961"/>
            </a:schemeClr>
          </a:solidFill>
          <a:ln w="9525">
            <a:solidFill>
              <a:schemeClr val="tx1"/>
            </a:solidFill>
            <a:miter lim="800000"/>
            <a:headEnd/>
            <a:tailEnd/>
          </a:ln>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pic>
        <p:nvPicPr>
          <p:cNvPr id="4097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724400"/>
            <a:ext cx="556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8"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724400"/>
            <a:ext cx="25146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9" name="Line 18"/>
          <p:cNvSpPr>
            <a:spLocks noChangeShapeType="1"/>
          </p:cNvSpPr>
          <p:nvPr/>
        </p:nvSpPr>
        <p:spPr bwMode="auto">
          <a:xfrm flipH="1">
            <a:off x="3390900" y="58928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0980" name="Text Box 19"/>
          <p:cNvSpPr txBox="1">
            <a:spLocks noChangeArrowheads="1"/>
          </p:cNvSpPr>
          <p:nvPr/>
        </p:nvSpPr>
        <p:spPr bwMode="auto">
          <a:xfrm>
            <a:off x="2305050" y="6311900"/>
            <a:ext cx="2505075" cy="406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sz="2000" b="0">
                <a:solidFill>
                  <a:schemeClr val="tx1"/>
                </a:solidFill>
                <a:cs typeface="Arial" panose="020B0604020202020204" pitchFamily="34" charset="0"/>
              </a:rPr>
              <a:t>\n: ký tự xuống dòng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vi-VN"/>
              <a:t>Console I/O</a:t>
            </a:r>
          </a:p>
        </p:txBody>
      </p:sp>
      <p:sp>
        <p:nvSpPr>
          <p:cNvPr id="41988" name="Rectangle 3"/>
          <p:cNvSpPr>
            <a:spLocks noGrp="1" noChangeArrowheads="1"/>
          </p:cNvSpPr>
          <p:nvPr>
            <p:ph idx="1"/>
          </p:nvPr>
        </p:nvSpPr>
        <p:spPr/>
        <p:txBody>
          <a:bodyPr/>
          <a:lstStyle/>
          <a:p>
            <a:pPr eaLnBrk="1" hangingPunct="1"/>
            <a:endParaRPr lang="vi-VN" altLang="vi-VN"/>
          </a:p>
        </p:txBody>
      </p:sp>
      <p:sp>
        <p:nvSpPr>
          <p:cNvPr id="30"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444B6F4E-9EC6-4804-804D-80D62EFA2139}" type="slidenum">
              <a:rPr lang="en-US" altLang="vi-VN" sz="1200">
                <a:solidFill>
                  <a:srgbClr val="FFFFFF"/>
                </a:solidFill>
              </a:rPr>
              <a:pPr eaLnBrk="1" hangingPunct="1">
                <a:lnSpc>
                  <a:spcPct val="80000"/>
                </a:lnSpc>
              </a:pPr>
              <a:t>31</a:t>
            </a:fld>
            <a:endParaRPr lang="en-US" altLang="vi-VN" sz="1200">
              <a:solidFill>
                <a:srgbClr val="FFFFFF"/>
              </a:solidFill>
            </a:endParaRP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5038725" cy="2990850"/>
          </a:xfrm>
          <a:prstGeom prst="rect">
            <a:avLst/>
          </a:prstGeom>
          <a:solidFill>
            <a:srgbClr val="3366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75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05025"/>
            <a:ext cx="29432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25" y="2414588"/>
            <a:ext cx="62865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550" y="2533650"/>
            <a:ext cx="7715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6075" y="2533650"/>
            <a:ext cx="21907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550" y="2676525"/>
            <a:ext cx="22860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2057400"/>
            <a:ext cx="228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6" name="AutoShape 11"/>
          <p:cNvSpPr>
            <a:spLocks noChangeArrowheads="1"/>
          </p:cNvSpPr>
          <p:nvPr/>
        </p:nvSpPr>
        <p:spPr bwMode="auto">
          <a:xfrm>
            <a:off x="4191000" y="2209800"/>
            <a:ext cx="1295400" cy="457200"/>
          </a:xfrm>
          <a:custGeom>
            <a:avLst/>
            <a:gdLst>
              <a:gd name="T0" fmla="*/ 2147483647 w 21600"/>
              <a:gd name="T1" fmla="*/ 0 h 21600"/>
              <a:gd name="T2" fmla="*/ 0 w 21600"/>
              <a:gd name="T3" fmla="*/ 102419155 h 21600"/>
              <a:gd name="T4" fmla="*/ 2147483647 w 21600"/>
              <a:gd name="T5" fmla="*/ 204838141 h 21600"/>
              <a:gd name="T6" fmla="*/ 2147483647 w 21600"/>
              <a:gd name="T7" fmla="*/ 10241915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CFF">
              <a:alpha val="1803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1997" name="Text Box 12"/>
          <p:cNvSpPr txBox="1">
            <a:spLocks noChangeArrowheads="1"/>
          </p:cNvSpPr>
          <p:nvPr/>
        </p:nvSpPr>
        <p:spPr bwMode="auto">
          <a:xfrm>
            <a:off x="4368800" y="2005013"/>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sz="1600">
                <a:solidFill>
                  <a:schemeClr val="tx1"/>
                </a:solidFill>
                <a:cs typeface="Arial" panose="020B0604020202020204" pitchFamily="34" charset="0"/>
              </a:rPr>
              <a:t>/ F5</a:t>
            </a:r>
          </a:p>
        </p:txBody>
      </p:sp>
      <p:sp>
        <p:nvSpPr>
          <p:cNvPr id="41998" name="Text Box 13"/>
          <p:cNvSpPr txBox="1">
            <a:spLocks noChangeArrowheads="1"/>
          </p:cNvSpPr>
          <p:nvPr/>
        </p:nvSpPr>
        <p:spPr bwMode="auto">
          <a:xfrm>
            <a:off x="76200" y="5270500"/>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b="0">
                <a:solidFill>
                  <a:schemeClr val="tx1"/>
                </a:solidFill>
                <a:cs typeface="Arial" panose="020B0604020202020204" pitchFamily="34" charset="0"/>
              </a:rPr>
              <a:t>Xuất chuỗi</a:t>
            </a:r>
          </a:p>
        </p:txBody>
      </p:sp>
      <p:sp>
        <p:nvSpPr>
          <p:cNvPr id="41999" name="Line 14"/>
          <p:cNvSpPr>
            <a:spLocks noChangeShapeType="1"/>
          </p:cNvSpPr>
          <p:nvPr/>
        </p:nvSpPr>
        <p:spPr bwMode="auto">
          <a:xfrm>
            <a:off x="317500" y="2654300"/>
            <a:ext cx="0" cy="2590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2000" name="Line 15"/>
          <p:cNvSpPr>
            <a:spLocks noChangeShapeType="1"/>
          </p:cNvSpPr>
          <p:nvPr/>
        </p:nvSpPr>
        <p:spPr bwMode="auto">
          <a:xfrm>
            <a:off x="304800" y="2667000"/>
            <a:ext cx="381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01" name="Line 16"/>
          <p:cNvSpPr>
            <a:spLocks noChangeShapeType="1"/>
          </p:cNvSpPr>
          <p:nvPr/>
        </p:nvSpPr>
        <p:spPr bwMode="auto">
          <a:xfrm>
            <a:off x="304800" y="2997200"/>
            <a:ext cx="381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02" name="Line 17"/>
          <p:cNvSpPr>
            <a:spLocks noChangeShapeType="1"/>
          </p:cNvSpPr>
          <p:nvPr/>
        </p:nvSpPr>
        <p:spPr bwMode="auto">
          <a:xfrm>
            <a:off x="304800" y="3797300"/>
            <a:ext cx="3048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03" name="Text Box 18"/>
          <p:cNvSpPr txBox="1">
            <a:spLocks noChangeArrowheads="1"/>
          </p:cNvSpPr>
          <p:nvPr/>
        </p:nvSpPr>
        <p:spPr bwMode="auto">
          <a:xfrm>
            <a:off x="2895600" y="4953000"/>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b="0">
                <a:solidFill>
                  <a:schemeClr val="tx1"/>
                </a:solidFill>
                <a:cs typeface="Arial" panose="020B0604020202020204" pitchFamily="34" charset="0"/>
              </a:rPr>
              <a:t>Đọc chuỗi</a:t>
            </a:r>
          </a:p>
        </p:txBody>
      </p:sp>
      <p:sp>
        <p:nvSpPr>
          <p:cNvPr id="42004" name="Line 19"/>
          <p:cNvSpPr>
            <a:spLocks noChangeShapeType="1"/>
          </p:cNvSpPr>
          <p:nvPr/>
        </p:nvSpPr>
        <p:spPr bwMode="auto">
          <a:xfrm>
            <a:off x="3492500" y="2806700"/>
            <a:ext cx="0" cy="20574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2005" name="Line 20"/>
          <p:cNvSpPr>
            <a:spLocks noChangeShapeType="1"/>
          </p:cNvSpPr>
          <p:nvPr/>
        </p:nvSpPr>
        <p:spPr bwMode="auto">
          <a:xfrm flipH="1">
            <a:off x="2971800" y="2819400"/>
            <a:ext cx="533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06" name="Line 21"/>
          <p:cNvSpPr>
            <a:spLocks noChangeShapeType="1"/>
          </p:cNvSpPr>
          <p:nvPr/>
        </p:nvSpPr>
        <p:spPr bwMode="auto">
          <a:xfrm flipH="1">
            <a:off x="2971800" y="3200400"/>
            <a:ext cx="533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07" name="Text Box 22"/>
          <p:cNvSpPr txBox="1">
            <a:spLocks noChangeArrowheads="1"/>
          </p:cNvSpPr>
          <p:nvPr/>
        </p:nvSpPr>
        <p:spPr bwMode="auto">
          <a:xfrm>
            <a:off x="1736725" y="5675313"/>
            <a:ext cx="472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b="0">
                <a:solidFill>
                  <a:schemeClr val="tx1"/>
                </a:solidFill>
                <a:cs typeface="Arial" panose="020B0604020202020204" pitchFamily="34" charset="0"/>
              </a:rPr>
              <a:t>Chờ đọc 1 dòng, mục đích là dừng màn hình</a:t>
            </a:r>
          </a:p>
        </p:txBody>
      </p:sp>
      <p:sp>
        <p:nvSpPr>
          <p:cNvPr id="42008" name="Line 23"/>
          <p:cNvSpPr>
            <a:spLocks noChangeShapeType="1"/>
          </p:cNvSpPr>
          <p:nvPr/>
        </p:nvSpPr>
        <p:spPr bwMode="auto">
          <a:xfrm>
            <a:off x="1905000" y="4267200"/>
            <a:ext cx="0" cy="1371600"/>
          </a:xfrm>
          <a:prstGeom prst="line">
            <a:avLst/>
          </a:prstGeom>
          <a:noFill/>
          <a:ln w="2857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vi-VN"/>
          </a:p>
        </p:txBody>
      </p:sp>
      <p:sp>
        <p:nvSpPr>
          <p:cNvPr id="42009" name="Line 24"/>
          <p:cNvSpPr>
            <a:spLocks noChangeShapeType="1"/>
          </p:cNvSpPr>
          <p:nvPr/>
        </p:nvSpPr>
        <p:spPr bwMode="auto">
          <a:xfrm>
            <a:off x="3352800" y="4114800"/>
            <a:ext cx="1219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2010" name="Line 25"/>
          <p:cNvSpPr>
            <a:spLocks noChangeShapeType="1"/>
          </p:cNvSpPr>
          <p:nvPr/>
        </p:nvSpPr>
        <p:spPr bwMode="auto">
          <a:xfrm flipV="1">
            <a:off x="3352800" y="3886200"/>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11" name="Line 26"/>
          <p:cNvSpPr>
            <a:spLocks noChangeShapeType="1"/>
          </p:cNvSpPr>
          <p:nvPr/>
        </p:nvSpPr>
        <p:spPr bwMode="auto">
          <a:xfrm flipV="1">
            <a:off x="4572000" y="3886200"/>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12" name="Line 27"/>
          <p:cNvSpPr>
            <a:spLocks noChangeShapeType="1"/>
          </p:cNvSpPr>
          <p:nvPr/>
        </p:nvSpPr>
        <p:spPr bwMode="auto">
          <a:xfrm>
            <a:off x="3657600" y="3581400"/>
            <a:ext cx="14478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2013" name="Line 28"/>
          <p:cNvSpPr>
            <a:spLocks noChangeShapeType="1"/>
          </p:cNvSpPr>
          <p:nvPr/>
        </p:nvSpPr>
        <p:spPr bwMode="auto">
          <a:xfrm>
            <a:off x="5105400" y="3581400"/>
            <a:ext cx="0" cy="152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2014" name="Line 29"/>
          <p:cNvSpPr>
            <a:spLocks noChangeShapeType="1"/>
          </p:cNvSpPr>
          <p:nvPr/>
        </p:nvSpPr>
        <p:spPr bwMode="auto">
          <a:xfrm>
            <a:off x="3657600" y="3581400"/>
            <a:ext cx="0" cy="152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fade">
                                      <p:cBhvr>
                                        <p:cTn id="7" dur="2000"/>
                                        <p:tgtEl>
                                          <p:spTgt spid="1075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7526"/>
                                        </p:tgtEl>
                                        <p:attrNameLst>
                                          <p:attrName>style.visibility</p:attrName>
                                        </p:attrNameLst>
                                      </p:cBhvr>
                                      <p:to>
                                        <p:strVal val="visible"/>
                                      </p:to>
                                    </p:set>
                                    <p:animEffect transition="in" filter="fade">
                                      <p:cBhvr>
                                        <p:cTn id="12" dur="500"/>
                                        <p:tgtEl>
                                          <p:spTgt spid="1075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7527"/>
                                        </p:tgtEl>
                                        <p:attrNameLst>
                                          <p:attrName>style.visibility</p:attrName>
                                        </p:attrNameLst>
                                      </p:cBhvr>
                                      <p:to>
                                        <p:strVal val="visible"/>
                                      </p:to>
                                    </p:set>
                                    <p:animEffect transition="in" filter="fade">
                                      <p:cBhvr>
                                        <p:cTn id="17" dur="500"/>
                                        <p:tgtEl>
                                          <p:spTgt spid="1075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7528"/>
                                        </p:tgtEl>
                                        <p:attrNameLst>
                                          <p:attrName>style.visibility</p:attrName>
                                        </p:attrNameLst>
                                      </p:cBhvr>
                                      <p:to>
                                        <p:strVal val="visible"/>
                                      </p:to>
                                    </p:set>
                                    <p:animEffect transition="in" filter="fade">
                                      <p:cBhvr>
                                        <p:cTn id="22" dur="500"/>
                                        <p:tgtEl>
                                          <p:spTgt spid="1075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7529"/>
                                        </p:tgtEl>
                                        <p:attrNameLst>
                                          <p:attrName>style.visibility</p:attrName>
                                        </p:attrNameLst>
                                      </p:cBhvr>
                                      <p:to>
                                        <p:strVal val="visible"/>
                                      </p:to>
                                    </p:set>
                                    <p:animEffect transition="in" filter="fade">
                                      <p:cBhvr>
                                        <p:cTn id="27" dur="500"/>
                                        <p:tgtEl>
                                          <p:spTgt spid="107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vi-VN" dirty="0"/>
              <a:t>Boxing &amp; Unboxing</a:t>
            </a:r>
            <a:endParaRPr lang="en-AU" altLang="vi-VN" dirty="0"/>
          </a:p>
        </p:txBody>
      </p:sp>
      <p:sp>
        <p:nvSpPr>
          <p:cNvPr id="43012" name="Rectangle 3"/>
          <p:cNvSpPr>
            <a:spLocks noGrp="1" noChangeArrowheads="1"/>
          </p:cNvSpPr>
          <p:nvPr>
            <p:ph idx="1"/>
          </p:nvPr>
        </p:nvSpPr>
        <p:spPr/>
        <p:txBody>
          <a:bodyPr/>
          <a:lstStyle/>
          <a:p>
            <a:pPr eaLnBrk="1" hangingPunct="1"/>
            <a:r>
              <a:rPr lang="en-US" altLang="vi-VN" dirty="0" err="1"/>
              <a:t>Kiểu</a:t>
            </a:r>
            <a:r>
              <a:rPr lang="en-US" altLang="vi-VN" dirty="0"/>
              <a:t> </a:t>
            </a:r>
            <a:r>
              <a:rPr lang="en-US" altLang="vi-VN" dirty="0" err="1"/>
              <a:t>giá</a:t>
            </a:r>
            <a:r>
              <a:rPr lang="en-US" altLang="vi-VN" dirty="0"/>
              <a:t> </a:t>
            </a:r>
            <a:r>
              <a:rPr lang="en-US" altLang="vi-VN" dirty="0" err="1"/>
              <a:t>trị</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được</a:t>
            </a:r>
            <a:r>
              <a:rPr lang="en-US" altLang="vi-VN" dirty="0"/>
              <a:t> </a:t>
            </a:r>
            <a:r>
              <a:rPr lang="en-US" altLang="vi-VN" dirty="0" err="1"/>
              <a:t>chuyển</a:t>
            </a:r>
            <a:r>
              <a:rPr lang="en-US" altLang="vi-VN" dirty="0"/>
              <a:t> </a:t>
            </a:r>
            <a:r>
              <a:rPr lang="en-US" altLang="vi-VN" dirty="0" err="1"/>
              <a:t>thành</a:t>
            </a:r>
            <a:r>
              <a:rPr lang="en-US" altLang="vi-VN" dirty="0"/>
              <a:t> </a:t>
            </a:r>
            <a:r>
              <a:rPr lang="en-US" altLang="vi-VN" dirty="0" err="1"/>
              <a:t>kiểu</a:t>
            </a:r>
            <a:r>
              <a:rPr lang="en-US" altLang="vi-VN" dirty="0"/>
              <a:t> </a:t>
            </a:r>
            <a:r>
              <a:rPr lang="en-US" altLang="vi-VN" dirty="0" err="1"/>
              <a:t>đối</a:t>
            </a:r>
            <a:r>
              <a:rPr lang="en-US" altLang="vi-VN" dirty="0"/>
              <a:t> </a:t>
            </a:r>
            <a:r>
              <a:rPr lang="en-US" altLang="vi-VN" dirty="0" err="1"/>
              <a:t>tượng</a:t>
            </a:r>
            <a:endParaRPr lang="en-US" altLang="vi-VN" dirty="0"/>
          </a:p>
          <a:p>
            <a:pPr eaLnBrk="1" hangingPunct="1"/>
            <a:r>
              <a:rPr lang="en-US" altLang="vi-VN" dirty="0"/>
              <a:t>Boxing</a:t>
            </a:r>
          </a:p>
          <a:p>
            <a:pPr lvl="1">
              <a:buNone/>
            </a:pPr>
            <a:endParaRPr lang="en-US" altLang="vi-VN" b="1" dirty="0">
              <a:solidFill>
                <a:srgbClr val="FFFF00"/>
              </a:solidFill>
              <a:latin typeface="Courier New" panose="02070309020205020404" pitchFamily="49" charset="0"/>
            </a:endParaRPr>
          </a:p>
          <a:p>
            <a:pPr lvl="1">
              <a:buNone/>
            </a:pPr>
            <a:endParaRPr lang="en-US" altLang="vi-VN" b="1" dirty="0">
              <a:solidFill>
                <a:srgbClr val="FFFF00"/>
              </a:solidFill>
              <a:latin typeface="Courier New" panose="02070309020205020404" pitchFamily="49" charset="0"/>
            </a:endParaRPr>
          </a:p>
          <a:p>
            <a:pPr lvl="1">
              <a:buNone/>
            </a:pPr>
            <a:endParaRPr lang="en-US" altLang="vi-VN" b="1" dirty="0">
              <a:solidFill>
                <a:srgbClr val="FFFF00"/>
              </a:solidFill>
              <a:latin typeface="Courier New" panose="02070309020205020404" pitchFamily="49" charset="0"/>
            </a:endParaRPr>
          </a:p>
          <a:p>
            <a:pPr lvl="1">
              <a:buNone/>
            </a:pPr>
            <a:endParaRPr lang="en-US" altLang="vi-VN" b="1" dirty="0">
              <a:solidFill>
                <a:srgbClr val="FFFF00"/>
              </a:solidFill>
              <a:latin typeface="Courier New" panose="02070309020205020404" pitchFamily="49" charset="0"/>
            </a:endParaRPr>
          </a:p>
          <a:p>
            <a:pPr lvl="1">
              <a:buNone/>
            </a:pPr>
            <a:endParaRPr lang="en-US" altLang="vi-VN" b="1" dirty="0">
              <a:solidFill>
                <a:srgbClr val="FFFF00"/>
              </a:solidFill>
              <a:latin typeface="Courier New" panose="02070309020205020404" pitchFamily="49" charset="0"/>
            </a:endParaRPr>
          </a:p>
          <a:p>
            <a:pPr lvl="1" eaLnBrk="1" hangingPunct="1">
              <a:buFont typeface="Wingdings 2" panose="05020102010507070707" pitchFamily="18" charset="2"/>
              <a:buNone/>
            </a:pPr>
            <a:endParaRPr lang="en-US" altLang="vi-VN" b="1" dirty="0">
              <a:solidFill>
                <a:srgbClr val="FFFF00"/>
              </a:solidFill>
              <a:latin typeface="Courier New" panose="02070309020205020404" pitchFamily="49" charset="0"/>
            </a:endParaRPr>
          </a:p>
          <a:p>
            <a:pPr eaLnBrk="1" hangingPunct="1"/>
            <a:r>
              <a:rPr lang="en-US" altLang="vi-VN" dirty="0"/>
              <a:t>Unboxing</a:t>
            </a:r>
          </a:p>
          <a:p>
            <a:pPr lvl="1" eaLnBrk="1" hangingPunct="1">
              <a:buFont typeface="Wingdings 2" panose="05020102010507070707" pitchFamily="18" charset="2"/>
              <a:buNone/>
            </a:pPr>
            <a:r>
              <a:rPr lang="en-US" altLang="vi-VN" b="1" dirty="0">
                <a:solidFill>
                  <a:srgbClr val="FFFF00"/>
                </a:solidFill>
                <a:latin typeface="Courier New" panose="02070309020205020404" pitchFamily="49" charset="0"/>
              </a:rPr>
              <a:t> </a:t>
            </a:r>
            <a:endParaRPr lang="en-AU" altLang="vi-VN" b="1" dirty="0">
              <a:solidFill>
                <a:srgbClr val="FFFF00"/>
              </a:solidFill>
              <a:latin typeface="Courier New" panose="02070309020205020404" pitchFamily="49" charset="0"/>
            </a:endParaRPr>
          </a:p>
        </p:txBody>
      </p:sp>
      <p:sp>
        <p:nvSpPr>
          <p:cNvPr id="18"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E6F583B6-1AB4-4E30-A097-855E7C279C6D}" type="slidenum">
              <a:rPr lang="en-US" altLang="vi-VN" sz="1200">
                <a:solidFill>
                  <a:srgbClr val="FFFFFF"/>
                </a:solidFill>
              </a:rPr>
              <a:pPr eaLnBrk="1" hangingPunct="1">
                <a:lnSpc>
                  <a:spcPct val="80000"/>
                </a:lnSpc>
              </a:pPr>
              <a:t>32</a:t>
            </a:fld>
            <a:endParaRPr lang="en-US" altLang="vi-VN" sz="1200">
              <a:solidFill>
                <a:srgbClr val="FFFFFF"/>
              </a:solidFill>
            </a:endParaRPr>
          </a:p>
        </p:txBody>
      </p:sp>
      <p:pic>
        <p:nvPicPr>
          <p:cNvPr id="430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05100"/>
            <a:ext cx="3352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76800"/>
            <a:ext cx="335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6"/>
          <p:cNvSpPr>
            <a:spLocks noChangeArrowheads="1"/>
          </p:cNvSpPr>
          <p:nvPr/>
        </p:nvSpPr>
        <p:spPr bwMode="auto">
          <a:xfrm>
            <a:off x="4572000" y="5257800"/>
            <a:ext cx="990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3016" name="Rectangle 7"/>
          <p:cNvSpPr>
            <a:spLocks noChangeArrowheads="1"/>
          </p:cNvSpPr>
          <p:nvPr/>
        </p:nvSpPr>
        <p:spPr bwMode="auto">
          <a:xfrm>
            <a:off x="4572000" y="5562600"/>
            <a:ext cx="9906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3017" name="Rectangle 8"/>
          <p:cNvSpPr>
            <a:spLocks noChangeArrowheads="1"/>
          </p:cNvSpPr>
          <p:nvPr/>
        </p:nvSpPr>
        <p:spPr bwMode="auto">
          <a:xfrm>
            <a:off x="3721100" y="3530600"/>
            <a:ext cx="990600" cy="2286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3018" name="Rectangle 9"/>
          <p:cNvSpPr>
            <a:spLocks noChangeArrowheads="1"/>
          </p:cNvSpPr>
          <p:nvPr/>
        </p:nvSpPr>
        <p:spPr bwMode="auto">
          <a:xfrm>
            <a:off x="4864100" y="3530600"/>
            <a:ext cx="990600" cy="2286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3019" name="Rectangle 10"/>
          <p:cNvSpPr>
            <a:spLocks noChangeArrowheads="1"/>
          </p:cNvSpPr>
          <p:nvPr/>
        </p:nvSpPr>
        <p:spPr bwMode="auto">
          <a:xfrm>
            <a:off x="3810000" y="4953000"/>
            <a:ext cx="2057400" cy="2286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108555" name="Text Box 11"/>
          <p:cNvSpPr txBox="1">
            <a:spLocks noChangeArrowheads="1"/>
          </p:cNvSpPr>
          <p:nvPr/>
        </p:nvSpPr>
        <p:spPr bwMode="auto">
          <a:xfrm>
            <a:off x="7086600" y="5283200"/>
            <a:ext cx="1238250" cy="366713"/>
          </a:xfrm>
          <a:prstGeom prst="rect">
            <a:avLst/>
          </a:prstGeom>
          <a:noFill/>
          <a:ln w="9525" algn="ctr">
            <a:noFill/>
            <a:miter lim="800000"/>
            <a:headEnd/>
            <a:tailEnd/>
          </a:ln>
          <a:effectLst/>
        </p:spPr>
        <p:txBody>
          <a:bodyPr wrap="none">
            <a:spAutoFit/>
          </a:bodyPr>
          <a:lstStyle/>
          <a:p>
            <a:pPr algn="l">
              <a:defRPr/>
            </a:pPr>
            <a:r>
              <a:rPr lang="en-US">
                <a:solidFill>
                  <a:srgbClr val="FF3300"/>
                </a:solidFill>
                <a:effectLst>
                  <a:outerShdw blurRad="38100" dist="38100" dir="2700000" algn="tl">
                    <a:srgbClr val="000000"/>
                  </a:outerShdw>
                </a:effectLst>
                <a:latin typeface="Arial" charset="0"/>
                <a:cs typeface="Arial" charset="0"/>
              </a:rPr>
              <a:t>Unboxing</a:t>
            </a:r>
          </a:p>
        </p:txBody>
      </p:sp>
      <p:sp>
        <p:nvSpPr>
          <p:cNvPr id="108556" name="Text Box 12"/>
          <p:cNvSpPr txBox="1">
            <a:spLocks noChangeArrowheads="1"/>
          </p:cNvSpPr>
          <p:nvPr/>
        </p:nvSpPr>
        <p:spPr bwMode="auto">
          <a:xfrm>
            <a:off x="4445000" y="4267200"/>
            <a:ext cx="958850" cy="366713"/>
          </a:xfrm>
          <a:prstGeom prst="rect">
            <a:avLst/>
          </a:prstGeom>
          <a:noFill/>
          <a:ln w="9525">
            <a:noFill/>
            <a:miter lim="800000"/>
            <a:headEnd/>
            <a:tailEnd/>
          </a:ln>
          <a:effectLst/>
        </p:spPr>
        <p:txBody>
          <a:bodyPr wrap="none">
            <a:spAutoFit/>
          </a:bodyPr>
          <a:lstStyle/>
          <a:p>
            <a:pPr algn="l">
              <a:defRPr/>
            </a:pPr>
            <a:r>
              <a:rPr lang="en-US">
                <a:solidFill>
                  <a:srgbClr val="0066CC"/>
                </a:solidFill>
                <a:effectLst>
                  <a:outerShdw blurRad="38100" dist="38100" dir="2700000" algn="tl">
                    <a:srgbClr val="000000"/>
                  </a:outerShdw>
                </a:effectLst>
                <a:latin typeface="Arial" charset="0"/>
                <a:cs typeface="Arial" charset="0"/>
              </a:rPr>
              <a:t>Boxing</a:t>
            </a:r>
          </a:p>
        </p:txBody>
      </p:sp>
      <p:sp>
        <p:nvSpPr>
          <p:cNvPr id="43022" name="Line 13"/>
          <p:cNvSpPr>
            <a:spLocks noChangeShapeType="1"/>
          </p:cNvSpPr>
          <p:nvPr/>
        </p:nvSpPr>
        <p:spPr bwMode="auto">
          <a:xfrm>
            <a:off x="5562600" y="53340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3023" name="Line 14"/>
          <p:cNvSpPr>
            <a:spLocks noChangeShapeType="1"/>
          </p:cNvSpPr>
          <p:nvPr/>
        </p:nvSpPr>
        <p:spPr bwMode="auto">
          <a:xfrm>
            <a:off x="5562600" y="5638800"/>
            <a:ext cx="1447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3024" name="Line 15"/>
          <p:cNvSpPr>
            <a:spLocks noChangeShapeType="1"/>
          </p:cNvSpPr>
          <p:nvPr/>
        </p:nvSpPr>
        <p:spPr bwMode="auto">
          <a:xfrm>
            <a:off x="4419600" y="3746500"/>
            <a:ext cx="0" cy="5334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3025" name="Line 16"/>
          <p:cNvSpPr>
            <a:spLocks noChangeShapeType="1"/>
          </p:cNvSpPr>
          <p:nvPr/>
        </p:nvSpPr>
        <p:spPr bwMode="auto">
          <a:xfrm>
            <a:off x="5334000" y="3746500"/>
            <a:ext cx="0" cy="5334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3026" name="Line 17"/>
          <p:cNvSpPr>
            <a:spLocks noChangeShapeType="1"/>
          </p:cNvSpPr>
          <p:nvPr/>
        </p:nvSpPr>
        <p:spPr bwMode="auto">
          <a:xfrm flipV="1">
            <a:off x="4876800" y="4648200"/>
            <a:ext cx="0" cy="3048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pic>
        <p:nvPicPr>
          <p:cNvPr id="2050" name="Picture 2"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378075"/>
            <a:ext cx="3169892" cy="17084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2575" y="4343400"/>
            <a:ext cx="370522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a:bodyPr>
          <a:lstStyle/>
          <a:p>
            <a:pPr eaLnBrk="1" fontAlgn="auto" hangingPunct="1">
              <a:spcAft>
                <a:spcPts val="0"/>
              </a:spcAft>
              <a:defRPr/>
            </a:pPr>
            <a:r>
              <a:rPr lang="en-US" dirty="0"/>
              <a:t>C</a:t>
            </a:r>
            <a:r>
              <a:rPr lang="en-US" dirty="0" smtClean="0"/>
              <a:t>hecked </a:t>
            </a:r>
            <a:r>
              <a:rPr lang="en-US" dirty="0"/>
              <a:t>&amp; unchecked</a:t>
            </a:r>
          </a:p>
        </p:txBody>
      </p:sp>
      <p:sp>
        <p:nvSpPr>
          <p:cNvPr id="2" name="Content Placeholder 1"/>
          <p:cNvSpPr>
            <a:spLocks noGrp="1"/>
          </p:cNvSpPr>
          <p:nvPr>
            <p:ph idx="1"/>
          </p:nvPr>
        </p:nvSpPr>
        <p:spPr/>
        <p:txBody>
          <a:bodyPr/>
          <a:lstStyle/>
          <a:p>
            <a:endParaRPr lang="en-US"/>
          </a:p>
        </p:txBody>
      </p:sp>
      <p:sp>
        <p:nvSpPr>
          <p:cNvPr id="11"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C8F7CF50-A937-40DC-9A7B-15FCB1525054}" type="slidenum">
              <a:rPr lang="en-US" altLang="vi-VN" sz="1200">
                <a:solidFill>
                  <a:srgbClr val="FFFFFF"/>
                </a:solidFill>
              </a:rPr>
              <a:pPr eaLnBrk="1" hangingPunct="1">
                <a:lnSpc>
                  <a:spcPct val="80000"/>
                </a:lnSpc>
              </a:pPr>
              <a:t>33</a:t>
            </a:fld>
            <a:endParaRPr lang="en-US" altLang="vi-VN" sz="1200">
              <a:solidFill>
                <a:srgbClr val="FFFFFF"/>
              </a:solidFill>
            </a:endParaRPr>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434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286000"/>
            <a:ext cx="3019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508500"/>
            <a:ext cx="4343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6"/>
          <p:cNvSpPr>
            <a:spLocks noChangeArrowheads="1"/>
          </p:cNvSpPr>
          <p:nvPr/>
        </p:nvSpPr>
        <p:spPr bwMode="auto">
          <a:xfrm>
            <a:off x="5638800" y="4965700"/>
            <a:ext cx="313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a:solidFill>
                  <a:srgbClr val="FF0000"/>
                </a:solidFill>
                <a:cs typeface="Arial" panose="020B0604020202020204" pitchFamily="34" charset="0"/>
              </a:rPr>
              <a:t>throws</a:t>
            </a:r>
            <a:r>
              <a:rPr lang="en-US" altLang="vi-VN">
                <a:solidFill>
                  <a:srgbClr val="FFFF00"/>
                </a:solidFill>
                <a:cs typeface="Arial" panose="020B0604020202020204" pitchFamily="34" charset="0"/>
              </a:rPr>
              <a:t> </a:t>
            </a:r>
            <a:r>
              <a:rPr lang="en-US" altLang="vi-VN">
                <a:solidFill>
                  <a:srgbClr val="FF0000"/>
                </a:solidFill>
                <a:cs typeface="Arial" panose="020B0604020202020204" pitchFamily="34" charset="0"/>
              </a:rPr>
              <a:t>OverFlowException</a:t>
            </a:r>
          </a:p>
        </p:txBody>
      </p:sp>
      <p:sp>
        <p:nvSpPr>
          <p:cNvPr id="110599" name="AutoShape 7"/>
          <p:cNvSpPr>
            <a:spLocks noChangeArrowheads="1"/>
          </p:cNvSpPr>
          <p:nvPr/>
        </p:nvSpPr>
        <p:spPr bwMode="auto">
          <a:xfrm>
            <a:off x="4876800" y="5016500"/>
            <a:ext cx="6858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amma/>
                  <a:shade val="46275"/>
                  <a:invGamma/>
                </a:srgbClr>
              </a:gs>
              <a:gs pos="50000">
                <a:srgbClr val="00FFFF">
                  <a:alpha val="32001"/>
                </a:srgbClr>
              </a:gs>
              <a:gs pos="100000">
                <a:srgbClr val="00FFFF">
                  <a:gamma/>
                  <a:shade val="46275"/>
                  <a:invGamma/>
                </a:srgbClr>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110600" name="AutoShape 8"/>
          <p:cNvSpPr>
            <a:spLocks noChangeArrowheads="1"/>
          </p:cNvSpPr>
          <p:nvPr/>
        </p:nvSpPr>
        <p:spPr bwMode="auto">
          <a:xfrm>
            <a:off x="4876800" y="2590800"/>
            <a:ext cx="6858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amma/>
                  <a:shade val="46275"/>
                  <a:invGamma/>
                </a:srgbClr>
              </a:gs>
              <a:gs pos="50000">
                <a:srgbClr val="00FFFF">
                  <a:alpha val="32001"/>
                </a:srgbClr>
              </a:gs>
              <a:gs pos="100000">
                <a:srgbClr val="00FFFF">
                  <a:gamma/>
                  <a:shade val="46275"/>
                  <a:invGamma/>
                </a:srgbClr>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44046" name="Rectangle 9"/>
          <p:cNvSpPr>
            <a:spLocks noChangeArrowheads="1"/>
          </p:cNvSpPr>
          <p:nvPr/>
        </p:nvSpPr>
        <p:spPr bwMode="auto">
          <a:xfrm>
            <a:off x="1181100" y="2514600"/>
            <a:ext cx="16002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4047" name="Rectangle 10"/>
          <p:cNvSpPr>
            <a:spLocks noChangeArrowheads="1"/>
          </p:cNvSpPr>
          <p:nvPr/>
        </p:nvSpPr>
        <p:spPr bwMode="auto">
          <a:xfrm>
            <a:off x="1193800" y="4914900"/>
            <a:ext cx="1397000" cy="203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vi-VN">
                <a:solidFill>
                  <a:srgbClr val="FF3300"/>
                </a:solidFill>
              </a:rPr>
              <a:t>ref</a:t>
            </a:r>
            <a:r>
              <a:rPr lang="en-US" altLang="vi-VN"/>
              <a:t>, out, param</a:t>
            </a:r>
          </a:p>
        </p:txBody>
      </p:sp>
      <p:sp>
        <p:nvSpPr>
          <p:cNvPr id="45060" name="Rectangle 3"/>
          <p:cNvSpPr>
            <a:spLocks noGrp="1" noChangeArrowheads="1"/>
          </p:cNvSpPr>
          <p:nvPr>
            <p:ph idx="1"/>
          </p:nvPr>
        </p:nvSpPr>
        <p:spPr>
          <a:xfrm>
            <a:off x="612775" y="1600200"/>
            <a:ext cx="8153400" cy="4495800"/>
          </a:xfrm>
        </p:spPr>
        <p:txBody>
          <a:bodyPr/>
          <a:lstStyle/>
          <a:p>
            <a:pPr eaLnBrk="1" hangingPunct="1"/>
            <a:r>
              <a:rPr lang="en-US" altLang="vi-VN" sz="2800"/>
              <a:t>ref: tương tự như truyền tham chiếu trong C/C++</a:t>
            </a:r>
          </a:p>
          <a:p>
            <a:pPr eaLnBrk="1" hangingPunct="1"/>
            <a:r>
              <a:rPr lang="en-US" altLang="vi-VN" sz="2800"/>
              <a:t>Từ khoá ref phải được dùng lúc gọi hàm</a:t>
            </a:r>
          </a:p>
          <a:p>
            <a:pPr eaLnBrk="1" hangingPunct="1"/>
            <a:r>
              <a:rPr lang="en-US" altLang="vi-VN" sz="2800"/>
              <a:t>Các tham số truyền dạng ref phải được khởi tạo giá trị trước </a:t>
            </a:r>
          </a:p>
          <a:p>
            <a:pPr eaLnBrk="1" hangingPunct="1"/>
            <a:endParaRPr lang="en-US" altLang="vi-VN" sz="2800"/>
          </a:p>
        </p:txBody>
      </p:sp>
      <p:sp>
        <p:nvSpPr>
          <p:cNvPr id="15"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AB0859FA-449A-4042-A308-30149A43054E}" type="slidenum">
              <a:rPr lang="en-US" altLang="vi-VN" sz="1200">
                <a:solidFill>
                  <a:srgbClr val="FFFFFF"/>
                </a:solidFill>
              </a:rPr>
              <a:pPr eaLnBrk="1" hangingPunct="1">
                <a:lnSpc>
                  <a:spcPct val="80000"/>
                </a:lnSpc>
              </a:pPr>
              <a:t>34</a:t>
            </a:fld>
            <a:endParaRPr lang="en-US" altLang="vi-VN" sz="1200">
              <a:solidFill>
                <a:srgbClr val="FFFFFF"/>
              </a:solidFill>
            </a:endParaRP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3886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Line 5"/>
          <p:cNvSpPr>
            <a:spLocks noChangeShapeType="1"/>
          </p:cNvSpPr>
          <p:nvPr/>
        </p:nvSpPr>
        <p:spPr bwMode="auto">
          <a:xfrm flipV="1">
            <a:off x="2895600" y="5534025"/>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5063" name="Line 6"/>
          <p:cNvSpPr>
            <a:spLocks noChangeShapeType="1"/>
          </p:cNvSpPr>
          <p:nvPr/>
        </p:nvSpPr>
        <p:spPr bwMode="auto">
          <a:xfrm>
            <a:off x="2895600" y="5762625"/>
            <a:ext cx="28194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5064" name="Line 7"/>
          <p:cNvSpPr>
            <a:spLocks noChangeShapeType="1"/>
          </p:cNvSpPr>
          <p:nvPr/>
        </p:nvSpPr>
        <p:spPr bwMode="auto">
          <a:xfrm>
            <a:off x="3810000" y="5610225"/>
            <a:ext cx="19050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5065" name="Text Box 8"/>
          <p:cNvSpPr txBox="1">
            <a:spLocks noChangeArrowheads="1"/>
          </p:cNvSpPr>
          <p:nvPr/>
        </p:nvSpPr>
        <p:spPr bwMode="auto">
          <a:xfrm>
            <a:off x="5791200" y="5438775"/>
            <a:ext cx="2098675" cy="641350"/>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b="0">
                <a:solidFill>
                  <a:schemeClr val="tx1"/>
                </a:solidFill>
                <a:cs typeface="Arial" panose="020B0604020202020204" pitchFamily="34" charset="0"/>
              </a:rPr>
              <a:t>Khai báo ref trước </a:t>
            </a:r>
          </a:p>
          <a:p>
            <a:pPr eaLnBrk="1" hangingPunct="1"/>
            <a:r>
              <a:rPr lang="en-US" altLang="vi-VN" b="0">
                <a:solidFill>
                  <a:schemeClr val="tx1"/>
                </a:solidFill>
                <a:cs typeface="Arial" panose="020B0604020202020204" pitchFamily="34" charset="0"/>
              </a:rPr>
              <a:t>kiểu dữ liệu</a:t>
            </a:r>
          </a:p>
        </p:txBody>
      </p:sp>
      <p:sp>
        <p:nvSpPr>
          <p:cNvPr id="45066" name="Line 9"/>
          <p:cNvSpPr>
            <a:spLocks noChangeShapeType="1"/>
          </p:cNvSpPr>
          <p:nvPr/>
        </p:nvSpPr>
        <p:spPr bwMode="auto">
          <a:xfrm>
            <a:off x="2362200" y="4162425"/>
            <a:ext cx="33528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5067" name="Line 10"/>
          <p:cNvSpPr>
            <a:spLocks noChangeShapeType="1"/>
          </p:cNvSpPr>
          <p:nvPr/>
        </p:nvSpPr>
        <p:spPr bwMode="auto">
          <a:xfrm>
            <a:off x="1600200" y="4010025"/>
            <a:ext cx="41148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5068" name="Line 11"/>
          <p:cNvSpPr>
            <a:spLocks noChangeShapeType="1"/>
          </p:cNvSpPr>
          <p:nvPr/>
        </p:nvSpPr>
        <p:spPr bwMode="auto">
          <a:xfrm>
            <a:off x="1600200" y="4010025"/>
            <a:ext cx="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5069" name="Line 12"/>
          <p:cNvSpPr>
            <a:spLocks noChangeShapeType="1"/>
          </p:cNvSpPr>
          <p:nvPr/>
        </p:nvSpPr>
        <p:spPr bwMode="auto">
          <a:xfrm>
            <a:off x="2362200" y="4162425"/>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5070" name="Line 13"/>
          <p:cNvSpPr>
            <a:spLocks noChangeShapeType="1"/>
          </p:cNvSpPr>
          <p:nvPr/>
        </p:nvSpPr>
        <p:spPr bwMode="auto">
          <a:xfrm flipV="1">
            <a:off x="3810000" y="5381625"/>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5071" name="Text Box 14"/>
          <p:cNvSpPr txBox="1">
            <a:spLocks noChangeArrowheads="1"/>
          </p:cNvSpPr>
          <p:nvPr/>
        </p:nvSpPr>
        <p:spPr bwMode="auto">
          <a:xfrm>
            <a:off x="5802313" y="3768725"/>
            <a:ext cx="2228850" cy="641350"/>
          </a:xfrm>
          <a:prstGeom prst="rect">
            <a:avLst/>
          </a:prstGeom>
          <a:solidFill>
            <a:srgbClr val="CCFFFF">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b="0">
                <a:solidFill>
                  <a:schemeClr val="tx1"/>
                </a:solidFill>
                <a:cs typeface="Arial" panose="020B0604020202020204" pitchFamily="34" charset="0"/>
              </a:rPr>
              <a:t>sử dụng ref cho </a:t>
            </a:r>
          </a:p>
          <a:p>
            <a:pPr eaLnBrk="1" hangingPunct="1"/>
            <a:r>
              <a:rPr lang="en-US" altLang="vi-VN" b="0">
                <a:solidFill>
                  <a:schemeClr val="tx1"/>
                </a:solidFill>
                <a:cs typeface="Arial" panose="020B0604020202020204" pitchFamily="34" charset="0"/>
              </a:rPr>
              <a:t>tham số khi gọi hàm</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vi-VN">
                <a:solidFill>
                  <a:schemeClr val="tx1"/>
                </a:solidFill>
              </a:rPr>
              <a:t>ref</a:t>
            </a:r>
            <a:r>
              <a:rPr lang="en-US" altLang="vi-VN"/>
              <a:t>, </a:t>
            </a:r>
            <a:r>
              <a:rPr lang="en-US" altLang="vi-VN">
                <a:solidFill>
                  <a:srgbClr val="FF3300"/>
                </a:solidFill>
              </a:rPr>
              <a:t>out</a:t>
            </a:r>
            <a:r>
              <a:rPr lang="en-US" altLang="vi-VN"/>
              <a:t>, param</a:t>
            </a:r>
          </a:p>
        </p:txBody>
      </p:sp>
      <p:sp>
        <p:nvSpPr>
          <p:cNvPr id="46084" name="Rectangle 3"/>
          <p:cNvSpPr>
            <a:spLocks noGrp="1" noChangeArrowheads="1"/>
          </p:cNvSpPr>
          <p:nvPr>
            <p:ph idx="1"/>
          </p:nvPr>
        </p:nvSpPr>
        <p:spPr/>
        <p:txBody>
          <a:bodyPr/>
          <a:lstStyle/>
          <a:p>
            <a:pPr eaLnBrk="1" hangingPunct="1"/>
            <a:r>
              <a:rPr lang="en-US" altLang="vi-VN" sz="2800"/>
              <a:t>out: tương tự như ref</a:t>
            </a:r>
          </a:p>
          <a:p>
            <a:pPr eaLnBrk="1" hangingPunct="1"/>
            <a:r>
              <a:rPr lang="en-US" altLang="vi-VN" sz="2800"/>
              <a:t>Khác ref là ko cần khởi tạo giá trị trước khi truyền</a:t>
            </a:r>
          </a:p>
        </p:txBody>
      </p:sp>
      <p:sp>
        <p:nvSpPr>
          <p:cNvPr id="11"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0BFC4E9D-D199-4DFF-A6E6-F655ACD603A8}" type="slidenum">
              <a:rPr lang="en-US" altLang="vi-VN" sz="1200">
                <a:solidFill>
                  <a:srgbClr val="FFFFFF"/>
                </a:solidFill>
              </a:rPr>
              <a:pPr eaLnBrk="1" hangingPunct="1">
                <a:lnSpc>
                  <a:spcPct val="80000"/>
                </a:lnSpc>
              </a:pPr>
              <a:t>35</a:t>
            </a:fld>
            <a:endParaRPr lang="en-US" altLang="vi-VN" sz="1200">
              <a:solidFill>
                <a:srgbClr val="FFFFFF"/>
              </a:solidFill>
            </a:endParaRPr>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42195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Line 5"/>
          <p:cNvSpPr>
            <a:spLocks noChangeShapeType="1"/>
          </p:cNvSpPr>
          <p:nvPr/>
        </p:nvSpPr>
        <p:spPr bwMode="auto">
          <a:xfrm>
            <a:off x="4025900" y="4876800"/>
            <a:ext cx="21336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6087" name="Line 6"/>
          <p:cNvSpPr>
            <a:spLocks noChangeShapeType="1"/>
          </p:cNvSpPr>
          <p:nvPr/>
        </p:nvSpPr>
        <p:spPr bwMode="auto">
          <a:xfrm flipV="1">
            <a:off x="4038600" y="4724400"/>
            <a:ext cx="0" cy="1524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6088" name="Text Box 7"/>
          <p:cNvSpPr txBox="1">
            <a:spLocks noChangeArrowheads="1"/>
          </p:cNvSpPr>
          <p:nvPr/>
        </p:nvSpPr>
        <p:spPr bwMode="auto">
          <a:xfrm>
            <a:off x="6197600" y="4673600"/>
            <a:ext cx="2393950" cy="366713"/>
          </a:xfrm>
          <a:prstGeom prst="rect">
            <a:avLst/>
          </a:prstGeom>
          <a:solidFill>
            <a:srgbClr val="CCFFFF">
              <a:alpha val="2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b="0">
                <a:solidFill>
                  <a:schemeClr val="tx1"/>
                </a:solidFill>
                <a:cs typeface="Arial" panose="020B0604020202020204" pitchFamily="34" charset="0"/>
              </a:rPr>
              <a:t>Khai báo cho tham số</a:t>
            </a:r>
          </a:p>
        </p:txBody>
      </p:sp>
      <p:sp>
        <p:nvSpPr>
          <p:cNvPr id="46089" name="Line 8"/>
          <p:cNvSpPr>
            <a:spLocks noChangeShapeType="1"/>
          </p:cNvSpPr>
          <p:nvPr/>
        </p:nvSpPr>
        <p:spPr bwMode="auto">
          <a:xfrm>
            <a:off x="2425700" y="4076700"/>
            <a:ext cx="36576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6090" name="Line 9"/>
          <p:cNvSpPr>
            <a:spLocks noChangeShapeType="1"/>
          </p:cNvSpPr>
          <p:nvPr/>
        </p:nvSpPr>
        <p:spPr bwMode="auto">
          <a:xfrm flipV="1">
            <a:off x="2438400" y="3848100"/>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6091" name="Text Box 10"/>
          <p:cNvSpPr txBox="1">
            <a:spLocks noChangeArrowheads="1"/>
          </p:cNvSpPr>
          <p:nvPr/>
        </p:nvSpPr>
        <p:spPr bwMode="auto">
          <a:xfrm>
            <a:off x="6197600" y="3759200"/>
            <a:ext cx="1984375" cy="641350"/>
          </a:xfrm>
          <a:prstGeom prst="rect">
            <a:avLst/>
          </a:prstGeom>
          <a:solidFill>
            <a:srgbClr val="CCFFFF">
              <a:alpha val="23137"/>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b="0">
                <a:solidFill>
                  <a:schemeClr val="tx1"/>
                </a:solidFill>
                <a:cs typeface="Arial" panose="020B0604020202020204" pitchFamily="34" charset="0"/>
              </a:rPr>
              <a:t>Dùng trước tham </a:t>
            </a:r>
          </a:p>
          <a:p>
            <a:pPr eaLnBrk="1" hangingPunct="1"/>
            <a:r>
              <a:rPr lang="en-US" altLang="vi-VN" b="0">
                <a:solidFill>
                  <a:schemeClr val="tx1"/>
                </a:solidFill>
                <a:cs typeface="Arial" panose="020B0604020202020204" pitchFamily="34" charset="0"/>
              </a:rPr>
              <a:t>số khi gọi hàm</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vi-VN">
                <a:solidFill>
                  <a:schemeClr val="tx1"/>
                </a:solidFill>
              </a:rPr>
              <a:t>ref</a:t>
            </a:r>
            <a:r>
              <a:rPr lang="en-US" altLang="vi-VN"/>
              <a:t>, </a:t>
            </a:r>
            <a:r>
              <a:rPr lang="en-US" altLang="vi-VN">
                <a:solidFill>
                  <a:schemeClr val="tx1"/>
                </a:solidFill>
              </a:rPr>
              <a:t>out</a:t>
            </a:r>
            <a:r>
              <a:rPr lang="en-US" altLang="vi-VN"/>
              <a:t>, </a:t>
            </a:r>
            <a:r>
              <a:rPr lang="en-US" altLang="vi-VN">
                <a:solidFill>
                  <a:srgbClr val="FF3300"/>
                </a:solidFill>
              </a:rPr>
              <a:t>param</a:t>
            </a:r>
          </a:p>
        </p:txBody>
      </p:sp>
      <p:sp>
        <p:nvSpPr>
          <p:cNvPr id="47108" name="Rectangle 3"/>
          <p:cNvSpPr>
            <a:spLocks noGrp="1" noChangeArrowheads="1"/>
          </p:cNvSpPr>
          <p:nvPr>
            <p:ph idx="1"/>
          </p:nvPr>
        </p:nvSpPr>
        <p:spPr/>
        <p:txBody>
          <a:bodyPr/>
          <a:lstStyle/>
          <a:p>
            <a:pPr eaLnBrk="1" hangingPunct="1"/>
            <a:endParaRPr lang="vi-VN" altLang="vi-VN"/>
          </a:p>
        </p:txBody>
      </p:sp>
      <p:sp>
        <p:nvSpPr>
          <p:cNvPr id="22"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12C36EA0-3658-424C-90C7-6A98B95339BD}" type="slidenum">
              <a:rPr lang="en-US" altLang="vi-VN" sz="1200">
                <a:solidFill>
                  <a:srgbClr val="FFFFFF"/>
                </a:solidFill>
              </a:rPr>
              <a:pPr eaLnBrk="1" hangingPunct="1">
                <a:lnSpc>
                  <a:spcPct val="80000"/>
                </a:lnSpc>
              </a:pPr>
              <a:t>36</a:t>
            </a:fld>
            <a:endParaRPr lang="en-US" altLang="vi-VN" sz="1200">
              <a:solidFill>
                <a:srgbClr val="FFFFFF"/>
              </a:solidFill>
            </a:endParaRPr>
          </a:p>
        </p:txBody>
      </p:sp>
      <p:pic>
        <p:nvPicPr>
          <p:cNvPr id="47109" name="Picture 4"/>
          <p:cNvPicPr>
            <a:picLocks noChangeAspect="1" noChangeArrowheads="1"/>
          </p:cNvPicPr>
          <p:nvPr/>
        </p:nvPicPr>
        <p:blipFill>
          <a:blip r:embed="rId3"/>
          <a:srcRect/>
          <a:stretch>
            <a:fillRect/>
          </a:stretch>
        </p:blipFill>
        <p:spPr bwMode="auto">
          <a:xfrm>
            <a:off x="2028825" y="1295400"/>
            <a:ext cx="5057775" cy="14478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47110" name="Picture 5"/>
          <p:cNvPicPr>
            <a:picLocks noChangeAspect="1" noChangeArrowheads="1"/>
          </p:cNvPicPr>
          <p:nvPr/>
        </p:nvPicPr>
        <p:blipFill>
          <a:blip r:embed="rId4"/>
          <a:srcRect/>
          <a:stretch>
            <a:fillRect/>
          </a:stretch>
        </p:blipFill>
        <p:spPr bwMode="auto">
          <a:xfrm>
            <a:off x="482600" y="3886200"/>
            <a:ext cx="2438400" cy="12192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47111" name="Picture 6"/>
          <p:cNvPicPr>
            <a:picLocks noChangeAspect="1" noChangeArrowheads="1"/>
          </p:cNvPicPr>
          <p:nvPr/>
        </p:nvPicPr>
        <p:blipFill>
          <a:blip r:embed="rId5"/>
          <a:srcRect/>
          <a:stretch>
            <a:fillRect/>
          </a:stretch>
        </p:blipFill>
        <p:spPr bwMode="auto">
          <a:xfrm>
            <a:off x="3063875" y="3886200"/>
            <a:ext cx="2686050" cy="12192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47112" name="Picture 7"/>
          <p:cNvPicPr>
            <a:picLocks noChangeAspect="1" noChangeArrowheads="1"/>
          </p:cNvPicPr>
          <p:nvPr/>
        </p:nvPicPr>
        <p:blipFill>
          <a:blip r:embed="rId6"/>
          <a:srcRect/>
          <a:stretch>
            <a:fillRect/>
          </a:stretch>
        </p:blipFill>
        <p:spPr bwMode="auto">
          <a:xfrm>
            <a:off x="5892800" y="3886200"/>
            <a:ext cx="2867025" cy="1228725"/>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47113" name="Line 8"/>
          <p:cNvSpPr>
            <a:spLocks noChangeShapeType="1"/>
          </p:cNvSpPr>
          <p:nvPr/>
        </p:nvSpPr>
        <p:spPr bwMode="auto">
          <a:xfrm flipH="1">
            <a:off x="1524000" y="2743200"/>
            <a:ext cx="3048000" cy="1143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7114" name="Line 9"/>
          <p:cNvSpPr>
            <a:spLocks noChangeShapeType="1"/>
          </p:cNvSpPr>
          <p:nvPr/>
        </p:nvSpPr>
        <p:spPr bwMode="auto">
          <a:xfrm>
            <a:off x="4572000" y="2743200"/>
            <a:ext cx="2895600" cy="1143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7115" name="Line 10"/>
          <p:cNvSpPr>
            <a:spLocks noChangeShapeType="1"/>
          </p:cNvSpPr>
          <p:nvPr/>
        </p:nvSpPr>
        <p:spPr bwMode="auto">
          <a:xfrm flipH="1">
            <a:off x="4419600" y="2743200"/>
            <a:ext cx="152400" cy="1066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7116" name="Rectangle 11"/>
          <p:cNvSpPr>
            <a:spLocks noChangeArrowheads="1"/>
          </p:cNvSpPr>
          <p:nvPr/>
        </p:nvSpPr>
        <p:spPr bwMode="auto">
          <a:xfrm>
            <a:off x="5257800" y="1219200"/>
            <a:ext cx="1066800" cy="381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7117" name="Line 13"/>
          <p:cNvSpPr>
            <a:spLocks noChangeShapeType="1"/>
          </p:cNvSpPr>
          <p:nvPr/>
        </p:nvSpPr>
        <p:spPr bwMode="auto">
          <a:xfrm flipV="1">
            <a:off x="2286000" y="47244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7118" name="Rectangle 14"/>
          <p:cNvSpPr>
            <a:spLocks noChangeArrowheads="1"/>
          </p:cNvSpPr>
          <p:nvPr/>
        </p:nvSpPr>
        <p:spPr bwMode="auto">
          <a:xfrm>
            <a:off x="1866900" y="4508500"/>
            <a:ext cx="914400" cy="203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7119" name="Rectangle 15"/>
          <p:cNvSpPr>
            <a:spLocks noChangeArrowheads="1"/>
          </p:cNvSpPr>
          <p:nvPr/>
        </p:nvSpPr>
        <p:spPr bwMode="auto">
          <a:xfrm>
            <a:off x="4216400" y="4495800"/>
            <a:ext cx="1447800" cy="215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7120" name="Rectangle 16"/>
          <p:cNvSpPr>
            <a:spLocks noChangeArrowheads="1"/>
          </p:cNvSpPr>
          <p:nvPr/>
        </p:nvSpPr>
        <p:spPr bwMode="auto">
          <a:xfrm>
            <a:off x="7391400" y="4394200"/>
            <a:ext cx="14478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47121" name="Text Box 17"/>
          <p:cNvSpPr txBox="1">
            <a:spLocks noChangeArrowheads="1"/>
          </p:cNvSpPr>
          <p:nvPr/>
        </p:nvSpPr>
        <p:spPr bwMode="auto">
          <a:xfrm>
            <a:off x="1689100" y="5727700"/>
            <a:ext cx="1162050" cy="36671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defRPr/>
            </a:pPr>
            <a:r>
              <a:rPr lang="en-US" b="0">
                <a:solidFill>
                  <a:schemeClr val="tx1"/>
                </a:solidFill>
                <a:cs typeface="Arial" charset="0"/>
              </a:rPr>
              <a:t>3 phần tử</a:t>
            </a:r>
          </a:p>
        </p:txBody>
      </p:sp>
      <p:sp>
        <p:nvSpPr>
          <p:cNvPr id="47122" name="Line 18"/>
          <p:cNvSpPr>
            <a:spLocks noChangeShapeType="1"/>
          </p:cNvSpPr>
          <p:nvPr/>
        </p:nvSpPr>
        <p:spPr bwMode="auto">
          <a:xfrm flipV="1">
            <a:off x="4984750" y="47244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7123" name="Text Box 19"/>
          <p:cNvSpPr txBox="1">
            <a:spLocks noChangeArrowheads="1"/>
          </p:cNvSpPr>
          <p:nvPr/>
        </p:nvSpPr>
        <p:spPr bwMode="auto">
          <a:xfrm>
            <a:off x="4400550" y="5727700"/>
            <a:ext cx="1162050" cy="36671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defRPr/>
            </a:pPr>
            <a:r>
              <a:rPr lang="en-US" b="0">
                <a:solidFill>
                  <a:schemeClr val="tx1"/>
                </a:solidFill>
                <a:cs typeface="Arial" charset="0"/>
              </a:rPr>
              <a:t>6 phần tử</a:t>
            </a:r>
          </a:p>
        </p:txBody>
      </p:sp>
      <p:sp>
        <p:nvSpPr>
          <p:cNvPr id="47124" name="Line 20"/>
          <p:cNvSpPr>
            <a:spLocks noChangeShapeType="1"/>
          </p:cNvSpPr>
          <p:nvPr/>
        </p:nvSpPr>
        <p:spPr bwMode="auto">
          <a:xfrm flipV="1">
            <a:off x="8128000" y="46482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7125" name="Text Box 21"/>
          <p:cNvSpPr txBox="1">
            <a:spLocks noChangeArrowheads="1"/>
          </p:cNvSpPr>
          <p:nvPr/>
        </p:nvSpPr>
        <p:spPr bwMode="auto">
          <a:xfrm>
            <a:off x="7454900" y="5729288"/>
            <a:ext cx="1339850" cy="36671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defRPr/>
            </a:pPr>
            <a:r>
              <a:rPr lang="en-US" b="0">
                <a:solidFill>
                  <a:schemeClr val="tx1"/>
                </a:solidFill>
                <a:cs typeface="Arial" charset="0"/>
              </a:rPr>
              <a:t>Mảng array</a:t>
            </a:r>
          </a:p>
        </p:txBody>
      </p:sp>
      <p:sp>
        <p:nvSpPr>
          <p:cNvPr id="47126" name="AutoShape 12"/>
          <p:cNvSpPr>
            <a:spLocks noChangeArrowheads="1"/>
          </p:cNvSpPr>
          <p:nvPr/>
        </p:nvSpPr>
        <p:spPr bwMode="auto">
          <a:xfrm>
            <a:off x="7315200" y="1752600"/>
            <a:ext cx="1447800" cy="1371600"/>
          </a:xfrm>
          <a:prstGeom prst="wedgeRoundRectCallout">
            <a:avLst>
              <a:gd name="adj1" fmla="val -120174"/>
              <a:gd name="adj2" fmla="val -57871"/>
              <a:gd name="adj3" fmla="val 16667"/>
            </a:avLst>
          </a:prstGeom>
          <a:ln>
            <a:headEnd/>
            <a:tailEnd/>
          </a:ln>
        </p:spPr>
        <p:style>
          <a:lnRef idx="3">
            <a:schemeClr val="lt1"/>
          </a:lnRef>
          <a:fillRef idx="1">
            <a:schemeClr val="accent1"/>
          </a:fillRef>
          <a:effectRef idx="1">
            <a:schemeClr val="accent1"/>
          </a:effectRef>
          <a:fontRef idx="minor">
            <a:schemeClr val="lt1"/>
          </a:fontRef>
        </p:style>
        <p:txBody>
          <a:bodyPr/>
          <a:lstStyle/>
          <a:p>
            <a:pPr>
              <a:defRPr/>
            </a:pPr>
            <a:r>
              <a:rPr lang="en-US" b="0">
                <a:solidFill>
                  <a:schemeClr val="tx1"/>
                </a:solidFill>
                <a:cs typeface="Arial" charset="0"/>
              </a:rPr>
              <a:t>Luôn khai báo ở cuối danh sách tham số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vi-VN"/>
              <a:t>Keyword this</a:t>
            </a:r>
          </a:p>
        </p:txBody>
      </p:sp>
      <p:sp>
        <p:nvSpPr>
          <p:cNvPr id="6"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A3D28E2E-EC50-45E2-B74A-8C71A23DBDDA}" type="slidenum">
              <a:rPr lang="en-US" altLang="vi-VN" sz="1200">
                <a:solidFill>
                  <a:srgbClr val="FFFFFF"/>
                </a:solidFill>
              </a:rPr>
              <a:pPr eaLnBrk="1" hangingPunct="1">
                <a:lnSpc>
                  <a:spcPct val="80000"/>
                </a:lnSpc>
              </a:pPr>
              <a:t>37</a:t>
            </a:fld>
            <a:endParaRPr lang="en-US" altLang="vi-VN" sz="1200">
              <a:solidFill>
                <a:srgbClr val="FFFFFF"/>
              </a:solidFill>
            </a:endParaRPr>
          </a:p>
        </p:txBody>
      </p:sp>
      <p:sp>
        <p:nvSpPr>
          <p:cNvPr id="48132" name="Text Box 3"/>
          <p:cNvSpPr txBox="1">
            <a:spLocks noChangeArrowheads="1"/>
          </p:cNvSpPr>
          <p:nvPr/>
        </p:nvSpPr>
        <p:spPr bwMode="auto">
          <a:xfrm>
            <a:off x="2286000" y="1905000"/>
            <a:ext cx="4191000" cy="415448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defRPr/>
            </a:pPr>
            <a:r>
              <a:rPr lang="en-US" sz="2400" b="0">
                <a:solidFill>
                  <a:srgbClr val="0000FF"/>
                </a:solidFill>
                <a:cs typeface="Arial" charset="0"/>
              </a:rPr>
              <a:t>public</a:t>
            </a:r>
            <a:r>
              <a:rPr lang="en-US" sz="2400" b="0">
                <a:solidFill>
                  <a:schemeClr val="tx1"/>
                </a:solidFill>
                <a:cs typeface="Arial" charset="0"/>
              </a:rPr>
              <a:t> </a:t>
            </a:r>
            <a:r>
              <a:rPr lang="en-US" sz="2400" b="0">
                <a:solidFill>
                  <a:srgbClr val="0000FF"/>
                </a:solidFill>
                <a:cs typeface="Arial" charset="0"/>
              </a:rPr>
              <a:t>class</a:t>
            </a:r>
            <a:r>
              <a:rPr lang="en-US" sz="2400" b="0">
                <a:solidFill>
                  <a:schemeClr val="tx1"/>
                </a:solidFill>
                <a:cs typeface="Arial" charset="0"/>
              </a:rPr>
              <a:t> list</a:t>
            </a:r>
          </a:p>
          <a:p>
            <a:pPr algn="l">
              <a:defRPr/>
            </a:pPr>
            <a:r>
              <a:rPr lang="en-US" sz="2400" b="0">
                <a:solidFill>
                  <a:schemeClr val="tx1"/>
                </a:solidFill>
                <a:cs typeface="Arial" charset="0"/>
              </a:rPr>
              <a:t>{</a:t>
            </a:r>
          </a:p>
          <a:p>
            <a:pPr algn="l">
              <a:defRPr/>
            </a:pPr>
            <a:r>
              <a:rPr lang="en-US" sz="2400" b="0">
                <a:solidFill>
                  <a:schemeClr val="tx1"/>
                </a:solidFill>
                <a:cs typeface="Arial" charset="0"/>
              </a:rPr>
              <a:t>   </a:t>
            </a:r>
            <a:r>
              <a:rPr lang="en-US" sz="2400" b="0">
                <a:solidFill>
                  <a:srgbClr val="0000FF"/>
                </a:solidFill>
                <a:cs typeface="Arial" charset="0"/>
              </a:rPr>
              <a:t>private</a:t>
            </a:r>
            <a:r>
              <a:rPr lang="en-US" sz="2400" b="0">
                <a:solidFill>
                  <a:schemeClr val="tx1"/>
                </a:solidFill>
                <a:cs typeface="Arial" charset="0"/>
              </a:rPr>
              <a:t> </a:t>
            </a:r>
            <a:r>
              <a:rPr lang="en-US" sz="2400" b="0">
                <a:solidFill>
                  <a:srgbClr val="0000FF"/>
                </a:solidFill>
                <a:cs typeface="Arial" charset="0"/>
              </a:rPr>
              <a:t>int</a:t>
            </a:r>
            <a:r>
              <a:rPr lang="en-US" sz="2400" b="0">
                <a:solidFill>
                  <a:schemeClr val="tx1"/>
                </a:solidFill>
                <a:cs typeface="Arial" charset="0"/>
              </a:rPr>
              <a:t> </a:t>
            </a:r>
            <a:r>
              <a:rPr lang="en-US" sz="2400">
                <a:solidFill>
                  <a:schemeClr val="tx1"/>
                </a:solidFill>
                <a:cs typeface="Arial" charset="0"/>
              </a:rPr>
              <a:t>size; </a:t>
            </a:r>
            <a:r>
              <a:rPr lang="en-US" sz="2400" b="0">
                <a:solidFill>
                  <a:schemeClr val="tx1"/>
                </a:solidFill>
                <a:cs typeface="Arial" charset="0"/>
              </a:rPr>
              <a:t> </a:t>
            </a:r>
          </a:p>
          <a:p>
            <a:pPr algn="l">
              <a:defRPr/>
            </a:pPr>
            <a:endParaRPr lang="en-US" sz="2400" b="0">
              <a:solidFill>
                <a:schemeClr val="tx1"/>
              </a:solidFill>
              <a:cs typeface="Arial" charset="0"/>
            </a:endParaRPr>
          </a:p>
          <a:p>
            <a:pPr algn="l">
              <a:defRPr/>
            </a:pPr>
            <a:r>
              <a:rPr lang="en-US" sz="2400" b="0">
                <a:solidFill>
                  <a:schemeClr val="tx1"/>
                </a:solidFill>
                <a:cs typeface="Arial" charset="0"/>
              </a:rPr>
              <a:t>   ...</a:t>
            </a:r>
          </a:p>
          <a:p>
            <a:pPr algn="l">
              <a:defRPr/>
            </a:pPr>
            <a:endParaRPr lang="en-US" sz="2400" b="0">
              <a:solidFill>
                <a:schemeClr val="tx1"/>
              </a:solidFill>
              <a:cs typeface="Arial" charset="0"/>
            </a:endParaRPr>
          </a:p>
          <a:p>
            <a:pPr algn="l">
              <a:defRPr/>
            </a:pPr>
            <a:r>
              <a:rPr lang="en-US" sz="2400" b="0">
                <a:solidFill>
                  <a:schemeClr val="tx1"/>
                </a:solidFill>
                <a:cs typeface="Arial" charset="0"/>
              </a:rPr>
              <a:t>   </a:t>
            </a:r>
            <a:r>
              <a:rPr lang="en-US" sz="2400" b="0">
                <a:solidFill>
                  <a:srgbClr val="0000FF"/>
                </a:solidFill>
                <a:cs typeface="Arial" charset="0"/>
              </a:rPr>
              <a:t>public</a:t>
            </a:r>
            <a:r>
              <a:rPr lang="en-US" sz="2400" b="0">
                <a:solidFill>
                  <a:schemeClr val="tx1"/>
                </a:solidFill>
                <a:cs typeface="Arial" charset="0"/>
              </a:rPr>
              <a:t> SetSize (</a:t>
            </a:r>
            <a:r>
              <a:rPr lang="en-US" sz="2400" b="0">
                <a:solidFill>
                  <a:srgbClr val="0000FF"/>
                </a:solidFill>
                <a:cs typeface="Arial" charset="0"/>
              </a:rPr>
              <a:t>int</a:t>
            </a:r>
            <a:r>
              <a:rPr lang="en-US" sz="2400" b="0">
                <a:solidFill>
                  <a:schemeClr val="tx1"/>
                </a:solidFill>
                <a:cs typeface="Arial" charset="0"/>
              </a:rPr>
              <a:t> </a:t>
            </a:r>
            <a:r>
              <a:rPr lang="en-US" sz="2400">
                <a:solidFill>
                  <a:schemeClr val="tx1"/>
                </a:solidFill>
                <a:cs typeface="Arial" charset="0"/>
              </a:rPr>
              <a:t>size</a:t>
            </a:r>
            <a:r>
              <a:rPr lang="en-US" sz="2400" b="0">
                <a:solidFill>
                  <a:schemeClr val="tx1"/>
                </a:solidFill>
                <a:cs typeface="Arial" charset="0"/>
              </a:rPr>
              <a:t>)</a:t>
            </a:r>
          </a:p>
          <a:p>
            <a:pPr algn="l">
              <a:defRPr/>
            </a:pPr>
            <a:r>
              <a:rPr lang="en-US" sz="2400" b="0">
                <a:solidFill>
                  <a:schemeClr val="tx1"/>
                </a:solidFill>
                <a:cs typeface="Arial" charset="0"/>
              </a:rPr>
              <a:t>   {</a:t>
            </a:r>
          </a:p>
          <a:p>
            <a:pPr algn="l">
              <a:defRPr/>
            </a:pPr>
            <a:r>
              <a:rPr lang="en-US" sz="2400" b="0">
                <a:solidFill>
                  <a:schemeClr val="tx1"/>
                </a:solidFill>
                <a:cs typeface="Arial" charset="0"/>
              </a:rPr>
              <a:t>     </a:t>
            </a:r>
            <a:r>
              <a:rPr lang="en-US" sz="2400">
                <a:solidFill>
                  <a:schemeClr val="tx1"/>
                </a:solidFill>
                <a:cs typeface="Arial" charset="0"/>
              </a:rPr>
              <a:t>this.size = size;</a:t>
            </a:r>
          </a:p>
          <a:p>
            <a:pPr algn="l">
              <a:defRPr/>
            </a:pPr>
            <a:r>
              <a:rPr lang="en-US" sz="2400" b="0">
                <a:solidFill>
                  <a:schemeClr val="tx1"/>
                </a:solidFill>
                <a:cs typeface="Arial" charset="0"/>
              </a:rPr>
              <a:t>   }</a:t>
            </a:r>
          </a:p>
          <a:p>
            <a:pPr algn="l">
              <a:defRPr/>
            </a:pPr>
            <a:endParaRPr lang="en-US" sz="2400" b="0">
              <a:solidFill>
                <a:schemeClr val="tx1"/>
              </a:solidFill>
              <a:cs typeface="Arial" charset="0"/>
            </a:endParaRPr>
          </a:p>
        </p:txBody>
      </p:sp>
      <p:sp>
        <p:nvSpPr>
          <p:cNvPr id="48133" name="Line 5"/>
          <p:cNvSpPr>
            <a:spLocks noChangeShapeType="1"/>
          </p:cNvSpPr>
          <p:nvPr/>
        </p:nvSpPr>
        <p:spPr bwMode="auto">
          <a:xfrm flipV="1">
            <a:off x="4343400" y="4572000"/>
            <a:ext cx="609600" cy="3048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
        <p:nvSpPr>
          <p:cNvPr id="48134" name="Freeform 7"/>
          <p:cNvSpPr>
            <a:spLocks/>
          </p:cNvSpPr>
          <p:nvPr/>
        </p:nvSpPr>
        <p:spPr bwMode="auto">
          <a:xfrm>
            <a:off x="1612900" y="3081338"/>
            <a:ext cx="2425700" cy="1981200"/>
          </a:xfrm>
          <a:custGeom>
            <a:avLst/>
            <a:gdLst>
              <a:gd name="T0" fmla="*/ 712 w 1528"/>
              <a:gd name="T1" fmla="*/ 1296 h 1296"/>
              <a:gd name="T2" fmla="*/ 136 w 1528"/>
              <a:gd name="T3" fmla="*/ 576 h 1296"/>
              <a:gd name="T4" fmla="*/ 1528 w 1528"/>
              <a:gd name="T5" fmla="*/ 0 h 1296"/>
              <a:gd name="T6" fmla="*/ 0 60000 65536"/>
              <a:gd name="T7" fmla="*/ 0 60000 65536"/>
              <a:gd name="T8" fmla="*/ 0 60000 65536"/>
              <a:gd name="T9" fmla="*/ 0 w 1528"/>
              <a:gd name="T10" fmla="*/ 0 h 1296"/>
              <a:gd name="T11" fmla="*/ 1528 w 1528"/>
              <a:gd name="T12" fmla="*/ 1296 h 1296"/>
            </a:gdLst>
            <a:ahLst/>
            <a:cxnLst>
              <a:cxn ang="T6">
                <a:pos x="T0" y="T1"/>
              </a:cxn>
              <a:cxn ang="T7">
                <a:pos x="T2" y="T3"/>
              </a:cxn>
              <a:cxn ang="T8">
                <a:pos x="T4" y="T5"/>
              </a:cxn>
            </a:cxnLst>
            <a:rect l="T9" t="T10" r="T11" b="T12"/>
            <a:pathLst>
              <a:path w="1528" h="1296">
                <a:moveTo>
                  <a:pt x="712" y="1296"/>
                </a:moveTo>
                <a:cubicBezTo>
                  <a:pt x="356" y="1044"/>
                  <a:pt x="0" y="792"/>
                  <a:pt x="136" y="576"/>
                </a:cubicBezTo>
                <a:cubicBezTo>
                  <a:pt x="272" y="360"/>
                  <a:pt x="900" y="180"/>
                  <a:pt x="1528" y="0"/>
                </a:cubicBezTo>
              </a:path>
            </a:pathLst>
          </a:cu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p:txBody>
          <a:bodyPr/>
          <a:lstStyle/>
          <a:p>
            <a:pPr eaLnBrk="1" hangingPunct="1"/>
            <a:r>
              <a:rPr lang="en-US" altLang="vi-VN"/>
              <a:t>Loop</a:t>
            </a:r>
          </a:p>
        </p:txBody>
      </p:sp>
      <p:sp>
        <p:nvSpPr>
          <p:cNvPr id="49156" name="Rectangle 4"/>
          <p:cNvSpPr>
            <a:spLocks noGrp="1" noChangeArrowheads="1"/>
          </p:cNvSpPr>
          <p:nvPr>
            <p:ph idx="1"/>
          </p:nvPr>
        </p:nvSpPr>
        <p:spPr/>
        <p:txBody>
          <a:bodyPr/>
          <a:lstStyle/>
          <a:p>
            <a:pPr eaLnBrk="1" hangingPunct="1"/>
            <a:r>
              <a:rPr lang="en-US" altLang="vi-VN"/>
              <a:t>Tương tự như C: while, do while, for</a:t>
            </a:r>
          </a:p>
        </p:txBody>
      </p:sp>
      <p:sp>
        <p:nvSpPr>
          <p:cNvPr id="11"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973C519E-98A5-4AD7-BDB9-B3D9AE30DBEE}" type="slidenum">
              <a:rPr lang="en-US" altLang="vi-VN" sz="1200">
                <a:solidFill>
                  <a:srgbClr val="FFFFFF"/>
                </a:solidFill>
              </a:rPr>
              <a:pPr eaLnBrk="1" hangingPunct="1">
                <a:lnSpc>
                  <a:spcPct val="80000"/>
                </a:lnSpc>
              </a:pPr>
              <a:t>38</a:t>
            </a:fld>
            <a:endParaRPr lang="en-US" altLang="vi-VN" sz="1200">
              <a:solidFill>
                <a:srgbClr val="FFFFFF"/>
              </a:solidFill>
            </a:endParaRPr>
          </a:p>
        </p:txBody>
      </p:sp>
      <p:sp>
        <p:nvSpPr>
          <p:cNvPr id="49157" name="Line 2"/>
          <p:cNvSpPr>
            <a:spLocks noChangeShapeType="1"/>
          </p:cNvSpPr>
          <p:nvPr/>
        </p:nvSpPr>
        <p:spPr bwMode="auto">
          <a:xfrm>
            <a:off x="2209800" y="2986088"/>
            <a:ext cx="2514600" cy="3124200"/>
          </a:xfrm>
          <a:prstGeom prst="line">
            <a:avLst/>
          </a:prstGeom>
          <a:ln>
            <a:headEnd type="triangle" w="med" len="med"/>
            <a:tailEnd/>
          </a:ln>
        </p:spPr>
        <p:style>
          <a:lnRef idx="3">
            <a:schemeClr val="accent1"/>
          </a:lnRef>
          <a:fillRef idx="0">
            <a:schemeClr val="accent1"/>
          </a:fillRef>
          <a:effectRef idx="2">
            <a:schemeClr val="accent1"/>
          </a:effectRef>
          <a:fontRef idx="minor">
            <a:schemeClr val="tx1"/>
          </a:fontRef>
        </p:style>
        <p:txBody>
          <a:bodyPr/>
          <a:lstStyle/>
          <a:p>
            <a:pPr>
              <a:defRPr/>
            </a:pPr>
            <a:endParaRPr lang="en-US"/>
          </a:p>
        </p:txBody>
      </p:sp>
      <p:sp>
        <p:nvSpPr>
          <p:cNvPr id="117765" name="Text Box 5"/>
          <p:cNvSpPr txBox="1">
            <a:spLocks noChangeArrowheads="1"/>
          </p:cNvSpPr>
          <p:nvPr/>
        </p:nvSpPr>
        <p:spPr bwMode="auto">
          <a:xfrm>
            <a:off x="914400" y="2586038"/>
            <a:ext cx="2438400" cy="13144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spcBef>
                <a:spcPct val="50000"/>
              </a:spcBef>
              <a:defRPr/>
            </a:pPr>
            <a:r>
              <a:rPr lang="en-US" sz="1600" dirty="0">
                <a:solidFill>
                  <a:schemeClr val="tx1"/>
                </a:solidFill>
                <a:cs typeface="Arial" charset="0"/>
              </a:rPr>
              <a:t>while &lt;</a:t>
            </a:r>
            <a:r>
              <a:rPr lang="en-US" sz="1600" dirty="0" err="1">
                <a:solidFill>
                  <a:schemeClr val="tx1"/>
                </a:solidFill>
                <a:cs typeface="Arial" charset="0"/>
              </a:rPr>
              <a:t>điều</a:t>
            </a:r>
            <a:r>
              <a:rPr lang="en-US" sz="1600" dirty="0">
                <a:solidFill>
                  <a:schemeClr val="tx1"/>
                </a:solidFill>
                <a:cs typeface="Arial" charset="0"/>
              </a:rPr>
              <a:t> </a:t>
            </a:r>
            <a:r>
              <a:rPr lang="en-US" sz="1600" dirty="0" err="1">
                <a:solidFill>
                  <a:schemeClr val="tx1"/>
                </a:solidFill>
                <a:cs typeface="Arial" charset="0"/>
              </a:rPr>
              <a:t>kiện</a:t>
            </a:r>
            <a:r>
              <a:rPr lang="en-US" sz="1600" dirty="0">
                <a:solidFill>
                  <a:schemeClr val="tx1"/>
                </a:solidFill>
                <a:cs typeface="Arial" charset="0"/>
              </a:rPr>
              <a:t>&gt;</a:t>
            </a:r>
            <a:br>
              <a:rPr lang="en-US" sz="1600" dirty="0">
                <a:solidFill>
                  <a:schemeClr val="tx1"/>
                </a:solidFill>
                <a:cs typeface="Arial" charset="0"/>
              </a:rPr>
            </a:br>
            <a:r>
              <a:rPr lang="en-US" sz="1600" dirty="0">
                <a:solidFill>
                  <a:schemeClr val="tx1"/>
                </a:solidFill>
                <a:cs typeface="Arial" charset="0"/>
              </a:rPr>
              <a:t>{</a:t>
            </a:r>
          </a:p>
          <a:p>
            <a:pPr algn="l">
              <a:spcBef>
                <a:spcPct val="50000"/>
              </a:spcBef>
              <a:defRPr/>
            </a:pPr>
            <a:r>
              <a:rPr lang="en-US" sz="1600" dirty="0">
                <a:solidFill>
                  <a:schemeClr val="tx1"/>
                </a:solidFill>
                <a:cs typeface="Arial" charset="0"/>
              </a:rPr>
              <a:t>     // </a:t>
            </a:r>
            <a:r>
              <a:rPr lang="en-US" sz="1600" dirty="0" err="1">
                <a:solidFill>
                  <a:schemeClr val="tx1"/>
                </a:solidFill>
                <a:cs typeface="Arial" charset="0"/>
              </a:rPr>
              <a:t>phần</a:t>
            </a:r>
            <a:r>
              <a:rPr lang="en-US" sz="1600" dirty="0">
                <a:solidFill>
                  <a:schemeClr val="tx1"/>
                </a:solidFill>
                <a:cs typeface="Arial" charset="0"/>
              </a:rPr>
              <a:t> </a:t>
            </a:r>
            <a:r>
              <a:rPr lang="en-US" sz="1600" dirty="0" err="1">
                <a:solidFill>
                  <a:schemeClr val="tx1"/>
                </a:solidFill>
                <a:cs typeface="Arial" charset="0"/>
              </a:rPr>
              <a:t>thân</a:t>
            </a:r>
            <a:r>
              <a:rPr lang="en-US" sz="1600" dirty="0">
                <a:solidFill>
                  <a:schemeClr val="tx1"/>
                </a:solidFill>
                <a:cs typeface="Arial" charset="0"/>
              </a:rPr>
              <a:t> while</a:t>
            </a:r>
          </a:p>
          <a:p>
            <a:pPr algn="l">
              <a:spcBef>
                <a:spcPct val="50000"/>
              </a:spcBef>
              <a:defRPr/>
            </a:pPr>
            <a:r>
              <a:rPr lang="en-US" sz="1600" dirty="0">
                <a:solidFill>
                  <a:schemeClr val="tx1"/>
                </a:solidFill>
                <a:cs typeface="Arial" charset="0"/>
              </a:rPr>
              <a:t>}</a:t>
            </a:r>
          </a:p>
        </p:txBody>
      </p:sp>
      <p:sp>
        <p:nvSpPr>
          <p:cNvPr id="117766" name="Text Box 6"/>
          <p:cNvSpPr txBox="1">
            <a:spLocks noChangeArrowheads="1"/>
          </p:cNvSpPr>
          <p:nvPr/>
        </p:nvSpPr>
        <p:spPr bwMode="auto">
          <a:xfrm>
            <a:off x="4724400" y="2573338"/>
            <a:ext cx="2743200" cy="13144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spcBef>
                <a:spcPct val="50000"/>
              </a:spcBef>
              <a:defRPr/>
            </a:pPr>
            <a:r>
              <a:rPr lang="en-US" sz="1600" dirty="0">
                <a:solidFill>
                  <a:schemeClr val="tx1"/>
                </a:solidFill>
                <a:cs typeface="Arial" charset="0"/>
              </a:rPr>
              <a:t>do </a:t>
            </a:r>
            <a:br>
              <a:rPr lang="en-US" sz="1600" dirty="0">
                <a:solidFill>
                  <a:schemeClr val="tx1"/>
                </a:solidFill>
                <a:cs typeface="Arial" charset="0"/>
              </a:rPr>
            </a:br>
            <a:r>
              <a:rPr lang="en-US" sz="1600" dirty="0">
                <a:solidFill>
                  <a:schemeClr val="tx1"/>
                </a:solidFill>
                <a:cs typeface="Arial" charset="0"/>
              </a:rPr>
              <a:t>{</a:t>
            </a:r>
          </a:p>
          <a:p>
            <a:pPr algn="l">
              <a:spcBef>
                <a:spcPct val="50000"/>
              </a:spcBef>
              <a:defRPr/>
            </a:pPr>
            <a:r>
              <a:rPr lang="en-US" sz="1600" dirty="0">
                <a:solidFill>
                  <a:schemeClr val="tx1"/>
                </a:solidFill>
                <a:cs typeface="Arial" charset="0"/>
              </a:rPr>
              <a:t>     // </a:t>
            </a:r>
            <a:r>
              <a:rPr lang="en-US" sz="1600" dirty="0" err="1">
                <a:solidFill>
                  <a:schemeClr val="tx1"/>
                </a:solidFill>
                <a:cs typeface="Arial" charset="0"/>
              </a:rPr>
              <a:t>phần</a:t>
            </a:r>
            <a:r>
              <a:rPr lang="en-US" sz="1600" dirty="0">
                <a:solidFill>
                  <a:schemeClr val="tx1"/>
                </a:solidFill>
                <a:cs typeface="Arial" charset="0"/>
              </a:rPr>
              <a:t> </a:t>
            </a:r>
            <a:r>
              <a:rPr lang="en-US" sz="1600" dirty="0" err="1">
                <a:solidFill>
                  <a:schemeClr val="tx1"/>
                </a:solidFill>
                <a:cs typeface="Arial" charset="0"/>
              </a:rPr>
              <a:t>thân</a:t>
            </a:r>
            <a:r>
              <a:rPr lang="en-US" sz="1600" dirty="0">
                <a:solidFill>
                  <a:schemeClr val="tx1"/>
                </a:solidFill>
                <a:cs typeface="Arial" charset="0"/>
              </a:rPr>
              <a:t> do while</a:t>
            </a:r>
          </a:p>
          <a:p>
            <a:pPr algn="l">
              <a:spcBef>
                <a:spcPct val="50000"/>
              </a:spcBef>
              <a:defRPr/>
            </a:pPr>
            <a:r>
              <a:rPr lang="en-US" sz="1600" dirty="0">
                <a:solidFill>
                  <a:schemeClr val="tx1"/>
                </a:solidFill>
                <a:cs typeface="Arial" charset="0"/>
              </a:rPr>
              <a:t>} while &lt;</a:t>
            </a:r>
            <a:r>
              <a:rPr lang="en-US" sz="1600" dirty="0" err="1">
                <a:solidFill>
                  <a:schemeClr val="tx1"/>
                </a:solidFill>
                <a:cs typeface="Arial" charset="0"/>
              </a:rPr>
              <a:t>điều</a:t>
            </a:r>
            <a:r>
              <a:rPr lang="en-US" sz="1600" dirty="0">
                <a:solidFill>
                  <a:schemeClr val="tx1"/>
                </a:solidFill>
                <a:cs typeface="Arial" charset="0"/>
              </a:rPr>
              <a:t> </a:t>
            </a:r>
            <a:r>
              <a:rPr lang="en-US" sz="1600" dirty="0" err="1">
                <a:solidFill>
                  <a:schemeClr val="tx1"/>
                </a:solidFill>
                <a:cs typeface="Arial" charset="0"/>
              </a:rPr>
              <a:t>kiện</a:t>
            </a:r>
            <a:r>
              <a:rPr lang="en-US" sz="1600" dirty="0">
                <a:solidFill>
                  <a:schemeClr val="tx1"/>
                </a:solidFill>
                <a:cs typeface="Arial" charset="0"/>
              </a:rPr>
              <a:t>&gt;;</a:t>
            </a:r>
          </a:p>
        </p:txBody>
      </p:sp>
      <p:sp>
        <p:nvSpPr>
          <p:cNvPr id="117767" name="Text Box 7"/>
          <p:cNvSpPr txBox="1">
            <a:spLocks noChangeArrowheads="1"/>
          </p:cNvSpPr>
          <p:nvPr/>
        </p:nvSpPr>
        <p:spPr bwMode="auto">
          <a:xfrm>
            <a:off x="838200" y="4357688"/>
            <a:ext cx="7391400" cy="13144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spcBef>
                <a:spcPct val="50000"/>
              </a:spcBef>
              <a:defRPr/>
            </a:pPr>
            <a:r>
              <a:rPr lang="en-US" sz="1600" dirty="0">
                <a:solidFill>
                  <a:schemeClr val="tx1"/>
                </a:solidFill>
                <a:cs typeface="Arial" charset="0"/>
              </a:rPr>
              <a:t>for( </a:t>
            </a:r>
            <a:r>
              <a:rPr lang="en-US" sz="1600" dirty="0" err="1">
                <a:solidFill>
                  <a:schemeClr val="tx1"/>
                </a:solidFill>
                <a:cs typeface="Arial" charset="0"/>
              </a:rPr>
              <a:t>khởi</a:t>
            </a:r>
            <a:r>
              <a:rPr lang="en-US" sz="1600" dirty="0">
                <a:solidFill>
                  <a:schemeClr val="tx1"/>
                </a:solidFill>
                <a:cs typeface="Arial" charset="0"/>
              </a:rPr>
              <a:t> </a:t>
            </a:r>
            <a:r>
              <a:rPr lang="en-US" sz="1600" dirty="0" err="1">
                <a:solidFill>
                  <a:schemeClr val="tx1"/>
                </a:solidFill>
                <a:cs typeface="Arial" charset="0"/>
              </a:rPr>
              <a:t>tạo</a:t>
            </a:r>
            <a:r>
              <a:rPr lang="en-US" sz="1600" dirty="0">
                <a:solidFill>
                  <a:schemeClr val="tx1"/>
                </a:solidFill>
                <a:cs typeface="Arial" charset="0"/>
              </a:rPr>
              <a:t> </a:t>
            </a:r>
            <a:r>
              <a:rPr lang="en-US" sz="1600" dirty="0" err="1">
                <a:solidFill>
                  <a:schemeClr val="tx1"/>
                </a:solidFill>
                <a:cs typeface="Arial" charset="0"/>
              </a:rPr>
              <a:t>biến</a:t>
            </a:r>
            <a:r>
              <a:rPr lang="en-US" sz="1600" dirty="0">
                <a:solidFill>
                  <a:schemeClr val="tx1"/>
                </a:solidFill>
                <a:cs typeface="Arial" charset="0"/>
              </a:rPr>
              <a:t> </a:t>
            </a:r>
            <a:r>
              <a:rPr lang="en-US" sz="1600" dirty="0" err="1">
                <a:solidFill>
                  <a:schemeClr val="tx1"/>
                </a:solidFill>
                <a:cs typeface="Arial" charset="0"/>
              </a:rPr>
              <a:t>lặp</a:t>
            </a:r>
            <a:r>
              <a:rPr lang="en-US" sz="1600" dirty="0">
                <a:solidFill>
                  <a:schemeClr val="tx1"/>
                </a:solidFill>
                <a:cs typeface="Arial" charset="0"/>
              </a:rPr>
              <a:t>; &lt;</a:t>
            </a:r>
            <a:r>
              <a:rPr lang="en-US" sz="1600" dirty="0" err="1">
                <a:solidFill>
                  <a:schemeClr val="tx1"/>
                </a:solidFill>
                <a:cs typeface="Arial" charset="0"/>
              </a:rPr>
              <a:t>điều</a:t>
            </a:r>
            <a:r>
              <a:rPr lang="en-US" sz="1600" dirty="0">
                <a:solidFill>
                  <a:schemeClr val="tx1"/>
                </a:solidFill>
                <a:cs typeface="Arial" charset="0"/>
              </a:rPr>
              <a:t> </a:t>
            </a:r>
            <a:r>
              <a:rPr lang="en-US" sz="1600" dirty="0" err="1">
                <a:solidFill>
                  <a:schemeClr val="tx1"/>
                </a:solidFill>
                <a:cs typeface="Arial" charset="0"/>
              </a:rPr>
              <a:t>kiện</a:t>
            </a:r>
            <a:r>
              <a:rPr lang="en-US" sz="1600" dirty="0">
                <a:solidFill>
                  <a:schemeClr val="tx1"/>
                </a:solidFill>
                <a:cs typeface="Arial" charset="0"/>
              </a:rPr>
              <a:t> </a:t>
            </a:r>
            <a:r>
              <a:rPr lang="en-US" sz="1600" dirty="0" err="1">
                <a:solidFill>
                  <a:schemeClr val="tx1"/>
                </a:solidFill>
                <a:cs typeface="Arial" charset="0"/>
              </a:rPr>
              <a:t>theo</a:t>
            </a:r>
            <a:r>
              <a:rPr lang="en-US" sz="1600" dirty="0">
                <a:solidFill>
                  <a:schemeClr val="tx1"/>
                </a:solidFill>
                <a:cs typeface="Arial" charset="0"/>
              </a:rPr>
              <a:t> </a:t>
            </a:r>
            <a:r>
              <a:rPr lang="en-US" sz="1600" dirty="0" err="1">
                <a:solidFill>
                  <a:schemeClr val="tx1"/>
                </a:solidFill>
                <a:cs typeface="Arial" charset="0"/>
              </a:rPr>
              <a:t>biến</a:t>
            </a:r>
            <a:r>
              <a:rPr lang="en-US" sz="1600" dirty="0">
                <a:solidFill>
                  <a:schemeClr val="tx1"/>
                </a:solidFill>
                <a:cs typeface="Arial" charset="0"/>
              </a:rPr>
              <a:t> </a:t>
            </a:r>
            <a:r>
              <a:rPr lang="en-US" sz="1600" dirty="0" err="1">
                <a:solidFill>
                  <a:schemeClr val="tx1"/>
                </a:solidFill>
                <a:cs typeface="Arial" charset="0"/>
              </a:rPr>
              <a:t>lặp</a:t>
            </a:r>
            <a:r>
              <a:rPr lang="en-US" sz="1600" dirty="0">
                <a:solidFill>
                  <a:schemeClr val="tx1"/>
                </a:solidFill>
                <a:cs typeface="Arial" charset="0"/>
              </a:rPr>
              <a:t>&gt;; </a:t>
            </a:r>
            <a:r>
              <a:rPr lang="en-US" sz="1600" dirty="0" err="1">
                <a:solidFill>
                  <a:schemeClr val="tx1"/>
                </a:solidFill>
                <a:cs typeface="Arial" charset="0"/>
              </a:rPr>
              <a:t>thay</a:t>
            </a:r>
            <a:r>
              <a:rPr lang="en-US" sz="1600" dirty="0">
                <a:solidFill>
                  <a:schemeClr val="tx1"/>
                </a:solidFill>
                <a:cs typeface="Arial" charset="0"/>
              </a:rPr>
              <a:t> </a:t>
            </a:r>
            <a:r>
              <a:rPr lang="en-US" sz="1600" dirty="0" err="1">
                <a:solidFill>
                  <a:schemeClr val="tx1"/>
                </a:solidFill>
                <a:cs typeface="Arial" charset="0"/>
              </a:rPr>
              <a:t>đổi</a:t>
            </a:r>
            <a:r>
              <a:rPr lang="en-US" sz="1600" dirty="0">
                <a:solidFill>
                  <a:schemeClr val="tx1"/>
                </a:solidFill>
                <a:cs typeface="Arial" charset="0"/>
              </a:rPr>
              <a:t> </a:t>
            </a:r>
            <a:r>
              <a:rPr lang="en-US" sz="1600" dirty="0" err="1">
                <a:solidFill>
                  <a:schemeClr val="tx1"/>
                </a:solidFill>
                <a:cs typeface="Arial" charset="0"/>
              </a:rPr>
              <a:t>biến</a:t>
            </a:r>
            <a:r>
              <a:rPr lang="en-US" sz="1600" dirty="0">
                <a:solidFill>
                  <a:schemeClr val="tx1"/>
                </a:solidFill>
                <a:cs typeface="Arial" charset="0"/>
              </a:rPr>
              <a:t> </a:t>
            </a:r>
            <a:r>
              <a:rPr lang="en-US" sz="1600" dirty="0" err="1">
                <a:solidFill>
                  <a:schemeClr val="tx1"/>
                </a:solidFill>
                <a:cs typeface="Arial" charset="0"/>
              </a:rPr>
              <a:t>lặp</a:t>
            </a:r>
            <a:r>
              <a:rPr lang="en-US" sz="1600" dirty="0">
                <a:solidFill>
                  <a:schemeClr val="tx1"/>
                </a:solidFill>
                <a:cs typeface="Arial" charset="0"/>
              </a:rPr>
              <a:t>)</a:t>
            </a:r>
            <a:br>
              <a:rPr lang="en-US" sz="1600" dirty="0">
                <a:solidFill>
                  <a:schemeClr val="tx1"/>
                </a:solidFill>
                <a:cs typeface="Arial" charset="0"/>
              </a:rPr>
            </a:br>
            <a:r>
              <a:rPr lang="en-US" sz="1600" dirty="0">
                <a:solidFill>
                  <a:schemeClr val="tx1"/>
                </a:solidFill>
                <a:cs typeface="Arial" charset="0"/>
              </a:rPr>
              <a:t>{</a:t>
            </a:r>
          </a:p>
          <a:p>
            <a:pPr algn="l">
              <a:spcBef>
                <a:spcPct val="50000"/>
              </a:spcBef>
              <a:defRPr/>
            </a:pPr>
            <a:r>
              <a:rPr lang="en-US" sz="1600" dirty="0">
                <a:solidFill>
                  <a:schemeClr val="tx1"/>
                </a:solidFill>
                <a:cs typeface="Arial" charset="0"/>
              </a:rPr>
              <a:t>      // </a:t>
            </a:r>
            <a:r>
              <a:rPr lang="en-US" sz="1600" dirty="0" err="1">
                <a:solidFill>
                  <a:schemeClr val="tx1"/>
                </a:solidFill>
                <a:cs typeface="Arial" charset="0"/>
              </a:rPr>
              <a:t>phần</a:t>
            </a:r>
            <a:r>
              <a:rPr lang="en-US" sz="1600" dirty="0">
                <a:solidFill>
                  <a:schemeClr val="tx1"/>
                </a:solidFill>
                <a:cs typeface="Arial" charset="0"/>
              </a:rPr>
              <a:t> </a:t>
            </a:r>
            <a:r>
              <a:rPr lang="en-US" sz="1600" dirty="0" err="1">
                <a:solidFill>
                  <a:schemeClr val="tx1"/>
                </a:solidFill>
                <a:cs typeface="Arial" charset="0"/>
              </a:rPr>
              <a:t>thân</a:t>
            </a:r>
            <a:r>
              <a:rPr lang="en-US" sz="1600" dirty="0">
                <a:solidFill>
                  <a:schemeClr val="tx1"/>
                </a:solidFill>
                <a:cs typeface="Arial" charset="0"/>
              </a:rPr>
              <a:t> for</a:t>
            </a:r>
          </a:p>
          <a:p>
            <a:pPr algn="l">
              <a:spcBef>
                <a:spcPct val="50000"/>
              </a:spcBef>
              <a:defRPr/>
            </a:pPr>
            <a:r>
              <a:rPr lang="en-US" sz="1600" dirty="0">
                <a:solidFill>
                  <a:schemeClr val="tx1"/>
                </a:solidFill>
                <a:cs typeface="Arial" charset="0"/>
              </a:rPr>
              <a:t>}</a:t>
            </a:r>
          </a:p>
        </p:txBody>
      </p:sp>
      <p:sp>
        <p:nvSpPr>
          <p:cNvPr id="49161" name="Text Box 8"/>
          <p:cNvSpPr txBox="1">
            <a:spLocks noChangeArrowheads="1"/>
          </p:cNvSpPr>
          <p:nvPr/>
        </p:nvSpPr>
        <p:spPr bwMode="auto">
          <a:xfrm>
            <a:off x="2971800" y="618648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spcBef>
                <a:spcPct val="50000"/>
              </a:spcBef>
            </a:pPr>
            <a:r>
              <a:rPr lang="en-US" altLang="vi-VN">
                <a:solidFill>
                  <a:schemeClr val="tx1"/>
                </a:solidFill>
                <a:cs typeface="Arial" panose="020B0604020202020204" pitchFamily="34" charset="0"/>
              </a:rPr>
              <a:t>Phải là giá trị bool: true, false</a:t>
            </a:r>
          </a:p>
        </p:txBody>
      </p:sp>
      <p:sp>
        <p:nvSpPr>
          <p:cNvPr id="49162" name="Line 9"/>
          <p:cNvSpPr>
            <a:spLocks noChangeShapeType="1"/>
          </p:cNvSpPr>
          <p:nvPr/>
        </p:nvSpPr>
        <p:spPr bwMode="auto">
          <a:xfrm flipH="1">
            <a:off x="4724400" y="3900488"/>
            <a:ext cx="1295400" cy="2209800"/>
          </a:xfrm>
          <a:prstGeom prst="line">
            <a:avLst/>
          </a:prstGeom>
          <a:ln>
            <a:headEnd type="triangle" w="med" len="med"/>
            <a:tailEnd/>
          </a:ln>
        </p:spPr>
        <p:style>
          <a:lnRef idx="3">
            <a:schemeClr val="accent1"/>
          </a:lnRef>
          <a:fillRef idx="0">
            <a:schemeClr val="accent1"/>
          </a:fillRef>
          <a:effectRef idx="2">
            <a:schemeClr val="accent1"/>
          </a:effectRef>
          <a:fontRef idx="minor">
            <a:schemeClr val="tx1"/>
          </a:fontRef>
        </p:style>
        <p:txBody>
          <a:bodyPr/>
          <a:lstStyle/>
          <a:p>
            <a:pPr>
              <a:defRPr/>
            </a:pPr>
            <a:endParaRPr lang="en-US"/>
          </a:p>
        </p:txBody>
      </p:sp>
      <p:sp>
        <p:nvSpPr>
          <p:cNvPr id="49163" name="Line 10"/>
          <p:cNvSpPr>
            <a:spLocks noChangeShapeType="1"/>
          </p:cNvSpPr>
          <p:nvPr/>
        </p:nvSpPr>
        <p:spPr bwMode="auto">
          <a:xfrm>
            <a:off x="4495800" y="4738688"/>
            <a:ext cx="228600" cy="1371600"/>
          </a:xfrm>
          <a:prstGeom prst="line">
            <a:avLst/>
          </a:prstGeom>
          <a:ln>
            <a:headEnd type="triangle" w="med" len="med"/>
            <a:tailEnd/>
          </a:ln>
        </p:spPr>
        <p:style>
          <a:lnRef idx="3">
            <a:schemeClr val="accent1"/>
          </a:lnRef>
          <a:fillRef idx="0">
            <a:schemeClr val="accent1"/>
          </a:fillRef>
          <a:effectRef idx="2">
            <a:schemeClr val="accent1"/>
          </a:effectRef>
          <a:fontRef idx="minor">
            <a:schemeClr val="tx1"/>
          </a:fontRef>
        </p:style>
        <p:txBody>
          <a:bodyPr/>
          <a:lstStyle/>
          <a:p>
            <a:pPr>
              <a:defRPr/>
            </a:pP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vi-VN"/>
              <a:t>Loop</a:t>
            </a:r>
          </a:p>
        </p:txBody>
      </p:sp>
      <p:sp>
        <p:nvSpPr>
          <p:cNvPr id="50179"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9AF1663A-ECA4-42D1-A868-0D27049E50E0}" type="slidenum">
              <a:rPr lang="en-US" altLang="vi-VN" sz="1200">
                <a:solidFill>
                  <a:srgbClr val="FFFFFF"/>
                </a:solidFill>
              </a:rPr>
              <a:pPr eaLnBrk="1" hangingPunct="1">
                <a:lnSpc>
                  <a:spcPct val="80000"/>
                </a:lnSpc>
              </a:pPr>
              <a:t>39</a:t>
            </a:fld>
            <a:endParaRPr lang="en-US" altLang="vi-VN" sz="1200">
              <a:solidFill>
                <a:srgbClr val="FFFFFF"/>
              </a:solidFill>
            </a:endParaRPr>
          </a:p>
        </p:txBody>
      </p:sp>
      <p:sp>
        <p:nvSpPr>
          <p:cNvPr id="50180" name="Text Box 3"/>
          <p:cNvSpPr txBox="1">
            <a:spLocks noChangeArrowheads="1"/>
          </p:cNvSpPr>
          <p:nvPr/>
        </p:nvSpPr>
        <p:spPr bwMode="auto">
          <a:xfrm>
            <a:off x="533400" y="1676400"/>
            <a:ext cx="4686300" cy="150812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182869" tIns="137151" rIns="182869" bIns="137151">
            <a:spAutoFit/>
          </a:bodyPr>
          <a:lstStyle/>
          <a:p>
            <a:pPr algn="l">
              <a:defRPr/>
            </a:pPr>
            <a:r>
              <a:rPr lang="en-US" sz="1600" dirty="0">
                <a:solidFill>
                  <a:schemeClr val="tx1"/>
                </a:solidFill>
                <a:latin typeface="Verdana" pitchFamily="34" charset="0"/>
                <a:ea typeface="Verdana" pitchFamily="34" charset="0"/>
                <a:cs typeface="Verdana" pitchFamily="34" charset="0"/>
              </a:rPr>
              <a:t>index = 10;</a:t>
            </a:r>
          </a:p>
          <a:p>
            <a:pPr algn="l">
              <a:defRPr/>
            </a:pPr>
            <a:r>
              <a:rPr lang="en-US" sz="1600" dirty="0">
                <a:solidFill>
                  <a:srgbClr val="0000FF"/>
                </a:solidFill>
                <a:latin typeface="Verdana" pitchFamily="34" charset="0"/>
                <a:ea typeface="Verdana" pitchFamily="34" charset="0"/>
                <a:cs typeface="Verdana" pitchFamily="34" charset="0"/>
              </a:rPr>
              <a:t>while </a:t>
            </a:r>
            <a:r>
              <a:rPr lang="en-US" sz="1600" dirty="0">
                <a:solidFill>
                  <a:schemeClr val="tx1"/>
                </a:solidFill>
                <a:latin typeface="Verdana" pitchFamily="34" charset="0"/>
                <a:ea typeface="Verdana" pitchFamily="34" charset="0"/>
                <a:cs typeface="Verdana" pitchFamily="34" charset="0"/>
              </a:rPr>
              <a:t>(index != 0){</a:t>
            </a:r>
          </a:p>
          <a:p>
            <a:pPr algn="l">
              <a:defRPr/>
            </a:pPr>
            <a:r>
              <a:rPr lang="en-US" sz="1600" dirty="0">
                <a:solidFill>
                  <a:schemeClr val="tx1"/>
                </a:solidFill>
                <a:latin typeface="Verdana" pitchFamily="34" charset="0"/>
                <a:ea typeface="Verdana" pitchFamily="34" charset="0"/>
                <a:cs typeface="Verdana" pitchFamily="34" charset="0"/>
              </a:rPr>
              <a:t>   </a:t>
            </a:r>
            <a:r>
              <a:rPr lang="en-US" sz="1600" dirty="0" err="1">
                <a:solidFill>
                  <a:srgbClr val="99CCFF"/>
                </a:solidFill>
                <a:latin typeface="Verdana" pitchFamily="34" charset="0"/>
                <a:ea typeface="Verdana" pitchFamily="34" charset="0"/>
                <a:cs typeface="Verdana" pitchFamily="34" charset="0"/>
              </a:rPr>
              <a:t>Console</a:t>
            </a:r>
            <a:r>
              <a:rPr lang="en-US" sz="1600" dirty="0" err="1">
                <a:solidFill>
                  <a:schemeClr val="tx1"/>
                </a:solidFill>
                <a:latin typeface="Verdana" pitchFamily="34" charset="0"/>
                <a:ea typeface="Verdana" pitchFamily="34" charset="0"/>
                <a:cs typeface="Verdana" pitchFamily="34" charset="0"/>
              </a:rPr>
              <a:t>.WriteLine</a:t>
            </a:r>
            <a:r>
              <a:rPr lang="en-US" sz="1600" dirty="0">
                <a:solidFill>
                  <a:schemeClr val="tx1"/>
                </a:solidFill>
                <a:latin typeface="Verdana" pitchFamily="34" charset="0"/>
                <a:ea typeface="Verdana" pitchFamily="34" charset="0"/>
                <a:cs typeface="Verdana" pitchFamily="34" charset="0"/>
              </a:rPr>
              <a:t>(index);</a:t>
            </a:r>
          </a:p>
          <a:p>
            <a:pPr algn="l">
              <a:defRPr/>
            </a:pPr>
            <a:r>
              <a:rPr lang="en-US" sz="1600" dirty="0">
                <a:solidFill>
                  <a:schemeClr val="tx1"/>
                </a:solidFill>
                <a:latin typeface="Verdana" pitchFamily="34" charset="0"/>
                <a:ea typeface="Verdana" pitchFamily="34" charset="0"/>
                <a:cs typeface="Verdana" pitchFamily="34" charset="0"/>
              </a:rPr>
              <a:t>   index--;</a:t>
            </a:r>
          </a:p>
          <a:p>
            <a:pPr algn="l">
              <a:defRPr/>
            </a:pPr>
            <a:r>
              <a:rPr lang="en-US" sz="1600" dirty="0">
                <a:solidFill>
                  <a:schemeClr val="tx1"/>
                </a:solidFill>
                <a:latin typeface="Verdana" pitchFamily="34" charset="0"/>
                <a:ea typeface="Verdana" pitchFamily="34" charset="0"/>
                <a:cs typeface="Verdana" pitchFamily="34" charset="0"/>
              </a:rPr>
              <a:t>}</a:t>
            </a:r>
          </a:p>
        </p:txBody>
      </p:sp>
      <p:sp>
        <p:nvSpPr>
          <p:cNvPr id="50181" name="Text Box 4"/>
          <p:cNvSpPr txBox="1">
            <a:spLocks noChangeArrowheads="1"/>
          </p:cNvSpPr>
          <p:nvPr/>
        </p:nvSpPr>
        <p:spPr bwMode="auto">
          <a:xfrm>
            <a:off x="914400" y="3538538"/>
            <a:ext cx="6096000" cy="126206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182869" tIns="137151" rIns="182869" bIns="137151">
            <a:spAutoFit/>
          </a:bodyPr>
          <a:lstStyle/>
          <a:p>
            <a:pPr algn="l">
              <a:defRPr/>
            </a:pPr>
            <a:r>
              <a:rPr lang="en-US" sz="1600" dirty="0">
                <a:solidFill>
                  <a:schemeClr val="tx1"/>
                </a:solidFill>
                <a:latin typeface="Verdana" pitchFamily="34" charset="0"/>
                <a:ea typeface="Verdana" pitchFamily="34" charset="0"/>
                <a:cs typeface="Verdana" pitchFamily="34" charset="0"/>
              </a:rPr>
              <a:t>index = 0;</a:t>
            </a:r>
          </a:p>
          <a:p>
            <a:pPr algn="l">
              <a:defRPr/>
            </a:pPr>
            <a:r>
              <a:rPr lang="en-US" sz="1600" dirty="0">
                <a:solidFill>
                  <a:srgbClr val="0000FF"/>
                </a:solidFill>
                <a:latin typeface="Verdana" pitchFamily="34" charset="0"/>
                <a:ea typeface="Verdana" pitchFamily="34" charset="0"/>
                <a:cs typeface="Verdana" pitchFamily="34" charset="0"/>
              </a:rPr>
              <a:t>do</a:t>
            </a:r>
            <a:r>
              <a:rPr lang="en-US" sz="1600" dirty="0">
                <a:solidFill>
                  <a:schemeClr val="tx1"/>
                </a:solidFill>
                <a:latin typeface="Verdana" pitchFamily="34" charset="0"/>
                <a:ea typeface="Verdana" pitchFamily="34" charset="0"/>
                <a:cs typeface="Verdana" pitchFamily="34" charset="0"/>
              </a:rPr>
              <a:t>{</a:t>
            </a:r>
          </a:p>
          <a:p>
            <a:pPr algn="l">
              <a:defRPr/>
            </a:pPr>
            <a:r>
              <a:rPr lang="en-US" sz="1600" dirty="0">
                <a:solidFill>
                  <a:schemeClr val="tx1"/>
                </a:solidFill>
                <a:latin typeface="Verdana" pitchFamily="34" charset="0"/>
                <a:ea typeface="Verdana" pitchFamily="34" charset="0"/>
                <a:cs typeface="Verdana" pitchFamily="34" charset="0"/>
              </a:rPr>
              <a:t>   </a:t>
            </a:r>
            <a:r>
              <a:rPr lang="en-US" sz="1600" dirty="0" err="1">
                <a:solidFill>
                  <a:srgbClr val="99CCFF"/>
                </a:solidFill>
                <a:latin typeface="Verdana" pitchFamily="34" charset="0"/>
                <a:ea typeface="Verdana" pitchFamily="34" charset="0"/>
                <a:cs typeface="Verdana" pitchFamily="34" charset="0"/>
              </a:rPr>
              <a:t>Console</a:t>
            </a:r>
            <a:r>
              <a:rPr lang="en-US" sz="1600" dirty="0" err="1">
                <a:solidFill>
                  <a:schemeClr val="tx1"/>
                </a:solidFill>
                <a:latin typeface="Verdana" pitchFamily="34" charset="0"/>
                <a:ea typeface="Verdana" pitchFamily="34" charset="0"/>
                <a:cs typeface="Verdana" pitchFamily="34" charset="0"/>
              </a:rPr>
              <a:t>.WriteLine</a:t>
            </a:r>
            <a:r>
              <a:rPr lang="en-US" sz="1600" dirty="0">
                <a:solidFill>
                  <a:schemeClr val="tx1"/>
                </a:solidFill>
                <a:latin typeface="Verdana" pitchFamily="34" charset="0"/>
                <a:ea typeface="Verdana" pitchFamily="34" charset="0"/>
                <a:cs typeface="Verdana" pitchFamily="34" charset="0"/>
              </a:rPr>
              <a:t>("Happens at least once"); </a:t>
            </a:r>
          </a:p>
          <a:p>
            <a:pPr algn="l">
              <a:defRPr/>
            </a:pPr>
            <a:r>
              <a:rPr lang="en-US" sz="1600" dirty="0">
                <a:solidFill>
                  <a:schemeClr val="tx1"/>
                </a:solidFill>
                <a:latin typeface="Verdana" pitchFamily="34" charset="0"/>
                <a:ea typeface="Verdana" pitchFamily="34" charset="0"/>
                <a:cs typeface="Verdana" pitchFamily="34" charset="0"/>
              </a:rPr>
              <a:t>}</a:t>
            </a:r>
            <a:r>
              <a:rPr lang="en-US" sz="1600" dirty="0">
                <a:solidFill>
                  <a:srgbClr val="0000FF"/>
                </a:solidFill>
                <a:latin typeface="Verdana" pitchFamily="34" charset="0"/>
                <a:ea typeface="Verdana" pitchFamily="34" charset="0"/>
                <a:cs typeface="Verdana" pitchFamily="34" charset="0"/>
              </a:rPr>
              <a:t>while</a:t>
            </a:r>
            <a:r>
              <a:rPr lang="en-US" sz="1600" dirty="0">
                <a:solidFill>
                  <a:schemeClr val="tx1"/>
                </a:solidFill>
                <a:latin typeface="Verdana" pitchFamily="34" charset="0"/>
                <a:ea typeface="Verdana" pitchFamily="34" charset="0"/>
                <a:cs typeface="Verdana" pitchFamily="34" charset="0"/>
              </a:rPr>
              <a:t> (index &lt; 0);</a:t>
            </a:r>
          </a:p>
        </p:txBody>
      </p:sp>
      <p:sp>
        <p:nvSpPr>
          <p:cNvPr id="50182" name="Rectangle 5"/>
          <p:cNvSpPr>
            <a:spLocks noChangeArrowheads="1"/>
          </p:cNvSpPr>
          <p:nvPr/>
        </p:nvSpPr>
        <p:spPr bwMode="auto">
          <a:xfrm>
            <a:off x="4038600" y="5138738"/>
            <a:ext cx="4876800" cy="126206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182869" tIns="137151" rIns="182869" bIns="137151">
            <a:spAutoFit/>
          </a:bodyPr>
          <a:lstStyle/>
          <a:p>
            <a:pPr algn="l">
              <a:defRPr/>
            </a:pPr>
            <a:r>
              <a:rPr lang="en-US" sz="1600" dirty="0">
                <a:solidFill>
                  <a:srgbClr val="0000FF"/>
                </a:solidFill>
                <a:latin typeface="Verdana" pitchFamily="34" charset="0"/>
                <a:ea typeface="Verdana" pitchFamily="34" charset="0"/>
                <a:cs typeface="Verdana" pitchFamily="34" charset="0"/>
              </a:rPr>
              <a:t>for</a:t>
            </a:r>
            <a:r>
              <a:rPr lang="en-US" sz="1600" dirty="0">
                <a:solidFill>
                  <a:schemeClr val="tx1"/>
                </a:solidFill>
                <a:latin typeface="Verdana" pitchFamily="34" charset="0"/>
                <a:ea typeface="Verdana" pitchFamily="34" charset="0"/>
                <a:cs typeface="Verdana" pitchFamily="34" charset="0"/>
              </a:rPr>
              <a:t>(index = 0; index &lt; 100; index++){</a:t>
            </a:r>
          </a:p>
          <a:p>
            <a:pPr algn="l">
              <a:defRPr/>
            </a:pPr>
            <a:r>
              <a:rPr lang="en-US" sz="1600" dirty="0">
                <a:solidFill>
                  <a:schemeClr val="tx1"/>
                </a:solidFill>
                <a:latin typeface="Verdana" pitchFamily="34" charset="0"/>
                <a:ea typeface="Verdana" pitchFamily="34" charset="0"/>
                <a:cs typeface="Verdana" pitchFamily="34" charset="0"/>
              </a:rPr>
              <a:t>   </a:t>
            </a:r>
            <a:r>
              <a:rPr lang="en-US" sz="1600" dirty="0" err="1">
                <a:solidFill>
                  <a:srgbClr val="99CCFF"/>
                </a:solidFill>
                <a:latin typeface="Verdana" pitchFamily="34" charset="0"/>
                <a:ea typeface="Verdana" pitchFamily="34" charset="0"/>
                <a:cs typeface="Verdana" pitchFamily="34" charset="0"/>
              </a:rPr>
              <a:t>Console.</a:t>
            </a:r>
            <a:r>
              <a:rPr lang="en-US" sz="1600" dirty="0" err="1">
                <a:solidFill>
                  <a:schemeClr val="tx1"/>
                </a:solidFill>
                <a:latin typeface="Verdana" pitchFamily="34" charset="0"/>
                <a:ea typeface="Verdana" pitchFamily="34" charset="0"/>
                <a:cs typeface="Verdana" pitchFamily="34" charset="0"/>
              </a:rPr>
              <a:t>Write</a:t>
            </a:r>
            <a:r>
              <a:rPr lang="en-US" sz="1600" dirty="0">
                <a:solidFill>
                  <a:schemeClr val="tx1"/>
                </a:solidFill>
                <a:latin typeface="Verdana" pitchFamily="34" charset="0"/>
                <a:ea typeface="Verdana" pitchFamily="34" charset="0"/>
                <a:cs typeface="Verdana" pitchFamily="34" charset="0"/>
              </a:rPr>
              <a:t>(index);</a:t>
            </a:r>
          </a:p>
          <a:p>
            <a:pPr algn="l">
              <a:defRPr/>
            </a:pPr>
            <a:r>
              <a:rPr lang="en-US" sz="1600" dirty="0">
                <a:solidFill>
                  <a:schemeClr val="tx1"/>
                </a:solidFill>
                <a:latin typeface="Verdana" pitchFamily="34" charset="0"/>
                <a:ea typeface="Verdana" pitchFamily="34" charset="0"/>
                <a:cs typeface="Verdana" pitchFamily="34" charset="0"/>
              </a:rPr>
              <a:t>   </a:t>
            </a:r>
            <a:r>
              <a:rPr lang="en-US" sz="1600" dirty="0" err="1">
                <a:solidFill>
                  <a:srgbClr val="99CCFF"/>
                </a:solidFill>
                <a:latin typeface="Verdana" pitchFamily="34" charset="0"/>
                <a:ea typeface="Verdana" pitchFamily="34" charset="0"/>
                <a:cs typeface="Verdana" pitchFamily="34" charset="0"/>
              </a:rPr>
              <a:t>Console.</a:t>
            </a:r>
            <a:r>
              <a:rPr lang="en-US" sz="1600" dirty="0" err="1">
                <a:solidFill>
                  <a:schemeClr val="tx1"/>
                </a:solidFill>
                <a:latin typeface="Verdana" pitchFamily="34" charset="0"/>
                <a:ea typeface="Verdana" pitchFamily="34" charset="0"/>
                <a:cs typeface="Verdana" pitchFamily="34" charset="0"/>
              </a:rPr>
              <a:t>Write</a:t>
            </a:r>
            <a:r>
              <a:rPr lang="en-US" sz="1600" dirty="0">
                <a:solidFill>
                  <a:schemeClr val="tx1"/>
                </a:solidFill>
                <a:latin typeface="Verdana" pitchFamily="34" charset="0"/>
                <a:ea typeface="Verdana" pitchFamily="34" charset="0"/>
                <a:cs typeface="Verdana" pitchFamily="34" charset="0"/>
              </a:rPr>
              <a:t>("\t");</a:t>
            </a:r>
          </a:p>
          <a:p>
            <a:pPr algn="l">
              <a:defRPr/>
            </a:pPr>
            <a:r>
              <a:rPr lang="en-US" sz="1600" dirty="0">
                <a:solidFill>
                  <a:schemeClr val="tx1"/>
                </a:solidFill>
                <a:latin typeface="Verdana" pitchFamily="34" charset="0"/>
                <a:ea typeface="Verdana" pitchFamily="34" charset="0"/>
                <a:cs typeface="Verdana" pitchFamily="34" charset="0"/>
              </a:rPr>
              <a:t>}</a:t>
            </a:r>
          </a:p>
        </p:txBody>
      </p:sp>
      <p:sp>
        <p:nvSpPr>
          <p:cNvPr id="50183" name="Text Box 6"/>
          <p:cNvSpPr txBox="1">
            <a:spLocks noChangeArrowheads="1"/>
          </p:cNvSpPr>
          <p:nvPr/>
        </p:nvSpPr>
        <p:spPr bwMode="auto">
          <a:xfrm>
            <a:off x="6400800" y="1828800"/>
            <a:ext cx="2378075" cy="396875"/>
          </a:xfrm>
          <a:prstGeom prst="rect">
            <a:avLst/>
          </a:prstGeom>
          <a:solidFill>
            <a:srgbClr val="FFFF99">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sz="2000">
                <a:solidFill>
                  <a:schemeClr val="tx1"/>
                </a:solidFill>
                <a:cs typeface="Arial" panose="020B0604020202020204" pitchFamily="34" charset="0"/>
              </a:rPr>
              <a:t>Giá trị {true, false}</a:t>
            </a:r>
          </a:p>
        </p:txBody>
      </p:sp>
      <p:cxnSp>
        <p:nvCxnSpPr>
          <p:cNvPr id="23" name="Straight Arrow Connector 22"/>
          <p:cNvCxnSpPr/>
          <p:nvPr/>
        </p:nvCxnSpPr>
        <p:spPr>
          <a:xfrm rot="10800000">
            <a:off x="2667000" y="2286000"/>
            <a:ext cx="4648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rot="10800000" flipV="1">
            <a:off x="2819400" y="2286000"/>
            <a:ext cx="4495800" cy="2133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rot="5400000">
            <a:off x="5486400" y="3429000"/>
            <a:ext cx="29718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noFill/>
        </p:spPr>
        <p:txBody>
          <a:bodyPr/>
          <a:lstStyle/>
          <a:p>
            <a:pPr eaLnBrk="1" hangingPunct="1"/>
            <a:r>
              <a:rPr lang="en-US" altLang="vi-VN"/>
              <a:t>Cấu trúc chương trình C#</a:t>
            </a:r>
          </a:p>
        </p:txBody>
      </p:sp>
      <p:sp>
        <p:nvSpPr>
          <p:cNvPr id="15364" name="Rectangle 2"/>
          <p:cNvSpPr>
            <a:spLocks noGrp="1" noChangeArrowheads="1"/>
          </p:cNvSpPr>
          <p:nvPr>
            <p:ph idx="1"/>
          </p:nvPr>
        </p:nvSpPr>
        <p:spPr/>
        <p:txBody>
          <a:bodyPr/>
          <a:lstStyle/>
          <a:p>
            <a:pPr eaLnBrk="1" hangingPunct="1"/>
            <a:r>
              <a:rPr lang="en-US" altLang="vi-VN"/>
              <a:t>using: làm code gọn hơn, ko cần phải dùng tên của namspace</a:t>
            </a:r>
          </a:p>
          <a:p>
            <a:pPr lvl="1" eaLnBrk="1" hangingPunct="1"/>
            <a:r>
              <a:rPr lang="en-US" altLang="vi-VN"/>
              <a:t>using System.</a:t>
            </a:r>
          </a:p>
          <a:p>
            <a:pPr eaLnBrk="1" hangingPunct="1"/>
            <a:r>
              <a:rPr lang="en-US" altLang="vi-VN"/>
              <a:t>namespace của chương trình: ko bắt buộc</a:t>
            </a:r>
          </a:p>
          <a:p>
            <a:pPr eaLnBrk="1" hangingPunct="1"/>
            <a:r>
              <a:rPr lang="en-US" altLang="vi-VN"/>
              <a:t>class: tối thiểu có 1 lớp chứa hàm entry point Main của chương trình</a:t>
            </a:r>
          </a:p>
          <a:p>
            <a:pPr eaLnBrk="1" hangingPunct="1"/>
            <a:r>
              <a:rPr lang="en-US" altLang="vi-VN"/>
              <a:t>public </a:t>
            </a:r>
            <a:r>
              <a:rPr lang="en-US" altLang="vi-VN">
                <a:solidFill>
                  <a:srgbClr val="FF0000"/>
                </a:solidFill>
              </a:rPr>
              <a:t>static</a:t>
            </a:r>
            <a:r>
              <a:rPr lang="en-US" altLang="vi-VN"/>
              <a:t> void </a:t>
            </a:r>
            <a:r>
              <a:rPr lang="en-US" altLang="vi-VN">
                <a:solidFill>
                  <a:srgbClr val="FF0000"/>
                </a:solidFill>
              </a:rPr>
              <a:t>M</a:t>
            </a:r>
            <a:r>
              <a:rPr lang="en-US" altLang="vi-VN"/>
              <a:t>ain(): hàm entry point của chương trình C#</a:t>
            </a:r>
            <a:br>
              <a:rPr lang="en-US" altLang="vi-VN"/>
            </a:br>
            <a:endParaRPr lang="en-US" altLang="vi-VN"/>
          </a:p>
          <a:p>
            <a:pPr eaLnBrk="1" hangingPunct="1"/>
            <a:endParaRPr lang="en-US" altLang="vi-VN"/>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76D4B77F-B16D-4C24-ABFC-B66728BE4E8D}" type="slidenum">
              <a:rPr lang="en-US" altLang="vi-VN" sz="1200">
                <a:solidFill>
                  <a:srgbClr val="FFFFFF"/>
                </a:solidFill>
              </a:rPr>
              <a:pPr eaLnBrk="1" hangingPunct="1">
                <a:lnSpc>
                  <a:spcPct val="80000"/>
                </a:lnSpc>
              </a:pPr>
              <a:t>4</a:t>
            </a:fld>
            <a:endParaRPr lang="en-US" altLang="vi-VN" sz="1200">
              <a:solidFill>
                <a:srgbClr val="FFFFFF"/>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vi-VN"/>
              <a:t>foreach</a:t>
            </a:r>
            <a:endParaRPr lang="en-AU" altLang="vi-VN"/>
          </a:p>
        </p:txBody>
      </p:sp>
      <p:sp>
        <p:nvSpPr>
          <p:cNvPr id="51203"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045444CF-3EE5-4967-94EB-E638440ED700}" type="slidenum">
              <a:rPr lang="en-US" altLang="vi-VN" sz="1200">
                <a:solidFill>
                  <a:srgbClr val="FFFFFF"/>
                </a:solidFill>
              </a:rPr>
              <a:pPr eaLnBrk="1" hangingPunct="1">
                <a:lnSpc>
                  <a:spcPct val="80000"/>
                </a:lnSpc>
              </a:pPr>
              <a:t>40</a:t>
            </a:fld>
            <a:endParaRPr lang="en-US" altLang="vi-VN" sz="1200">
              <a:solidFill>
                <a:srgbClr val="FFFFFF"/>
              </a:solidFill>
            </a:endParaRPr>
          </a:p>
        </p:txBody>
      </p:sp>
      <p:sp>
        <p:nvSpPr>
          <p:cNvPr id="119811" name="Text Box 3"/>
          <p:cNvSpPr txBox="1">
            <a:spLocks noChangeArrowheads="1"/>
          </p:cNvSpPr>
          <p:nvPr/>
        </p:nvSpPr>
        <p:spPr bwMode="auto">
          <a:xfrm>
            <a:off x="2057400" y="1600200"/>
            <a:ext cx="5029200" cy="14779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spcBef>
                <a:spcPct val="50000"/>
              </a:spcBef>
              <a:defRPr/>
            </a:pPr>
            <a:r>
              <a:rPr lang="en-US" dirty="0" err="1">
                <a:solidFill>
                  <a:schemeClr val="tx1"/>
                </a:solidFill>
                <a:cs typeface="Arial" charset="0"/>
              </a:rPr>
              <a:t>foreach</a:t>
            </a:r>
            <a:r>
              <a:rPr lang="en-US" dirty="0">
                <a:solidFill>
                  <a:schemeClr val="tx1"/>
                </a:solidFill>
                <a:cs typeface="Arial" charset="0"/>
              </a:rPr>
              <a:t>( </a:t>
            </a:r>
            <a:r>
              <a:rPr lang="en-US" dirty="0" err="1">
                <a:solidFill>
                  <a:schemeClr val="tx1"/>
                </a:solidFill>
                <a:cs typeface="Arial" charset="0"/>
              </a:rPr>
              <a:t>typedata</a:t>
            </a:r>
            <a:r>
              <a:rPr lang="en-US" dirty="0">
                <a:solidFill>
                  <a:schemeClr val="tx1"/>
                </a:solidFill>
                <a:cs typeface="Arial" charset="0"/>
              </a:rPr>
              <a:t> identifier </a:t>
            </a:r>
            <a:r>
              <a:rPr lang="en-US" dirty="0">
                <a:solidFill>
                  <a:srgbClr val="FA6252"/>
                </a:solidFill>
                <a:cs typeface="Arial" charset="0"/>
              </a:rPr>
              <a:t>in</a:t>
            </a:r>
            <a:r>
              <a:rPr lang="en-US" dirty="0">
                <a:solidFill>
                  <a:schemeClr val="tx1"/>
                </a:solidFill>
                <a:cs typeface="Arial" charset="0"/>
              </a:rPr>
              <a:t> </a:t>
            </a:r>
            <a:r>
              <a:rPr lang="en-US" dirty="0" err="1">
                <a:solidFill>
                  <a:schemeClr val="tx1"/>
                </a:solidFill>
                <a:cs typeface="Arial" charset="0"/>
              </a:rPr>
              <a:t>objectArray</a:t>
            </a:r>
            <a:r>
              <a:rPr lang="en-US" dirty="0">
                <a:solidFill>
                  <a:schemeClr val="tx1"/>
                </a:solidFill>
                <a:cs typeface="Arial" charset="0"/>
              </a:rPr>
              <a:t>)</a:t>
            </a:r>
            <a:br>
              <a:rPr lang="en-US" dirty="0">
                <a:solidFill>
                  <a:schemeClr val="tx1"/>
                </a:solidFill>
                <a:cs typeface="Arial" charset="0"/>
              </a:rPr>
            </a:br>
            <a:r>
              <a:rPr lang="en-US" dirty="0">
                <a:solidFill>
                  <a:schemeClr val="tx1"/>
                </a:solidFill>
                <a:cs typeface="Arial" charset="0"/>
              </a:rPr>
              <a:t>{</a:t>
            </a:r>
          </a:p>
          <a:p>
            <a:pPr algn="l">
              <a:spcBef>
                <a:spcPct val="50000"/>
              </a:spcBef>
              <a:defRPr/>
            </a:pPr>
            <a:r>
              <a:rPr lang="en-US" dirty="0">
                <a:solidFill>
                  <a:schemeClr val="tx1"/>
                </a:solidFill>
                <a:cs typeface="Arial" charset="0"/>
              </a:rPr>
              <a:t>    // </a:t>
            </a:r>
            <a:r>
              <a:rPr lang="en-US" dirty="0" err="1">
                <a:solidFill>
                  <a:schemeClr val="tx1"/>
                </a:solidFill>
                <a:cs typeface="Arial" charset="0"/>
              </a:rPr>
              <a:t>thân</a:t>
            </a:r>
            <a:r>
              <a:rPr lang="en-US" dirty="0">
                <a:solidFill>
                  <a:schemeClr val="tx1"/>
                </a:solidFill>
                <a:cs typeface="Arial" charset="0"/>
              </a:rPr>
              <a:t> </a:t>
            </a:r>
            <a:r>
              <a:rPr lang="en-US" dirty="0" err="1">
                <a:solidFill>
                  <a:schemeClr val="tx1"/>
                </a:solidFill>
                <a:cs typeface="Arial" charset="0"/>
              </a:rPr>
              <a:t>foreach</a:t>
            </a:r>
            <a:endParaRPr lang="en-US" dirty="0">
              <a:solidFill>
                <a:schemeClr val="tx1"/>
              </a:solidFill>
              <a:cs typeface="Arial" charset="0"/>
            </a:endParaRPr>
          </a:p>
          <a:p>
            <a:pPr algn="l">
              <a:spcBef>
                <a:spcPct val="50000"/>
              </a:spcBef>
              <a:defRPr/>
            </a:pPr>
            <a:r>
              <a:rPr lang="en-US" dirty="0">
                <a:solidFill>
                  <a:schemeClr val="tx1"/>
                </a:solidFill>
                <a:cs typeface="Arial" charset="0"/>
              </a:rPr>
              <a:t>}</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286125"/>
            <a:ext cx="442912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276600"/>
            <a:ext cx="419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AutoShape 6"/>
          <p:cNvSpPr>
            <a:spLocks noChangeArrowheads="1"/>
          </p:cNvSpPr>
          <p:nvPr/>
        </p:nvSpPr>
        <p:spPr bwMode="auto">
          <a:xfrm>
            <a:off x="4330700" y="3873500"/>
            <a:ext cx="609600" cy="457200"/>
          </a:xfrm>
          <a:prstGeom prst="verticalScroll">
            <a:avLst>
              <a:gd name="adj" fmla="val 12500"/>
            </a:avLst>
          </a:prstGeom>
          <a:solidFill>
            <a:schemeClr val="accent1">
              <a:alpha val="27000"/>
            </a:schemeClr>
          </a:solidFill>
          <a:ln w="9525">
            <a:noFill/>
            <a:round/>
            <a:headEnd/>
            <a:tailEnd/>
          </a:ln>
          <a:effectLst/>
        </p:spPr>
        <p:txBody>
          <a:bodyPr wrap="none" anchor="ctr"/>
          <a:lstStyle/>
          <a:p>
            <a:pPr>
              <a:defRPr/>
            </a:pPr>
            <a:r>
              <a:rPr lang="en-US" sz="3200" dirty="0">
                <a:solidFill>
                  <a:schemeClr val="tx1"/>
                </a:solidFill>
                <a:effectLst>
                  <a:outerShdw blurRad="38100" dist="38100" dir="2700000" algn="tl">
                    <a:srgbClr val="000000"/>
                  </a:outerShdw>
                </a:effectLst>
                <a:latin typeface="Arial" charset="0"/>
                <a:cs typeface="Arial" charset="0"/>
              </a:rPr>
              <a:t>=</a:t>
            </a:r>
          </a:p>
        </p:txBody>
      </p:sp>
      <p:sp>
        <p:nvSpPr>
          <p:cNvPr id="51208" name="AutoShape 7"/>
          <p:cNvSpPr>
            <a:spLocks noChangeArrowheads="1"/>
          </p:cNvSpPr>
          <p:nvPr/>
        </p:nvSpPr>
        <p:spPr bwMode="auto">
          <a:xfrm>
            <a:off x="1066800" y="5486400"/>
            <a:ext cx="1981200" cy="990600"/>
          </a:xfrm>
          <a:prstGeom prst="wedgeRoundRectCallout">
            <a:avLst>
              <a:gd name="adj1" fmla="val 16826"/>
              <a:gd name="adj2" fmla="val -150002"/>
              <a:gd name="adj3" fmla="val 16667"/>
            </a:avLst>
          </a:prstGeom>
          <a:ln>
            <a:headEnd/>
            <a:tailEnd/>
          </a:ln>
          <a:effectLst>
            <a:outerShdw blurRad="50800" dist="38100" dir="18900000" algn="b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defRPr/>
            </a:pPr>
            <a:r>
              <a:rPr lang="en-US" b="0">
                <a:solidFill>
                  <a:schemeClr val="tx1"/>
                </a:solidFill>
                <a:latin typeface="Times New Roman" pitchFamily="18" charset="0"/>
                <a:cs typeface="Times New Roman" pitchFamily="18" charset="0"/>
              </a:rPr>
              <a:t>Chỉ sử dụng biến i cho mỗi lần lặp</a:t>
            </a:r>
          </a:p>
        </p:txBody>
      </p:sp>
      <p:sp>
        <p:nvSpPr>
          <p:cNvPr id="51209" name="AutoShape 8"/>
          <p:cNvSpPr>
            <a:spLocks noChangeArrowheads="1"/>
          </p:cNvSpPr>
          <p:nvPr/>
        </p:nvSpPr>
        <p:spPr bwMode="auto">
          <a:xfrm>
            <a:off x="6324600" y="5562600"/>
            <a:ext cx="1981200" cy="990600"/>
          </a:xfrm>
          <a:prstGeom prst="wedgeRoundRectCallout">
            <a:avLst>
              <a:gd name="adj1" fmla="val -3687"/>
              <a:gd name="adj2" fmla="val -157851"/>
              <a:gd name="adj3" fmla="val 16667"/>
            </a:avLst>
          </a:prstGeom>
          <a:ln>
            <a:headEnd/>
            <a:tailEnd/>
          </a:ln>
          <a:effectLst>
            <a:outerShdw blurRad="50800" dist="38100" dir="18900000" algn="b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defRPr/>
            </a:pPr>
            <a:r>
              <a:rPr lang="en-US" b="0">
                <a:solidFill>
                  <a:schemeClr val="tx1"/>
                </a:solidFill>
                <a:latin typeface="Times New Roman" pitchFamily="18" charset="0"/>
                <a:cs typeface="Times New Roman" pitchFamily="18" charset="0"/>
              </a:rPr>
              <a:t>Sử dụng chỉ số mảng như bình thường</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vi-VN"/>
              <a:t>switch</a:t>
            </a:r>
          </a:p>
        </p:txBody>
      </p:sp>
      <p:sp>
        <p:nvSpPr>
          <p:cNvPr id="52228" name="Rectangle 3"/>
          <p:cNvSpPr>
            <a:spLocks noGrp="1" noChangeArrowheads="1"/>
          </p:cNvSpPr>
          <p:nvPr>
            <p:ph idx="1"/>
          </p:nvPr>
        </p:nvSpPr>
        <p:spPr>
          <a:xfrm>
            <a:off x="381000" y="4786313"/>
            <a:ext cx="8410575" cy="1735137"/>
          </a:xfrm>
        </p:spPr>
        <p:txBody>
          <a:bodyPr/>
          <a:lstStyle/>
          <a:p>
            <a:pPr eaLnBrk="1" hangingPunct="1"/>
            <a:r>
              <a:rPr lang="en-US" altLang="vi-VN" sz="2400"/>
              <a:t>Biểu thức switch gồm: kiểu số, ký tự, enum và chuỗi</a:t>
            </a:r>
          </a:p>
          <a:p>
            <a:pPr eaLnBrk="1" hangingPunct="1"/>
            <a:r>
              <a:rPr lang="en-US" altLang="vi-VN" sz="2400"/>
              <a:t>Sử dụng break, goto, return để điều khiển luồng thực thi</a:t>
            </a:r>
          </a:p>
          <a:p>
            <a:pPr eaLnBrk="1" hangingPunct="1"/>
            <a:r>
              <a:rPr lang="en-US" altLang="vi-VN" sz="2400"/>
              <a:t>Nếu ko nhãn nào phù hợp → default</a:t>
            </a:r>
          </a:p>
          <a:p>
            <a:pPr eaLnBrk="1" hangingPunct="1"/>
            <a:r>
              <a:rPr lang="en-US" altLang="vi-VN" sz="2400"/>
              <a:t>Nếu ko có default → thực hiện lệnh sau switch</a:t>
            </a:r>
          </a:p>
        </p:txBody>
      </p:sp>
      <p:sp>
        <p:nvSpPr>
          <p:cNvPr id="52227"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8567A256-D8E8-4C7E-A302-C40A8CE54E89}" type="slidenum">
              <a:rPr lang="en-US" altLang="vi-VN" sz="1200">
                <a:solidFill>
                  <a:srgbClr val="FFFFFF"/>
                </a:solidFill>
              </a:rPr>
              <a:pPr eaLnBrk="1" hangingPunct="1">
                <a:lnSpc>
                  <a:spcPct val="80000"/>
                </a:lnSpc>
              </a:pPr>
              <a:t>41</a:t>
            </a:fld>
            <a:endParaRPr lang="en-US" altLang="vi-VN" sz="1200">
              <a:solidFill>
                <a:srgbClr val="FFFFFF"/>
              </a:solidFill>
            </a:endParaRPr>
          </a:p>
        </p:txBody>
      </p:sp>
      <p:pic>
        <p:nvPicPr>
          <p:cNvPr id="52229" name="Picture 4"/>
          <p:cNvPicPr>
            <a:picLocks noChangeAspect="1" noChangeArrowheads="1"/>
          </p:cNvPicPr>
          <p:nvPr/>
        </p:nvPicPr>
        <p:blipFill>
          <a:blip r:embed="rId2"/>
          <a:srcRect/>
          <a:stretch>
            <a:fillRect/>
          </a:stretch>
        </p:blipFill>
        <p:spPr bwMode="auto">
          <a:xfrm>
            <a:off x="2047875" y="1704976"/>
            <a:ext cx="5048250" cy="2895600"/>
          </a:xfrm>
          <a:prstGeom prst="rect">
            <a:avLst/>
          </a:prstGeom>
          <a:ln>
            <a:headEnd/>
            <a:tailEnd/>
          </a:ln>
          <a:effectLst>
            <a:glow rad="101600">
              <a:schemeClr val="accent1">
                <a:satMod val="175000"/>
                <a:alpha val="40000"/>
              </a:schemeClr>
            </a:glow>
            <a:outerShdw blurRad="38100" dist="30000" dir="5400000" rotWithShape="0">
              <a:srgbClr val="000000">
                <a:alpha val="45000"/>
              </a:srgbClr>
            </a:outerShdw>
          </a:effectLst>
        </p:spPr>
        <p:style>
          <a:lnRef idx="1">
            <a:schemeClr val="accent1"/>
          </a:lnRef>
          <a:fillRef idx="2">
            <a:schemeClr val="accent1"/>
          </a:fillRef>
          <a:effectRef idx="1">
            <a:schemeClr val="accent1"/>
          </a:effectRef>
          <a:fontRef idx="minor">
            <a:schemeClr val="dk1"/>
          </a:fontRef>
        </p:style>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vi-VN"/>
              <a:t>Jump</a:t>
            </a:r>
          </a:p>
        </p:txBody>
      </p:sp>
      <p:sp>
        <p:nvSpPr>
          <p:cNvPr id="53252" name="Rectangle 3"/>
          <p:cNvSpPr>
            <a:spLocks noGrp="1" noChangeArrowheads="1"/>
          </p:cNvSpPr>
          <p:nvPr>
            <p:ph idx="1"/>
          </p:nvPr>
        </p:nvSpPr>
        <p:spPr>
          <a:xfrm>
            <a:off x="381000" y="1752600"/>
            <a:ext cx="8410575" cy="4383088"/>
          </a:xfrm>
        </p:spPr>
        <p:txBody>
          <a:bodyPr/>
          <a:lstStyle/>
          <a:p>
            <a:pPr eaLnBrk="1" hangingPunct="1"/>
            <a:r>
              <a:rPr lang="en-US" altLang="vi-VN"/>
              <a:t>break</a:t>
            </a:r>
          </a:p>
          <a:p>
            <a:pPr lvl="1" eaLnBrk="1" hangingPunct="1"/>
            <a:r>
              <a:rPr lang="en-US" altLang="vi-VN"/>
              <a:t>Thoát khỏi vòng lặp</a:t>
            </a:r>
          </a:p>
          <a:p>
            <a:pPr eaLnBrk="1" hangingPunct="1"/>
            <a:r>
              <a:rPr lang="en-US" altLang="vi-VN"/>
              <a:t>continue</a:t>
            </a:r>
          </a:p>
          <a:p>
            <a:pPr lvl="1" eaLnBrk="1" hangingPunct="1"/>
            <a:r>
              <a:rPr lang="en-US" altLang="vi-VN"/>
              <a:t>Qua bước lặp kế</a:t>
            </a:r>
          </a:p>
          <a:p>
            <a:pPr eaLnBrk="1" hangingPunct="1"/>
            <a:r>
              <a:rPr lang="en-US" altLang="vi-VN"/>
              <a:t>goto</a:t>
            </a:r>
          </a:p>
          <a:p>
            <a:pPr lvl="1" eaLnBrk="1" hangingPunct="1"/>
            <a:r>
              <a:rPr lang="en-US" altLang="vi-VN"/>
              <a:t>Nhảy đến nhãn </a:t>
            </a:r>
          </a:p>
          <a:p>
            <a:pPr lvl="1" eaLnBrk="1" hangingPunct="1"/>
            <a:r>
              <a:rPr lang="en-US" altLang="vi-VN"/>
              <a:t>Sử dụng goto case &lt;</a:t>
            </a:r>
            <a:r>
              <a:rPr lang="en-US" altLang="vi-VN" b="1"/>
              <a:t>expression</a:t>
            </a:r>
            <a:r>
              <a:rPr lang="en-US" altLang="vi-VN"/>
              <a:t>&gt;, trong switch</a:t>
            </a:r>
          </a:p>
          <a:p>
            <a:pPr eaLnBrk="1" hangingPunct="1"/>
            <a:endParaRPr lang="en-US" altLang="vi-VN"/>
          </a:p>
        </p:txBody>
      </p:sp>
      <p:sp>
        <p:nvSpPr>
          <p:cNvPr id="53251"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0EDCEE88-5AE7-4ACF-BFD8-12E0967C21D3}" type="slidenum">
              <a:rPr lang="en-US" altLang="vi-VN" sz="1200">
                <a:solidFill>
                  <a:srgbClr val="FFFFFF"/>
                </a:solidFill>
              </a:rPr>
              <a:pPr eaLnBrk="1" hangingPunct="1">
                <a:lnSpc>
                  <a:spcPct val="80000"/>
                </a:lnSpc>
              </a:pPr>
              <a:t>42</a:t>
            </a:fld>
            <a:endParaRPr lang="en-US" altLang="vi-VN" sz="1200">
              <a:solidFill>
                <a:srgbClr val="FFFFFF"/>
              </a:solidFill>
            </a:endParaRPr>
          </a:p>
        </p:txBody>
      </p:sp>
      <p:pic>
        <p:nvPicPr>
          <p:cNvPr id="53253" name="Picture 4"/>
          <p:cNvPicPr>
            <a:picLocks noChangeAspect="1" noChangeArrowheads="1"/>
          </p:cNvPicPr>
          <p:nvPr/>
        </p:nvPicPr>
        <p:blipFill>
          <a:blip r:embed="rId2"/>
          <a:srcRect/>
          <a:stretch>
            <a:fillRect/>
          </a:stretch>
        </p:blipFill>
        <p:spPr bwMode="auto">
          <a:xfrm>
            <a:off x="5105400" y="1981200"/>
            <a:ext cx="3657600" cy="1981200"/>
          </a:xfrm>
          <a:prstGeom prst="rect">
            <a:avLst/>
          </a:prstGeom>
          <a:ln>
            <a:headEnd/>
            <a:tailEnd/>
          </a:ln>
        </p:spPr>
        <p:style>
          <a:lnRef idx="3">
            <a:schemeClr val="lt1"/>
          </a:lnRef>
          <a:fillRef idx="1">
            <a:schemeClr val="accent1"/>
          </a:fillRef>
          <a:effectRef idx="1">
            <a:schemeClr val="accent1"/>
          </a:effectRef>
          <a:fontRef idx="minor">
            <a:schemeClr val="lt1"/>
          </a:fontRef>
        </p:style>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vi-VN"/>
              <a:t>return</a:t>
            </a:r>
          </a:p>
        </p:txBody>
      </p:sp>
      <p:sp>
        <p:nvSpPr>
          <p:cNvPr id="54276" name="Rectangle 3"/>
          <p:cNvSpPr>
            <a:spLocks noGrp="1" noChangeArrowheads="1"/>
          </p:cNvSpPr>
          <p:nvPr>
            <p:ph idx="1"/>
          </p:nvPr>
        </p:nvSpPr>
        <p:spPr>
          <a:xfrm>
            <a:off x="612775" y="1600200"/>
            <a:ext cx="8153400" cy="4495800"/>
          </a:xfrm>
        </p:spPr>
        <p:txBody>
          <a:bodyPr/>
          <a:lstStyle/>
          <a:p>
            <a:pPr eaLnBrk="1" hangingPunct="1"/>
            <a:r>
              <a:rPr lang="en-US" altLang="vi-VN" sz="2800"/>
              <a:t>Thoát khỏi hàm void</a:t>
            </a:r>
          </a:p>
          <a:p>
            <a:pPr eaLnBrk="1" hangingPunct="1"/>
            <a:endParaRPr lang="en-US" altLang="vi-VN" sz="2800"/>
          </a:p>
          <a:p>
            <a:pPr eaLnBrk="1" hangingPunct="1"/>
            <a:endParaRPr lang="en-US" altLang="vi-VN" sz="2800"/>
          </a:p>
          <a:p>
            <a:pPr eaLnBrk="1" hangingPunct="1"/>
            <a:endParaRPr lang="en-US" altLang="vi-VN" sz="2800"/>
          </a:p>
          <a:p>
            <a:pPr eaLnBrk="1" hangingPunct="1"/>
            <a:endParaRPr lang="en-US" altLang="vi-VN" sz="2800"/>
          </a:p>
          <a:p>
            <a:pPr eaLnBrk="1" hangingPunct="1"/>
            <a:endParaRPr lang="en-US" altLang="vi-VN" sz="2800"/>
          </a:p>
          <a:p>
            <a:pPr eaLnBrk="1" hangingPunct="1"/>
            <a:r>
              <a:rPr lang="en-US" altLang="vi-VN" sz="2800"/>
              <a:t>Trả về 1 giá trị của hàm</a:t>
            </a:r>
          </a:p>
        </p:txBody>
      </p:sp>
      <p:sp>
        <p:nvSpPr>
          <p:cNvPr id="54275"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F43F59CA-563D-4F1A-A929-5970B71F7721}" type="slidenum">
              <a:rPr lang="en-US" altLang="vi-VN" sz="1200">
                <a:solidFill>
                  <a:srgbClr val="FFFFFF"/>
                </a:solidFill>
              </a:rPr>
              <a:pPr eaLnBrk="1" hangingPunct="1">
                <a:lnSpc>
                  <a:spcPct val="80000"/>
                </a:lnSpc>
              </a:pPr>
              <a:t>43</a:t>
            </a:fld>
            <a:endParaRPr lang="en-US" altLang="vi-VN" sz="1200">
              <a:solidFill>
                <a:srgbClr val="FFFFFF"/>
              </a:solidFill>
            </a:endParaRPr>
          </a:p>
        </p:txBody>
      </p:sp>
      <p:sp>
        <p:nvSpPr>
          <p:cNvPr id="54277" name="Text Box 4"/>
          <p:cNvSpPr txBox="1">
            <a:spLocks noChangeArrowheads="1"/>
          </p:cNvSpPr>
          <p:nvPr/>
        </p:nvSpPr>
        <p:spPr bwMode="auto">
          <a:xfrm>
            <a:off x="5410200" y="1752600"/>
            <a:ext cx="2971800" cy="22923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defRPr/>
            </a:pPr>
            <a:r>
              <a:rPr lang="en-US" b="0" dirty="0">
                <a:solidFill>
                  <a:schemeClr val="tx1"/>
                </a:solidFill>
                <a:latin typeface="Times New Roman" pitchFamily="18" charset="0"/>
                <a:cs typeface="Times New Roman" pitchFamily="18" charset="0"/>
              </a:rPr>
              <a:t>void Func1(</a:t>
            </a:r>
            <a:r>
              <a:rPr lang="en-US" b="0" dirty="0" err="1">
                <a:solidFill>
                  <a:schemeClr val="tx1"/>
                </a:solidFill>
                <a:latin typeface="Times New Roman" pitchFamily="18" charset="0"/>
                <a:cs typeface="Times New Roman" pitchFamily="18" charset="0"/>
              </a:rPr>
              <a:t>int</a:t>
            </a:r>
            <a:r>
              <a:rPr lang="en-US" b="0" dirty="0">
                <a:solidFill>
                  <a:schemeClr val="tx1"/>
                </a:solidFill>
                <a:latin typeface="Times New Roman" pitchFamily="18" charset="0"/>
                <a:cs typeface="Times New Roman" pitchFamily="18" charset="0"/>
              </a:rPr>
              <a:t> x) </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a:t>
            </a:r>
          </a:p>
          <a:p>
            <a:pPr algn="l">
              <a:spcBef>
                <a:spcPct val="50000"/>
              </a:spcBef>
              <a:defRPr/>
            </a:pPr>
            <a:r>
              <a:rPr lang="en-US" b="0" dirty="0">
                <a:solidFill>
                  <a:schemeClr val="tx1"/>
                </a:solidFill>
                <a:latin typeface="Times New Roman" pitchFamily="18" charset="0"/>
                <a:cs typeface="Times New Roman" pitchFamily="18" charset="0"/>
              </a:rPr>
              <a:t>       if (x == 0) </a:t>
            </a:r>
          </a:p>
          <a:p>
            <a:pPr algn="l">
              <a:spcBef>
                <a:spcPct val="50000"/>
              </a:spcBef>
              <a:defRPr/>
            </a:pPr>
            <a:r>
              <a:rPr lang="en-US" b="0" dirty="0">
                <a:solidFill>
                  <a:schemeClr val="tx1"/>
                </a:solidFill>
                <a:latin typeface="Times New Roman" pitchFamily="18" charset="0"/>
                <a:cs typeface="Times New Roman" pitchFamily="18" charset="0"/>
              </a:rPr>
              <a:t>           return;</a:t>
            </a:r>
          </a:p>
          <a:p>
            <a:pPr algn="l">
              <a:spcBef>
                <a:spcPct val="50000"/>
              </a:spcBef>
              <a:defRPr/>
            </a:pPr>
            <a:r>
              <a:rPr lang="en-US" b="0" dirty="0">
                <a:solidFill>
                  <a:schemeClr val="tx1"/>
                </a:solidFill>
                <a:latin typeface="Times New Roman" pitchFamily="18" charset="0"/>
                <a:cs typeface="Times New Roman" pitchFamily="18" charset="0"/>
              </a:rPr>
              <a:t>       ...</a:t>
            </a:r>
          </a:p>
          <a:p>
            <a:pPr algn="l">
              <a:spcBef>
                <a:spcPct val="50000"/>
              </a:spcBef>
              <a:defRPr/>
            </a:pPr>
            <a:r>
              <a:rPr lang="en-US" b="0" dirty="0">
                <a:solidFill>
                  <a:schemeClr val="tx1"/>
                </a:solidFill>
                <a:latin typeface="Times New Roman" pitchFamily="18" charset="0"/>
                <a:cs typeface="Times New Roman" pitchFamily="18" charset="0"/>
              </a:rPr>
              <a:t>}</a:t>
            </a:r>
          </a:p>
        </p:txBody>
      </p:sp>
      <p:sp>
        <p:nvSpPr>
          <p:cNvPr id="54278" name="Text Box 5"/>
          <p:cNvSpPr txBox="1">
            <a:spLocks noChangeArrowheads="1"/>
          </p:cNvSpPr>
          <p:nvPr/>
        </p:nvSpPr>
        <p:spPr bwMode="auto">
          <a:xfrm>
            <a:off x="5410200" y="4495800"/>
            <a:ext cx="2971800" cy="20145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defRPr/>
            </a:pPr>
            <a:r>
              <a:rPr lang="en-US" b="0" dirty="0">
                <a:solidFill>
                  <a:schemeClr val="tx1"/>
                </a:solidFill>
                <a:latin typeface="Times New Roman" pitchFamily="18" charset="0"/>
                <a:cs typeface="Times New Roman" pitchFamily="18" charset="0"/>
              </a:rPr>
              <a:t>int max(int a, int b) </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      if (a &gt; b) </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         return a;</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      else </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         return b;</a:t>
            </a:r>
            <a:br>
              <a:rPr lang="en-US" b="0" dirty="0">
                <a:solidFill>
                  <a:schemeClr val="tx1"/>
                </a:solidFill>
                <a:latin typeface="Times New Roman" pitchFamily="18" charset="0"/>
                <a:cs typeface="Times New Roman" pitchFamily="18" charset="0"/>
              </a:rPr>
            </a:br>
            <a:r>
              <a:rPr lang="en-US" b="0" dirty="0">
                <a:solidFill>
                  <a:schemeClr val="tx1"/>
                </a:solidFill>
                <a:latin typeface="Times New Roman" pitchFamily="18" charset="0"/>
                <a:cs typeface="Times New Roman" pitchFamily="18" charset="0"/>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vi-VN"/>
              <a:t>Array</a:t>
            </a:r>
          </a:p>
        </p:txBody>
      </p:sp>
      <p:sp>
        <p:nvSpPr>
          <p:cNvPr id="55300" name="Rectangle 3"/>
          <p:cNvSpPr>
            <a:spLocks noGrp="1" noChangeArrowheads="1"/>
          </p:cNvSpPr>
          <p:nvPr>
            <p:ph idx="1"/>
          </p:nvPr>
        </p:nvSpPr>
        <p:spPr>
          <a:xfrm>
            <a:off x="381000" y="1524000"/>
            <a:ext cx="8410575" cy="4808538"/>
          </a:xfrm>
        </p:spPr>
        <p:txBody>
          <a:bodyPr/>
          <a:lstStyle/>
          <a:p>
            <a:pPr eaLnBrk="1" hangingPunct="1"/>
            <a:r>
              <a:rPr lang="en-US" altLang="vi-VN"/>
              <a:t>Chứa một số những biến có cùng kiểu dữ liệu.</a:t>
            </a:r>
          </a:p>
          <a:p>
            <a:pPr eaLnBrk="1" hangingPunct="1"/>
            <a:r>
              <a:rPr lang="en-US" altLang="vi-VN"/>
              <a:t>Truy xuất phần tử thông qua chỉ số (index)</a:t>
            </a:r>
          </a:p>
          <a:p>
            <a:pPr eaLnBrk="1" hangingPunct="1"/>
            <a:r>
              <a:rPr lang="en-US" altLang="vi-VN"/>
              <a:t>Chỉ số bắt đầu bằng 0.</a:t>
            </a:r>
          </a:p>
          <a:p>
            <a:pPr eaLnBrk="1" hangingPunct="1"/>
            <a:endParaRPr lang="en-US" altLang="vi-VN"/>
          </a:p>
          <a:p>
            <a:pPr eaLnBrk="1" hangingPunct="1"/>
            <a:endParaRPr lang="en-US" altLang="vi-VN"/>
          </a:p>
          <a:p>
            <a:pPr eaLnBrk="1" hangingPunct="1"/>
            <a:r>
              <a:rPr lang="en-US" altLang="vi-VN"/>
              <a:t>VD</a:t>
            </a:r>
          </a:p>
          <a:p>
            <a:pPr lvl="1" eaLnBrk="1" hangingPunct="1"/>
            <a:r>
              <a:rPr lang="en-US" altLang="vi-VN"/>
              <a:t>int[]   myInteger = new int[5];</a:t>
            </a:r>
          </a:p>
          <a:p>
            <a:pPr lvl="1" eaLnBrk="1" hangingPunct="1"/>
            <a:r>
              <a:rPr lang="en-US" altLang="vi-VN"/>
              <a:t>string[] myString = {“BeMun”,”BeTien” };</a:t>
            </a:r>
          </a:p>
        </p:txBody>
      </p:sp>
      <p:sp>
        <p:nvSpPr>
          <p:cNvPr id="55299"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4AD94ADE-404B-4F38-810F-91420FBE3382}" type="slidenum">
              <a:rPr lang="en-US" altLang="vi-VN" sz="1200">
                <a:solidFill>
                  <a:srgbClr val="FFFFFF"/>
                </a:solidFill>
              </a:rPr>
              <a:pPr eaLnBrk="1" hangingPunct="1">
                <a:lnSpc>
                  <a:spcPct val="80000"/>
                </a:lnSpc>
              </a:pPr>
              <a:t>44</a:t>
            </a:fld>
            <a:endParaRPr lang="en-US" altLang="vi-VN" sz="1200">
              <a:solidFill>
                <a:srgbClr val="FFFFFF"/>
              </a:solidFill>
            </a:endParaRPr>
          </a:p>
        </p:txBody>
      </p:sp>
      <p:sp>
        <p:nvSpPr>
          <p:cNvPr id="124932" name="Text Box 4"/>
          <p:cNvSpPr txBox="1">
            <a:spLocks noChangeArrowheads="1"/>
          </p:cNvSpPr>
          <p:nvPr/>
        </p:nvSpPr>
        <p:spPr bwMode="auto">
          <a:xfrm>
            <a:off x="2133600" y="3352800"/>
            <a:ext cx="4440238" cy="5842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lgn="l">
              <a:defRPr/>
            </a:pPr>
            <a:r>
              <a:rPr lang="en-US" sz="3200" dirty="0" err="1">
                <a:solidFill>
                  <a:schemeClr val="bg1"/>
                </a:solidFill>
                <a:effectLst>
                  <a:outerShdw blurRad="38100" dist="38100" dir="2700000" algn="tl">
                    <a:srgbClr val="000000"/>
                  </a:outerShdw>
                </a:effectLst>
                <a:cs typeface="Arial" charset="0"/>
              </a:rPr>
              <a:t>Datatype</a:t>
            </a:r>
            <a:r>
              <a:rPr lang="en-US" sz="3200" dirty="0">
                <a:solidFill>
                  <a:schemeClr val="bg1"/>
                </a:solidFill>
                <a:effectLst>
                  <a:outerShdw blurRad="38100" dist="38100" dir="2700000" algn="tl">
                    <a:srgbClr val="000000"/>
                  </a:outerShdw>
                </a:effectLst>
                <a:cs typeface="Arial" charset="0"/>
              </a:rPr>
              <a:t>[ ]   array-name</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vi-VN"/>
              <a:t>Array</a:t>
            </a:r>
          </a:p>
        </p:txBody>
      </p:sp>
      <p:sp>
        <p:nvSpPr>
          <p:cNvPr id="56324" name="Rectangle 3"/>
          <p:cNvSpPr>
            <a:spLocks noGrp="1" noChangeArrowheads="1"/>
          </p:cNvSpPr>
          <p:nvPr>
            <p:ph idx="1"/>
          </p:nvPr>
        </p:nvSpPr>
        <p:spPr/>
        <p:txBody>
          <a:bodyPr/>
          <a:lstStyle/>
          <a:p>
            <a:pPr eaLnBrk="1" hangingPunct="1"/>
            <a:r>
              <a:rPr lang="en-US" altLang="vi-VN" sz="2800"/>
              <a:t>Lấy kích thước mảng qua thuộc tính Length</a:t>
            </a:r>
          </a:p>
          <a:p>
            <a:pPr lvl="1" eaLnBrk="1" hangingPunct="1"/>
            <a:r>
              <a:rPr lang="en-US" altLang="vi-VN" sz="2400"/>
              <a:t>int Size = myArray.Length;</a:t>
            </a:r>
          </a:p>
          <a:p>
            <a:pPr eaLnBrk="1" hangingPunct="1"/>
            <a:r>
              <a:rPr lang="en-US" altLang="vi-VN" sz="2800"/>
              <a:t>N</a:t>
            </a:r>
            <a:r>
              <a:rPr lang="en-US" altLang="vi-VN"/>
              <a:t>ếu thành phần của mảng là kiểu định trước, có thể dùng hàm Sort của Array để sắp xếp</a:t>
            </a:r>
          </a:p>
          <a:p>
            <a:pPr lvl="1" eaLnBrk="1" hangingPunct="1"/>
            <a:r>
              <a:rPr lang="en-US" altLang="vi-VN"/>
              <a:t>Array.Sort(myArray);</a:t>
            </a:r>
          </a:p>
          <a:p>
            <a:pPr eaLnBrk="1" hangingPunct="1"/>
            <a:r>
              <a:rPr lang="en-US" altLang="vi-VN"/>
              <a:t>Dùng hàm Reverse của Array để đảo thứ tự các phần tử trong mảng</a:t>
            </a:r>
          </a:p>
          <a:p>
            <a:pPr lvl="1" eaLnBrk="1" hangingPunct="1"/>
            <a:r>
              <a:rPr lang="en-US" altLang="vi-VN"/>
              <a:t>Array.Reverse(myArray);</a:t>
            </a:r>
          </a:p>
        </p:txBody>
      </p:sp>
      <p:sp>
        <p:nvSpPr>
          <p:cNvPr id="56323"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AD90CAA4-39A2-4D1E-B0AC-9BD61D6834D8}" type="slidenum">
              <a:rPr lang="en-US" altLang="vi-VN" sz="1200">
                <a:solidFill>
                  <a:srgbClr val="FFFFFF"/>
                </a:solidFill>
              </a:rPr>
              <a:pPr eaLnBrk="1" hangingPunct="1">
                <a:lnSpc>
                  <a:spcPct val="80000"/>
                </a:lnSpc>
              </a:pPr>
              <a:t>45</a:t>
            </a:fld>
            <a:endParaRPr lang="en-US" altLang="vi-VN" sz="1200">
              <a:solidFill>
                <a:srgbClr val="FFFFFF"/>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vi-VN"/>
              <a:t>Array</a:t>
            </a:r>
          </a:p>
        </p:txBody>
      </p:sp>
      <p:sp>
        <p:nvSpPr>
          <p:cNvPr id="57348" name="Rectangle 3"/>
          <p:cNvSpPr>
            <a:spLocks noGrp="1" noChangeArrowheads="1"/>
          </p:cNvSpPr>
          <p:nvPr>
            <p:ph idx="1"/>
          </p:nvPr>
        </p:nvSpPr>
        <p:spPr/>
        <p:txBody>
          <a:bodyPr/>
          <a:lstStyle/>
          <a:p>
            <a:pPr eaLnBrk="1" hangingPunct="1"/>
            <a:endParaRPr lang="vi-VN" altLang="vi-VN"/>
          </a:p>
        </p:txBody>
      </p:sp>
      <p:sp>
        <p:nvSpPr>
          <p:cNvPr id="57347" name="Slide Number Placeholder 3"/>
          <p:cNvSpPr>
            <a:spLocks noGrp="1"/>
          </p:cNvSpPr>
          <p:nvPr>
            <p:ph type="sldNum" idx="10"/>
          </p:nvPr>
        </p:nvSpPr>
        <p:spPr bwMode="auto">
          <a:xfrm>
            <a:off x="0" y="2230438"/>
            <a:ext cx="533400" cy="244475"/>
          </a:xfrm>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F99283DA-ECEC-4438-B569-EF533E41716F}" type="slidenum">
              <a:rPr lang="en-US" altLang="vi-VN" sz="1200">
                <a:solidFill>
                  <a:srgbClr val="FFFFFF"/>
                </a:solidFill>
              </a:rPr>
              <a:pPr eaLnBrk="1" hangingPunct="1">
                <a:lnSpc>
                  <a:spcPct val="80000"/>
                </a:lnSpc>
              </a:pPr>
              <a:t>46</a:t>
            </a:fld>
            <a:endParaRPr lang="en-US" altLang="vi-VN" sz="1200">
              <a:solidFill>
                <a:srgbClr val="FFFFFF"/>
              </a:solidFill>
            </a:endParaRPr>
          </a:p>
        </p:txBody>
      </p:sp>
      <p:pic>
        <p:nvPicPr>
          <p:cNvPr id="57349" name="Picture 4"/>
          <p:cNvPicPr>
            <a:picLocks noChangeAspect="1" noChangeArrowheads="1"/>
          </p:cNvPicPr>
          <p:nvPr/>
        </p:nvPicPr>
        <p:blipFill>
          <a:blip r:embed="rId2"/>
          <a:srcRect/>
          <a:stretch>
            <a:fillRect/>
          </a:stretch>
        </p:blipFill>
        <p:spPr bwMode="auto">
          <a:xfrm>
            <a:off x="1849438" y="2073275"/>
            <a:ext cx="5414962" cy="2847975"/>
          </a:xfrm>
          <a:prstGeom prst="rect">
            <a:avLst/>
          </a:prstGeom>
          <a:ln>
            <a:headEnd/>
            <a:tailEnd/>
          </a:ln>
        </p:spPr>
        <p:style>
          <a:lnRef idx="1">
            <a:schemeClr val="accent3"/>
          </a:lnRef>
          <a:fillRef idx="2">
            <a:schemeClr val="accent3"/>
          </a:fillRef>
          <a:effectRef idx="1">
            <a:schemeClr val="accent3"/>
          </a:effectRef>
          <a:fontRef idx="minor">
            <a:schemeClr val="dk1"/>
          </a:fontRef>
        </p:style>
      </p:pic>
      <p:sp>
        <p:nvSpPr>
          <p:cNvPr id="57350" name="Text Box 5"/>
          <p:cNvSpPr txBox="1">
            <a:spLocks noChangeArrowheads="1"/>
          </p:cNvSpPr>
          <p:nvPr/>
        </p:nvSpPr>
        <p:spPr bwMode="auto">
          <a:xfrm>
            <a:off x="685800" y="5302250"/>
            <a:ext cx="3114675" cy="64135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p>
            <a:pPr>
              <a:defRPr/>
            </a:pPr>
            <a:r>
              <a:rPr lang="en-US" b="0">
                <a:solidFill>
                  <a:schemeClr val="tx1"/>
                </a:solidFill>
                <a:latin typeface="Times New Roman" pitchFamily="18" charset="0"/>
                <a:ea typeface="Verdana" pitchFamily="34" charset="0"/>
                <a:cs typeface="Times New Roman" pitchFamily="18" charset="0"/>
              </a:rPr>
              <a:t>Dùng phương thức tĩnh Sort </a:t>
            </a:r>
          </a:p>
          <a:p>
            <a:pPr>
              <a:defRPr/>
            </a:pPr>
            <a:r>
              <a:rPr lang="en-US" b="0">
                <a:solidFill>
                  <a:schemeClr val="tx1"/>
                </a:solidFill>
                <a:latin typeface="Times New Roman" pitchFamily="18" charset="0"/>
                <a:ea typeface="Verdana" pitchFamily="34" charset="0"/>
                <a:cs typeface="Times New Roman" pitchFamily="18" charset="0"/>
              </a:rPr>
              <a:t>của lớp Array để sort artists</a:t>
            </a:r>
          </a:p>
        </p:txBody>
      </p:sp>
      <p:sp>
        <p:nvSpPr>
          <p:cNvPr id="57351" name="Text Box 6"/>
          <p:cNvSpPr txBox="1">
            <a:spLocks noChangeArrowheads="1"/>
          </p:cNvSpPr>
          <p:nvPr/>
        </p:nvSpPr>
        <p:spPr bwMode="auto">
          <a:xfrm>
            <a:off x="4572000" y="5270500"/>
            <a:ext cx="3673475" cy="64135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p>
            <a:pPr>
              <a:defRPr/>
            </a:pPr>
            <a:r>
              <a:rPr lang="en-US" b="0">
                <a:solidFill>
                  <a:schemeClr val="tx1"/>
                </a:solidFill>
                <a:latin typeface="Times New Roman" pitchFamily="18" charset="0"/>
                <a:cs typeface="Times New Roman" pitchFamily="18" charset="0"/>
              </a:rPr>
              <a:t>Dùng phương thức tĩnh Reverse </a:t>
            </a:r>
          </a:p>
          <a:p>
            <a:pPr>
              <a:defRPr/>
            </a:pPr>
            <a:r>
              <a:rPr lang="en-US" b="0">
                <a:solidFill>
                  <a:schemeClr val="tx1"/>
                </a:solidFill>
                <a:latin typeface="Times New Roman" pitchFamily="18" charset="0"/>
                <a:cs typeface="Times New Roman" pitchFamily="18" charset="0"/>
              </a:rPr>
              <a:t>của lớp Array để đảo thứ tự artists</a:t>
            </a:r>
          </a:p>
        </p:txBody>
      </p:sp>
      <p:sp>
        <p:nvSpPr>
          <p:cNvPr id="57352" name="Line 7"/>
          <p:cNvSpPr>
            <a:spLocks noChangeShapeType="1"/>
          </p:cNvSpPr>
          <p:nvPr/>
        </p:nvSpPr>
        <p:spPr bwMode="auto">
          <a:xfrm>
            <a:off x="1219200" y="2965450"/>
            <a:ext cx="8382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57353" name="Line 8"/>
          <p:cNvSpPr>
            <a:spLocks noChangeShapeType="1"/>
          </p:cNvSpPr>
          <p:nvPr/>
        </p:nvSpPr>
        <p:spPr bwMode="auto">
          <a:xfrm>
            <a:off x="1219200" y="2965450"/>
            <a:ext cx="0" cy="228600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57354" name="Line 9"/>
          <p:cNvSpPr>
            <a:spLocks noChangeShapeType="1"/>
          </p:cNvSpPr>
          <p:nvPr/>
        </p:nvSpPr>
        <p:spPr bwMode="auto">
          <a:xfrm flipH="1">
            <a:off x="4114800" y="3700463"/>
            <a:ext cx="1828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57355" name="Line 10"/>
          <p:cNvSpPr>
            <a:spLocks noChangeShapeType="1"/>
          </p:cNvSpPr>
          <p:nvPr/>
        </p:nvSpPr>
        <p:spPr bwMode="auto">
          <a:xfrm>
            <a:off x="5943600" y="3702050"/>
            <a:ext cx="0" cy="1524000"/>
          </a:xfrm>
          <a:prstGeom prst="line">
            <a:avLst/>
          </a:prstGeom>
          <a:ln>
            <a:headEnd/>
            <a:tailEn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vi-VN"/>
              <a:t>Multi-dimensional Array</a:t>
            </a:r>
          </a:p>
        </p:txBody>
      </p:sp>
      <p:sp>
        <p:nvSpPr>
          <p:cNvPr id="58372" name="Rectangle 3"/>
          <p:cNvSpPr>
            <a:spLocks noGrp="1" noChangeArrowheads="1"/>
          </p:cNvSpPr>
          <p:nvPr>
            <p:ph idx="1"/>
          </p:nvPr>
        </p:nvSpPr>
        <p:spPr>
          <a:xfrm>
            <a:off x="406400" y="2743200"/>
            <a:ext cx="8382000" cy="4267200"/>
          </a:xfrm>
        </p:spPr>
        <p:txBody>
          <a:bodyPr/>
          <a:lstStyle/>
          <a:p>
            <a:pPr eaLnBrk="1" hangingPunct="1"/>
            <a:r>
              <a:rPr lang="en-US" altLang="vi-VN"/>
              <a:t>Khai báo mảng int 2 dòng 3 cột</a:t>
            </a:r>
          </a:p>
          <a:p>
            <a:pPr lvl="1" eaLnBrk="1" hangingPunct="1"/>
            <a:r>
              <a:rPr lang="en-US" altLang="vi-VN" sz="2400"/>
              <a:t>int[,] myMatrix = new int[2,3];</a:t>
            </a:r>
          </a:p>
          <a:p>
            <a:pPr eaLnBrk="1" hangingPunct="1"/>
            <a:r>
              <a:rPr lang="en-US" altLang="vi-VN"/>
              <a:t>Có thể khởi gán</a:t>
            </a:r>
          </a:p>
          <a:p>
            <a:pPr lvl="1" eaLnBrk="1" hangingPunct="1"/>
            <a:r>
              <a:rPr lang="en-US" altLang="vi-VN" sz="2400"/>
              <a:t>int[,] myMatrix = new int[,] {{1,2},{3,4},{5,6},{7,8}};</a:t>
            </a:r>
          </a:p>
          <a:p>
            <a:pPr lvl="1" eaLnBrk="1" hangingPunct="1"/>
            <a:r>
              <a:rPr lang="en-US" altLang="vi-VN" sz="2400"/>
              <a:t>int[,] myMatrix = {{1,2},{3,4},{5,6},{7,8}};</a:t>
            </a:r>
          </a:p>
          <a:p>
            <a:pPr lvl="1" eaLnBrk="1" hangingPunct="1"/>
            <a:r>
              <a:rPr lang="en-US" altLang="vi-VN" sz="2400"/>
              <a:t>string[,] beatleName = {{"Lennon","John"}, 					   {"McCartney","Paul"}, 					   {"Harrison","George"}, 					   {"Starkey","Richard"}}; </a:t>
            </a:r>
          </a:p>
          <a:p>
            <a:pPr lvl="1" eaLnBrk="1" hangingPunct="1"/>
            <a:endParaRPr lang="en-US" altLang="vi-VN" sz="2400"/>
          </a:p>
        </p:txBody>
      </p:sp>
      <p:sp>
        <p:nvSpPr>
          <p:cNvPr id="58371"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2AE13346-B7BB-42EA-9574-73801F2164B7}" type="slidenum">
              <a:rPr lang="en-US" altLang="vi-VN" sz="1200">
                <a:solidFill>
                  <a:srgbClr val="FFFFFF"/>
                </a:solidFill>
              </a:rPr>
              <a:pPr eaLnBrk="1" hangingPunct="1">
                <a:lnSpc>
                  <a:spcPct val="80000"/>
                </a:lnSpc>
              </a:pPr>
              <a:t>47</a:t>
            </a:fld>
            <a:endParaRPr lang="en-US" altLang="vi-VN" sz="1200">
              <a:solidFill>
                <a:srgbClr val="FFFFFF"/>
              </a:solidFill>
            </a:endParaRPr>
          </a:p>
        </p:txBody>
      </p:sp>
      <p:sp>
        <p:nvSpPr>
          <p:cNvPr id="128004" name="Text Box 4"/>
          <p:cNvSpPr txBox="1">
            <a:spLocks noChangeArrowheads="1"/>
          </p:cNvSpPr>
          <p:nvPr/>
        </p:nvSpPr>
        <p:spPr bwMode="auto">
          <a:xfrm>
            <a:off x="2168525" y="1816100"/>
            <a:ext cx="4806950" cy="57943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lgn="l">
              <a:defRPr/>
            </a:pPr>
            <a:r>
              <a:rPr lang="en-US" sz="3200" dirty="0" err="1">
                <a:solidFill>
                  <a:schemeClr val="bg1"/>
                </a:solidFill>
                <a:effectLst>
                  <a:outerShdw blurRad="38100" dist="38100" dir="2700000" algn="tl">
                    <a:srgbClr val="000000"/>
                  </a:outerShdw>
                </a:effectLst>
                <a:cs typeface="Arial" charset="0"/>
              </a:rPr>
              <a:t>Datatype</a:t>
            </a:r>
            <a:r>
              <a:rPr lang="en-US" sz="3200" dirty="0">
                <a:solidFill>
                  <a:schemeClr val="bg1"/>
                </a:solidFill>
                <a:effectLst>
                  <a:outerShdw blurRad="38100" dist="38100" dir="2700000" algn="tl">
                    <a:srgbClr val="000000"/>
                  </a:outerShdw>
                </a:effectLst>
                <a:cs typeface="Arial" charset="0"/>
              </a:rPr>
              <a:t>[,]   array-name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vi-VN"/>
              <a:t>Multi-dimensional Array</a:t>
            </a:r>
          </a:p>
        </p:txBody>
      </p:sp>
      <p:sp>
        <p:nvSpPr>
          <p:cNvPr id="59396" name="Rectangle 3"/>
          <p:cNvSpPr>
            <a:spLocks noGrp="1" noChangeArrowheads="1"/>
          </p:cNvSpPr>
          <p:nvPr>
            <p:ph idx="1"/>
          </p:nvPr>
        </p:nvSpPr>
        <p:spPr>
          <a:xfrm>
            <a:off x="612775" y="2514600"/>
            <a:ext cx="8153400" cy="4267200"/>
          </a:xfrm>
        </p:spPr>
        <p:txBody>
          <a:bodyPr/>
          <a:lstStyle/>
          <a:p>
            <a:pPr eaLnBrk="1" hangingPunct="1"/>
            <a:endParaRPr lang="vi-VN" altLang="vi-VN"/>
          </a:p>
        </p:txBody>
      </p:sp>
      <p:sp>
        <p:nvSpPr>
          <p:cNvPr id="59395"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1DA74C77-6F87-4338-B3AF-CB074BFC9116}" type="slidenum">
              <a:rPr lang="en-US" altLang="vi-VN" sz="1200">
                <a:solidFill>
                  <a:srgbClr val="FFFFFF"/>
                </a:solidFill>
              </a:rPr>
              <a:pPr eaLnBrk="1" hangingPunct="1">
                <a:lnSpc>
                  <a:spcPct val="80000"/>
                </a:lnSpc>
              </a:pPr>
              <a:t>48</a:t>
            </a:fld>
            <a:endParaRPr lang="en-US" altLang="vi-VN" sz="1200">
              <a:solidFill>
                <a:srgbClr val="FFFFFF"/>
              </a:solidFill>
            </a:endParaRPr>
          </a:p>
        </p:txBody>
      </p:sp>
      <p:pic>
        <p:nvPicPr>
          <p:cNvPr id="59397" name="Picture 4"/>
          <p:cNvPicPr>
            <a:picLocks noChangeAspect="1" noChangeArrowheads="1"/>
          </p:cNvPicPr>
          <p:nvPr/>
        </p:nvPicPr>
        <p:blipFill>
          <a:blip r:embed="rId2"/>
          <a:srcRect/>
          <a:stretch>
            <a:fillRect/>
          </a:stretch>
        </p:blipFill>
        <p:spPr bwMode="auto">
          <a:xfrm>
            <a:off x="381000" y="1828800"/>
            <a:ext cx="4114800" cy="29718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59398" name="Picture 5"/>
          <p:cNvPicPr>
            <a:picLocks noChangeAspect="1" noChangeArrowheads="1"/>
          </p:cNvPicPr>
          <p:nvPr/>
        </p:nvPicPr>
        <p:blipFill>
          <a:blip r:embed="rId3"/>
          <a:srcRect/>
          <a:stretch>
            <a:fillRect/>
          </a:stretch>
        </p:blipFill>
        <p:spPr bwMode="auto">
          <a:xfrm>
            <a:off x="4724400" y="1828800"/>
            <a:ext cx="4114800" cy="29718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59399" name="Rectangle 6"/>
          <p:cNvSpPr>
            <a:spLocks noChangeArrowheads="1"/>
          </p:cNvSpPr>
          <p:nvPr/>
        </p:nvSpPr>
        <p:spPr bwMode="auto">
          <a:xfrm>
            <a:off x="685800" y="3924300"/>
            <a:ext cx="3200400" cy="457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59400" name="Rectangle 7"/>
          <p:cNvSpPr>
            <a:spLocks noChangeArrowheads="1"/>
          </p:cNvSpPr>
          <p:nvPr/>
        </p:nvSpPr>
        <p:spPr bwMode="auto">
          <a:xfrm>
            <a:off x="5029200" y="3581400"/>
            <a:ext cx="3657600" cy="6858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endParaRPr lang="vi-VN" altLang="vi-VN"/>
          </a:p>
        </p:txBody>
      </p:sp>
      <p:sp>
        <p:nvSpPr>
          <p:cNvPr id="59401" name="Text Box 8"/>
          <p:cNvSpPr txBox="1">
            <a:spLocks noChangeArrowheads="1"/>
          </p:cNvSpPr>
          <p:nvPr/>
        </p:nvSpPr>
        <p:spPr bwMode="auto">
          <a:xfrm>
            <a:off x="762000" y="5791200"/>
            <a:ext cx="3114675" cy="64135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p>
            <a:pPr>
              <a:defRPr/>
            </a:pPr>
            <a:r>
              <a:rPr lang="en-US" b="0">
                <a:solidFill>
                  <a:schemeClr val="tx1"/>
                </a:solidFill>
                <a:latin typeface="Times New Roman" pitchFamily="18" charset="0"/>
                <a:ea typeface="Verdana" pitchFamily="34" charset="0"/>
                <a:cs typeface="Times New Roman" pitchFamily="18" charset="0"/>
              </a:rPr>
              <a:t>Truy cập tuần tự theo kiểu mảng 1 chiều</a:t>
            </a:r>
          </a:p>
        </p:txBody>
      </p:sp>
      <p:sp>
        <p:nvSpPr>
          <p:cNvPr id="59402" name="Text Box 9"/>
          <p:cNvSpPr txBox="1">
            <a:spLocks noChangeArrowheads="1"/>
          </p:cNvSpPr>
          <p:nvPr/>
        </p:nvSpPr>
        <p:spPr bwMode="auto">
          <a:xfrm>
            <a:off x="5257800" y="5791200"/>
            <a:ext cx="3114675" cy="64135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p>
            <a:pPr>
              <a:defRPr/>
            </a:pPr>
            <a:r>
              <a:rPr lang="en-US" b="0">
                <a:solidFill>
                  <a:schemeClr val="tx1"/>
                </a:solidFill>
                <a:latin typeface="Times New Roman" pitchFamily="18" charset="0"/>
                <a:ea typeface="Verdana" pitchFamily="34" charset="0"/>
                <a:cs typeface="Times New Roman" pitchFamily="18" charset="0"/>
              </a:rPr>
              <a:t>Truy cập theo dạng dòng cột qua chỉ mục i và j</a:t>
            </a:r>
          </a:p>
        </p:txBody>
      </p:sp>
      <p:sp>
        <p:nvSpPr>
          <p:cNvPr id="59403" name="Line 10"/>
          <p:cNvSpPr>
            <a:spLocks noChangeShapeType="1"/>
          </p:cNvSpPr>
          <p:nvPr/>
        </p:nvSpPr>
        <p:spPr bwMode="auto">
          <a:xfrm flipV="1">
            <a:off x="2362200" y="4419600"/>
            <a:ext cx="0" cy="1295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59404" name="Line 11"/>
          <p:cNvSpPr>
            <a:spLocks noChangeShapeType="1"/>
          </p:cNvSpPr>
          <p:nvPr/>
        </p:nvSpPr>
        <p:spPr bwMode="auto">
          <a:xfrm flipV="1">
            <a:off x="6781800" y="4343400"/>
            <a:ext cx="0" cy="13716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vi-VN"/>
              <a:t>Jagged Array</a:t>
            </a:r>
          </a:p>
        </p:txBody>
      </p:sp>
      <p:sp>
        <p:nvSpPr>
          <p:cNvPr id="60420" name="Rectangle 3"/>
          <p:cNvSpPr>
            <a:spLocks noGrp="1" noChangeArrowheads="1"/>
          </p:cNvSpPr>
          <p:nvPr>
            <p:ph idx="1"/>
          </p:nvPr>
        </p:nvSpPr>
        <p:spPr>
          <a:xfrm>
            <a:off x="381000" y="2557463"/>
            <a:ext cx="8410575" cy="1862137"/>
          </a:xfrm>
        </p:spPr>
        <p:txBody>
          <a:bodyPr/>
          <a:lstStyle/>
          <a:p>
            <a:pPr eaLnBrk="1" hangingPunct="1"/>
            <a:r>
              <a:rPr lang="en-US" altLang="vi-VN" sz="2800"/>
              <a:t>Jagged là mảng mà mỗi phần tử là một mảng có kích thước </a:t>
            </a:r>
            <a:r>
              <a:rPr lang="en-US" altLang="vi-VN" sz="2800">
                <a:solidFill>
                  <a:srgbClr val="FF0000"/>
                </a:solidFill>
              </a:rPr>
              <a:t>khác nhau</a:t>
            </a:r>
          </a:p>
          <a:p>
            <a:pPr eaLnBrk="1" hangingPunct="1"/>
            <a:r>
              <a:rPr lang="en-US" altLang="vi-VN" sz="2800"/>
              <a:t>Những mảng con này phải được khai báo riêng</a:t>
            </a:r>
          </a:p>
          <a:p>
            <a:pPr eaLnBrk="1" hangingPunct="1"/>
            <a:r>
              <a:rPr lang="en-US" altLang="vi-VN" sz="2800"/>
              <a:t>Khai báo mảng 3 dòng, mỗi dòng là một mảng 1 chiều</a:t>
            </a:r>
          </a:p>
          <a:p>
            <a:pPr lvl="1" eaLnBrk="1" hangingPunct="1"/>
            <a:endParaRPr lang="en-US" altLang="vi-VN" sz="2400"/>
          </a:p>
        </p:txBody>
      </p:sp>
      <p:sp>
        <p:nvSpPr>
          <p:cNvPr id="60419"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3B936A34-7CAE-4147-9B8C-47986252940E}" type="slidenum">
              <a:rPr lang="en-US" altLang="vi-VN" sz="1200">
                <a:solidFill>
                  <a:srgbClr val="FFFFFF"/>
                </a:solidFill>
              </a:rPr>
              <a:pPr eaLnBrk="1" hangingPunct="1">
                <a:lnSpc>
                  <a:spcPct val="80000"/>
                </a:lnSpc>
              </a:pPr>
              <a:t>49</a:t>
            </a:fld>
            <a:endParaRPr lang="en-US" altLang="vi-VN" sz="1200">
              <a:solidFill>
                <a:srgbClr val="FFFFFF"/>
              </a:solidFill>
            </a:endParaRPr>
          </a:p>
        </p:txBody>
      </p:sp>
      <p:sp>
        <p:nvSpPr>
          <p:cNvPr id="130052" name="Text Box 4"/>
          <p:cNvSpPr txBox="1">
            <a:spLocks noChangeArrowheads="1"/>
          </p:cNvSpPr>
          <p:nvPr/>
        </p:nvSpPr>
        <p:spPr bwMode="auto">
          <a:xfrm>
            <a:off x="2168525" y="1701800"/>
            <a:ext cx="4805363" cy="5842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lgn="l">
              <a:defRPr/>
            </a:pPr>
            <a:r>
              <a:rPr lang="en-US" sz="3200" dirty="0" err="1">
                <a:solidFill>
                  <a:schemeClr val="bg1"/>
                </a:solidFill>
                <a:effectLst>
                  <a:outerShdw blurRad="38100" dist="38100" dir="2700000" algn="tl">
                    <a:srgbClr val="000000"/>
                  </a:outerShdw>
                </a:effectLst>
                <a:cs typeface="Arial" charset="0"/>
              </a:rPr>
              <a:t>Datatype</a:t>
            </a:r>
            <a:r>
              <a:rPr lang="en-US" sz="3200" dirty="0">
                <a:solidFill>
                  <a:schemeClr val="bg1"/>
                </a:solidFill>
                <a:effectLst>
                  <a:outerShdw blurRad="38100" dist="38100" dir="2700000" algn="tl">
                    <a:srgbClr val="000000"/>
                  </a:outerShdw>
                </a:effectLst>
                <a:cs typeface="Arial" charset="0"/>
              </a:rPr>
              <a:t>[ ][ ]   array-name</a:t>
            </a:r>
          </a:p>
        </p:txBody>
      </p:sp>
      <p:sp>
        <p:nvSpPr>
          <p:cNvPr id="60422" name="Text Box 5"/>
          <p:cNvSpPr txBox="1">
            <a:spLocks noChangeArrowheads="1"/>
          </p:cNvSpPr>
          <p:nvPr/>
        </p:nvSpPr>
        <p:spPr bwMode="auto">
          <a:xfrm>
            <a:off x="1905000" y="4648200"/>
            <a:ext cx="403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sz="2400" b="0">
                <a:solidFill>
                  <a:schemeClr val="tx1"/>
                </a:solidFill>
                <a:latin typeface="Bitstream Vera Serif" pitchFamily="18" charset="0"/>
                <a:cs typeface="Arial" panose="020B0604020202020204" pitchFamily="34" charset="0"/>
              </a:rPr>
              <a:t>int[][] a = new int[3][];</a:t>
            </a:r>
            <a:br>
              <a:rPr lang="en-US" altLang="vi-VN" sz="2400" b="0">
                <a:solidFill>
                  <a:schemeClr val="tx1"/>
                </a:solidFill>
                <a:latin typeface="Bitstream Vera Serif" pitchFamily="18" charset="0"/>
                <a:cs typeface="Arial" panose="020B0604020202020204" pitchFamily="34" charset="0"/>
              </a:rPr>
            </a:br>
            <a:r>
              <a:rPr lang="en-US" altLang="vi-VN" sz="2400" b="0">
                <a:solidFill>
                  <a:schemeClr val="tx1"/>
                </a:solidFill>
                <a:latin typeface="Bitstream Vera Serif" pitchFamily="18" charset="0"/>
                <a:cs typeface="Arial" panose="020B0604020202020204" pitchFamily="34" charset="0"/>
              </a:rPr>
              <a:t>a[0] = new int[4];</a:t>
            </a:r>
            <a:br>
              <a:rPr lang="en-US" altLang="vi-VN" sz="2400" b="0">
                <a:solidFill>
                  <a:schemeClr val="tx1"/>
                </a:solidFill>
                <a:latin typeface="Bitstream Vera Serif" pitchFamily="18" charset="0"/>
                <a:cs typeface="Arial" panose="020B0604020202020204" pitchFamily="34" charset="0"/>
              </a:rPr>
            </a:br>
            <a:r>
              <a:rPr lang="en-US" altLang="vi-VN" sz="2400" b="0">
                <a:solidFill>
                  <a:schemeClr val="tx1"/>
                </a:solidFill>
                <a:latin typeface="Bitstream Vera Serif" pitchFamily="18" charset="0"/>
                <a:cs typeface="Arial" panose="020B0604020202020204" pitchFamily="34" charset="0"/>
              </a:rPr>
              <a:t>a[1] = new int[3];</a:t>
            </a:r>
            <a:br>
              <a:rPr lang="en-US" altLang="vi-VN" sz="2400" b="0">
                <a:solidFill>
                  <a:schemeClr val="tx1"/>
                </a:solidFill>
                <a:latin typeface="Bitstream Vera Serif" pitchFamily="18" charset="0"/>
                <a:cs typeface="Arial" panose="020B0604020202020204" pitchFamily="34" charset="0"/>
              </a:rPr>
            </a:br>
            <a:r>
              <a:rPr lang="en-US" altLang="vi-VN" sz="2400" b="0">
                <a:solidFill>
                  <a:schemeClr val="tx1"/>
                </a:solidFill>
                <a:latin typeface="Bitstream Vera Serif" pitchFamily="18" charset="0"/>
                <a:cs typeface="Arial" panose="020B0604020202020204" pitchFamily="34" charset="0"/>
              </a:rPr>
              <a:t>a[2] = new int[1];</a:t>
            </a:r>
          </a:p>
        </p:txBody>
      </p:sp>
      <p:sp>
        <p:nvSpPr>
          <p:cNvPr id="60423" name="Line 6"/>
          <p:cNvSpPr>
            <a:spLocks noChangeShapeType="1"/>
          </p:cNvSpPr>
          <p:nvPr/>
        </p:nvSpPr>
        <p:spPr bwMode="auto">
          <a:xfrm>
            <a:off x="4978400" y="5029200"/>
            <a:ext cx="1447800" cy="4572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60424" name="Text Box 7"/>
          <p:cNvSpPr txBox="1">
            <a:spLocks noChangeArrowheads="1"/>
          </p:cNvSpPr>
          <p:nvPr/>
        </p:nvSpPr>
        <p:spPr bwMode="auto">
          <a:xfrm>
            <a:off x="6356350" y="5321300"/>
            <a:ext cx="259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b="0">
                <a:solidFill>
                  <a:schemeClr val="tx1"/>
                </a:solidFill>
                <a:cs typeface="Arial" panose="020B0604020202020204" pitchFamily="34" charset="0"/>
              </a:rPr>
              <a:t>Khai báo số dòng, hàng</a:t>
            </a:r>
          </a:p>
        </p:txBody>
      </p:sp>
      <p:sp>
        <p:nvSpPr>
          <p:cNvPr id="60425" name="Line 8"/>
          <p:cNvSpPr>
            <a:spLocks noChangeShapeType="1"/>
          </p:cNvSpPr>
          <p:nvPr/>
        </p:nvSpPr>
        <p:spPr bwMode="auto">
          <a:xfrm>
            <a:off x="4800600" y="5638800"/>
            <a:ext cx="1600200" cy="4572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60426" name="Text Box 9"/>
          <p:cNvSpPr txBox="1">
            <a:spLocks noChangeArrowheads="1"/>
          </p:cNvSpPr>
          <p:nvPr/>
        </p:nvSpPr>
        <p:spPr bwMode="auto">
          <a:xfrm>
            <a:off x="6400800" y="5943600"/>
            <a:ext cx="276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b="0">
                <a:solidFill>
                  <a:schemeClr val="tx1"/>
                </a:solidFill>
                <a:cs typeface="Arial" panose="020B0604020202020204" pitchFamily="34" charset="0"/>
              </a:rPr>
              <a:t>Khai báo số cột riêng cho</a:t>
            </a:r>
          </a:p>
          <a:p>
            <a:pPr algn="l" eaLnBrk="1" hangingPunct="1"/>
            <a:r>
              <a:rPr lang="en-US" altLang="vi-VN" b="0">
                <a:solidFill>
                  <a:schemeClr val="tx1"/>
                </a:solidFill>
                <a:cs typeface="Arial" panose="020B0604020202020204" pitchFamily="34" charset="0"/>
              </a:rPr>
              <a:t>từng dòng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vi-VN"/>
              <a:t>Cấu trúc chương trình C#</a:t>
            </a:r>
          </a:p>
        </p:txBody>
      </p:sp>
      <p:sp>
        <p:nvSpPr>
          <p:cNvPr id="16388" name="Rectangle 3"/>
          <p:cNvSpPr>
            <a:spLocks noGrp="1" noChangeArrowheads="1"/>
          </p:cNvSpPr>
          <p:nvPr>
            <p:ph idx="1"/>
          </p:nvPr>
        </p:nvSpPr>
        <p:spPr>
          <a:xfrm>
            <a:off x="304800" y="4749800"/>
            <a:ext cx="8410575" cy="1498600"/>
          </a:xfrm>
        </p:spPr>
        <p:txBody>
          <a:bodyPr/>
          <a:lstStyle/>
          <a:p>
            <a:pPr eaLnBrk="1" hangingPunct="1"/>
            <a:r>
              <a:rPr lang="en-US" altLang="vi-VN" sz="2400"/>
              <a:t>Nếu ko có namespace </a:t>
            </a:r>
            <a:r>
              <a:rPr lang="en-US" altLang="vi-VN" sz="2400">
                <a:sym typeface="Symbol" panose="05050102010706020507" pitchFamily="18" charset="2"/>
              </a:rPr>
              <a:t></a:t>
            </a:r>
            <a:r>
              <a:rPr lang="en-US" altLang="vi-VN" sz="2400"/>
              <a:t> namespace mặc định ko tên</a:t>
            </a:r>
          </a:p>
          <a:p>
            <a:pPr eaLnBrk="1" hangingPunct="1"/>
            <a:r>
              <a:rPr lang="en-US" altLang="vi-VN" sz="2400"/>
              <a:t>Namespace có thể chứa: struct, interface, delegate, enum</a:t>
            </a:r>
          </a:p>
          <a:p>
            <a:pPr eaLnBrk="1" hangingPunct="1"/>
            <a:r>
              <a:rPr lang="en-US" altLang="vi-VN" sz="2400"/>
              <a:t>Trường hợp đơn giản nhất: 1 lớp, 1 file cs và namespace mặc định</a:t>
            </a:r>
          </a:p>
        </p:txBody>
      </p:sp>
      <p:sp>
        <p:nvSpPr>
          <p:cNvPr id="5"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E79F51E8-906C-4F5B-A623-EE75B313900A}" type="slidenum">
              <a:rPr lang="en-US" altLang="vi-VN" sz="1200">
                <a:solidFill>
                  <a:srgbClr val="FFFFFF"/>
                </a:solidFill>
              </a:rPr>
              <a:pPr eaLnBrk="1" hangingPunct="1">
                <a:lnSpc>
                  <a:spcPct val="80000"/>
                </a:lnSpc>
              </a:pPr>
              <a:t>5</a:t>
            </a:fld>
            <a:endParaRPr lang="en-US" altLang="vi-VN" sz="1200">
              <a:solidFill>
                <a:srgbClr val="FFFFFF"/>
              </a:solidFill>
            </a:endParaRPr>
          </a:p>
        </p:txBody>
      </p:sp>
      <p:pic>
        <p:nvPicPr>
          <p:cNvPr id="16389" name="Picture 4"/>
          <p:cNvPicPr>
            <a:picLocks noChangeAspect="1" noChangeArrowheads="1"/>
          </p:cNvPicPr>
          <p:nvPr/>
        </p:nvPicPr>
        <p:blipFill>
          <a:blip r:embed="rId2"/>
          <a:srcRect/>
          <a:stretch>
            <a:fillRect/>
          </a:stretch>
        </p:blipFill>
        <p:spPr bwMode="auto">
          <a:xfrm>
            <a:off x="1752600" y="1676400"/>
            <a:ext cx="5791200" cy="2973388"/>
          </a:xfrm>
          <a:prstGeom prst="rect">
            <a:avLst/>
          </a:prstGeom>
          <a:ln>
            <a:headEnd/>
            <a:tailEnd/>
          </a:ln>
        </p:spPr>
        <p:style>
          <a:lnRef idx="3">
            <a:schemeClr val="lt1"/>
          </a:lnRef>
          <a:fillRef idx="1">
            <a:schemeClr val="accent1"/>
          </a:fillRef>
          <a:effectRef idx="1">
            <a:schemeClr val="accent1"/>
          </a:effectRef>
          <a:fontRef idx="minor">
            <a:schemeClr val="lt1"/>
          </a:fontRef>
        </p:style>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vi-VN"/>
              <a:t>Jagged Array</a:t>
            </a:r>
          </a:p>
        </p:txBody>
      </p:sp>
      <p:sp>
        <p:nvSpPr>
          <p:cNvPr id="61444" name="Rectangle 3"/>
          <p:cNvSpPr>
            <a:spLocks noGrp="1" noChangeArrowheads="1"/>
          </p:cNvSpPr>
          <p:nvPr>
            <p:ph idx="1"/>
          </p:nvPr>
        </p:nvSpPr>
        <p:spPr/>
        <p:txBody>
          <a:bodyPr/>
          <a:lstStyle/>
          <a:p>
            <a:pPr eaLnBrk="1" hangingPunct="1"/>
            <a:endParaRPr lang="vi-VN" altLang="vi-VN"/>
          </a:p>
        </p:txBody>
      </p:sp>
      <p:sp>
        <p:nvSpPr>
          <p:cNvPr id="61443"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D9D92701-94C8-42AA-9D6C-72EF10740B37}" type="slidenum">
              <a:rPr lang="en-US" altLang="vi-VN" sz="1200">
                <a:solidFill>
                  <a:srgbClr val="FFFFFF"/>
                </a:solidFill>
              </a:rPr>
              <a:pPr eaLnBrk="1" hangingPunct="1">
                <a:lnSpc>
                  <a:spcPct val="80000"/>
                </a:lnSpc>
              </a:pPr>
              <a:t>50</a:t>
            </a:fld>
            <a:endParaRPr lang="en-US" altLang="vi-VN" sz="1200">
              <a:solidFill>
                <a:srgbClr val="FFFFFF"/>
              </a:solidFill>
            </a:endParaRPr>
          </a:p>
        </p:txBody>
      </p:sp>
      <p:pic>
        <p:nvPicPr>
          <p:cNvPr id="61445" name="Picture 4"/>
          <p:cNvPicPr>
            <a:picLocks noChangeAspect="1" noChangeArrowheads="1"/>
          </p:cNvPicPr>
          <p:nvPr/>
        </p:nvPicPr>
        <p:blipFill>
          <a:blip r:embed="rId2"/>
          <a:srcRect/>
          <a:stretch>
            <a:fillRect/>
          </a:stretch>
        </p:blipFill>
        <p:spPr bwMode="auto">
          <a:xfrm>
            <a:off x="457200" y="1828800"/>
            <a:ext cx="4562475" cy="2819400"/>
          </a:xfrm>
          <a:prstGeom prst="rect">
            <a:avLst/>
          </a:prstGeom>
          <a:ln>
            <a:headEnd/>
            <a:tailEnd/>
          </a:ln>
        </p:spPr>
        <p:style>
          <a:lnRef idx="3">
            <a:schemeClr val="lt1"/>
          </a:lnRef>
          <a:fillRef idx="1">
            <a:schemeClr val="accent1"/>
          </a:fillRef>
          <a:effectRef idx="1">
            <a:schemeClr val="accent1"/>
          </a:effectRef>
          <a:fontRef idx="minor">
            <a:schemeClr val="lt1"/>
          </a:fontRef>
        </p:style>
      </p:pic>
      <p:pic>
        <p:nvPicPr>
          <p:cNvPr id="61446" name="Picture 5"/>
          <p:cNvPicPr>
            <a:picLocks noChangeAspect="1" noChangeArrowheads="1"/>
          </p:cNvPicPr>
          <p:nvPr/>
        </p:nvPicPr>
        <p:blipFill>
          <a:blip r:embed="rId3"/>
          <a:srcRect/>
          <a:stretch>
            <a:fillRect/>
          </a:stretch>
        </p:blipFill>
        <p:spPr bwMode="auto">
          <a:xfrm>
            <a:off x="5257800" y="1828800"/>
            <a:ext cx="3657600" cy="2790825"/>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61447" name="Text Box 6"/>
          <p:cNvSpPr txBox="1">
            <a:spLocks noChangeArrowheads="1"/>
          </p:cNvSpPr>
          <p:nvPr/>
        </p:nvSpPr>
        <p:spPr bwMode="auto">
          <a:xfrm>
            <a:off x="762000" y="5562600"/>
            <a:ext cx="3114675" cy="4572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p>
            <a:pPr>
              <a:defRPr/>
            </a:pPr>
            <a:r>
              <a:rPr lang="en-US" b="0">
                <a:solidFill>
                  <a:schemeClr val="tx1"/>
                </a:solidFill>
                <a:latin typeface="Times New Roman" pitchFamily="18" charset="0"/>
                <a:ea typeface="Verdana" pitchFamily="34" charset="0"/>
                <a:cs typeface="Times New Roman" pitchFamily="18" charset="0"/>
              </a:rPr>
              <a:t>Truy cập theo dòng, cột</a:t>
            </a:r>
          </a:p>
        </p:txBody>
      </p:sp>
      <p:sp>
        <p:nvSpPr>
          <p:cNvPr id="61448" name="Line 7"/>
          <p:cNvSpPr>
            <a:spLocks noChangeShapeType="1"/>
          </p:cNvSpPr>
          <p:nvPr/>
        </p:nvSpPr>
        <p:spPr bwMode="auto">
          <a:xfrm flipV="1">
            <a:off x="2362200" y="4191000"/>
            <a:ext cx="0" cy="1295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
        <p:nvSpPr>
          <p:cNvPr id="61449" name="Text Box 8"/>
          <p:cNvSpPr txBox="1">
            <a:spLocks noChangeArrowheads="1"/>
          </p:cNvSpPr>
          <p:nvPr/>
        </p:nvSpPr>
        <p:spPr bwMode="auto">
          <a:xfrm>
            <a:off x="5715000" y="5572125"/>
            <a:ext cx="3114675" cy="4572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p>
            <a:pPr>
              <a:defRPr/>
            </a:pPr>
            <a:r>
              <a:rPr lang="en-US" b="0">
                <a:solidFill>
                  <a:schemeClr val="tx1"/>
                </a:solidFill>
                <a:latin typeface="Times New Roman" pitchFamily="18" charset="0"/>
                <a:ea typeface="Verdana" pitchFamily="34" charset="0"/>
                <a:cs typeface="Times New Roman" pitchFamily="18" charset="0"/>
              </a:rPr>
              <a:t>Truy cập dùng foreach</a:t>
            </a:r>
          </a:p>
        </p:txBody>
      </p:sp>
      <p:sp>
        <p:nvSpPr>
          <p:cNvPr id="61450" name="Line 9"/>
          <p:cNvSpPr>
            <a:spLocks noChangeShapeType="1"/>
          </p:cNvSpPr>
          <p:nvPr/>
        </p:nvSpPr>
        <p:spPr bwMode="auto">
          <a:xfrm flipV="1">
            <a:off x="7239000" y="4200525"/>
            <a:ext cx="0" cy="1295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pPr>
              <a:defRPr/>
            </a:pP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vi-VN"/>
              <a:t>Enumeration</a:t>
            </a:r>
          </a:p>
        </p:txBody>
      </p:sp>
      <p:sp>
        <p:nvSpPr>
          <p:cNvPr id="62468" name="Rectangle 3"/>
          <p:cNvSpPr>
            <a:spLocks noGrp="1" noChangeArrowheads="1"/>
          </p:cNvSpPr>
          <p:nvPr>
            <p:ph idx="1"/>
          </p:nvPr>
        </p:nvSpPr>
        <p:spPr>
          <a:xfrm>
            <a:off x="612775" y="1524000"/>
            <a:ext cx="8153400" cy="4267200"/>
          </a:xfrm>
        </p:spPr>
        <p:txBody>
          <a:bodyPr/>
          <a:lstStyle/>
          <a:p>
            <a:pPr eaLnBrk="1" hangingPunct="1"/>
            <a:r>
              <a:rPr lang="en-US" altLang="vi-VN" sz="2800"/>
              <a:t>Dùng thay thế hằng</a:t>
            </a:r>
          </a:p>
          <a:p>
            <a:pPr eaLnBrk="1" hangingPunct="1"/>
            <a:r>
              <a:rPr lang="en-US" altLang="vi-VN" sz="2800"/>
              <a:t>Tập hợp các giá trị hằng được đặt tên</a:t>
            </a:r>
          </a:p>
          <a:p>
            <a:pPr eaLnBrk="1" hangingPunct="1"/>
            <a:r>
              <a:rPr lang="en-US" altLang="vi-VN" sz="2800"/>
              <a:t>Khai báo trực tiếp trong namespace</a:t>
            </a:r>
          </a:p>
          <a:p>
            <a:pPr eaLnBrk="1" hangingPunct="1"/>
            <a:r>
              <a:rPr lang="en-US" altLang="vi-VN" sz="2800"/>
              <a:t>Là kiểu dữ liệu</a:t>
            </a:r>
          </a:p>
        </p:txBody>
      </p:sp>
      <p:sp>
        <p:nvSpPr>
          <p:cNvPr id="62467"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951A3DB7-A9CE-415B-9B1E-EF5E09C64751}" type="slidenum">
              <a:rPr lang="en-US" altLang="vi-VN" sz="1200">
                <a:solidFill>
                  <a:srgbClr val="FFFFFF"/>
                </a:solidFill>
              </a:rPr>
              <a:pPr eaLnBrk="1" hangingPunct="1">
                <a:lnSpc>
                  <a:spcPct val="80000"/>
                </a:lnSpc>
              </a:pPr>
              <a:t>51</a:t>
            </a:fld>
            <a:endParaRPr lang="en-US" altLang="vi-VN" sz="1200">
              <a:solidFill>
                <a:srgbClr val="FFFFFF"/>
              </a:solidFill>
            </a:endParaRPr>
          </a:p>
        </p:txBody>
      </p:sp>
      <p:sp>
        <p:nvSpPr>
          <p:cNvPr id="62469" name="Text Box 4"/>
          <p:cNvSpPr txBox="1">
            <a:spLocks noChangeArrowheads="1"/>
          </p:cNvSpPr>
          <p:nvPr/>
        </p:nvSpPr>
        <p:spPr bwMode="auto">
          <a:xfrm>
            <a:off x="1066800" y="3597275"/>
            <a:ext cx="6697663" cy="82232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lgn="l">
              <a:defRPr/>
            </a:pPr>
            <a:r>
              <a:rPr lang="en-US" sz="2400" b="0" noProof="1">
                <a:solidFill>
                  <a:schemeClr val="tx1"/>
                </a:solidFill>
                <a:cs typeface="Arial" charset="0"/>
              </a:rPr>
              <a:t>enum Color { Red, Green, Blue };</a:t>
            </a:r>
            <a:endParaRPr lang="en-US" sz="2400" b="0" dirty="0">
              <a:solidFill>
                <a:schemeClr val="tx1"/>
              </a:solidFill>
              <a:cs typeface="Arial" charset="0"/>
            </a:endParaRPr>
          </a:p>
          <a:p>
            <a:pPr algn="l">
              <a:defRPr/>
            </a:pPr>
            <a:r>
              <a:rPr lang="en-US" sz="2400" b="0" noProof="1">
                <a:solidFill>
                  <a:schemeClr val="tx1"/>
                </a:solidFill>
                <a:cs typeface="Arial" charset="0"/>
              </a:rPr>
              <a:t>enum Access { personal = 1, group = 2, all = 4 };</a:t>
            </a:r>
            <a:endParaRPr lang="en-US" sz="2400" b="0" dirty="0">
              <a:solidFill>
                <a:schemeClr val="tx1"/>
              </a:solidFill>
              <a:cs typeface="Arial" charset="0"/>
            </a:endParaRPr>
          </a:p>
        </p:txBody>
      </p:sp>
      <p:sp>
        <p:nvSpPr>
          <p:cNvPr id="62470" name="Text Box 5"/>
          <p:cNvSpPr txBox="1">
            <a:spLocks noChangeArrowheads="1"/>
          </p:cNvSpPr>
          <p:nvPr/>
        </p:nvSpPr>
        <p:spPr bwMode="auto">
          <a:xfrm>
            <a:off x="2209800" y="4572000"/>
            <a:ext cx="6184900" cy="19177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lgn="l">
              <a:defRPr/>
            </a:pPr>
            <a:r>
              <a:rPr lang="en-US" sz="2400" b="0">
                <a:solidFill>
                  <a:schemeClr val="tx1"/>
                </a:solidFill>
                <a:cs typeface="Arial" charset="0"/>
              </a:rPr>
              <a:t>Color c = Color.Red;</a:t>
            </a:r>
          </a:p>
          <a:p>
            <a:pPr algn="l">
              <a:defRPr/>
            </a:pPr>
            <a:endParaRPr lang="en-US" sz="2400" b="0">
              <a:solidFill>
                <a:schemeClr val="tx1"/>
              </a:solidFill>
              <a:cs typeface="Arial" charset="0"/>
            </a:endParaRPr>
          </a:p>
          <a:p>
            <a:pPr algn="l">
              <a:defRPr/>
            </a:pPr>
            <a:r>
              <a:rPr lang="en-US" sz="2400" b="0">
                <a:solidFill>
                  <a:schemeClr val="tx1"/>
                </a:solidFill>
                <a:cs typeface="Arial" charset="0"/>
              </a:rPr>
              <a:t>Access a = Access.personal | Access.group;</a:t>
            </a:r>
          </a:p>
          <a:p>
            <a:pPr algn="l">
              <a:defRPr/>
            </a:pPr>
            <a:r>
              <a:rPr lang="en-US" sz="2400" b="0">
                <a:solidFill>
                  <a:schemeClr val="tx1"/>
                </a:solidFill>
                <a:cs typeface="Arial" charset="0"/>
              </a:rPr>
              <a:t>If ((Access.personal &amp; a) != 0) </a:t>
            </a:r>
          </a:p>
          <a:p>
            <a:pPr algn="l">
              <a:defRPr/>
            </a:pPr>
            <a:r>
              <a:rPr lang="en-US" sz="2400" b="0">
                <a:solidFill>
                  <a:schemeClr val="tx1"/>
                </a:solidFill>
                <a:cs typeface="Arial" charset="0"/>
              </a:rPr>
              <a:t>   Console.WriteLine("access granted");</a:t>
            </a:r>
          </a:p>
        </p:txBody>
      </p:sp>
      <p:sp>
        <p:nvSpPr>
          <p:cNvPr id="62471" name="AutoShape 6"/>
          <p:cNvSpPr>
            <a:spLocks noChangeArrowheads="1"/>
          </p:cNvSpPr>
          <p:nvPr/>
        </p:nvSpPr>
        <p:spPr bwMode="auto">
          <a:xfrm rot="2851567">
            <a:off x="1601788" y="4622800"/>
            <a:ext cx="685800" cy="304800"/>
          </a:xfrm>
          <a:custGeom>
            <a:avLst/>
            <a:gdLst>
              <a:gd name="T0" fmla="*/ 514350 w 21600"/>
              <a:gd name="T1" fmla="*/ 0 h 21600"/>
              <a:gd name="T2" fmla="*/ 0 w 21600"/>
              <a:gd name="T3" fmla="*/ 152400 h 21600"/>
              <a:gd name="T4" fmla="*/ 514350 w 21600"/>
              <a:gd name="T5" fmla="*/ 304800 h 21600"/>
              <a:gd name="T6" fmla="*/ 6858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pPr>
              <a:defRPr/>
            </a:pPr>
            <a:endParaRPr lang="en-US"/>
          </a:p>
        </p:txBody>
      </p:sp>
      <p:sp>
        <p:nvSpPr>
          <p:cNvPr id="62472" name="Text Box 7"/>
          <p:cNvSpPr txBox="1">
            <a:spLocks noChangeArrowheads="1"/>
          </p:cNvSpPr>
          <p:nvPr/>
        </p:nvSpPr>
        <p:spPr bwMode="auto">
          <a:xfrm>
            <a:off x="762000" y="4800600"/>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algn="l" eaLnBrk="1" hangingPunct="1"/>
            <a:r>
              <a:rPr lang="en-US" altLang="vi-VN" b="0">
                <a:solidFill>
                  <a:schemeClr val="tx1"/>
                </a:solidFill>
                <a:cs typeface="Arial" panose="020B0604020202020204" pitchFamily="34" charset="0"/>
              </a:rPr>
              <a:t>Sử dụng</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vi-VN"/>
              <a:t>Enumeration</a:t>
            </a:r>
          </a:p>
        </p:txBody>
      </p:sp>
      <p:sp>
        <p:nvSpPr>
          <p:cNvPr id="63492" name="Rectangle 3"/>
          <p:cNvSpPr>
            <a:spLocks noGrp="1" noChangeArrowheads="1"/>
          </p:cNvSpPr>
          <p:nvPr>
            <p:ph idx="1"/>
          </p:nvPr>
        </p:nvSpPr>
        <p:spPr>
          <a:xfrm>
            <a:off x="381000" y="1905000"/>
            <a:ext cx="8410575" cy="858838"/>
          </a:xfrm>
        </p:spPr>
        <p:txBody>
          <a:bodyPr/>
          <a:lstStyle/>
          <a:p>
            <a:pPr eaLnBrk="1" hangingPunct="1"/>
            <a:r>
              <a:rPr lang="en-US" altLang="vi-VN" sz="2400"/>
              <a:t>Enumeration kế thừa từ object (Equals, ToString()).</a:t>
            </a:r>
          </a:p>
          <a:p>
            <a:pPr eaLnBrk="1" hangingPunct="1"/>
            <a:endParaRPr lang="en-US" altLang="vi-VN" sz="2400"/>
          </a:p>
        </p:txBody>
      </p:sp>
      <p:sp>
        <p:nvSpPr>
          <p:cNvPr id="63491"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F2AEEED8-385C-4E3C-9D86-5CA3F6135037}" type="slidenum">
              <a:rPr lang="en-US" altLang="vi-VN" sz="1200">
                <a:solidFill>
                  <a:srgbClr val="FFFFFF"/>
                </a:solidFill>
              </a:rPr>
              <a:pPr eaLnBrk="1" hangingPunct="1">
                <a:lnSpc>
                  <a:spcPct val="80000"/>
                </a:lnSpc>
              </a:pPr>
              <a:t>52</a:t>
            </a:fld>
            <a:endParaRPr lang="en-US" altLang="vi-VN" sz="1200">
              <a:solidFill>
                <a:srgbClr val="FFFFFF"/>
              </a:solidFill>
            </a:endParaRPr>
          </a:p>
        </p:txBody>
      </p:sp>
      <p:pic>
        <p:nvPicPr>
          <p:cNvPr id="63493" name="Picture 4"/>
          <p:cNvPicPr>
            <a:picLocks noChangeAspect="1" noChangeArrowheads="1"/>
          </p:cNvPicPr>
          <p:nvPr/>
        </p:nvPicPr>
        <p:blipFill>
          <a:blip r:embed="rId2"/>
          <a:srcRect/>
          <a:stretch>
            <a:fillRect/>
          </a:stretch>
        </p:blipFill>
        <p:spPr bwMode="auto">
          <a:xfrm>
            <a:off x="2057400" y="3200400"/>
            <a:ext cx="4814888" cy="1828800"/>
          </a:xfrm>
          <a:prstGeom prst="rect">
            <a:avLst/>
          </a:prstGeom>
          <a:ln>
            <a:headEnd/>
            <a:tailEnd/>
          </a:ln>
        </p:spPr>
        <p:style>
          <a:lnRef idx="3">
            <a:schemeClr val="lt1"/>
          </a:lnRef>
          <a:fillRef idx="1">
            <a:schemeClr val="accent1"/>
          </a:fillRef>
          <a:effectRef idx="1">
            <a:schemeClr val="accent1"/>
          </a:effectRef>
          <a:fontRef idx="minor">
            <a:schemeClr val="lt1"/>
          </a:fontRef>
        </p:style>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vi-VN"/>
              <a:t>Enumeration</a:t>
            </a:r>
          </a:p>
        </p:txBody>
      </p:sp>
      <p:sp>
        <p:nvSpPr>
          <p:cNvPr id="64516" name="Rectangle 3"/>
          <p:cNvSpPr>
            <a:spLocks noGrp="1" noChangeArrowheads="1"/>
          </p:cNvSpPr>
          <p:nvPr>
            <p:ph idx="1"/>
          </p:nvPr>
        </p:nvSpPr>
        <p:spPr/>
        <p:txBody>
          <a:bodyPr/>
          <a:lstStyle/>
          <a:p>
            <a:pPr eaLnBrk="1" hangingPunct="1"/>
            <a:endParaRPr lang="vi-VN" altLang="vi-VN"/>
          </a:p>
        </p:txBody>
      </p:sp>
      <p:sp>
        <p:nvSpPr>
          <p:cNvPr id="64515" name="Slide Number Placeholder 3"/>
          <p:cNvSpPr>
            <a:spLocks noGrp="1"/>
          </p:cNvSpPr>
          <p:nvPr>
            <p:ph type="sldNum" idx="10"/>
          </p:nvPr>
        </p:nvSpPr>
        <p:spPr bwMode="auto">
          <a:ln>
            <a:miter lim="800000"/>
            <a:headEnd/>
            <a:tailEnd/>
          </a:ln>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273004FB-12A0-4170-A370-C01775F6F00E}" type="slidenum">
              <a:rPr lang="en-US" altLang="vi-VN" sz="1200">
                <a:solidFill>
                  <a:srgbClr val="FFFFFF"/>
                </a:solidFill>
              </a:rPr>
              <a:pPr eaLnBrk="1" hangingPunct="1">
                <a:lnSpc>
                  <a:spcPct val="80000"/>
                </a:lnSpc>
              </a:pPr>
              <a:t>53</a:t>
            </a:fld>
            <a:endParaRPr lang="en-US" altLang="vi-VN" sz="1200">
              <a:solidFill>
                <a:srgbClr val="FFFFFF"/>
              </a:solidFill>
            </a:endParaRPr>
          </a:p>
        </p:txBody>
      </p:sp>
      <p:pic>
        <p:nvPicPr>
          <p:cNvPr id="645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28775"/>
            <a:ext cx="40862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vi-VN"/>
              <a:t>Summary</a:t>
            </a:r>
          </a:p>
        </p:txBody>
      </p:sp>
      <p:sp>
        <p:nvSpPr>
          <p:cNvPr id="65539" name="Content Placeholder 2"/>
          <p:cNvSpPr>
            <a:spLocks noGrp="1"/>
          </p:cNvSpPr>
          <p:nvPr>
            <p:ph idx="1"/>
          </p:nvPr>
        </p:nvSpPr>
        <p:spPr/>
        <p:txBody>
          <a:bodyPr/>
          <a:lstStyle/>
          <a:p>
            <a:pPr eaLnBrk="1" hangingPunct="1"/>
            <a:r>
              <a:rPr lang="en-US" altLang="vi-VN"/>
              <a:t>Cú pháp khá giống với C/C++</a:t>
            </a:r>
          </a:p>
          <a:p>
            <a:pPr eaLnBrk="1" hangingPunct="1"/>
            <a:r>
              <a:rPr lang="en-US" altLang="vi-VN"/>
              <a:t>Kiểu dữ liệu tham chiếu &amp; giá trị</a:t>
            </a:r>
          </a:p>
          <a:p>
            <a:pPr eaLnBrk="1" hangingPunct="1"/>
            <a:r>
              <a:rPr lang="en-US" altLang="vi-VN"/>
              <a:t>Truyền tham số kiểu giá trị cho hàm</a:t>
            </a:r>
          </a:p>
          <a:p>
            <a:pPr eaLnBrk="1" hangingPunct="1"/>
            <a:r>
              <a:rPr lang="en-US" altLang="vi-VN"/>
              <a:t>Type-cast</a:t>
            </a:r>
          </a:p>
          <a:p>
            <a:pPr eaLnBrk="1" hangingPunct="1"/>
            <a:r>
              <a:rPr lang="en-US" altLang="vi-VN"/>
              <a:t>Boxing &amp; Unboxing</a:t>
            </a:r>
          </a:p>
          <a:p>
            <a:pPr eaLnBrk="1" hangingPunct="1"/>
            <a:r>
              <a:rPr lang="en-US" altLang="vi-VN"/>
              <a:t>Điều khiển lặp foreach duyệt tập hợp</a:t>
            </a:r>
          </a:p>
          <a:p>
            <a:pPr eaLnBrk="1" hangingPunct="1"/>
            <a:r>
              <a:rPr lang="en-US" altLang="vi-VN"/>
              <a:t>Kiểu dữ liệu mảng</a:t>
            </a:r>
          </a:p>
          <a:p>
            <a:pPr eaLnBrk="1" hangingPunct="1"/>
            <a:endParaRPr lang="en-US" altLang="vi-VN"/>
          </a:p>
          <a:p>
            <a:pPr eaLnBrk="1" hangingPunct="1"/>
            <a:endParaRPr lang="en-US" altLang="vi-VN"/>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2C81AFC3-22C0-49E6-98D6-AB37E12E8AAF}" type="slidenum">
              <a:rPr lang="en-US" altLang="vi-VN" sz="1200">
                <a:solidFill>
                  <a:srgbClr val="FFFFFF"/>
                </a:solidFill>
              </a:rPr>
              <a:pPr eaLnBrk="1" hangingPunct="1">
                <a:lnSpc>
                  <a:spcPct val="80000"/>
                </a:lnSpc>
              </a:pPr>
              <a:t>54</a:t>
            </a:fld>
            <a:endParaRPr lang="en-US" altLang="vi-VN" sz="1200">
              <a:solidFill>
                <a:srgbClr val="FFFFFF"/>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vi-VN"/>
              <a:t>Data Type</a:t>
            </a:r>
          </a:p>
        </p:txBody>
      </p:sp>
      <p:sp>
        <p:nvSpPr>
          <p:cNvPr id="4" name="Content Placeholder 3"/>
          <p:cNvSpPr>
            <a:spLocks noGrp="1"/>
          </p:cNvSpPr>
          <p:nvPr>
            <p:ph idx="1"/>
          </p:nvPr>
        </p:nvSpPr>
        <p:spPr/>
        <p:txBody>
          <a:bodyPr>
            <a:normAutofit lnSpcReduction="10000"/>
          </a:bodyPr>
          <a:lstStyle/>
          <a:p>
            <a:pPr marL="320040" indent="-320040" eaLnBrk="1" fontAlgn="auto" hangingPunct="1">
              <a:spcAft>
                <a:spcPts val="0"/>
              </a:spcAft>
              <a:buFont typeface="Wingdings"/>
              <a:buChar char=""/>
              <a:defRPr/>
            </a:pPr>
            <a:r>
              <a:rPr lang="en-US" dirty="0" err="1"/>
              <a:t>Bao</a:t>
            </a:r>
            <a:r>
              <a:rPr lang="en-US" dirty="0"/>
              <a:t> </a:t>
            </a:r>
            <a:r>
              <a:rPr lang="en-US" dirty="0" err="1"/>
              <a:t>gồm</a:t>
            </a:r>
            <a:endParaRPr lang="en-US" dirty="0"/>
          </a:p>
          <a:p>
            <a:pPr marL="640080" lvl="1" indent="-274320" eaLnBrk="1" fontAlgn="auto" hangingPunct="1">
              <a:spcAft>
                <a:spcPts val="0"/>
              </a:spcAft>
              <a:buFont typeface="Wingdings 2"/>
              <a:buChar char=""/>
              <a:defRPr/>
            </a:pPr>
            <a:r>
              <a:rPr lang="en-US" dirty="0" err="1"/>
              <a:t>Lớp</a:t>
            </a:r>
            <a:r>
              <a:rPr lang="en-US" dirty="0"/>
              <a:t> </a:t>
            </a:r>
            <a:r>
              <a:rPr lang="en-US" dirty="0" err="1"/>
              <a:t>đối</a:t>
            </a:r>
            <a:r>
              <a:rPr lang="en-US" dirty="0"/>
              <a:t> </a:t>
            </a:r>
            <a:r>
              <a:rPr lang="en-US" dirty="0" err="1"/>
              <a:t>tượng</a:t>
            </a:r>
            <a:r>
              <a:rPr lang="en-US" dirty="0"/>
              <a:t>			object</a:t>
            </a:r>
          </a:p>
          <a:p>
            <a:pPr marL="640080" lvl="1" indent="-274320" eaLnBrk="1" fontAlgn="auto" hangingPunct="1">
              <a:spcAft>
                <a:spcPts val="0"/>
              </a:spcAft>
              <a:buFont typeface="Wingdings 2"/>
              <a:buChar char=""/>
              <a:defRPr/>
            </a:pPr>
            <a:r>
              <a:rPr lang="en-US" dirty="0"/>
              <a:t> </a:t>
            </a:r>
            <a:r>
              <a:rPr lang="en-US" dirty="0" err="1"/>
              <a:t>ký</a:t>
            </a:r>
            <a:r>
              <a:rPr lang="en-US" dirty="0"/>
              <a:t> </a:t>
            </a:r>
            <a:r>
              <a:rPr lang="en-US" dirty="0" err="1"/>
              <a:t>tự</a:t>
            </a:r>
            <a:r>
              <a:rPr lang="en-US" dirty="0"/>
              <a:t>				char</a:t>
            </a:r>
          </a:p>
          <a:p>
            <a:pPr marL="640080" lvl="1" indent="-274320" eaLnBrk="1" fontAlgn="auto" hangingPunct="1">
              <a:spcAft>
                <a:spcPts val="0"/>
              </a:spcAft>
              <a:buFont typeface="Wingdings 2"/>
              <a:buChar char=""/>
              <a:defRPr/>
            </a:pPr>
            <a:r>
              <a:rPr lang="en-US" dirty="0" err="1"/>
              <a:t>Chuỗi</a:t>
            </a:r>
            <a:r>
              <a:rPr lang="en-US" dirty="0"/>
              <a:t>				string</a:t>
            </a:r>
          </a:p>
          <a:p>
            <a:pPr marL="640080" lvl="1" indent="-274320" eaLnBrk="1" fontAlgn="auto" hangingPunct="1">
              <a:spcAft>
                <a:spcPts val="0"/>
              </a:spcAft>
              <a:buFont typeface="Wingdings 2"/>
              <a:buChar char=""/>
              <a:defRPr/>
            </a:pPr>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a:t>
            </a:r>
            <a:r>
              <a:rPr lang="en-US" dirty="0" err="1"/>
              <a:t>sbyte</a:t>
            </a:r>
            <a:r>
              <a:rPr lang="en-US" dirty="0"/>
              <a:t>, short, </a:t>
            </a:r>
            <a:r>
              <a:rPr lang="en-US" dirty="0" err="1"/>
              <a:t>int</a:t>
            </a:r>
            <a:r>
              <a:rPr lang="en-US" dirty="0"/>
              <a:t>, long </a:t>
            </a:r>
          </a:p>
          <a:p>
            <a:pPr marL="640080" lvl="1" indent="-274320" eaLnBrk="1" fontAlgn="auto" hangingPunct="1">
              <a:spcAft>
                <a:spcPts val="0"/>
              </a:spcAft>
              <a:buFont typeface="Wingdings 2"/>
              <a:buChar char=""/>
              <a:defRPr/>
            </a:pPr>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		byte, </a:t>
            </a:r>
            <a:r>
              <a:rPr lang="en-US" dirty="0" err="1"/>
              <a:t>ushort</a:t>
            </a:r>
            <a:r>
              <a:rPr lang="en-US" dirty="0"/>
              <a:t>, </a:t>
            </a:r>
            <a:r>
              <a:rPr lang="en-US" dirty="0" err="1"/>
              <a:t>uint</a:t>
            </a:r>
            <a:r>
              <a:rPr lang="en-US" dirty="0"/>
              <a:t>, </a:t>
            </a:r>
            <a:r>
              <a:rPr lang="en-US" dirty="0" err="1"/>
              <a:t>ulong</a:t>
            </a:r>
            <a:endParaRPr lang="en-US" dirty="0"/>
          </a:p>
          <a:p>
            <a:pPr marL="640080" lvl="1" indent="-274320" eaLnBrk="1" fontAlgn="auto" hangingPunct="1">
              <a:spcAft>
                <a:spcPts val="0"/>
              </a:spcAft>
              <a:buFont typeface="Wingdings 2"/>
              <a:buChar char=""/>
              <a:defRPr/>
            </a:pPr>
            <a:r>
              <a:rPr lang="en-US" dirty="0" err="1"/>
              <a:t>Số</a:t>
            </a:r>
            <a:r>
              <a:rPr lang="en-US" dirty="0"/>
              <a:t> </a:t>
            </a:r>
            <a:r>
              <a:rPr lang="en-US" dirty="0" err="1"/>
              <a:t>thực</a:t>
            </a:r>
            <a:r>
              <a:rPr lang="en-US" dirty="0"/>
              <a:t>				float, double, decimal</a:t>
            </a:r>
          </a:p>
          <a:p>
            <a:pPr marL="640080" lvl="1" indent="-274320" eaLnBrk="1" fontAlgn="auto" hangingPunct="1">
              <a:spcAft>
                <a:spcPts val="0"/>
              </a:spcAft>
              <a:buFont typeface="Wingdings 2"/>
              <a:buChar char=""/>
              <a:defRPr/>
            </a:pPr>
            <a:r>
              <a:rPr lang="en-US" dirty="0" err="1"/>
              <a:t>Kiểu</a:t>
            </a:r>
            <a:r>
              <a:rPr lang="en-US" dirty="0"/>
              <a:t> logic				</a:t>
            </a:r>
            <a:r>
              <a:rPr lang="en-US" dirty="0" err="1"/>
              <a:t>bool</a:t>
            </a:r>
            <a:endParaRPr lang="en-US" dirty="0"/>
          </a:p>
          <a:p>
            <a:pPr marL="320040" indent="-320040" eaLnBrk="1" fontAlgn="auto" hangingPunct="1">
              <a:spcAft>
                <a:spcPts val="0"/>
              </a:spcAft>
              <a:buFont typeface="Wingdings"/>
              <a:buChar char=""/>
              <a:defRPr/>
            </a:pPr>
            <a:r>
              <a:rPr lang="en-US" dirty="0" err="1"/>
              <a:t>Là</a:t>
            </a:r>
            <a:r>
              <a:rPr lang="en-US" dirty="0"/>
              <a:t> alias </a:t>
            </a:r>
            <a:r>
              <a:rPr lang="en-US" dirty="0" err="1"/>
              <a:t>của</a:t>
            </a:r>
            <a:r>
              <a:rPr lang="en-US" dirty="0"/>
              <a:t> </a:t>
            </a:r>
            <a:r>
              <a:rPr lang="en-US" dirty="0" err="1"/>
              <a:t>lớp</a:t>
            </a:r>
            <a:r>
              <a:rPr lang="en-US" dirty="0"/>
              <a:t> </a:t>
            </a:r>
            <a:r>
              <a:rPr lang="en-US" dirty="0" err="1"/>
              <a:t>dữ</a:t>
            </a:r>
            <a:r>
              <a:rPr lang="en-US" dirty="0"/>
              <a:t> </a:t>
            </a:r>
            <a:r>
              <a:rPr lang="en-US" dirty="0" err="1"/>
              <a:t>liệu</a:t>
            </a:r>
            <a:r>
              <a:rPr lang="en-US" dirty="0"/>
              <a:t> </a:t>
            </a:r>
            <a:r>
              <a:rPr lang="en-US" dirty="0" err="1"/>
              <a:t>trong</a:t>
            </a:r>
            <a:r>
              <a:rPr lang="en-US" dirty="0"/>
              <a:t> .NET</a:t>
            </a:r>
          </a:p>
          <a:p>
            <a:pPr marL="640080" lvl="1" indent="-274320" eaLnBrk="1" fontAlgn="auto" hangingPunct="1">
              <a:spcAft>
                <a:spcPts val="0"/>
              </a:spcAft>
              <a:buFont typeface="Wingdings 2"/>
              <a:buChar char=""/>
              <a:defRPr/>
            </a:pPr>
            <a:r>
              <a:rPr lang="en-US" b="1" dirty="0">
                <a:solidFill>
                  <a:srgbClr val="FF0000"/>
                </a:solidFill>
                <a:effectLst>
                  <a:outerShdw blurRad="38100" dist="38100" dir="2700000" algn="tl">
                    <a:srgbClr val="000000">
                      <a:alpha val="43137"/>
                    </a:srgbClr>
                  </a:outerShdw>
                </a:effectLst>
              </a:rPr>
              <a:t>s</a:t>
            </a:r>
            <a:r>
              <a:rPr lang="en-US" dirty="0"/>
              <a:t>tring				</a:t>
            </a:r>
            <a:r>
              <a:rPr lang="en-US" dirty="0" err="1"/>
              <a:t>System.</a:t>
            </a:r>
            <a:r>
              <a:rPr lang="en-US" b="1" dirty="0" err="1">
                <a:solidFill>
                  <a:srgbClr val="FF0000"/>
                </a:solidFill>
                <a:effectLst>
                  <a:outerShdw blurRad="38100" dist="38100" dir="2700000" algn="tl">
                    <a:srgbClr val="000000">
                      <a:alpha val="43137"/>
                    </a:srgbClr>
                  </a:outerShdw>
                </a:effectLst>
              </a:rPr>
              <a:t>S</a:t>
            </a:r>
            <a:r>
              <a:rPr lang="en-US" dirty="0" err="1"/>
              <a:t>tring</a:t>
            </a:r>
            <a:endParaRPr lang="en-US" dirty="0"/>
          </a:p>
          <a:p>
            <a:pPr marL="640080" lvl="1" indent="-274320" eaLnBrk="1" fontAlgn="auto" hangingPunct="1">
              <a:spcAft>
                <a:spcPts val="0"/>
              </a:spcAft>
              <a:buFont typeface="Wingdings 2"/>
              <a:buChar char=""/>
              <a:defRPr/>
            </a:pPr>
            <a:r>
              <a:rPr lang="en-US" b="1" dirty="0" err="1">
                <a:solidFill>
                  <a:srgbClr val="FF0000"/>
                </a:solidFill>
                <a:effectLst>
                  <a:outerShdw blurRad="38100" dist="38100" dir="2700000" algn="tl">
                    <a:srgbClr val="000000">
                      <a:alpha val="43137"/>
                    </a:srgbClr>
                  </a:outerShdw>
                </a:effectLst>
              </a:rPr>
              <a:t>i</a:t>
            </a:r>
            <a:r>
              <a:rPr lang="en-US" dirty="0" err="1"/>
              <a:t>nt</a:t>
            </a:r>
            <a:r>
              <a:rPr lang="en-US" dirty="0"/>
              <a:t>				System.</a:t>
            </a:r>
            <a:r>
              <a:rPr lang="en-US" b="1" dirty="0">
                <a:solidFill>
                  <a:srgbClr val="FF0000"/>
                </a:solidFill>
                <a:effectLst>
                  <a:outerShdw blurRad="38100" dist="38100" dir="2700000" algn="tl">
                    <a:srgbClr val="000000">
                      <a:alpha val="43137"/>
                    </a:srgbClr>
                  </a:outerShdw>
                </a:effectLst>
              </a:rPr>
              <a:t>I</a:t>
            </a:r>
            <a:r>
              <a:rPr lang="en-US" dirty="0"/>
              <a:t>nt32</a:t>
            </a:r>
          </a:p>
          <a:p>
            <a:pPr marL="640080" lvl="1" indent="-274320" eaLnBrk="1" fontAlgn="auto" hangingPunct="1">
              <a:spcAft>
                <a:spcPts val="0"/>
              </a:spcAft>
              <a:buFont typeface="Wingdings 2"/>
              <a:buChar char=""/>
              <a:defRPr/>
            </a:pPr>
            <a:r>
              <a:rPr lang="en-US" b="1" dirty="0">
                <a:solidFill>
                  <a:srgbClr val="FF0000"/>
                </a:solidFill>
                <a:effectLst>
                  <a:outerShdw blurRad="38100" dist="38100" dir="2700000" algn="tl">
                    <a:srgbClr val="000000">
                      <a:alpha val="43137"/>
                    </a:srgbClr>
                  </a:outerShdw>
                </a:effectLst>
              </a:rPr>
              <a:t>o</a:t>
            </a:r>
            <a:r>
              <a:rPr lang="en-US" dirty="0"/>
              <a:t>bject				</a:t>
            </a:r>
            <a:r>
              <a:rPr lang="en-US" dirty="0" err="1"/>
              <a:t>System.</a:t>
            </a:r>
            <a:r>
              <a:rPr lang="en-US" b="1" dirty="0" err="1">
                <a:solidFill>
                  <a:srgbClr val="FF0000"/>
                </a:solidFill>
                <a:effectLst>
                  <a:outerShdw blurRad="38100" dist="38100" dir="2700000" algn="tl">
                    <a:srgbClr val="000000">
                      <a:alpha val="43137"/>
                    </a:srgbClr>
                  </a:outerShdw>
                </a:effectLst>
              </a:rPr>
              <a:t>O</a:t>
            </a:r>
            <a:r>
              <a:rPr lang="en-US" dirty="0" err="1"/>
              <a:t>bject</a:t>
            </a:r>
            <a:endParaRPr lang="en-US" dirty="0"/>
          </a:p>
          <a:p>
            <a:pPr marL="640080" lvl="1" indent="-274320" eaLnBrk="1" fontAlgn="auto" hangingPunct="1">
              <a:spcAft>
                <a:spcPts val="0"/>
              </a:spcAft>
              <a:buFont typeface="Wingdings 2"/>
              <a:buChar char=""/>
              <a:defRPr/>
            </a:pPr>
            <a:endParaRPr lang="en-US" dirty="0"/>
          </a:p>
          <a:p>
            <a:pPr marL="320040" indent="-320040" eaLnBrk="1" fontAlgn="auto" hangingPunct="1">
              <a:spcAft>
                <a:spcPts val="0"/>
              </a:spcAft>
              <a:buFont typeface="Wingdings"/>
              <a:buChar char=""/>
              <a:defRPr/>
            </a:pPr>
            <a:endParaRPr lang="en-US" dirty="0"/>
          </a:p>
          <a:p>
            <a:pPr marL="640080" lvl="1" indent="-274320" eaLnBrk="1" fontAlgn="auto" hangingPunct="1">
              <a:spcAft>
                <a:spcPts val="0"/>
              </a:spcAft>
              <a:buFont typeface="Wingdings 2"/>
              <a:buChar char=""/>
              <a:defRPr/>
            </a:pPr>
            <a:endParaRPr lang="en-US" dirty="0"/>
          </a:p>
        </p:txBody>
      </p:sp>
      <p:sp>
        <p:nvSpPr>
          <p:cNvPr id="3" name="Slide Number Placeholder 2"/>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83ED1C51-0C1F-487C-BCFB-CB7CABE0E039}" type="slidenum">
              <a:rPr lang="en-US" altLang="vi-VN" sz="1200">
                <a:solidFill>
                  <a:srgbClr val="FFFFFF"/>
                </a:solidFill>
              </a:rPr>
              <a:pPr eaLnBrk="1" hangingPunct="1">
                <a:lnSpc>
                  <a:spcPct val="80000"/>
                </a:lnSpc>
              </a:pPr>
              <a:t>6</a:t>
            </a:fld>
            <a:endParaRPr lang="en-US" altLang="vi-VN" sz="1200">
              <a:solidFill>
                <a:srgbClr val="FFFFFF"/>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vi-VN"/>
              <a:t>Data Type</a:t>
            </a:r>
          </a:p>
        </p:txBody>
      </p:sp>
      <p:sp>
        <p:nvSpPr>
          <p:cNvPr id="18436" name="Rectangle 3"/>
          <p:cNvSpPr>
            <a:spLocks noGrp="1" noChangeArrowheads="1"/>
          </p:cNvSpPr>
          <p:nvPr>
            <p:ph idx="1"/>
          </p:nvPr>
        </p:nvSpPr>
        <p:spPr>
          <a:xfrm>
            <a:off x="381000" y="1676400"/>
            <a:ext cx="8181975" cy="4572000"/>
          </a:xfrm>
        </p:spPr>
        <p:txBody>
          <a:bodyPr/>
          <a:lstStyle/>
          <a:p>
            <a:pPr eaLnBrk="1" hangingPunct="1"/>
            <a:r>
              <a:rPr lang="en-US" altLang="vi-VN" sz="2800"/>
              <a:t>Sử dụng kiểu dữ liệu</a:t>
            </a:r>
          </a:p>
          <a:p>
            <a:pPr lvl="1" eaLnBrk="1" hangingPunct="1"/>
            <a:r>
              <a:rPr lang="en-US" altLang="vi-VN"/>
              <a:t>Định nghĩa trước (C#)</a:t>
            </a:r>
          </a:p>
          <a:p>
            <a:pPr lvl="2" eaLnBrk="1" hangingPunct="1"/>
            <a:r>
              <a:rPr lang="en-US" altLang="vi-VN"/>
              <a:t>Built-in value type: int, long, string, object…</a:t>
            </a:r>
          </a:p>
          <a:p>
            <a:pPr lvl="1" eaLnBrk="1" hangingPunct="1"/>
            <a:r>
              <a:rPr lang="en-US" altLang="vi-VN"/>
              <a:t>Chương trình định nghĩa</a:t>
            </a:r>
          </a:p>
          <a:p>
            <a:pPr lvl="2" eaLnBrk="1" hangingPunct="1"/>
            <a:r>
              <a:rPr lang="en-US" altLang="vi-VN"/>
              <a:t>Class, struct, enum…</a:t>
            </a:r>
          </a:p>
          <a:p>
            <a:pPr lvl="3" eaLnBrk="1" hangingPunct="1"/>
            <a:r>
              <a:rPr lang="en-US" altLang="vi-VN"/>
              <a:t>Person, Student, Employee…</a:t>
            </a:r>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C1EDCE0C-3CD6-434C-A9DA-4849D5870682}" type="slidenum">
              <a:rPr lang="en-US" altLang="vi-VN" sz="1200">
                <a:solidFill>
                  <a:srgbClr val="FFFFFF"/>
                </a:solidFill>
              </a:rPr>
              <a:pPr eaLnBrk="1" hangingPunct="1">
                <a:lnSpc>
                  <a:spcPct val="80000"/>
                </a:lnSpc>
              </a:pPr>
              <a:t>7</a:t>
            </a:fld>
            <a:endParaRPr lang="en-US" altLang="vi-VN" sz="1200">
              <a:solidFill>
                <a:srgbClr val="FFFFFF"/>
              </a:solidFill>
            </a:endParaRPr>
          </a:p>
        </p:txBody>
      </p:sp>
      <p:sp>
        <p:nvSpPr>
          <p:cNvPr id="5" name="Rounded Rectangle 4"/>
          <p:cNvSpPr/>
          <p:nvPr/>
        </p:nvSpPr>
        <p:spPr>
          <a:xfrm>
            <a:off x="2362200" y="4648200"/>
            <a:ext cx="5105400" cy="1828800"/>
          </a:xfrm>
          <a:prstGeom prst="roundRect">
            <a:avLst/>
          </a:prstGeom>
        </p:spPr>
        <p:style>
          <a:lnRef idx="3">
            <a:schemeClr val="lt1"/>
          </a:lnRef>
          <a:fillRef idx="1">
            <a:schemeClr val="accent1"/>
          </a:fillRef>
          <a:effectRef idx="1">
            <a:schemeClr val="accent1"/>
          </a:effectRef>
          <a:fontRef idx="minor">
            <a:schemeClr val="lt1"/>
          </a:fontRef>
        </p:style>
        <p:txBody>
          <a:bodyPr anchor="ctr"/>
          <a:lstStyle/>
          <a:p>
            <a:pPr>
              <a:defRPr/>
            </a:pPr>
            <a:endParaRPr lang="en-US" dirty="0"/>
          </a:p>
        </p:txBody>
      </p:sp>
      <p:sp>
        <p:nvSpPr>
          <p:cNvPr id="18438" name="TextBox 5"/>
          <p:cNvSpPr txBox="1">
            <a:spLocks noChangeArrowheads="1"/>
          </p:cNvSpPr>
          <p:nvPr/>
        </p:nvSpPr>
        <p:spPr bwMode="auto">
          <a:xfrm>
            <a:off x="2438400" y="4724400"/>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r>
              <a:rPr lang="en-US" altLang="vi-VN" sz="2800"/>
              <a:t>Data Type</a:t>
            </a:r>
          </a:p>
        </p:txBody>
      </p:sp>
      <p:sp>
        <p:nvSpPr>
          <p:cNvPr id="7" name="Rounded Rectangle 6"/>
          <p:cNvSpPr/>
          <p:nvPr/>
        </p:nvSpPr>
        <p:spPr>
          <a:xfrm>
            <a:off x="2438400" y="5334000"/>
            <a:ext cx="21336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defRPr/>
            </a:pPr>
            <a:r>
              <a:rPr lang="en-US" sz="2800" dirty="0"/>
              <a:t>Built-in</a:t>
            </a:r>
          </a:p>
        </p:txBody>
      </p:sp>
      <p:sp>
        <p:nvSpPr>
          <p:cNvPr id="8" name="Rounded Rectangle 7"/>
          <p:cNvSpPr/>
          <p:nvPr/>
        </p:nvSpPr>
        <p:spPr>
          <a:xfrm>
            <a:off x="4648200" y="5334000"/>
            <a:ext cx="2743200" cy="914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defRPr/>
            </a:pPr>
            <a:r>
              <a:rPr lang="en-US" sz="2800" dirty="0"/>
              <a:t>User defined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eaLnBrk="1" fontAlgn="auto" hangingPunct="1">
              <a:spcAft>
                <a:spcPts val="0"/>
              </a:spcAft>
              <a:defRPr/>
            </a:pPr>
            <a:r>
              <a:rPr lang="en-US"/>
              <a:t>The built-in value type</a:t>
            </a:r>
          </a:p>
        </p:txBody>
      </p:sp>
      <p:graphicFrame>
        <p:nvGraphicFramePr>
          <p:cNvPr id="84995" name="Group 3"/>
          <p:cNvGraphicFramePr>
            <a:graphicFrameLocks noGrp="1"/>
          </p:cNvGraphicFramePr>
          <p:nvPr>
            <p:ph type="tbl" idx="1"/>
          </p:nvPr>
        </p:nvGraphicFramePr>
        <p:xfrm>
          <a:off x="609600" y="1665288"/>
          <a:ext cx="8077200" cy="4849813"/>
        </p:xfrm>
        <a:graphic>
          <a:graphicData uri="http://schemas.openxmlformats.org/drawingml/2006/table">
            <a:tbl>
              <a:tblPr/>
              <a:tblGrid>
                <a:gridCol w="1295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733800">
                  <a:extLst>
                    <a:ext uri="{9D8B030D-6E8A-4147-A177-3AD203B41FA5}">
                      <a16:colId xmlns:a16="http://schemas.microsoft.com/office/drawing/2014/main" val="20003"/>
                    </a:ext>
                  </a:extLst>
                </a:gridCol>
              </a:tblGrid>
              <a:tr h="365804">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i="0" u="none" strike="noStrike" cap="none" normalizeH="0" baseline="0" dirty="0">
                          <a:ln>
                            <a:noFill/>
                          </a:ln>
                          <a:solidFill>
                            <a:srgbClr val="0070C0"/>
                          </a:solidFill>
                          <a:effectLst>
                            <a:outerShdw blurRad="38100" dist="38100" dir="2700000" algn="tl">
                              <a:srgbClr val="000000">
                                <a:alpha val="43137"/>
                              </a:srgbClr>
                            </a:outerShdw>
                          </a:effectLst>
                          <a:latin typeface="Arial Narrow" pitchFamily="34" charset="0"/>
                        </a:rPr>
                        <a:t>Name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i="0" u="none" strike="noStrike" cap="none" normalizeH="0" baseline="0">
                          <a:ln>
                            <a:noFill/>
                          </a:ln>
                          <a:solidFill>
                            <a:srgbClr val="0070C0"/>
                          </a:solidFill>
                          <a:effectLst>
                            <a:outerShdw blurRad="38100" dist="38100" dir="2700000" algn="tl">
                              <a:srgbClr val="000000">
                                <a:alpha val="43137"/>
                              </a:srgbClr>
                            </a:outerShdw>
                          </a:effectLst>
                          <a:latin typeface="Arial Narrow" pitchFamily="34" charset="0"/>
                        </a:rPr>
                        <a:t>CTS Type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i="0" u="none" strike="noStrike" cap="none" normalizeH="0" baseline="0">
                          <a:ln>
                            <a:noFill/>
                          </a:ln>
                          <a:solidFill>
                            <a:srgbClr val="0070C0"/>
                          </a:solidFill>
                          <a:effectLst>
                            <a:outerShdw blurRad="38100" dist="38100" dir="2700000" algn="tl">
                              <a:srgbClr val="000000">
                                <a:alpha val="43137"/>
                              </a:srgbClr>
                            </a:outerShdw>
                          </a:effectLst>
                          <a:latin typeface="Arial Narrow" pitchFamily="34" charset="0"/>
                        </a:rPr>
                        <a:t>Size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000" b="1" i="0" u="none" strike="noStrike" cap="none" normalizeH="0" baseline="0" dirty="0">
                          <a:ln>
                            <a:noFill/>
                          </a:ln>
                          <a:solidFill>
                            <a:srgbClr val="0070C0"/>
                          </a:solidFill>
                          <a:effectLst>
                            <a:outerShdw blurRad="38100" dist="38100" dir="2700000" algn="tl">
                              <a:srgbClr val="000000">
                                <a:alpha val="43137"/>
                              </a:srgbClr>
                            </a:outerShdw>
                          </a:effectLst>
                          <a:latin typeface="Arial Narrow" pitchFamily="34" charset="0"/>
                        </a:rPr>
                        <a:t>Range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sbyte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System.SByte </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8</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-128..127</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short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System.Int16</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16</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 (-32768 .. 32767)</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int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Sytem. Int32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32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-2</a:t>
                      </a:r>
                      <a:r>
                        <a:rPr kumimoji="0" lang="en-US" sz="1800" b="0" i="0" u="none" strike="noStrike" cap="none" normalizeH="0" baseline="30000">
                          <a:ln>
                            <a:noFill/>
                          </a:ln>
                          <a:solidFill>
                            <a:schemeClr val="tx1"/>
                          </a:solidFill>
                          <a:effectLst/>
                          <a:latin typeface="Arial Narrow" pitchFamily="34" charset="0"/>
                        </a:rPr>
                        <a:t>31</a:t>
                      </a:r>
                      <a:r>
                        <a:rPr kumimoji="0" lang="en-US" sz="1800" b="0" i="0" u="none" strike="noStrike" cap="none" normalizeH="0" baseline="0">
                          <a:ln>
                            <a:noFill/>
                          </a:ln>
                          <a:solidFill>
                            <a:schemeClr val="tx1"/>
                          </a:solidFill>
                          <a:effectLst/>
                          <a:latin typeface="Arial Narrow" pitchFamily="34" charset="0"/>
                        </a:rPr>
                        <a:t>..2</a:t>
                      </a:r>
                      <a:r>
                        <a:rPr kumimoji="0" lang="en-US" sz="1800" b="0" i="0" u="none" strike="noStrike" cap="none" normalizeH="0" baseline="30000">
                          <a:ln>
                            <a:noFill/>
                          </a:ln>
                          <a:solidFill>
                            <a:schemeClr val="tx1"/>
                          </a:solidFill>
                          <a:effectLst/>
                          <a:latin typeface="Arial Narrow" pitchFamily="34" charset="0"/>
                        </a:rPr>
                        <a:t>31</a:t>
                      </a:r>
                      <a:r>
                        <a:rPr kumimoji="0" lang="en-US" sz="1800" b="0" i="0" u="none" strike="noStrike" cap="none" normalizeH="0" baseline="0">
                          <a:ln>
                            <a:noFill/>
                          </a:ln>
                          <a:solidFill>
                            <a:schemeClr val="tx1"/>
                          </a:solidFill>
                          <a:effectLst/>
                          <a:latin typeface="Arial Narrow" pitchFamily="34" charset="0"/>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dirty="0">
                          <a:ln>
                            <a:noFill/>
                          </a:ln>
                          <a:solidFill>
                            <a:schemeClr val="tx1"/>
                          </a:solidFill>
                          <a:effectLst/>
                          <a:latin typeface="Arial Narrow" pitchFamily="34" charset="0"/>
                        </a:rPr>
                        <a:t>long</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dirty="0" err="1">
                          <a:ln>
                            <a:noFill/>
                          </a:ln>
                          <a:solidFill>
                            <a:schemeClr val="tx1"/>
                          </a:solidFill>
                          <a:effectLst/>
                          <a:latin typeface="Arial Narrow" pitchFamily="34" charset="0"/>
                        </a:rPr>
                        <a:t>Sytem</a:t>
                      </a:r>
                      <a:r>
                        <a:rPr kumimoji="0" lang="en-US" sz="1800" b="0" i="0" u="none" strike="noStrike" cap="none" normalizeH="0" baseline="0" dirty="0">
                          <a:ln>
                            <a:noFill/>
                          </a:ln>
                          <a:solidFill>
                            <a:schemeClr val="tx1"/>
                          </a:solidFill>
                          <a:effectLst/>
                          <a:latin typeface="Arial Narrow" pitchFamily="34" charset="0"/>
                        </a:rPr>
                        <a:t>. Int64</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64</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-2</a:t>
                      </a:r>
                      <a:r>
                        <a:rPr kumimoji="0" lang="en-US" sz="1800" b="0" i="0" u="none" strike="noStrike" cap="none" normalizeH="0" baseline="30000">
                          <a:ln>
                            <a:noFill/>
                          </a:ln>
                          <a:solidFill>
                            <a:schemeClr val="tx1"/>
                          </a:solidFill>
                          <a:effectLst/>
                          <a:latin typeface="Arial Narrow" pitchFamily="34" charset="0"/>
                        </a:rPr>
                        <a:t>63</a:t>
                      </a:r>
                      <a:r>
                        <a:rPr kumimoji="0" lang="en-US" sz="1800" b="0" i="0" u="none" strike="noStrike" cap="none" normalizeH="0" baseline="0">
                          <a:ln>
                            <a:noFill/>
                          </a:ln>
                          <a:solidFill>
                            <a:schemeClr val="tx1"/>
                          </a:solidFill>
                          <a:effectLst/>
                          <a:latin typeface="Arial Narrow" pitchFamily="34" charset="0"/>
                        </a:rPr>
                        <a:t>..2</a:t>
                      </a:r>
                      <a:r>
                        <a:rPr kumimoji="0" lang="en-US" sz="1800" b="0" i="0" u="none" strike="noStrike" cap="none" normalizeH="0" baseline="30000">
                          <a:ln>
                            <a:noFill/>
                          </a:ln>
                          <a:solidFill>
                            <a:schemeClr val="tx1"/>
                          </a:solidFill>
                          <a:effectLst/>
                          <a:latin typeface="Arial Narrow" pitchFamily="34" charset="0"/>
                        </a:rPr>
                        <a:t>63</a:t>
                      </a:r>
                      <a:r>
                        <a:rPr kumimoji="0" lang="en-US" sz="1800" b="0" i="0" u="none" strike="noStrike" cap="none" normalizeH="0" baseline="0">
                          <a:ln>
                            <a:noFill/>
                          </a:ln>
                          <a:solidFill>
                            <a:schemeClr val="tx1"/>
                          </a:solidFill>
                          <a:effectLst/>
                          <a:latin typeface="Arial Narrow" pitchFamily="34" charset="0"/>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byte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dirty="0" err="1">
                          <a:ln>
                            <a:noFill/>
                          </a:ln>
                          <a:solidFill>
                            <a:schemeClr val="tx1"/>
                          </a:solidFill>
                          <a:effectLst/>
                          <a:latin typeface="Arial Narrow" pitchFamily="34" charset="0"/>
                        </a:rPr>
                        <a:t>System.SByte</a:t>
                      </a:r>
                      <a:r>
                        <a:rPr kumimoji="0" lang="en-US" sz="1800" b="0" i="0" u="none" strike="noStrike" cap="none" normalizeH="0" baseline="0" dirty="0">
                          <a:ln>
                            <a:noFill/>
                          </a:ln>
                          <a:solidFill>
                            <a:schemeClr val="tx1"/>
                          </a:solidFill>
                          <a:effectLst/>
                          <a:latin typeface="Arial Narrow" pitchFamily="34" charset="0"/>
                        </a:rPr>
                        <a:t> </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8</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0..255</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ushort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System.UInt16</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16</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 (0 .. 65535)</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uint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dirty="0">
                          <a:ln>
                            <a:noFill/>
                          </a:ln>
                          <a:solidFill>
                            <a:schemeClr val="tx1"/>
                          </a:solidFill>
                          <a:effectLst/>
                          <a:latin typeface="Arial Narrow" pitchFamily="34" charset="0"/>
                        </a:rPr>
                        <a:t>System.UInt32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32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 0..2</a:t>
                      </a:r>
                      <a:r>
                        <a:rPr kumimoji="0" lang="en-US" sz="1800" b="0" i="0" u="none" strike="noStrike" cap="none" normalizeH="0" baseline="30000">
                          <a:ln>
                            <a:noFill/>
                          </a:ln>
                          <a:solidFill>
                            <a:schemeClr val="tx1"/>
                          </a:solidFill>
                          <a:effectLst/>
                          <a:latin typeface="Arial Narrow" pitchFamily="34" charset="0"/>
                        </a:rPr>
                        <a:t>32</a:t>
                      </a:r>
                      <a:r>
                        <a:rPr kumimoji="0" lang="en-US" sz="1800" b="0" i="0" u="none" strike="noStrike" cap="none" normalizeH="0" baseline="0">
                          <a:ln>
                            <a:noFill/>
                          </a:ln>
                          <a:solidFill>
                            <a:schemeClr val="tx1"/>
                          </a:solidFill>
                          <a:effectLst/>
                          <a:latin typeface="Arial Narrow" pitchFamily="34" charset="0"/>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ulong</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System.UInt64</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64</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dirty="0">
                          <a:ln>
                            <a:noFill/>
                          </a:ln>
                          <a:solidFill>
                            <a:schemeClr val="tx1"/>
                          </a:solidFill>
                          <a:effectLst/>
                          <a:latin typeface="Arial Narrow" pitchFamily="34" charset="0"/>
                        </a:rPr>
                        <a:t>0..2</a:t>
                      </a:r>
                      <a:r>
                        <a:rPr kumimoji="0" lang="en-US" sz="1800" b="0" i="0" u="none" strike="noStrike" cap="none" normalizeH="0" baseline="30000" dirty="0">
                          <a:ln>
                            <a:noFill/>
                          </a:ln>
                          <a:solidFill>
                            <a:schemeClr val="tx1"/>
                          </a:solidFill>
                          <a:effectLst/>
                          <a:latin typeface="Arial Narrow" pitchFamily="34" charset="0"/>
                        </a:rPr>
                        <a:t>64</a:t>
                      </a:r>
                      <a:r>
                        <a:rPr kumimoji="0" lang="en-US" sz="1800" b="0" i="0" u="none" strike="noStrike" cap="none" normalizeH="0" baseline="0" dirty="0">
                          <a:ln>
                            <a:noFill/>
                          </a:ln>
                          <a:solidFill>
                            <a:schemeClr val="tx1"/>
                          </a:solidFill>
                          <a:effectLst/>
                          <a:latin typeface="Arial Narrow" pitchFamily="34" charset="0"/>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float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System.Single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32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xấp xỉ từ 3,4E - 38 đến 3,4E+38</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double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System.Double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64</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1,7E-308 đến 1,7E+308</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decimal</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System.Decimal</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128</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Có độ chính xác đến 28 con số</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5470">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bool</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System.Boolean </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endParaRPr kumimoji="0" lang="en-US" sz="1800" b="0" i="0" u="none" strike="noStrike" cap="none" normalizeH="0" baseline="0">
                        <a:ln>
                          <a:noFill/>
                        </a:ln>
                        <a:solidFill>
                          <a:schemeClr val="tx1"/>
                        </a:solidFill>
                        <a:effectLst/>
                        <a:latin typeface="Arial Narrow"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Kiểu true/false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8369">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char</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System.Char</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a:ln>
                            <a:noFill/>
                          </a:ln>
                          <a:solidFill>
                            <a:schemeClr val="tx1"/>
                          </a:solidFill>
                          <a:effectLst/>
                          <a:latin typeface="Arial Narrow" pitchFamily="34" charset="0"/>
                        </a:rPr>
                        <a:t>16</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1800" b="0" i="0" u="none" strike="noStrike" cap="none" normalizeH="0" baseline="0" dirty="0" err="1">
                          <a:ln>
                            <a:noFill/>
                          </a:ln>
                          <a:solidFill>
                            <a:schemeClr val="tx1"/>
                          </a:solidFill>
                          <a:effectLst/>
                          <a:latin typeface="Arial Narrow" pitchFamily="34" charset="0"/>
                        </a:rPr>
                        <a:t>Ký</a:t>
                      </a:r>
                      <a:r>
                        <a:rPr kumimoji="0" lang="en-US" sz="1800" b="0" i="0" u="none" strike="noStrike" cap="none" normalizeH="0" baseline="0" dirty="0">
                          <a:ln>
                            <a:noFill/>
                          </a:ln>
                          <a:solidFill>
                            <a:schemeClr val="tx1"/>
                          </a:solidFill>
                          <a:effectLst/>
                          <a:latin typeface="Arial Narrow" pitchFamily="34" charset="0"/>
                        </a:rPr>
                        <a:t> </a:t>
                      </a:r>
                      <a:r>
                        <a:rPr kumimoji="0" lang="en-US" sz="1800" b="0" i="0" u="none" strike="noStrike" cap="none" normalizeH="0" baseline="0" dirty="0" err="1">
                          <a:ln>
                            <a:noFill/>
                          </a:ln>
                          <a:solidFill>
                            <a:schemeClr val="tx1"/>
                          </a:solidFill>
                          <a:effectLst/>
                          <a:latin typeface="Arial Narrow" pitchFamily="34" charset="0"/>
                        </a:rPr>
                        <a:t>tự</a:t>
                      </a:r>
                      <a:r>
                        <a:rPr kumimoji="0" lang="en-US" sz="1800" b="0" i="0" u="none" strike="noStrike" cap="none" normalizeH="0" baseline="0" dirty="0">
                          <a:ln>
                            <a:noFill/>
                          </a:ln>
                          <a:solidFill>
                            <a:schemeClr val="tx1"/>
                          </a:solidFill>
                          <a:effectLst/>
                          <a:latin typeface="Arial Narrow" pitchFamily="34" charset="0"/>
                        </a:rPr>
                        <a:t> </a:t>
                      </a:r>
                      <a:r>
                        <a:rPr kumimoji="0" lang="en-US" sz="1800" b="0" i="0" u="none" strike="noStrike" cap="none" normalizeH="0" baseline="0" dirty="0" err="1">
                          <a:ln>
                            <a:noFill/>
                          </a:ln>
                          <a:solidFill>
                            <a:schemeClr val="tx1"/>
                          </a:solidFill>
                          <a:effectLst/>
                          <a:latin typeface="Arial Narrow" pitchFamily="34" charset="0"/>
                        </a:rPr>
                        <a:t>unicode</a:t>
                      </a:r>
                      <a:endParaRPr kumimoji="0" lang="en-US" sz="1800" b="0" i="0" u="none" strike="noStrike" cap="none" normalizeH="0" baseline="0" dirty="0">
                        <a:ln>
                          <a:noFill/>
                        </a:ln>
                        <a:solidFill>
                          <a:schemeClr val="tx1"/>
                        </a:solidFill>
                        <a:effectLst/>
                        <a:latin typeface="Arial Narrow" pitchFamily="34"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95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fld id="{E04943E9-123D-400E-AAC6-D0E0DAD2F07A}" type="slidenum">
              <a:rPr lang="en-US" altLang="vi-VN">
                <a:solidFill>
                  <a:srgbClr val="FFFFFF"/>
                </a:solidFill>
              </a:rPr>
              <a:pPr eaLnBrk="1" hangingPunct="1"/>
              <a:t>8</a:t>
            </a:fld>
            <a:endParaRPr lang="en-US" altLang="vi-VN">
              <a:solidFill>
                <a:srgbClr val="FFFFFF"/>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noFill/>
        </p:spPr>
        <p:txBody>
          <a:bodyPr/>
          <a:lstStyle/>
          <a:p>
            <a:pPr eaLnBrk="1" hangingPunct="1"/>
            <a:r>
              <a:rPr lang="en-US" altLang="vi-VN"/>
              <a:t>The built-in reference type</a:t>
            </a:r>
          </a:p>
        </p:txBody>
      </p:sp>
      <p:sp>
        <p:nvSpPr>
          <p:cNvPr id="20484" name="Rectangle 2"/>
          <p:cNvSpPr>
            <a:spLocks noGrp="1" noChangeArrowheads="1"/>
          </p:cNvSpPr>
          <p:nvPr>
            <p:ph idx="1"/>
          </p:nvPr>
        </p:nvSpPr>
        <p:spPr>
          <a:xfrm>
            <a:off x="381000" y="1895475"/>
            <a:ext cx="8410575" cy="4276725"/>
          </a:xfrm>
        </p:spPr>
        <p:txBody>
          <a:bodyPr/>
          <a:lstStyle/>
          <a:p>
            <a:pPr eaLnBrk="1" hangingPunct="1"/>
            <a:r>
              <a:rPr lang="en-US" altLang="vi-VN" dirty="0"/>
              <a:t>object: </a:t>
            </a:r>
            <a:r>
              <a:rPr lang="en-US" altLang="vi-VN" dirty="0" err="1"/>
              <a:t>Sytem.Object</a:t>
            </a:r>
            <a:endParaRPr lang="en-US" altLang="vi-VN" dirty="0"/>
          </a:p>
          <a:p>
            <a:pPr lvl="1" eaLnBrk="1" hangingPunct="1"/>
            <a:r>
              <a:rPr lang="en-US" altLang="vi-VN" dirty="0" err="1"/>
              <a:t>Kiểu</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gốc</a:t>
            </a:r>
            <a:r>
              <a:rPr lang="en-US" altLang="vi-VN" dirty="0"/>
              <a:t>, cha </a:t>
            </a:r>
            <a:r>
              <a:rPr lang="en-US" altLang="vi-VN" dirty="0" err="1"/>
              <a:t>của</a:t>
            </a:r>
            <a:r>
              <a:rPr lang="en-US" altLang="vi-VN" dirty="0"/>
              <a:t> </a:t>
            </a:r>
            <a:r>
              <a:rPr lang="en-US" altLang="vi-VN" dirty="0" err="1"/>
              <a:t>tất</a:t>
            </a:r>
            <a:r>
              <a:rPr lang="en-US" altLang="vi-VN" dirty="0"/>
              <a:t> </a:t>
            </a:r>
            <a:r>
              <a:rPr lang="en-US" altLang="vi-VN" dirty="0" err="1"/>
              <a:t>cả</a:t>
            </a:r>
            <a:r>
              <a:rPr lang="en-US" altLang="vi-VN" dirty="0"/>
              <a:t> </a:t>
            </a:r>
            <a:r>
              <a:rPr lang="en-US" altLang="vi-VN" dirty="0" err="1"/>
              <a:t>các</a:t>
            </a:r>
            <a:r>
              <a:rPr lang="en-US" altLang="vi-VN" dirty="0"/>
              <a:t> </a:t>
            </a:r>
            <a:r>
              <a:rPr lang="en-US" altLang="vi-VN" dirty="0" err="1"/>
              <a:t>kiểu</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trong</a:t>
            </a:r>
            <a:r>
              <a:rPr lang="en-US" altLang="vi-VN" dirty="0"/>
              <a:t> C#</a:t>
            </a:r>
          </a:p>
          <a:p>
            <a:pPr lvl="2" eaLnBrk="1" hangingPunct="1"/>
            <a:r>
              <a:rPr lang="en-US" altLang="vi-VN" dirty="0"/>
              <a:t>object o = new object();</a:t>
            </a:r>
          </a:p>
          <a:p>
            <a:pPr eaLnBrk="1" hangingPunct="1"/>
            <a:r>
              <a:rPr lang="en-US" altLang="vi-VN" dirty="0"/>
              <a:t>string: </a:t>
            </a:r>
            <a:r>
              <a:rPr lang="en-US" altLang="vi-VN" dirty="0" err="1"/>
              <a:t>Sytem.String</a:t>
            </a:r>
            <a:endParaRPr lang="en-US" altLang="vi-VN" dirty="0"/>
          </a:p>
          <a:p>
            <a:pPr lvl="1" eaLnBrk="1" hangingPunct="1"/>
            <a:r>
              <a:rPr lang="en-US" altLang="vi-VN" dirty="0" err="1"/>
              <a:t>Chuỗi</a:t>
            </a:r>
            <a:r>
              <a:rPr lang="en-US" altLang="vi-VN" dirty="0"/>
              <a:t> </a:t>
            </a:r>
            <a:r>
              <a:rPr lang="en-US" altLang="vi-VN" dirty="0" err="1"/>
              <a:t>ký</a:t>
            </a:r>
            <a:r>
              <a:rPr lang="en-US" altLang="vi-VN" dirty="0"/>
              <a:t> </a:t>
            </a:r>
            <a:r>
              <a:rPr lang="en-US" altLang="vi-VN" dirty="0" err="1"/>
              <a:t>tự</a:t>
            </a:r>
            <a:r>
              <a:rPr lang="en-US" altLang="vi-VN" dirty="0"/>
              <a:t> Unicode</a:t>
            </a:r>
          </a:p>
          <a:p>
            <a:pPr lvl="2" eaLnBrk="1" hangingPunct="1"/>
            <a:r>
              <a:rPr lang="en-US" altLang="vi-VN" dirty="0"/>
              <a:t>string s1 = </a:t>
            </a:r>
            <a:r>
              <a:rPr lang="en-US" altLang="vi-VN" dirty="0" smtClean="0"/>
              <a:t>“TLU”;</a:t>
            </a:r>
            <a:endParaRPr lang="en-US" altLang="vi-VN" dirty="0"/>
          </a:p>
          <a:p>
            <a:pPr lvl="2" eaLnBrk="1" hangingPunct="1"/>
            <a:r>
              <a:rPr lang="en-US" altLang="vi-VN" dirty="0"/>
              <a:t>string s2 = “Hi “;</a:t>
            </a:r>
          </a:p>
          <a:p>
            <a:pPr lvl="2" eaLnBrk="1" hangingPunct="1"/>
            <a:r>
              <a:rPr lang="en-US" altLang="vi-VN" dirty="0"/>
              <a:t>string s = s1 + s2;</a:t>
            </a:r>
          </a:p>
        </p:txBody>
      </p:sp>
      <p:sp>
        <p:nvSpPr>
          <p:cNvPr id="4" name="Slide Number Placeholder 3"/>
          <p:cNvSpPr>
            <a:spLocks noGrp="1"/>
          </p:cNvSpPr>
          <p:nvPr>
            <p:ph type="sldNum" idx="10"/>
          </p:nvPr>
        </p:nvSpPr>
        <p:spPr/>
        <p:txBody>
          <a:bodyPr/>
          <a:lstStyle>
            <a:lvl1pPr eaLnBrk="0" hangingPunct="0">
              <a:defRPr b="1">
                <a:solidFill>
                  <a:schemeClr val="tx2"/>
                </a:solidFill>
                <a:latin typeface="Arial" panose="020B0604020202020204" pitchFamily="34" charset="0"/>
              </a:defRPr>
            </a:lvl1pPr>
            <a:lvl2pPr marL="742950" indent="-285750" eaLnBrk="0" hangingPunct="0">
              <a:defRPr b="1">
                <a:solidFill>
                  <a:schemeClr val="tx2"/>
                </a:solidFill>
                <a:latin typeface="Arial" panose="020B0604020202020204" pitchFamily="34" charset="0"/>
              </a:defRPr>
            </a:lvl2pPr>
            <a:lvl3pPr marL="1143000" indent="-228600" eaLnBrk="0" hangingPunct="0">
              <a:defRPr b="1">
                <a:solidFill>
                  <a:schemeClr val="tx2"/>
                </a:solidFill>
                <a:latin typeface="Arial" panose="020B0604020202020204" pitchFamily="34" charset="0"/>
              </a:defRPr>
            </a:lvl3pPr>
            <a:lvl4pPr marL="1600200" indent="-228600" eaLnBrk="0" hangingPunct="0">
              <a:defRPr b="1">
                <a:solidFill>
                  <a:schemeClr val="tx2"/>
                </a:solidFill>
                <a:latin typeface="Arial" panose="020B0604020202020204" pitchFamily="34" charset="0"/>
              </a:defRPr>
            </a:lvl4pPr>
            <a:lvl5pPr marL="2057400" indent="-228600" eaLnBrk="0" hangingPunct="0">
              <a:defRPr b="1">
                <a:solidFill>
                  <a:schemeClr val="tx2"/>
                </a:solidFill>
                <a:latin typeface="Arial" panose="020B0604020202020204" pitchFamily="34" charset="0"/>
              </a:defRPr>
            </a:lvl5pPr>
            <a:lvl6pPr marL="2514600" indent="-228600" algn="ctr" eaLnBrk="0" fontAlgn="base" hangingPunct="0">
              <a:spcBef>
                <a:spcPct val="0"/>
              </a:spcBef>
              <a:spcAft>
                <a:spcPct val="0"/>
              </a:spcAft>
              <a:defRPr b="1">
                <a:solidFill>
                  <a:schemeClr val="tx2"/>
                </a:solidFill>
                <a:latin typeface="Arial" panose="020B0604020202020204" pitchFamily="34" charset="0"/>
              </a:defRPr>
            </a:lvl6pPr>
            <a:lvl7pPr marL="2971800" indent="-228600" algn="ctr" eaLnBrk="0" fontAlgn="base" hangingPunct="0">
              <a:spcBef>
                <a:spcPct val="0"/>
              </a:spcBef>
              <a:spcAft>
                <a:spcPct val="0"/>
              </a:spcAft>
              <a:defRPr b="1">
                <a:solidFill>
                  <a:schemeClr val="tx2"/>
                </a:solidFill>
                <a:latin typeface="Arial" panose="020B0604020202020204" pitchFamily="34" charset="0"/>
              </a:defRPr>
            </a:lvl7pPr>
            <a:lvl8pPr marL="3429000" indent="-228600" algn="ctr" eaLnBrk="0" fontAlgn="base" hangingPunct="0">
              <a:spcBef>
                <a:spcPct val="0"/>
              </a:spcBef>
              <a:spcAft>
                <a:spcPct val="0"/>
              </a:spcAft>
              <a:defRPr b="1">
                <a:solidFill>
                  <a:schemeClr val="tx2"/>
                </a:solidFill>
                <a:latin typeface="Arial" panose="020B0604020202020204" pitchFamily="34" charset="0"/>
              </a:defRPr>
            </a:lvl8pPr>
            <a:lvl9pPr marL="3886200" indent="-228600" algn="ctr" eaLnBrk="0" fontAlgn="base" hangingPunct="0">
              <a:spcBef>
                <a:spcPct val="0"/>
              </a:spcBef>
              <a:spcAft>
                <a:spcPct val="0"/>
              </a:spcAft>
              <a:defRPr b="1">
                <a:solidFill>
                  <a:schemeClr val="tx2"/>
                </a:solidFill>
                <a:latin typeface="Arial" panose="020B0604020202020204" pitchFamily="34" charset="0"/>
              </a:defRPr>
            </a:lvl9pPr>
          </a:lstStyle>
          <a:p>
            <a:pPr eaLnBrk="1" hangingPunct="1">
              <a:lnSpc>
                <a:spcPct val="80000"/>
              </a:lnSpc>
            </a:pPr>
            <a:fld id="{A621EAE7-D998-4DA9-9109-7CB9EFB90ED4}" type="slidenum">
              <a:rPr lang="en-US" altLang="vi-VN" sz="1200">
                <a:solidFill>
                  <a:srgbClr val="FFFFFF"/>
                </a:solidFill>
              </a:rPr>
              <a:pPr eaLnBrk="1" hangingPunct="1">
                <a:lnSpc>
                  <a:spcPct val="80000"/>
                </a:lnSpc>
              </a:pPr>
              <a:t>9</a:t>
            </a:fld>
            <a:endParaRPr lang="en-US" altLang="vi-VN" sz="1200">
              <a:solidFill>
                <a:srgbClr val="FFFFFF"/>
              </a:solidFill>
            </a:endParaRPr>
          </a:p>
        </p:txBody>
      </p:sp>
    </p:spTree>
  </p:cSld>
  <p:clrMapOvr>
    <a:masterClrMapping/>
  </p:clrMapOvr>
  <p:transition/>
</p:sld>
</file>

<file path=ppt/theme/theme1.xml><?xml version="1.0" encoding="utf-8"?>
<a:theme xmlns:a="http://schemas.openxmlformats.org/drawingml/2006/main" name="3_Office Theme">
  <a:themeElements>
    <a:clrScheme name="Custom 5">
      <a:dk1>
        <a:srgbClr val="000000"/>
      </a:dk1>
      <a:lt1>
        <a:srgbClr val="000000"/>
      </a:lt1>
      <a:dk2>
        <a:srgbClr val="000000"/>
      </a:dk2>
      <a:lt2>
        <a:srgbClr val="808080"/>
      </a:lt2>
      <a:accent1>
        <a:srgbClr val="00CC99"/>
      </a:accent1>
      <a:accent2>
        <a:srgbClr val="C1FFEF"/>
      </a:accent2>
      <a:accent3>
        <a:srgbClr val="FFFFFF"/>
      </a:accent3>
      <a:accent4>
        <a:srgbClr val="000000"/>
      </a:accent4>
      <a:accent5>
        <a:srgbClr val="AAE2CA"/>
      </a:accent5>
      <a:accent6>
        <a:srgbClr val="CCEDDF"/>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001</Template>
  <TotalTime>2256</TotalTime>
  <Words>2578</Words>
  <Application>Microsoft Office PowerPoint</Application>
  <PresentationFormat>On-screen Show (4:3)</PresentationFormat>
  <Paragraphs>583</Paragraphs>
  <Slides>54</Slides>
  <Notes>12</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72" baseType="lpstr">
      <vt:lpstr>ＭＳ Ｐゴシック</vt:lpstr>
      <vt:lpstr>Arial</vt:lpstr>
      <vt:lpstr>Arial Narrow</vt:lpstr>
      <vt:lpstr>Arial Unicode MS</vt:lpstr>
      <vt:lpstr>Bitstream Vera Serif</vt:lpstr>
      <vt:lpstr>Calibri</vt:lpstr>
      <vt:lpstr>Courier New</vt:lpstr>
      <vt:lpstr>Leelawadee UI</vt:lpstr>
      <vt:lpstr>Lucida Console</vt:lpstr>
      <vt:lpstr>Meiryo</vt:lpstr>
      <vt:lpstr>Symbol</vt:lpstr>
      <vt:lpstr>Times New Roman</vt:lpstr>
      <vt:lpstr>Verdana</vt:lpstr>
      <vt:lpstr>Wingdings</vt:lpstr>
      <vt:lpstr>Wingdings 2</vt:lpstr>
      <vt:lpstr>3_Office Theme</vt:lpstr>
      <vt:lpstr>4_Office Theme</vt:lpstr>
      <vt:lpstr>Worksheet</vt:lpstr>
      <vt:lpstr>Ngôn ngữ C#</vt:lpstr>
      <vt:lpstr>Content</vt:lpstr>
      <vt:lpstr>Cấu trúc chương trình C#</vt:lpstr>
      <vt:lpstr>Cấu trúc chương trình C#</vt:lpstr>
      <vt:lpstr>Cấu trúc chương trình C#</vt:lpstr>
      <vt:lpstr>Data Type</vt:lpstr>
      <vt:lpstr>Data Type</vt:lpstr>
      <vt:lpstr>The built-in value type</vt:lpstr>
      <vt:lpstr>The built-in reference type</vt:lpstr>
      <vt:lpstr>The built-in reference type</vt:lpstr>
      <vt:lpstr>Phân loại kiểu dữ liệu</vt:lpstr>
      <vt:lpstr>Value Type</vt:lpstr>
      <vt:lpstr>Reference type</vt:lpstr>
      <vt:lpstr>Value type vs. Reference type</vt:lpstr>
      <vt:lpstr>identifier</vt:lpstr>
      <vt:lpstr>Identifier</vt:lpstr>
      <vt:lpstr>Keyword</vt:lpstr>
      <vt:lpstr>Constant</vt:lpstr>
      <vt:lpstr>Constant</vt:lpstr>
      <vt:lpstr>PowerPoint Presentation</vt:lpstr>
      <vt:lpstr>readonly</vt:lpstr>
      <vt:lpstr>Variable</vt:lpstr>
      <vt:lpstr>Variable</vt:lpstr>
      <vt:lpstr>Type cast</vt:lpstr>
      <vt:lpstr>Implicit type cast</vt:lpstr>
      <vt:lpstr>Implicit type-cast</vt:lpstr>
      <vt:lpstr>Explicit type-cast</vt:lpstr>
      <vt:lpstr>Using Convert class</vt:lpstr>
      <vt:lpstr>Console I/O</vt:lpstr>
      <vt:lpstr>Console I/O</vt:lpstr>
      <vt:lpstr>Console I/O</vt:lpstr>
      <vt:lpstr>Boxing &amp; Unboxing</vt:lpstr>
      <vt:lpstr>Checked &amp; unchecked</vt:lpstr>
      <vt:lpstr>ref, out, param</vt:lpstr>
      <vt:lpstr>ref, out, param</vt:lpstr>
      <vt:lpstr>ref, out, param</vt:lpstr>
      <vt:lpstr>Keyword this</vt:lpstr>
      <vt:lpstr>Loop</vt:lpstr>
      <vt:lpstr>Loop</vt:lpstr>
      <vt:lpstr>foreach</vt:lpstr>
      <vt:lpstr>switch</vt:lpstr>
      <vt:lpstr>Jump</vt:lpstr>
      <vt:lpstr>return</vt:lpstr>
      <vt:lpstr>Array</vt:lpstr>
      <vt:lpstr>Array</vt:lpstr>
      <vt:lpstr>Array</vt:lpstr>
      <vt:lpstr>Multi-dimensional Array</vt:lpstr>
      <vt:lpstr>Multi-dimensional Array</vt:lpstr>
      <vt:lpstr>Jagged Array</vt:lpstr>
      <vt:lpstr>Jagged Array</vt:lpstr>
      <vt:lpstr>Enumeration</vt:lpstr>
      <vt:lpstr>Enumeration</vt:lpstr>
      <vt:lpstr>Enumeration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lập trình trên Windows</dc:title>
  <dc:creator>X31</dc:creator>
  <cp:lastModifiedBy>Dungcv</cp:lastModifiedBy>
  <cp:revision>152</cp:revision>
  <dcterms:created xsi:type="dcterms:W3CDTF">2008-08-21T10:08:38Z</dcterms:created>
  <dcterms:modified xsi:type="dcterms:W3CDTF">2021-02-25T02:21:33Z</dcterms:modified>
</cp:coreProperties>
</file>