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</p:sldMasterIdLst>
  <p:notesMasterIdLst>
    <p:notesMasterId r:id="rId83"/>
  </p:notesMasterIdLst>
  <p:sldIdLst>
    <p:sldId id="298" r:id="rId2"/>
    <p:sldId id="299" r:id="rId3"/>
    <p:sldId id="300" r:id="rId4"/>
    <p:sldId id="370" r:id="rId5"/>
    <p:sldId id="371" r:id="rId6"/>
    <p:sldId id="391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9" r:id="rId17"/>
    <p:sldId id="390" r:id="rId18"/>
    <p:sldId id="388" r:id="rId19"/>
    <p:sldId id="368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7" r:id="rId56"/>
    <p:sldId id="343" r:id="rId57"/>
    <p:sldId id="344" r:id="rId58"/>
    <p:sldId id="345" r:id="rId59"/>
    <p:sldId id="369" r:id="rId60"/>
    <p:sldId id="346" r:id="rId61"/>
    <p:sldId id="347" r:id="rId62"/>
    <p:sldId id="348" r:id="rId63"/>
    <p:sldId id="349" r:id="rId64"/>
    <p:sldId id="350" r:id="rId65"/>
    <p:sldId id="351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4" r:id="rId79"/>
    <p:sldId id="365" r:id="rId80"/>
    <p:sldId id="366" r:id="rId81"/>
    <p:sldId id="367" r:id="rId82"/>
  </p:sldIdLst>
  <p:sldSz cx="13433425" cy="7556500"/>
  <p:notesSz cx="10693400" cy="7556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654" y="96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C4683-57DF-48D6-8474-6C33FA25CEAF}" type="datetimeFigureOut">
              <a:rPr lang="en-US" smtClean="0"/>
              <a:t>06/10/2021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2FC1-6CEF-458A-B344-FE7E5A29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2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0216103D-B6EC-B24F-B5B0-B960977AED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471029" y="5376134"/>
            <a:ext cx="10746740" cy="187338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487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8" name="Snip Single Corner Rectangle 7">
            <a:extLst>
              <a:ext uri="{FF2B5EF4-FFF2-40B4-BE49-F238E27FC236}">
                <a16:creationId xmlns:a16="http://schemas.microsoft.com/office/drawing/2014/main" id="{8DFA372D-1FF3-8B44-9BE7-E48DEA61A11C}"/>
              </a:ext>
            </a:extLst>
          </p:cNvPr>
          <p:cNvSpPr/>
          <p:nvPr/>
        </p:nvSpPr>
        <p:spPr>
          <a:xfrm>
            <a:off x="3" y="1243677"/>
            <a:ext cx="13433424" cy="3683794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89CDE1-0F12-B342-91E0-501144D34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951533" y="2172496"/>
            <a:ext cx="11530356" cy="153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305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1F30F75-3F70-BF4E-BC8D-87024E15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" y="33235"/>
            <a:ext cx="13349466" cy="7493529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VN" altLang="en-VN" sz="2644"/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3E76EDAD-C316-0B4F-AB14-E69F413B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953" y="7096465"/>
            <a:ext cx="647934" cy="24500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VN" sz="992">
                <a:solidFill>
                  <a:srgbClr val="EEEEEE"/>
                </a:solidFill>
                <a:latin typeface="Arial" panose="020B0604020202020204" pitchFamily="34" charset="0"/>
              </a:rPr>
              <a:t>Dungcv</a:t>
            </a:r>
          </a:p>
        </p:txBody>
      </p:sp>
    </p:spTree>
    <p:extLst>
      <p:ext uri="{BB962C8B-B14F-4D97-AF65-F5344CB8AC3E}">
        <p14:creationId xmlns:p14="http://schemas.microsoft.com/office/powerpoint/2010/main" val="787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8CCC-5DC1-824E-99DE-74D65A7A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6" y="3778250"/>
            <a:ext cx="11530356" cy="620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D398-4BBA-0844-98F0-317E7BEC2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4DAF-7C70-554C-949B-33E089C57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C15EE-7CB5-7D4D-B646-DC629829D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0799568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01F57-D653-7B4B-835E-4BB3A4A6B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9233" y="638456"/>
            <a:ext cx="3022521" cy="65017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50AF-2BD7-C14C-ACE7-6A27BCB7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671" y="638456"/>
            <a:ext cx="8843671" cy="65017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6848-0672-684C-ABEC-9C501D1FF5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EE0E-C195-0F4E-A47C-9A23D17DE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596141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DEB6-96A3-F849-A004-8192084C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62" y="638455"/>
            <a:ext cx="11530356" cy="620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7F6F-2E6D-D04B-9BF0-7829B73825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71671" y="1479815"/>
            <a:ext cx="5933096" cy="5660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FDD4C-39DB-9F42-BA7C-ACF8CD51CA4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28658" y="1479818"/>
            <a:ext cx="5933096" cy="2746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5C7C6-8ED5-4748-B13C-37AB32296B8A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28658" y="4393969"/>
            <a:ext cx="5933096" cy="2746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61769-6F55-8C4E-AA68-33B5F3E1CA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7836" y="7203168"/>
            <a:ext cx="4253918" cy="3533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59F52-17D9-0A48-8430-654335692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394361" y="7203168"/>
            <a:ext cx="3134466" cy="353336"/>
          </a:xfrm>
        </p:spPr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5506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42" y="251883"/>
            <a:ext cx="11418411" cy="8396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47781" y="1343378"/>
            <a:ext cx="12649809" cy="554143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VN" noProof="0"/>
          </a:p>
        </p:txBody>
      </p:sp>
      <p:sp>
        <p:nvSpPr>
          <p:cNvPr id="4" name="Rectangle 2052">
            <a:extLst>
              <a:ext uri="{FF2B5EF4-FFF2-40B4-BE49-F238E27FC236}">
                <a16:creationId xmlns:a16="http://schemas.microsoft.com/office/drawing/2014/main" id="{9A8C26B9-4EFC-2340-BC9B-B579678A7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2054">
            <a:extLst>
              <a:ext uri="{FF2B5EF4-FFF2-40B4-BE49-F238E27FC236}">
                <a16:creationId xmlns:a16="http://schemas.microsoft.com/office/drawing/2014/main" id="{6E85C67A-0543-E148-9F9D-DFA349B243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374778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42" y="251883"/>
            <a:ext cx="11418411" cy="8396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781" y="1343378"/>
            <a:ext cx="6212959" cy="554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630" y="1343378"/>
            <a:ext cx="6212959" cy="5541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E8066149-B396-3642-87CF-73F73FD09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DAD15D71-AB8A-BA43-8E9B-DDB50B0E5B5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377408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400F-21F3-0D40-8AA5-7EB53835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72" y="1220461"/>
            <a:ext cx="12520372" cy="5660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F1436-2BBA-5848-9127-698D88CDB8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CSE224 -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91231-5C72-CD4C-AC07-076D6EE61A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B7D6F5-B065-8C4B-A1BE-B2453B05745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167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563" tIns="37782" rIns="75563" bIns="37782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644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000679-BE11-684D-9735-DE2D5993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37100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C20-9263-3F4B-A87D-E27C3AA3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3" y="1883882"/>
            <a:ext cx="11586329" cy="3143294"/>
          </a:xfrm>
          <a:prstGeom prst="rect">
            <a:avLst/>
          </a:prstGeom>
        </p:spPr>
        <p:txBody>
          <a:bodyPr anchor="b"/>
          <a:lstStyle>
            <a:lvl1pPr>
              <a:defRPr sz="49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AC7A-C0E3-2549-800F-153A6276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553" y="5056912"/>
            <a:ext cx="11586329" cy="1652984"/>
          </a:xfrm>
        </p:spPr>
        <p:txBody>
          <a:bodyPr/>
          <a:lstStyle>
            <a:lvl1pPr marL="0" indent="0">
              <a:buNone/>
              <a:defRPr sz="1983"/>
            </a:lvl1pPr>
            <a:lvl2pPr marL="377807" indent="0">
              <a:buNone/>
              <a:defRPr sz="1653"/>
            </a:lvl2pPr>
            <a:lvl3pPr marL="755614" indent="0">
              <a:buNone/>
              <a:defRPr sz="1487"/>
            </a:lvl3pPr>
            <a:lvl4pPr marL="1133422" indent="0">
              <a:buNone/>
              <a:defRPr sz="1322"/>
            </a:lvl4pPr>
            <a:lvl5pPr marL="1511229" indent="0">
              <a:buNone/>
              <a:defRPr sz="1322"/>
            </a:lvl5pPr>
            <a:lvl6pPr marL="1889036" indent="0">
              <a:buNone/>
              <a:defRPr sz="1322"/>
            </a:lvl6pPr>
            <a:lvl7pPr marL="2266843" indent="0">
              <a:buNone/>
              <a:defRPr sz="1322"/>
            </a:lvl7pPr>
            <a:lvl8pPr marL="2644651" indent="0">
              <a:buNone/>
              <a:defRPr sz="1322"/>
            </a:lvl8pPr>
            <a:lvl9pPr marL="3022458" indent="0">
              <a:buNone/>
              <a:defRPr sz="13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E2527-E2B6-3742-BECD-1890B4E500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FA6DE-FC8B-3944-A07E-FFD96FBC9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70102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FBBD-90D3-4A4C-92FD-B68E5616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672" y="1479815"/>
            <a:ext cx="5933096" cy="5660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9A50-9E1B-0E47-B889-FAB2A358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8658" y="1479815"/>
            <a:ext cx="5933096" cy="5660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7403-D73A-EE4E-B392-EEA7EF4F4D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91E1-02E0-A44C-8442-A18EC97AC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D710516-4E20-8C42-BCEA-9ED07D461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235619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DC96-AB9C-424F-BA20-B90A41ED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883" y="1852393"/>
            <a:ext cx="5683551" cy="907829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07" indent="0">
              <a:buNone/>
              <a:defRPr sz="1653" b="1"/>
            </a:lvl2pPr>
            <a:lvl3pPr marL="755614" indent="0">
              <a:buNone/>
              <a:defRPr sz="1487" b="1"/>
            </a:lvl3pPr>
            <a:lvl4pPr marL="1133422" indent="0">
              <a:buNone/>
              <a:defRPr sz="1322" b="1"/>
            </a:lvl4pPr>
            <a:lvl5pPr marL="1511229" indent="0">
              <a:buNone/>
              <a:defRPr sz="1322" b="1"/>
            </a:lvl5pPr>
            <a:lvl6pPr marL="1889036" indent="0">
              <a:buNone/>
              <a:defRPr sz="1322" b="1"/>
            </a:lvl6pPr>
            <a:lvl7pPr marL="2266843" indent="0">
              <a:buNone/>
              <a:defRPr sz="1322" b="1"/>
            </a:lvl7pPr>
            <a:lvl8pPr marL="2644651" indent="0">
              <a:buNone/>
              <a:defRPr sz="1322" b="1"/>
            </a:lvl8pPr>
            <a:lvl9pPr marL="3022458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7CAA3-1B65-FF48-BFE9-9F504F1C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83" y="2760222"/>
            <a:ext cx="5683551" cy="4059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8BAD8-C946-0346-8AEF-288B1EF71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1538" cy="907829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07" indent="0">
              <a:buNone/>
              <a:defRPr sz="1653" b="1"/>
            </a:lvl2pPr>
            <a:lvl3pPr marL="755614" indent="0">
              <a:buNone/>
              <a:defRPr sz="1487" b="1"/>
            </a:lvl3pPr>
            <a:lvl4pPr marL="1133422" indent="0">
              <a:buNone/>
              <a:defRPr sz="1322" b="1"/>
            </a:lvl4pPr>
            <a:lvl5pPr marL="1511229" indent="0">
              <a:buNone/>
              <a:defRPr sz="1322" b="1"/>
            </a:lvl5pPr>
            <a:lvl6pPr marL="1889036" indent="0">
              <a:buNone/>
              <a:defRPr sz="1322" b="1"/>
            </a:lvl6pPr>
            <a:lvl7pPr marL="2266843" indent="0">
              <a:buNone/>
              <a:defRPr sz="1322" b="1"/>
            </a:lvl7pPr>
            <a:lvl8pPr marL="2644651" indent="0">
              <a:buNone/>
              <a:defRPr sz="1322" b="1"/>
            </a:lvl8pPr>
            <a:lvl9pPr marL="3022458" indent="0">
              <a:buNone/>
              <a:defRPr sz="132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A2A2C-64C7-8D41-B85F-63BE3DE0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1538" cy="40598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50AA6E-865A-B34E-8C3F-8AF5BDAD0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5BAAA6-FE7B-C042-A509-1D1BE8EF3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824ECF-FBC3-B646-ACCA-CED648426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6951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3419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8BAD-0E1B-7343-85BD-9E925867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416" y="3778250"/>
            <a:ext cx="11530356" cy="620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FC426-8D85-C148-9760-AB8F6A095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3CD6-2361-274D-8C63-C2A22EC589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B717C5-0254-A54F-9A6A-8A7941B65A7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167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563" tIns="37782" rIns="75563" bIns="37782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644"/>
              <a:t>Click to edit Master title style</a:t>
            </a:r>
            <a:endParaRPr lang="en-US" altLang="en-US" sz="2644" dirty="0"/>
          </a:p>
        </p:txBody>
      </p:sp>
    </p:spTree>
    <p:extLst>
      <p:ext uri="{BB962C8B-B14F-4D97-AF65-F5344CB8AC3E}">
        <p14:creationId xmlns:p14="http://schemas.microsoft.com/office/powerpoint/2010/main" val="76619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15B461-6838-8845-8168-58BD1B0A0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411CF-89F8-7245-8C31-1AF73F748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B2DAB3-9E2B-5946-8A2D-274E51B93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7167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7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B45-0FEB-BA4E-8054-2FEB26E6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3" y="503767"/>
            <a:ext cx="4333213" cy="1763183"/>
          </a:xfrm>
          <a:prstGeom prst="rect">
            <a:avLst/>
          </a:prstGeo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0165-5048-5F4D-BCFD-F93B10D0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538" y="1088000"/>
            <a:ext cx="6800671" cy="5370013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80BA2-8826-BA4B-B314-F3F57748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883" y="2266950"/>
            <a:ext cx="4333213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807" indent="0">
              <a:buNone/>
              <a:defRPr sz="1157"/>
            </a:lvl2pPr>
            <a:lvl3pPr marL="755614" indent="0">
              <a:buNone/>
              <a:defRPr sz="992"/>
            </a:lvl3pPr>
            <a:lvl4pPr marL="1133422" indent="0">
              <a:buNone/>
              <a:defRPr sz="826"/>
            </a:lvl4pPr>
            <a:lvl5pPr marL="1511229" indent="0">
              <a:buNone/>
              <a:defRPr sz="826"/>
            </a:lvl5pPr>
            <a:lvl6pPr marL="1889036" indent="0">
              <a:buNone/>
              <a:defRPr sz="826"/>
            </a:lvl6pPr>
            <a:lvl7pPr marL="2266843" indent="0">
              <a:buNone/>
              <a:defRPr sz="826"/>
            </a:lvl7pPr>
            <a:lvl8pPr marL="2644651" indent="0">
              <a:buNone/>
              <a:defRPr sz="826"/>
            </a:lvl8pPr>
            <a:lvl9pPr marL="3022458" indent="0">
              <a:buNone/>
              <a:defRPr sz="8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8663-5263-3843-B219-219ABFB172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9017-415F-524C-AC9D-77DF71DBC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9795909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9363-969E-0745-80E6-EEBA2CC4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883" y="503767"/>
            <a:ext cx="4333213" cy="1763183"/>
          </a:xfrm>
          <a:prstGeom prst="rect">
            <a:avLst/>
          </a:prstGeo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9D52F-B002-854D-82A2-62B94BA4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1538" y="1088000"/>
            <a:ext cx="6800671" cy="5370013"/>
          </a:xfrm>
        </p:spPr>
        <p:txBody>
          <a:bodyPr/>
          <a:lstStyle>
            <a:lvl1pPr marL="0" indent="0">
              <a:buNone/>
              <a:defRPr sz="2644"/>
            </a:lvl1pPr>
            <a:lvl2pPr marL="377807" indent="0">
              <a:buNone/>
              <a:defRPr sz="2314"/>
            </a:lvl2pPr>
            <a:lvl3pPr marL="755614" indent="0">
              <a:buNone/>
              <a:defRPr sz="1983"/>
            </a:lvl3pPr>
            <a:lvl4pPr marL="1133422" indent="0">
              <a:buNone/>
              <a:defRPr sz="1653"/>
            </a:lvl4pPr>
            <a:lvl5pPr marL="1511229" indent="0">
              <a:buNone/>
              <a:defRPr sz="1653"/>
            </a:lvl5pPr>
            <a:lvl6pPr marL="1889036" indent="0">
              <a:buNone/>
              <a:defRPr sz="1653"/>
            </a:lvl6pPr>
            <a:lvl7pPr marL="2266843" indent="0">
              <a:buNone/>
              <a:defRPr sz="1653"/>
            </a:lvl7pPr>
            <a:lvl8pPr marL="2644651" indent="0">
              <a:buNone/>
              <a:defRPr sz="1653"/>
            </a:lvl8pPr>
            <a:lvl9pPr marL="3022458" indent="0">
              <a:buNone/>
              <a:defRPr sz="165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9EB79-5D8D-D34B-ABDC-27CFABED9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883" y="2266950"/>
            <a:ext cx="4333213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807" indent="0">
              <a:buNone/>
              <a:defRPr sz="1157"/>
            </a:lvl2pPr>
            <a:lvl3pPr marL="755614" indent="0">
              <a:buNone/>
              <a:defRPr sz="992"/>
            </a:lvl3pPr>
            <a:lvl4pPr marL="1133422" indent="0">
              <a:buNone/>
              <a:defRPr sz="826"/>
            </a:lvl4pPr>
            <a:lvl5pPr marL="1511229" indent="0">
              <a:buNone/>
              <a:defRPr sz="826"/>
            </a:lvl5pPr>
            <a:lvl6pPr marL="1889036" indent="0">
              <a:buNone/>
              <a:defRPr sz="826"/>
            </a:lvl6pPr>
            <a:lvl7pPr marL="2266843" indent="0">
              <a:buNone/>
              <a:defRPr sz="826"/>
            </a:lvl7pPr>
            <a:lvl8pPr marL="2644651" indent="0">
              <a:buNone/>
              <a:defRPr sz="826"/>
            </a:lvl8pPr>
            <a:lvl9pPr marL="3022458" indent="0">
              <a:buNone/>
              <a:defRPr sz="8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35A7-8107-D14B-98F8-64E212277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635B-956A-9540-9398-2BC84A544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707507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EC8EBD5-19A7-7C42-8EF8-750AC04C3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672" y="1479815"/>
            <a:ext cx="12520372" cy="566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AD5A49-364E-D440-9850-E93143784C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71671" y="7140196"/>
            <a:ext cx="4253918" cy="3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CSE224 -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D56B66A-C008-2D43-8010-BF5E2F6C10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7576" y="7140196"/>
            <a:ext cx="3134466" cy="3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‹#›</a:t>
            </a:fld>
            <a:endParaRPr lang="en-US" spc="-5" dirty="0"/>
          </a:p>
        </p:txBody>
      </p:sp>
      <p:pic>
        <p:nvPicPr>
          <p:cNvPr id="2" name="3D Model 1" descr="15 in. Surface Book 2">
            <a:extLst>
              <a:ext uri="{FF2B5EF4-FFF2-40B4-BE49-F238E27FC236}">
                <a16:creationId xmlns:a16="http://schemas.microsoft.com/office/drawing/2014/main" id="{10A374AB-0014-EB49-954B-727708A5D7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88603" y="-3434"/>
            <a:ext cx="1060186" cy="1031885"/>
          </a:xfrm>
          <a:prstGeom prst="rect">
            <a:avLst/>
          </a:prstGeom>
        </p:spPr>
      </p:pic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60383225-7230-7A46-B91C-6A801E9F2B9B}"/>
              </a:ext>
            </a:extLst>
          </p:cNvPr>
          <p:cNvSpPr/>
          <p:nvPr/>
        </p:nvSpPr>
        <p:spPr>
          <a:xfrm>
            <a:off x="671673" y="272805"/>
            <a:ext cx="11591577" cy="755649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3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28423C-C6FC-5D49-AC30-C25EB4668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671671" y="340145"/>
            <a:ext cx="11530356" cy="62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BD0F4207-DE01-0149-9907-CF70267A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" y="33235"/>
            <a:ext cx="13349466" cy="7493529"/>
          </a:xfrm>
          <a:prstGeom prst="rect">
            <a:avLst/>
          </a:prstGeom>
          <a:noFill/>
          <a:ln w="28575">
            <a:solidFill>
              <a:srgbClr val="30003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VN" altLang="en-VN" sz="2644"/>
          </a:p>
        </p:txBody>
      </p:sp>
      <p:sp>
        <p:nvSpPr>
          <p:cNvPr id="13" name="Text Box 2065">
            <a:extLst>
              <a:ext uri="{FF2B5EF4-FFF2-40B4-BE49-F238E27FC236}">
                <a16:creationId xmlns:a16="http://schemas.microsoft.com/office/drawing/2014/main" id="{BDC7CECE-9727-4A48-A78A-17617272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659" y="7052735"/>
            <a:ext cx="647934" cy="2602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en-VN" sz="992" i="1">
                <a:solidFill>
                  <a:srgbClr val="EEEEEE"/>
                </a:solidFill>
                <a:latin typeface="Arial" panose="020B0604020202020204" pitchFamily="34" charset="0"/>
              </a:rPr>
              <a:t>Dungcv</a:t>
            </a:r>
          </a:p>
        </p:txBody>
      </p:sp>
    </p:spTree>
    <p:extLst>
      <p:ext uri="{BB962C8B-B14F-4D97-AF65-F5344CB8AC3E}">
        <p14:creationId xmlns:p14="http://schemas.microsoft.com/office/powerpoint/2010/main" val="387165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1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/>
    </p:bld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66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5pPr>
      <a:lvl6pPr marL="377807"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6pPr>
      <a:lvl7pPr marL="755614"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7pPr>
      <a:lvl8pPr marL="1133422"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8pPr>
      <a:lvl9pPr marL="1511229" algn="ctr" rtl="0" eaLnBrk="1" fontAlgn="base" hangingPunct="1">
        <a:spcBef>
          <a:spcPct val="0"/>
        </a:spcBef>
        <a:spcAft>
          <a:spcPct val="0"/>
        </a:spcAft>
        <a:defRPr sz="2644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283355" indent="-283355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66000"/>
        <a:buFont typeface="Wingdings" pitchFamily="2" charset="2"/>
        <a:buChar char="q"/>
        <a:defRPr sz="3526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13937" indent="-2361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085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44518" indent="-1889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44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22325" indent="-188904" algn="l" rtl="0" eaLnBrk="1" fontAlgn="base" hangingPunct="1">
        <a:spcBef>
          <a:spcPct val="20000"/>
        </a:spcBef>
        <a:spcAft>
          <a:spcPct val="0"/>
        </a:spcAft>
        <a:buChar char="–"/>
        <a:defRPr sz="1983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700132" indent="-188904" algn="l" rtl="0" eaLnBrk="1" fontAlgn="base" hangingPunct="1">
        <a:spcBef>
          <a:spcPct val="20000"/>
        </a:spcBef>
        <a:spcAft>
          <a:spcPct val="0"/>
        </a:spcAft>
        <a:buChar char="»"/>
        <a:defRPr sz="1983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77940" indent="-188904" algn="l" defTabSz="75561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5747" indent="-188904" algn="l" defTabSz="75561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3554" indent="-188904" algn="l" defTabSz="75561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1361" indent="-188904" algn="l" defTabSz="75561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807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614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3422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1229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9036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6843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4651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2458" algn="l" defTabSz="75561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dungcv@tlu.edu.v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ubtitle 2">
            <a:extLst>
              <a:ext uri="{FF2B5EF4-FFF2-40B4-BE49-F238E27FC236}">
                <a16:creationId xmlns:a16="http://schemas.microsoft.com/office/drawing/2014/main" id="{FEAB011F-8B83-EB4E-8A88-0D63973139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1106" y="5049452"/>
            <a:ext cx="8554495" cy="1491189"/>
          </a:xfrm>
        </p:spPr>
        <p:txBody>
          <a:bodyPr/>
          <a:lstStyle/>
          <a:p>
            <a:pPr>
              <a:tabLst>
                <a:tab pos="3929363" algn="l"/>
              </a:tabLst>
            </a:pPr>
            <a:r>
              <a:rPr lang="en-US" altLang="en-VN" sz="2456" dirty="0">
                <a:latin typeface="Times New Roman" panose="02020603050405020304" pitchFamily="18" charset="0"/>
              </a:rPr>
              <a:t>	</a:t>
            </a:r>
            <a:r>
              <a:rPr lang="en-US" altLang="en-VN" sz="2456" dirty="0" err="1">
                <a:latin typeface="Times New Roman" panose="02020603050405020304" pitchFamily="18" charset="0"/>
              </a:rPr>
              <a:t>Giảng</a:t>
            </a:r>
            <a:r>
              <a:rPr lang="en-US" altLang="en-VN" sz="2456" dirty="0">
                <a:latin typeface="Times New Roman" panose="02020603050405020304" pitchFamily="18" charset="0"/>
              </a:rPr>
              <a:t> </a:t>
            </a:r>
            <a:r>
              <a:rPr lang="en-US" altLang="en-VN" sz="2456" dirty="0" err="1">
                <a:latin typeface="Times New Roman" panose="02020603050405020304" pitchFamily="18" charset="0"/>
              </a:rPr>
              <a:t>viên</a:t>
            </a:r>
            <a:r>
              <a:rPr lang="en-US" altLang="en-VN" sz="2456" dirty="0">
                <a:latin typeface="Times New Roman" panose="02020603050405020304" pitchFamily="18" charset="0"/>
              </a:rPr>
              <a:t>: </a:t>
            </a:r>
            <a:r>
              <a:rPr lang="en-US" altLang="en-VN" sz="2456" dirty="0" err="1">
                <a:latin typeface="Times New Roman" panose="02020603050405020304" pitchFamily="18" charset="0"/>
              </a:rPr>
              <a:t>Cù</a:t>
            </a:r>
            <a:r>
              <a:rPr lang="en-US" altLang="en-VN" sz="2456" dirty="0">
                <a:latin typeface="Times New Roman" panose="02020603050405020304" pitchFamily="18" charset="0"/>
              </a:rPr>
              <a:t> </a:t>
            </a:r>
            <a:r>
              <a:rPr lang="en-US" altLang="en-VN" sz="2456" dirty="0" err="1">
                <a:latin typeface="Times New Roman" panose="02020603050405020304" pitchFamily="18" charset="0"/>
              </a:rPr>
              <a:t>Việt</a:t>
            </a:r>
            <a:r>
              <a:rPr lang="en-US" altLang="en-VN" sz="2456" dirty="0">
                <a:latin typeface="Times New Roman" panose="02020603050405020304" pitchFamily="18" charset="0"/>
              </a:rPr>
              <a:t> </a:t>
            </a:r>
            <a:r>
              <a:rPr lang="en-US" altLang="en-VN" sz="2456" dirty="0" err="1">
                <a:latin typeface="Times New Roman" panose="02020603050405020304" pitchFamily="18" charset="0"/>
              </a:rPr>
              <a:t>Dũng</a:t>
            </a:r>
            <a:endParaRPr lang="en-US" altLang="en-VN" sz="2456" dirty="0">
              <a:latin typeface="Times New Roman" panose="02020603050405020304" pitchFamily="18" charset="0"/>
            </a:endParaRPr>
          </a:p>
          <a:p>
            <a:r>
              <a:rPr lang="en-US" altLang="en-VN" sz="2456" dirty="0">
                <a:latin typeface="Times New Roman" panose="02020603050405020304" pitchFamily="18" charset="0"/>
              </a:rPr>
              <a:t>			                 Email: </a:t>
            </a:r>
            <a:r>
              <a:rPr lang="en-US" altLang="en-VN" sz="2456" dirty="0">
                <a:latin typeface="Times New Roman" panose="02020603050405020304" pitchFamily="18" charset="0"/>
                <a:hlinkClick r:id="rId2"/>
              </a:rPr>
              <a:t>dungcv@tlu.edu.vn</a:t>
            </a:r>
            <a:endParaRPr lang="en-US" altLang="en-VN" sz="2456" dirty="0">
              <a:latin typeface="Times New Roman" panose="02020603050405020304" pitchFamily="18" charset="0"/>
            </a:endParaRPr>
          </a:p>
          <a:p>
            <a:pPr>
              <a:tabLst>
                <a:tab pos="2993669" algn="l"/>
              </a:tabLst>
            </a:pPr>
            <a:r>
              <a:rPr lang="en-US" altLang="en-VN" sz="2456" dirty="0">
                <a:latin typeface="Times New Roman" panose="02020603050405020304" pitchFamily="18" charset="0"/>
              </a:rPr>
              <a:t>	ĐT: 0964.644.986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3A88B-D9FC-1B4C-8113-4014C062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150" y="2251451"/>
            <a:ext cx="9516133" cy="1729277"/>
          </a:xfrm>
        </p:spPr>
        <p:txBody>
          <a:bodyPr/>
          <a:lstStyle/>
          <a:p>
            <a:pPr>
              <a:defRPr/>
            </a:pPr>
            <a:r>
              <a:rPr lang="en-US" sz="2807" dirty="0" err="1"/>
              <a:t>NGUYÊN LÝ LẬP TRÌNH HƯỚNG ĐỐI TƯỢNG</a:t>
            </a:r>
            <a:br>
              <a:rPr lang="en-US" sz="3859" dirty="0"/>
            </a:br>
            <a:r>
              <a:rPr lang="en-US" sz="1754" dirty="0">
                <a:solidFill>
                  <a:srgbClr val="002060"/>
                </a:solidFill>
                <a:highlight>
                  <a:srgbClr val="808000"/>
                </a:highlight>
              </a:rPr>
              <a:t>CSE 224</a:t>
            </a:r>
            <a:br>
              <a:rPr lang="en-US" sz="1754" dirty="0">
                <a:solidFill>
                  <a:srgbClr val="002060"/>
                </a:solidFill>
                <a:highlight>
                  <a:srgbClr val="808000"/>
                </a:highlight>
              </a:rPr>
            </a:br>
            <a:r>
              <a:rPr lang="vi-VN" sz="2456" dirty="0"/>
              <a:t>Chương </a:t>
            </a:r>
            <a:r>
              <a:rPr lang="en-US" sz="2456" dirty="0"/>
              <a:t>6</a:t>
            </a:r>
            <a:r>
              <a:rPr lang="vi-VN" sz="2456" dirty="0"/>
              <a:t>:  </a:t>
            </a:r>
            <a:r>
              <a:rPr lang="en-US" dirty="0" err="1"/>
              <a:t>Khuôn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(Template)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(STL)</a:t>
            </a:r>
            <a:endParaRPr lang="en-US" sz="3859" dirty="0">
              <a:solidFill>
                <a:srgbClr val="002060"/>
              </a:solidFill>
              <a:highlight>
                <a:srgbClr val="808000"/>
              </a:highlight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CA2A7374-1D66-5940-BE01-1458D731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54" y="760259"/>
            <a:ext cx="990415" cy="99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A3CDB1-BE5D-FC4D-AF8B-18731916E2E5}"/>
              </a:ext>
            </a:extLst>
          </p:cNvPr>
          <p:cNvSpPr/>
          <p:nvPr/>
        </p:nvSpPr>
        <p:spPr>
          <a:xfrm>
            <a:off x="4962445" y="837061"/>
            <a:ext cx="4434484" cy="848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5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THỦY LỢI</a:t>
            </a:r>
          </a:p>
          <a:p>
            <a:pPr algn="ctr"/>
            <a:r>
              <a:rPr lang="en-US" sz="245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 CNTT – Bộ môn CNPM</a:t>
            </a:r>
            <a:endParaRPr lang="en-VN" sz="2456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8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1"/>
          <p:cNvSpPr txBox="1"/>
          <p:nvPr/>
        </p:nvSpPr>
        <p:spPr>
          <a:xfrm>
            <a:off x="2287932" y="420161"/>
            <a:ext cx="7071761" cy="407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2414798"/>
            <a:endParaRPr lang="en-US" altLang="zh-CN" sz="2645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c-strings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371" y="1061001"/>
            <a:ext cx="12520372" cy="4458999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Khai</a:t>
            </a:r>
            <a:r>
              <a:rPr lang="en-US" altLang="zh-CN" sz="32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báo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200" spc="-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200" spc="-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s[10];</a:t>
            </a:r>
            <a:endParaRPr lang="en-US" sz="32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Khai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báo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biến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c-string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để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lưu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trữ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200" spc="-1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endParaRPr lang="en-US" sz="32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Và</a:t>
            </a:r>
            <a:r>
              <a:rPr lang="en-US" altLang="zh-CN" sz="32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kí</a:t>
            </a:r>
            <a:r>
              <a:rPr lang="en-US" altLang="zh-CN" sz="32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2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cuối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cùng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en-US" altLang="zh-CN" sz="32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200" spc="-1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kết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thúc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(null</a:t>
            </a:r>
            <a:r>
              <a:rPr lang="en-US" altLang="zh-CN" sz="3200" spc="-120" dirty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</a:rPr>
              <a:t>‘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\0’)</a:t>
            </a:r>
            <a:endParaRPr lang="en-US" sz="32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Chỉ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điểm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khác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với</a:t>
            </a:r>
            <a:r>
              <a:rPr lang="en-US" altLang="zh-CN" sz="32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en-US" altLang="zh-CN" sz="3200" spc="-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chuẩn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3200" dirty="0"/>
          </a:p>
          <a:p>
            <a:pPr lvl="1"/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Times New Roman"/>
              </a:rPr>
              <a:t>C-strings</a:t>
            </a:r>
            <a:r>
              <a:rPr lang="en-US" altLang="zh-CN" sz="2800" spc="-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phải</a:t>
            </a:r>
            <a:r>
              <a:rPr lang="en-US" altLang="zh-CN" sz="2800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chứa</a:t>
            </a:r>
            <a:r>
              <a:rPr lang="en-US" altLang="zh-CN" sz="2800" spc="-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2800" spc="-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2800" spc="-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Times New Roman"/>
              </a:rPr>
              <a:t>null</a:t>
            </a:r>
            <a:r>
              <a:rPr lang="en-US" altLang="zh-CN" sz="2800" spc="-1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/>
                <a:ea typeface="Times New Roman"/>
              </a:rPr>
              <a:t>!</a:t>
            </a:r>
            <a:endParaRPr lang="en-US" sz="28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Khởi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tạo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-strings: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st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[10]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“Hi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Mom!”;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cần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thiết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phải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điền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đầy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đủ</a:t>
            </a:r>
            <a:r>
              <a:rPr lang="en-US" altLang="zh-CN" sz="3200" spc="-1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kích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thước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altLang="zh-CN" sz="3200" spc="-19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endParaRPr lang="en-US" sz="32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Đặt</a:t>
            </a:r>
            <a:r>
              <a:rPr lang="en-US" altLang="zh-CN" sz="3200" spc="-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200" spc="-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200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“\0”</a:t>
            </a:r>
            <a:r>
              <a:rPr lang="en-US" altLang="zh-CN" sz="3200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ở</a:t>
            </a:r>
            <a:r>
              <a:rPr lang="en-US" altLang="zh-CN" sz="3200" spc="-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cuối</a:t>
            </a:r>
            <a:endParaRPr lang="en-US" sz="3200" dirty="0"/>
          </a:p>
          <a:p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en-US" altLang="zh-CN" sz="32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en-US" altLang="zh-CN" sz="32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bỏ</a:t>
            </a:r>
            <a:r>
              <a:rPr lang="en-US" altLang="zh-CN" sz="32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qua</a:t>
            </a:r>
            <a:r>
              <a:rPr lang="en-US" altLang="zh-CN" sz="32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kích</a:t>
            </a:r>
            <a:r>
              <a:rPr lang="en-US" altLang="zh-CN" sz="32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thước</a:t>
            </a:r>
            <a:r>
              <a:rPr lang="en-US" altLang="zh-CN" sz="3200" spc="-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endParaRPr lang="en-US" altLang="zh-CN" sz="32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30312" y="4387850"/>
            <a:ext cx="8692265" cy="680594"/>
            <a:chOff x="2287931" y="5882366"/>
            <a:chExt cx="8692265" cy="680594"/>
          </a:xfrm>
        </p:grpSpPr>
        <p:sp>
          <p:nvSpPr>
            <p:cNvPr id="38" name="Freeform 110"/>
            <p:cNvSpPr/>
            <p:nvPr/>
          </p:nvSpPr>
          <p:spPr>
            <a:xfrm>
              <a:off x="2651595" y="6290087"/>
              <a:ext cx="832614" cy="258880"/>
            </a:xfrm>
            <a:custGeom>
              <a:avLst/>
              <a:gdLst>
                <a:gd name="connsiteX0" fmla="*/ 20637 w 755650"/>
                <a:gd name="connsiteY0" fmla="*/ 235585 h 234950"/>
                <a:gd name="connsiteX1" fmla="*/ 764235 w 755650"/>
                <a:gd name="connsiteY1" fmla="*/ 235585 h 234950"/>
                <a:gd name="connsiteX2" fmla="*/ 764235 w 755650"/>
                <a:gd name="connsiteY2" fmla="*/ 22225 h 234950"/>
                <a:gd name="connsiteX3" fmla="*/ 20637 w 755650"/>
                <a:gd name="connsiteY3" fmla="*/ 22225 h 234950"/>
                <a:gd name="connsiteX4" fmla="*/ 20637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20637" y="235585"/>
                  </a:moveTo>
                  <a:lnTo>
                    <a:pt x="764235" y="235585"/>
                  </a:lnTo>
                  <a:lnTo>
                    <a:pt x="764235" y="22225"/>
                  </a:lnTo>
                  <a:lnTo>
                    <a:pt x="20637" y="22225"/>
                  </a:lnTo>
                  <a:lnTo>
                    <a:pt x="20637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111"/>
            <p:cNvSpPr/>
            <p:nvPr/>
          </p:nvSpPr>
          <p:spPr>
            <a:xfrm>
              <a:off x="3463219" y="6290087"/>
              <a:ext cx="832614" cy="258880"/>
            </a:xfrm>
            <a:custGeom>
              <a:avLst/>
              <a:gdLst>
                <a:gd name="connsiteX0" fmla="*/ 27685 w 755650"/>
                <a:gd name="connsiteY0" fmla="*/ 235585 h 234950"/>
                <a:gd name="connsiteX1" fmla="*/ 768248 w 755650"/>
                <a:gd name="connsiteY1" fmla="*/ 235585 h 234950"/>
                <a:gd name="connsiteX2" fmla="*/ 768248 w 755650"/>
                <a:gd name="connsiteY2" fmla="*/ 22225 h 234950"/>
                <a:gd name="connsiteX3" fmla="*/ 27685 w 755650"/>
                <a:gd name="connsiteY3" fmla="*/ 22225 h 234950"/>
                <a:gd name="connsiteX4" fmla="*/ 27685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27685" y="235585"/>
                  </a:moveTo>
                  <a:lnTo>
                    <a:pt x="768248" y="235585"/>
                  </a:lnTo>
                  <a:lnTo>
                    <a:pt x="768248" y="22225"/>
                  </a:lnTo>
                  <a:lnTo>
                    <a:pt x="27685" y="22225"/>
                  </a:lnTo>
                  <a:lnTo>
                    <a:pt x="27685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112"/>
            <p:cNvSpPr/>
            <p:nvPr/>
          </p:nvSpPr>
          <p:spPr>
            <a:xfrm>
              <a:off x="4274843" y="6290087"/>
              <a:ext cx="846608" cy="258880"/>
            </a:xfrm>
            <a:custGeom>
              <a:avLst/>
              <a:gdLst>
                <a:gd name="connsiteX0" fmla="*/ 31623 w 768350"/>
                <a:gd name="connsiteY0" fmla="*/ 235585 h 234950"/>
                <a:gd name="connsiteX1" fmla="*/ 769124 w 768350"/>
                <a:gd name="connsiteY1" fmla="*/ 235585 h 234950"/>
                <a:gd name="connsiteX2" fmla="*/ 769124 w 768350"/>
                <a:gd name="connsiteY2" fmla="*/ 22225 h 234950"/>
                <a:gd name="connsiteX3" fmla="*/ 31623 w 768350"/>
                <a:gd name="connsiteY3" fmla="*/ 22225 h 234950"/>
                <a:gd name="connsiteX4" fmla="*/ 31623 w 7683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234950">
                  <a:moveTo>
                    <a:pt x="31623" y="235585"/>
                  </a:moveTo>
                  <a:lnTo>
                    <a:pt x="769124" y="235585"/>
                  </a:lnTo>
                  <a:lnTo>
                    <a:pt x="769124" y="22225"/>
                  </a:lnTo>
                  <a:lnTo>
                    <a:pt x="31623" y="22225"/>
                  </a:lnTo>
                  <a:lnTo>
                    <a:pt x="31623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113"/>
            <p:cNvSpPr/>
            <p:nvPr/>
          </p:nvSpPr>
          <p:spPr>
            <a:xfrm>
              <a:off x="5100461" y="6290087"/>
              <a:ext cx="832614" cy="258880"/>
            </a:xfrm>
            <a:custGeom>
              <a:avLst/>
              <a:gdLst>
                <a:gd name="connsiteX0" fmla="*/ 19811 w 755650"/>
                <a:gd name="connsiteY0" fmla="*/ 235585 h 234950"/>
                <a:gd name="connsiteX1" fmla="*/ 760374 w 755650"/>
                <a:gd name="connsiteY1" fmla="*/ 235585 h 234950"/>
                <a:gd name="connsiteX2" fmla="*/ 760374 w 755650"/>
                <a:gd name="connsiteY2" fmla="*/ 22225 h 234950"/>
                <a:gd name="connsiteX3" fmla="*/ 19811 w 755650"/>
                <a:gd name="connsiteY3" fmla="*/ 22225 h 234950"/>
                <a:gd name="connsiteX4" fmla="*/ 19811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19811" y="235585"/>
                  </a:moveTo>
                  <a:lnTo>
                    <a:pt x="760374" y="235585"/>
                  </a:lnTo>
                  <a:lnTo>
                    <a:pt x="760374" y="22225"/>
                  </a:lnTo>
                  <a:lnTo>
                    <a:pt x="19811" y="22225"/>
                  </a:lnTo>
                  <a:lnTo>
                    <a:pt x="19811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114"/>
            <p:cNvSpPr/>
            <p:nvPr/>
          </p:nvSpPr>
          <p:spPr>
            <a:xfrm>
              <a:off x="5912085" y="6290087"/>
              <a:ext cx="832614" cy="258880"/>
            </a:xfrm>
            <a:custGeom>
              <a:avLst/>
              <a:gdLst>
                <a:gd name="connsiteX0" fmla="*/ 23748 w 755650"/>
                <a:gd name="connsiteY0" fmla="*/ 235585 h 234950"/>
                <a:gd name="connsiteX1" fmla="*/ 764311 w 755650"/>
                <a:gd name="connsiteY1" fmla="*/ 235585 h 234950"/>
                <a:gd name="connsiteX2" fmla="*/ 764311 w 755650"/>
                <a:gd name="connsiteY2" fmla="*/ 22225 h 234950"/>
                <a:gd name="connsiteX3" fmla="*/ 23748 w 755650"/>
                <a:gd name="connsiteY3" fmla="*/ 22225 h 234950"/>
                <a:gd name="connsiteX4" fmla="*/ 23748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23748" y="235585"/>
                  </a:moveTo>
                  <a:lnTo>
                    <a:pt x="764311" y="235585"/>
                  </a:lnTo>
                  <a:lnTo>
                    <a:pt x="764311" y="22225"/>
                  </a:lnTo>
                  <a:lnTo>
                    <a:pt x="23748" y="22225"/>
                  </a:lnTo>
                  <a:lnTo>
                    <a:pt x="23748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115"/>
            <p:cNvSpPr/>
            <p:nvPr/>
          </p:nvSpPr>
          <p:spPr>
            <a:xfrm>
              <a:off x="6723709" y="6290087"/>
              <a:ext cx="832614" cy="258880"/>
            </a:xfrm>
            <a:custGeom>
              <a:avLst/>
              <a:gdLst>
                <a:gd name="connsiteX0" fmla="*/ 27685 w 755650"/>
                <a:gd name="connsiteY0" fmla="*/ 235585 h 234950"/>
                <a:gd name="connsiteX1" fmla="*/ 765200 w 755650"/>
                <a:gd name="connsiteY1" fmla="*/ 235585 h 234950"/>
                <a:gd name="connsiteX2" fmla="*/ 765200 w 755650"/>
                <a:gd name="connsiteY2" fmla="*/ 22225 h 234950"/>
                <a:gd name="connsiteX3" fmla="*/ 27685 w 755650"/>
                <a:gd name="connsiteY3" fmla="*/ 22225 h 234950"/>
                <a:gd name="connsiteX4" fmla="*/ 27685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27685" y="235585"/>
                  </a:moveTo>
                  <a:lnTo>
                    <a:pt x="765200" y="235585"/>
                  </a:lnTo>
                  <a:lnTo>
                    <a:pt x="765200" y="22225"/>
                  </a:lnTo>
                  <a:lnTo>
                    <a:pt x="27685" y="22225"/>
                  </a:lnTo>
                  <a:lnTo>
                    <a:pt x="27685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116"/>
            <p:cNvSpPr/>
            <p:nvPr/>
          </p:nvSpPr>
          <p:spPr>
            <a:xfrm>
              <a:off x="7535333" y="6290087"/>
              <a:ext cx="846608" cy="258880"/>
            </a:xfrm>
            <a:custGeom>
              <a:avLst/>
              <a:gdLst>
                <a:gd name="connsiteX0" fmla="*/ 28575 w 768350"/>
                <a:gd name="connsiteY0" fmla="*/ 235585 h 234950"/>
                <a:gd name="connsiteX1" fmla="*/ 769137 w 768350"/>
                <a:gd name="connsiteY1" fmla="*/ 235585 h 234950"/>
                <a:gd name="connsiteX2" fmla="*/ 769137 w 768350"/>
                <a:gd name="connsiteY2" fmla="*/ 22225 h 234950"/>
                <a:gd name="connsiteX3" fmla="*/ 28575 w 768350"/>
                <a:gd name="connsiteY3" fmla="*/ 22225 h 234950"/>
                <a:gd name="connsiteX4" fmla="*/ 28575 w 7683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234950">
                  <a:moveTo>
                    <a:pt x="28575" y="235585"/>
                  </a:moveTo>
                  <a:lnTo>
                    <a:pt x="769137" y="235585"/>
                  </a:lnTo>
                  <a:lnTo>
                    <a:pt x="769137" y="22225"/>
                  </a:lnTo>
                  <a:lnTo>
                    <a:pt x="28575" y="22225"/>
                  </a:lnTo>
                  <a:lnTo>
                    <a:pt x="28575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17"/>
            <p:cNvSpPr/>
            <p:nvPr/>
          </p:nvSpPr>
          <p:spPr>
            <a:xfrm>
              <a:off x="8360951" y="6290087"/>
              <a:ext cx="832614" cy="258880"/>
            </a:xfrm>
            <a:custGeom>
              <a:avLst/>
              <a:gdLst>
                <a:gd name="connsiteX0" fmla="*/ 19939 w 755650"/>
                <a:gd name="connsiteY0" fmla="*/ 235585 h 234950"/>
                <a:gd name="connsiteX1" fmla="*/ 757453 w 755650"/>
                <a:gd name="connsiteY1" fmla="*/ 235585 h 234950"/>
                <a:gd name="connsiteX2" fmla="*/ 757453 w 755650"/>
                <a:gd name="connsiteY2" fmla="*/ 22225 h 234950"/>
                <a:gd name="connsiteX3" fmla="*/ 19939 w 755650"/>
                <a:gd name="connsiteY3" fmla="*/ 22225 h 234950"/>
                <a:gd name="connsiteX4" fmla="*/ 19939 w 755650"/>
                <a:gd name="connsiteY4" fmla="*/ 235585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650" h="234950">
                  <a:moveTo>
                    <a:pt x="19939" y="235585"/>
                  </a:moveTo>
                  <a:lnTo>
                    <a:pt x="757453" y="235585"/>
                  </a:lnTo>
                  <a:lnTo>
                    <a:pt x="757453" y="22225"/>
                  </a:lnTo>
                  <a:lnTo>
                    <a:pt x="19939" y="22225"/>
                  </a:lnTo>
                  <a:lnTo>
                    <a:pt x="19939" y="235585"/>
                  </a:lnTo>
                  <a:close/>
                </a:path>
              </a:pathLst>
            </a:custGeom>
            <a:solidFill>
              <a:srgbClr val="FEEFB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18"/>
            <p:cNvSpPr/>
            <p:nvPr/>
          </p:nvSpPr>
          <p:spPr>
            <a:xfrm>
              <a:off x="3463219" y="6276093"/>
              <a:ext cx="34984" cy="272874"/>
            </a:xfrm>
            <a:custGeom>
              <a:avLst/>
              <a:gdLst>
                <a:gd name="connsiteX0" fmla="*/ 27685 w 31750"/>
                <a:gd name="connsiteY0" fmla="*/ 28575 h 247650"/>
                <a:gd name="connsiteX1" fmla="*/ 27685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7685" y="28575"/>
                  </a:moveTo>
                  <a:lnTo>
                    <a:pt x="27685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19"/>
            <p:cNvSpPr/>
            <p:nvPr/>
          </p:nvSpPr>
          <p:spPr>
            <a:xfrm>
              <a:off x="4274843" y="6276093"/>
              <a:ext cx="34984" cy="272874"/>
            </a:xfrm>
            <a:custGeom>
              <a:avLst/>
              <a:gdLst>
                <a:gd name="connsiteX0" fmla="*/ 31623 w 31750"/>
                <a:gd name="connsiteY0" fmla="*/ 28575 h 247650"/>
                <a:gd name="connsiteX1" fmla="*/ 31623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31623" y="28575"/>
                  </a:moveTo>
                  <a:lnTo>
                    <a:pt x="31623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20"/>
            <p:cNvSpPr/>
            <p:nvPr/>
          </p:nvSpPr>
          <p:spPr>
            <a:xfrm>
              <a:off x="5100461" y="6276093"/>
              <a:ext cx="34984" cy="272874"/>
            </a:xfrm>
            <a:custGeom>
              <a:avLst/>
              <a:gdLst>
                <a:gd name="connsiteX0" fmla="*/ 19811 w 31750"/>
                <a:gd name="connsiteY0" fmla="*/ 28575 h 247650"/>
                <a:gd name="connsiteX1" fmla="*/ 19811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19811" y="28575"/>
                  </a:moveTo>
                  <a:lnTo>
                    <a:pt x="19811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121"/>
            <p:cNvSpPr/>
            <p:nvPr/>
          </p:nvSpPr>
          <p:spPr>
            <a:xfrm>
              <a:off x="5912085" y="6276093"/>
              <a:ext cx="34984" cy="272874"/>
            </a:xfrm>
            <a:custGeom>
              <a:avLst/>
              <a:gdLst>
                <a:gd name="connsiteX0" fmla="*/ 23748 w 31750"/>
                <a:gd name="connsiteY0" fmla="*/ 28575 h 247650"/>
                <a:gd name="connsiteX1" fmla="*/ 23748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3748" y="28575"/>
                  </a:moveTo>
                  <a:lnTo>
                    <a:pt x="23748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122"/>
            <p:cNvSpPr/>
            <p:nvPr/>
          </p:nvSpPr>
          <p:spPr>
            <a:xfrm>
              <a:off x="6723709" y="6276093"/>
              <a:ext cx="34984" cy="272874"/>
            </a:xfrm>
            <a:custGeom>
              <a:avLst/>
              <a:gdLst>
                <a:gd name="connsiteX0" fmla="*/ 27685 w 31750"/>
                <a:gd name="connsiteY0" fmla="*/ 28575 h 247650"/>
                <a:gd name="connsiteX1" fmla="*/ 27685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7685" y="28575"/>
                  </a:moveTo>
                  <a:lnTo>
                    <a:pt x="27685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123"/>
            <p:cNvSpPr/>
            <p:nvPr/>
          </p:nvSpPr>
          <p:spPr>
            <a:xfrm>
              <a:off x="7535333" y="6276093"/>
              <a:ext cx="34984" cy="272874"/>
            </a:xfrm>
            <a:custGeom>
              <a:avLst/>
              <a:gdLst>
                <a:gd name="connsiteX0" fmla="*/ 28575 w 31750"/>
                <a:gd name="connsiteY0" fmla="*/ 28575 h 247650"/>
                <a:gd name="connsiteX1" fmla="*/ 28575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8575" y="28575"/>
                  </a:moveTo>
                  <a:lnTo>
                    <a:pt x="28575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124"/>
            <p:cNvSpPr/>
            <p:nvPr/>
          </p:nvSpPr>
          <p:spPr>
            <a:xfrm>
              <a:off x="8360950" y="6276093"/>
              <a:ext cx="34984" cy="272874"/>
            </a:xfrm>
            <a:custGeom>
              <a:avLst/>
              <a:gdLst>
                <a:gd name="connsiteX0" fmla="*/ 19939 w 31750"/>
                <a:gd name="connsiteY0" fmla="*/ 28575 h 247650"/>
                <a:gd name="connsiteX1" fmla="*/ 19939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19939" y="28575"/>
                  </a:moveTo>
                  <a:lnTo>
                    <a:pt x="19939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125"/>
            <p:cNvSpPr/>
            <p:nvPr/>
          </p:nvSpPr>
          <p:spPr>
            <a:xfrm>
              <a:off x="9172574" y="6276093"/>
              <a:ext cx="34984" cy="272874"/>
            </a:xfrm>
            <a:custGeom>
              <a:avLst/>
              <a:gdLst>
                <a:gd name="connsiteX0" fmla="*/ 20828 w 31750"/>
                <a:gd name="connsiteY0" fmla="*/ 28575 h 247650"/>
                <a:gd name="connsiteX1" fmla="*/ 20828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0828" y="28575"/>
                  </a:moveTo>
                  <a:lnTo>
                    <a:pt x="20828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126"/>
            <p:cNvSpPr/>
            <p:nvPr/>
          </p:nvSpPr>
          <p:spPr>
            <a:xfrm>
              <a:off x="9984198" y="6276093"/>
              <a:ext cx="34984" cy="272874"/>
            </a:xfrm>
            <a:custGeom>
              <a:avLst/>
              <a:gdLst>
                <a:gd name="connsiteX0" fmla="*/ 24765 w 31750"/>
                <a:gd name="connsiteY0" fmla="*/ 28575 h 247650"/>
                <a:gd name="connsiteX1" fmla="*/ 24765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4765" y="28575"/>
                  </a:moveTo>
                  <a:lnTo>
                    <a:pt x="24765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127"/>
            <p:cNvSpPr/>
            <p:nvPr/>
          </p:nvSpPr>
          <p:spPr>
            <a:xfrm>
              <a:off x="2651595" y="6276093"/>
              <a:ext cx="34984" cy="272874"/>
            </a:xfrm>
            <a:custGeom>
              <a:avLst/>
              <a:gdLst>
                <a:gd name="connsiteX0" fmla="*/ 20637 w 31750"/>
                <a:gd name="connsiteY0" fmla="*/ 28575 h 247650"/>
                <a:gd name="connsiteX1" fmla="*/ 20637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20637" y="28575"/>
                  </a:moveTo>
                  <a:lnTo>
                    <a:pt x="20637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128"/>
            <p:cNvSpPr/>
            <p:nvPr/>
          </p:nvSpPr>
          <p:spPr>
            <a:xfrm>
              <a:off x="10809816" y="6276093"/>
              <a:ext cx="34984" cy="272874"/>
            </a:xfrm>
            <a:custGeom>
              <a:avLst/>
              <a:gdLst>
                <a:gd name="connsiteX0" fmla="*/ 19050 w 31750"/>
                <a:gd name="connsiteY0" fmla="*/ 28575 h 247650"/>
                <a:gd name="connsiteX1" fmla="*/ 19050 w 31750"/>
                <a:gd name="connsiteY1" fmla="*/ 254635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" h="247650">
                  <a:moveTo>
                    <a:pt x="19050" y="28575"/>
                  </a:moveTo>
                  <a:lnTo>
                    <a:pt x="19050" y="25463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129"/>
            <p:cNvSpPr/>
            <p:nvPr/>
          </p:nvSpPr>
          <p:spPr>
            <a:xfrm>
              <a:off x="2637601" y="6290086"/>
              <a:ext cx="8193205" cy="34984"/>
            </a:xfrm>
            <a:custGeom>
              <a:avLst/>
              <a:gdLst>
                <a:gd name="connsiteX0" fmla="*/ 26987 w 7435850"/>
                <a:gd name="connsiteY0" fmla="*/ 22225 h 31750"/>
                <a:gd name="connsiteX1" fmla="*/ 7442200 w 7435850"/>
                <a:gd name="connsiteY1" fmla="*/ 2222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35850" h="31750">
                  <a:moveTo>
                    <a:pt x="26987" y="22225"/>
                  </a:moveTo>
                  <a:lnTo>
                    <a:pt x="7442200" y="2222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130"/>
            <p:cNvSpPr/>
            <p:nvPr/>
          </p:nvSpPr>
          <p:spPr>
            <a:xfrm>
              <a:off x="2637601" y="6527976"/>
              <a:ext cx="8193205" cy="34984"/>
            </a:xfrm>
            <a:custGeom>
              <a:avLst/>
              <a:gdLst>
                <a:gd name="connsiteX0" fmla="*/ 26987 w 7435850"/>
                <a:gd name="connsiteY0" fmla="*/ 19685 h 31750"/>
                <a:gd name="connsiteX1" fmla="*/ 7442200 w 7435850"/>
                <a:gd name="connsiteY1" fmla="*/ 19685 h 3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35850" h="31750">
                  <a:moveTo>
                    <a:pt x="26987" y="19685"/>
                  </a:moveTo>
                  <a:lnTo>
                    <a:pt x="7442200" y="19685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132"/>
            <p:cNvSpPr txBox="1"/>
            <p:nvPr/>
          </p:nvSpPr>
          <p:spPr>
            <a:xfrm>
              <a:off x="2287931" y="5882366"/>
              <a:ext cx="8692265" cy="4070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tabLst>
                  <a:tab pos="607905" algn="l"/>
                </a:tabLst>
              </a:pPr>
              <a:r>
                <a:rPr lang="en-US" altLang="zh-CN" sz="2645" dirty="0">
                  <a:solidFill>
                    <a:srgbClr val="000000"/>
                  </a:solidFill>
                  <a:latin typeface="Arial"/>
                  <a:ea typeface="Times New Roman"/>
                </a:rPr>
                <a:t>      </a:t>
              </a:r>
              <a:r>
                <a:rPr lang="en-US" altLang="zh-CN" sz="2645" dirty="0" err="1">
                  <a:solidFill>
                    <a:srgbClr val="000000"/>
                  </a:solidFill>
                  <a:latin typeface="Times New Roman"/>
                  <a:ea typeface="Times New Roman"/>
                </a:rPr>
                <a:t>st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[0]</a:t>
              </a:r>
              <a:r>
                <a:rPr lang="en-US" altLang="zh-CN" sz="2645" spc="4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st[1]</a:t>
              </a:r>
              <a:r>
                <a:rPr lang="en-US" altLang="zh-CN" sz="2645" spc="5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st[2</a:t>
              </a:r>
              <a:r>
                <a:rPr lang="en-US" altLang="zh-CN" sz="2645" spc="5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]</a:t>
              </a:r>
              <a:r>
                <a:rPr lang="en-US" altLang="zh-CN" sz="2645" spc="5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st3]</a:t>
              </a:r>
              <a:r>
                <a:rPr lang="en-US" altLang="zh-CN" sz="2645" spc="4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st[4]</a:t>
              </a:r>
              <a:r>
                <a:rPr lang="en-US" altLang="zh-CN" sz="2645" spc="5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st[5]</a:t>
              </a:r>
              <a:r>
                <a:rPr lang="en-US" altLang="zh-CN" sz="2645" spc="6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st[6]</a:t>
              </a:r>
              <a:r>
                <a:rPr lang="en-US" altLang="zh-CN" sz="2645" spc="5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st[7]</a:t>
              </a:r>
              <a:r>
                <a:rPr lang="en-US" altLang="zh-CN" sz="2645" spc="4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st[8]</a:t>
              </a:r>
              <a:r>
                <a:rPr lang="en-US" altLang="zh-CN" sz="2645" spc="6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264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st[9]..</a:t>
              </a:r>
            </a:p>
          </p:txBody>
        </p:sp>
        <p:sp>
          <p:nvSpPr>
            <p:cNvPr id="60" name="TextBox 133"/>
            <p:cNvSpPr txBox="1"/>
            <p:nvPr/>
          </p:nvSpPr>
          <p:spPr>
            <a:xfrm>
              <a:off x="3024103" y="6314698"/>
              <a:ext cx="7575515" cy="239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1250"/>
                </a:lnSpc>
                <a:tabLst>
                  <a:tab pos="856720" algn="l"/>
                  <a:tab pos="2430221" algn="l"/>
                  <a:tab pos="3268189" algn="l"/>
                  <a:tab pos="4064175" algn="l"/>
                  <a:tab pos="4929012" algn="l"/>
                  <a:tab pos="5684695" algn="l"/>
                  <a:tab pos="6543235" algn="l"/>
                  <a:tab pos="7360631" algn="l"/>
                </a:tabLst>
              </a:pPr>
              <a:r>
                <a:rPr lang="en-US" altLang="zh-CN" sz="1322" dirty="0">
                  <a:solidFill>
                    <a:srgbClr val="000000"/>
                  </a:solidFill>
                  <a:latin typeface="Segoe UI"/>
                  <a:ea typeface="Segoe UI"/>
                </a:rPr>
                <a:t>H	i	M	</a:t>
              </a:r>
              <a:r>
                <a:rPr lang="en-US" altLang="zh-CN" sz="1543" dirty="0">
                  <a:solidFill>
                    <a:srgbClr val="000000"/>
                  </a:solidFill>
                  <a:latin typeface="Candara"/>
                  <a:ea typeface="Candara"/>
                </a:rPr>
                <a:t>o	</a:t>
              </a:r>
              <a:r>
                <a:rPr lang="en-US" altLang="zh-CN" sz="1322" dirty="0">
                  <a:solidFill>
                    <a:srgbClr val="231E16"/>
                  </a:solidFill>
                  <a:latin typeface="Segoe UI"/>
                  <a:ea typeface="Segoe UI"/>
                </a:rPr>
                <a:t>m	</a:t>
              </a:r>
              <a:r>
                <a:rPr lang="en-US" altLang="zh-CN" sz="1322" dirty="0">
                  <a:solidFill>
                    <a:srgbClr val="000000"/>
                  </a:solidFill>
                  <a:latin typeface="Segoe UI"/>
                  <a:ea typeface="Segoe UI"/>
                </a:rPr>
                <a:t>Ị	\o	</a:t>
              </a:r>
              <a:r>
                <a:rPr lang="en-US" altLang="zh-CN" sz="1322" dirty="0">
                  <a:solidFill>
                    <a:srgbClr val="231E16"/>
                  </a:solidFill>
                  <a:latin typeface="Segoe UI"/>
                  <a:ea typeface="Segoe UI"/>
                </a:rPr>
                <a:t>?	</a:t>
              </a:r>
              <a:r>
                <a:rPr lang="en-US" altLang="zh-CN" sz="1322" spc="-50" dirty="0">
                  <a:solidFill>
                    <a:srgbClr val="231E16"/>
                  </a:solidFill>
                  <a:latin typeface="Segoe UI"/>
                  <a:ea typeface="Segoe UI"/>
                </a:rPr>
                <a:t>?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376279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40"/>
          <p:cNvSpPr/>
          <p:nvPr/>
        </p:nvSpPr>
        <p:spPr>
          <a:xfrm>
            <a:off x="10641894" y="6276093"/>
            <a:ext cx="622712" cy="622712"/>
          </a:xfrm>
          <a:custGeom>
            <a:avLst/>
            <a:gdLst>
              <a:gd name="connsiteX0" fmla="*/ 22097 w 565150"/>
              <a:gd name="connsiteY0" fmla="*/ 293370 h 565150"/>
              <a:gd name="connsiteX1" fmla="*/ 297180 w 565150"/>
              <a:gd name="connsiteY1" fmla="*/ 19050 h 565150"/>
              <a:gd name="connsiteX2" fmla="*/ 572261 w 565150"/>
              <a:gd name="connsiteY2" fmla="*/ 293370 h 565150"/>
              <a:gd name="connsiteX3" fmla="*/ 297180 w 565150"/>
              <a:gd name="connsiteY3" fmla="*/ 567690 h 565150"/>
              <a:gd name="connsiteX4" fmla="*/ 22097 w 565150"/>
              <a:gd name="connsiteY4" fmla="*/ 293370 h 565150"/>
              <a:gd name="connsiteX5" fmla="*/ 22097 w 565150"/>
              <a:gd name="connsiteY5" fmla="*/ 29337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565150">
                <a:moveTo>
                  <a:pt x="22097" y="293370"/>
                </a:moveTo>
                <a:cubicBezTo>
                  <a:pt x="22097" y="141871"/>
                  <a:pt x="145288" y="19050"/>
                  <a:pt x="297180" y="19050"/>
                </a:cubicBezTo>
                <a:cubicBezTo>
                  <a:pt x="449071" y="19050"/>
                  <a:pt x="572261" y="141871"/>
                  <a:pt x="572261" y="293370"/>
                </a:cubicBezTo>
                <a:cubicBezTo>
                  <a:pt x="572261" y="444868"/>
                  <a:pt x="449071" y="567690"/>
                  <a:pt x="297180" y="567690"/>
                </a:cubicBezTo>
                <a:cubicBezTo>
                  <a:pt x="145288" y="567690"/>
                  <a:pt x="22097" y="444868"/>
                  <a:pt x="22097" y="293370"/>
                </a:cubicBezTo>
                <a:lnTo>
                  <a:pt x="22097" y="293370"/>
                </a:lnTo>
                <a:close/>
              </a:path>
            </a:pathLst>
          </a:custGeom>
          <a:solidFill>
            <a:srgbClr val="FC84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c-string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vi-VN" altLang="zh-CN" sz="24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c-string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vi-VN" altLang="zh-CN" sz="24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=&gt;</a:t>
            </a:r>
            <a:r>
              <a:rPr lang="vi-VN" altLang="zh-CN" sz="24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vi-VN" altLang="zh-CN" sz="24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truy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cập</a:t>
            </a:r>
            <a:r>
              <a:rPr lang="vi-VN" altLang="zh-CN"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thành</a:t>
            </a:r>
            <a:r>
              <a:rPr lang="vi-VN" altLang="zh-CN" sz="24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viên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thông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qua</a:t>
            </a:r>
            <a:r>
              <a:rPr lang="vi-VN" altLang="zh-CN" sz="24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chỉ</a:t>
            </a:r>
            <a:r>
              <a:rPr lang="vi-VN" altLang="zh-CN" sz="24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số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(index)</a:t>
            </a: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Ví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dụ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ourString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6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"Hi"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altLang="zh-CN" sz="2400" spc="-33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ourString[</a:t>
            </a:r>
            <a:r>
              <a:rPr lang="vi-VN" altLang="zh-CN" sz="2400" spc="-88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"H“</a:t>
            </a:r>
            <a:endParaRPr lang="en-US" altLang="zh-CN" sz="2400" spc="-66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ourString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vi-VN" altLang="zh-CN" sz="2400" spc="-72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0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"i“</a:t>
            </a:r>
            <a:endParaRPr lang="en-US" altLang="zh-CN" sz="2400" spc="-48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ourString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0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"</a:t>
            </a:r>
            <a:r>
              <a:rPr lang="vi-VN" altLang="zh-CN" sz="2400" spc="-37" dirty="0">
                <a:solidFill>
                  <a:srgbClr val="000000"/>
                </a:solidFill>
                <a:latin typeface="Times New Roman"/>
                <a:ea typeface="Times New Roman"/>
              </a:rPr>
              <a:t>\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endParaRPr lang="en-US" altLang="zh-CN" sz="2400" spc="-6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ourString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xác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định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(unknown)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0">
              <a:spcBef>
                <a:spcPts val="435"/>
              </a:spcBef>
              <a:buNone/>
            </a:pP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ourString</a:t>
            </a:r>
            <a:r>
              <a:rPr lang="vi-VN" altLang="zh-CN" sz="2400" spc="-22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xác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định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(unknown)</a:t>
            </a:r>
          </a:p>
          <a:p>
            <a:pPr hangingPunct="0">
              <a:lnSpc>
                <a:spcPct val="129999"/>
              </a:lnSpc>
            </a:pPr>
            <a:r>
              <a:rPr lang="vi-VN" altLang="zh-CN" sz="2400" spc="-99" dirty="0">
                <a:solidFill>
                  <a:srgbClr val="000000"/>
                </a:solidFill>
                <a:latin typeface="Times New Roman"/>
                <a:ea typeface="Times New Roman"/>
              </a:rPr>
              <a:t>Chú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88" dirty="0">
                <a:solidFill>
                  <a:srgbClr val="000000"/>
                </a:solidFill>
                <a:latin typeface="Times New Roman"/>
                <a:ea typeface="Times New Roman"/>
              </a:rPr>
              <a:t>ý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83" dirty="0">
                <a:solidFill>
                  <a:srgbClr val="000000"/>
                </a:solidFill>
                <a:latin typeface="Times New Roman"/>
                <a:ea typeface="Times New Roman"/>
              </a:rPr>
              <a:t>nếu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6" dirty="0">
                <a:solidFill>
                  <a:srgbClr val="000000"/>
                </a:solidFill>
                <a:latin typeface="Times New Roman"/>
                <a:ea typeface="Times New Roman"/>
              </a:rPr>
              <a:t>thực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6" dirty="0">
                <a:solidFill>
                  <a:srgbClr val="000000"/>
                </a:solidFill>
                <a:latin typeface="Times New Roman"/>
                <a:ea typeface="Times New Roman"/>
              </a:rPr>
              <a:t>hiện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88" dirty="0">
                <a:solidFill>
                  <a:srgbClr val="000000"/>
                </a:solidFill>
                <a:latin typeface="Times New Roman"/>
                <a:ea typeface="Times New Roman"/>
              </a:rPr>
              <a:t>phép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83" dirty="0">
                <a:solidFill>
                  <a:srgbClr val="000000"/>
                </a:solidFill>
                <a:latin typeface="Times New Roman"/>
                <a:ea typeface="Times New Roman"/>
              </a:rPr>
              <a:t>gán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1" dirty="0">
                <a:solidFill>
                  <a:srgbClr val="000000"/>
                </a:solidFill>
                <a:latin typeface="Times New Roman"/>
                <a:ea typeface="Times New Roman"/>
              </a:rPr>
              <a:t>ourString[</a:t>
            </a:r>
            <a:r>
              <a:rPr lang="vi-VN" altLang="zh-CN" sz="2400" spc="-94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4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99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24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spc="-76" dirty="0">
                <a:solidFill>
                  <a:srgbClr val="000000"/>
                </a:solidFill>
                <a:latin typeface="Times New Roman"/>
              </a:rPr>
              <a:t>‘</a:t>
            </a:r>
            <a:r>
              <a:rPr lang="vi-VN" altLang="zh-CN" sz="2400" spc="-88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altLang="zh-CN" sz="2400" spc="-76" dirty="0">
                <a:solidFill>
                  <a:srgbClr val="000000"/>
                </a:solidFill>
                <a:latin typeface="Times New Roman"/>
                <a:ea typeface="Times New Roman"/>
              </a:rPr>
              <a:t>’</a:t>
            </a:r>
            <a:r>
              <a:rPr lang="vi-VN" altLang="zh-CN" sz="2400" spc="-5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vi-VN" sz="3600" dirty="0"/>
            </a:b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Ghi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đè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2" dirty="0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vi-VN" altLang="zh-CN" sz="2400" spc="-37" dirty="0">
                <a:solidFill>
                  <a:srgbClr val="000000"/>
                </a:solidFill>
                <a:latin typeface="Times New Roman"/>
                <a:ea typeface="Times New Roman"/>
              </a:rPr>
              <a:t>\</a:t>
            </a:r>
            <a:r>
              <a:rPr lang="vi-VN" altLang="zh-CN" sz="2400" spc="-72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r>
              <a:rPr lang="vi-VN" altLang="zh-CN" sz="24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(null)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bởi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“b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</a:p>
          <a:p>
            <a:pPr hangingPunct="0">
              <a:lnSpc>
                <a:spcPct val="129999"/>
              </a:lnSpc>
            </a:pP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Nếu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null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bị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ghi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đè,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c-string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còn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hoạt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động</a:t>
            </a:r>
            <a:r>
              <a:rPr lang="vi-VN" altLang="zh-CN" sz="2400" spc="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như</a:t>
            </a:r>
            <a:r>
              <a:rPr lang="vi-VN" altLang="zh-CN"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ea typeface="Times New Roman"/>
              </a:rPr>
              <a:t>c-</a:t>
            </a:r>
            <a:r>
              <a:rPr lang="vi-VN" altLang="zh-CN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0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  <a:r>
              <a:rPr lang="vi-VN" altLang="zh-CN"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55" dirty="0">
                <a:solidFill>
                  <a:srgbClr val="000000"/>
                </a:solidFill>
                <a:latin typeface="Times New Roman"/>
                <a:ea typeface="Times New Roman"/>
              </a:rPr>
              <a:t>nữa!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72" dirty="0">
                <a:solidFill>
                  <a:srgbClr val="000000"/>
                </a:solidFill>
                <a:latin typeface="Times New Roman"/>
                <a:ea typeface="Times New Roman"/>
              </a:rPr>
              <a:t>=&gt;</a:t>
            </a:r>
            <a:r>
              <a:rPr lang="vi-VN" altLang="zh-CN"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48" dirty="0">
                <a:solidFill>
                  <a:srgbClr val="000000"/>
                </a:solidFill>
                <a:latin typeface="Times New Roman"/>
                <a:ea typeface="Times New Roman"/>
              </a:rPr>
              <a:t>kết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quả</a:t>
            </a:r>
            <a:r>
              <a:rPr lang="vi-VN" altLang="zh-CN"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4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dự</a:t>
            </a:r>
            <a:r>
              <a:rPr lang="vi-VN" altLang="zh-CN"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1" dirty="0">
                <a:solidFill>
                  <a:srgbClr val="000000"/>
                </a:solidFill>
                <a:latin typeface="Times New Roman"/>
                <a:ea typeface="Times New Roman"/>
              </a:rPr>
              <a:t>đoán</a:t>
            </a:r>
            <a:r>
              <a:rPr lang="vi-VN" altLang="zh-CN" sz="24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400" spc="-66" dirty="0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611590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36"/>
              </a:lnSpc>
            </a:pPr>
            <a:endParaRPr lang="en-US" dirty="0"/>
          </a:p>
          <a:p>
            <a:pPr marL="0" indent="0" hangingPunct="0">
              <a:lnSpc>
                <a:spcPct val="129583"/>
              </a:lnSpc>
              <a:buNone/>
            </a:pP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600" spc="-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33" dirty="0" err="1">
                <a:solidFill>
                  <a:srgbClr val="000000"/>
                </a:solidFill>
                <a:latin typeface="Times New Roman"/>
                <a:ea typeface="Times New Roman"/>
              </a:rPr>
              <a:t>mystring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ea typeface="Times New Roman"/>
              </a:rPr>
              <a:t>[10]=</a:t>
            </a:r>
            <a:r>
              <a:rPr lang="en-US" altLang="zh-CN" sz="36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ea typeface="Times New Roman"/>
              </a:rPr>
              <a:t>“Hello!”;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en-US" dirty="0"/>
            </a:b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newstring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ea typeface="Times New Roman"/>
              </a:rPr>
              <a:t>[20];</a:t>
            </a:r>
          </a:p>
          <a:p>
            <a:pPr marL="0" indent="0" hangingPunct="0">
              <a:lnSpc>
                <a:spcPct val="129583"/>
              </a:lnSpc>
              <a:buNone/>
            </a:pPr>
            <a:endParaRPr lang="en-US" altLang="zh-CN" sz="3600" spc="-44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hangingPunct="0">
              <a:lnSpc>
                <a:spcPct val="129583"/>
              </a:lnSpc>
            </a:pPr>
            <a:endParaRPr lang="en-US" altLang="zh-CN" sz="3600" spc="-44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6" name="TextBox 150"/>
          <p:cNvSpPr txBox="1"/>
          <p:nvPr/>
        </p:nvSpPr>
        <p:spPr>
          <a:xfrm>
            <a:off x="946118" y="3134591"/>
            <a:ext cx="1074367" cy="440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65" spc="-44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2865" spc="-1185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65" spc="-22" dirty="0">
                <a:solidFill>
                  <a:srgbClr val="000000"/>
                </a:solidFill>
                <a:latin typeface="Times New Roman"/>
                <a:ea typeface="Times New Roman"/>
              </a:rPr>
              <a:t>cin</a:t>
            </a:r>
          </a:p>
        </p:txBody>
      </p:sp>
      <p:sp>
        <p:nvSpPr>
          <p:cNvPr id="17" name="TextBox 151"/>
          <p:cNvSpPr txBox="1"/>
          <p:nvPr/>
        </p:nvSpPr>
        <p:spPr>
          <a:xfrm>
            <a:off x="4049712" y="3702050"/>
            <a:ext cx="3029392" cy="440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65" spc="-50" dirty="0">
                <a:solidFill>
                  <a:srgbClr val="FE0000"/>
                </a:solidFill>
                <a:latin typeface="Times New Roman"/>
                <a:ea typeface="Times New Roman"/>
              </a:rPr>
              <a:t>std</a:t>
            </a:r>
            <a:r>
              <a:rPr lang="en-US" altLang="zh-CN" sz="2865" spc="-33" dirty="0">
                <a:solidFill>
                  <a:srgbClr val="FE0000"/>
                </a:solidFill>
                <a:latin typeface="Times New Roman"/>
                <a:ea typeface="Times New Roman"/>
              </a:rPr>
              <a:t>::</a:t>
            </a:r>
            <a:r>
              <a:rPr lang="en-US" altLang="zh-CN" sz="2865" spc="-50" dirty="0">
                <a:solidFill>
                  <a:srgbClr val="FE0000"/>
                </a:solidFill>
                <a:latin typeface="Times New Roman"/>
                <a:ea typeface="Times New Roman"/>
              </a:rPr>
              <a:t>cin</a:t>
            </a:r>
            <a:r>
              <a:rPr lang="en-US" altLang="zh-CN" sz="2865" spc="-66" dirty="0">
                <a:solidFill>
                  <a:srgbClr val="FE0000"/>
                </a:solidFill>
                <a:latin typeface="Times New Roman"/>
                <a:ea typeface="Times New Roman"/>
              </a:rPr>
              <a:t>&gt;&gt;</a:t>
            </a:r>
            <a:r>
              <a:rPr lang="en-US" altLang="zh-CN" sz="2865" spc="-55" dirty="0">
                <a:solidFill>
                  <a:srgbClr val="FE0000"/>
                </a:solidFill>
                <a:latin typeface="Times New Roman"/>
                <a:ea typeface="Times New Roman"/>
              </a:rPr>
              <a:t>newstring</a:t>
            </a:r>
            <a:r>
              <a:rPr lang="en-US" altLang="zh-CN" sz="2865" spc="-33" dirty="0">
                <a:solidFill>
                  <a:srgbClr val="FE0000"/>
                </a:solidFill>
                <a:latin typeface="Times New Roman"/>
                <a:ea typeface="Times New Roman"/>
              </a:rPr>
              <a:t>;</a:t>
            </a:r>
          </a:p>
        </p:txBody>
      </p:sp>
      <p:sp>
        <p:nvSpPr>
          <p:cNvPr id="18" name="TextBox 152"/>
          <p:cNvSpPr txBox="1"/>
          <p:nvPr/>
        </p:nvSpPr>
        <p:spPr>
          <a:xfrm>
            <a:off x="946118" y="4270025"/>
            <a:ext cx="1594752" cy="440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65" spc="-72" dirty="0">
                <a:solidFill>
                  <a:srgbClr val="000000"/>
                </a:solidFill>
                <a:latin typeface="Wingdings"/>
                <a:ea typeface="Wingdings"/>
              </a:rPr>
              <a:t></a:t>
            </a:r>
            <a:r>
              <a:rPr lang="en-US" altLang="zh-CN" sz="2865" spc="-1190" dirty="0">
                <a:solidFill>
                  <a:srgbClr val="000000"/>
                </a:solidFill>
                <a:latin typeface="Wingdings"/>
                <a:cs typeface="Wingdings"/>
              </a:rPr>
              <a:t> </a:t>
            </a:r>
            <a:r>
              <a:rPr lang="en-US" altLang="zh-CN" sz="2865" spc="-33" dirty="0">
                <a:solidFill>
                  <a:srgbClr val="000000"/>
                </a:solidFill>
                <a:latin typeface="Times New Roman"/>
                <a:ea typeface="Times New Roman"/>
              </a:rPr>
              <a:t>getline</a:t>
            </a:r>
          </a:p>
        </p:txBody>
      </p:sp>
      <p:sp>
        <p:nvSpPr>
          <p:cNvPr id="19" name="TextBox 153"/>
          <p:cNvSpPr txBox="1"/>
          <p:nvPr/>
        </p:nvSpPr>
        <p:spPr>
          <a:xfrm>
            <a:off x="3908658" y="4837602"/>
            <a:ext cx="4319376" cy="440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65" spc="-55" dirty="0">
                <a:solidFill>
                  <a:srgbClr val="FE0000"/>
                </a:solidFill>
                <a:latin typeface="Times New Roman"/>
                <a:ea typeface="Times New Roman"/>
              </a:rPr>
              <a:t>std</a:t>
            </a:r>
            <a:r>
              <a:rPr lang="en-US" altLang="zh-CN" sz="2865" spc="-33" dirty="0">
                <a:solidFill>
                  <a:srgbClr val="FE0000"/>
                </a:solidFill>
                <a:latin typeface="Times New Roman"/>
                <a:ea typeface="Times New Roman"/>
              </a:rPr>
              <a:t>::</a:t>
            </a:r>
            <a:r>
              <a:rPr lang="en-US" altLang="zh-CN" sz="2865" spc="-48" dirty="0">
                <a:solidFill>
                  <a:srgbClr val="FE0000"/>
                </a:solidFill>
                <a:latin typeface="Times New Roman"/>
                <a:ea typeface="Times New Roman"/>
              </a:rPr>
              <a:t>cin.getline</a:t>
            </a:r>
            <a:r>
              <a:rPr lang="en-US" altLang="zh-CN" sz="2865" spc="-61" dirty="0">
                <a:solidFill>
                  <a:srgbClr val="FE0000"/>
                </a:solidFill>
                <a:latin typeface="Times New Roman"/>
                <a:ea typeface="Times New Roman"/>
              </a:rPr>
              <a:t>(newst</a:t>
            </a:r>
            <a:r>
              <a:rPr lang="en-US" altLang="zh-CN" sz="2865" spc="-55" dirty="0">
                <a:solidFill>
                  <a:srgbClr val="FE0000"/>
                </a:solidFill>
                <a:latin typeface="Times New Roman"/>
                <a:ea typeface="Times New Roman"/>
              </a:rPr>
              <a:t>ring,12);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768626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2"/>
          <p:cNvSpPr txBox="1"/>
          <p:nvPr/>
        </p:nvSpPr>
        <p:spPr>
          <a:xfrm>
            <a:off x="3731054" y="3527976"/>
            <a:ext cx="5856910" cy="4408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65" dirty="0">
                <a:solidFill>
                  <a:srgbClr val="FE0000"/>
                </a:solidFill>
                <a:latin typeface="Times New Roman"/>
                <a:ea typeface="Times New Roman"/>
              </a:rPr>
              <a:t>aString</a:t>
            </a:r>
            <a:r>
              <a:rPr lang="en-US" altLang="zh-CN" sz="2865" spc="-17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65" dirty="0">
                <a:solidFill>
                  <a:srgbClr val="FE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2865" spc="-17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65" dirty="0">
                <a:solidFill>
                  <a:srgbClr val="FE0000"/>
                </a:solidFill>
                <a:latin typeface="Times New Roman"/>
                <a:ea typeface="Times New Roman"/>
              </a:rPr>
              <a:t>“Hello"</a:t>
            </a:r>
            <a:r>
              <a:rPr lang="en-US" altLang="zh-CN" sz="2865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r>
              <a:rPr lang="en-US" altLang="zh-CN" sz="2865" spc="-17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2865" dirty="0">
                <a:solidFill>
                  <a:srgbClr val="000000"/>
                </a:solidFill>
                <a:latin typeface="Times New Roman"/>
                <a:ea typeface="Times New Roman"/>
              </a:rPr>
              <a:t>//</a:t>
            </a:r>
            <a:r>
              <a:rPr lang="en-US" altLang="zh-CN" sz="2865" spc="-1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65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en-US" altLang="zh-CN" sz="2865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65" dirty="0">
                <a:solidFill>
                  <a:srgbClr val="000000"/>
                </a:solidFill>
                <a:latin typeface="Times New Roman"/>
                <a:ea typeface="Times New Roman"/>
              </a:rPr>
              <a:t>HỢP</a:t>
            </a:r>
            <a:r>
              <a:rPr lang="en-US" altLang="zh-CN" sz="2865" spc="-1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65" dirty="0">
                <a:solidFill>
                  <a:srgbClr val="000000"/>
                </a:solidFill>
                <a:latin typeface="Times New Roman"/>
                <a:ea typeface="Times New Roman"/>
              </a:rPr>
              <a:t>LỆ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spc="-120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strings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giống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những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biến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khác</a:t>
            </a:r>
            <a:endParaRPr lang="en-US" dirty="0"/>
          </a:p>
          <a:p>
            <a:r>
              <a:rPr lang="en-US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phép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gán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hoặc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>
                <a:solidFill>
                  <a:srgbClr val="000000"/>
                </a:solidFill>
                <a:latin typeface="Times New Roman"/>
                <a:ea typeface="Times New Roman"/>
              </a:rPr>
              <a:t>so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sánh</a:t>
            </a:r>
            <a:endParaRPr lang="en-US" altLang="zh-CN" sz="3600" spc="-83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Chỉ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toán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tử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“=”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lúc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khởi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tạo</a:t>
            </a:r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1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c-string!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aString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[</a:t>
            </a:r>
            <a:r>
              <a:rPr lang="en-US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</a:p>
          <a:p>
            <a:r>
              <a:rPr lang="en-US" altLang="zh-CN" sz="3600" spc="-76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Phải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8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thư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viện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cho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phép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gán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 lvl="1"/>
            <a:r>
              <a:rPr lang="en-US" altLang="zh-CN" sz="3159" spc="-50" dirty="0" err="1">
                <a:solidFill>
                  <a:srgbClr val="FE0000"/>
                </a:solidFill>
                <a:latin typeface="Times New Roman"/>
                <a:ea typeface="Times New Roman"/>
              </a:rPr>
              <a:t>strcpy</a:t>
            </a:r>
            <a:r>
              <a:rPr lang="en-US" altLang="zh-CN" sz="3159" spc="-50" dirty="0">
                <a:solidFill>
                  <a:srgbClr val="FE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3159" spc="-50" dirty="0" err="1">
                <a:solidFill>
                  <a:srgbClr val="FE0000"/>
                </a:solidFill>
                <a:latin typeface="Times New Roman"/>
                <a:ea typeface="Times New Roman"/>
              </a:rPr>
              <a:t>aString</a:t>
            </a:r>
            <a:r>
              <a:rPr lang="en-US" altLang="zh-CN" sz="3159" spc="-50" dirty="0">
                <a:solidFill>
                  <a:srgbClr val="FE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3159" spc="-153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159" spc="-44" dirty="0">
                <a:solidFill>
                  <a:srgbClr val="FE0000"/>
                </a:solidFill>
                <a:latin typeface="Times New Roman"/>
                <a:ea typeface="Times New Roman"/>
              </a:rPr>
              <a:t>"Hello");</a:t>
            </a:r>
            <a:endParaRPr lang="en-US" sz="3600" dirty="0"/>
          </a:p>
          <a:p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xây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dựng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sẵn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2" dirty="0" err="1">
                <a:solidFill>
                  <a:srgbClr val="000000"/>
                </a:solidFill>
                <a:latin typeface="Times New Roman"/>
                <a:ea typeface="Times New Roman"/>
              </a:rPr>
              <a:t>trong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1" dirty="0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lang="en-US" altLang="zh-CN" sz="3600" spc="-71" dirty="0" err="1">
                <a:solidFill>
                  <a:srgbClr val="000000"/>
                </a:solidFill>
                <a:latin typeface="Times New Roman"/>
                <a:ea typeface="Times New Roman"/>
              </a:rPr>
              <a:t>cstring</a:t>
            </a:r>
            <a:r>
              <a:rPr lang="en-US" altLang="zh-CN" sz="3600" spc="-71" dirty="0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endParaRPr lang="en-US" sz="3600" dirty="0"/>
          </a:p>
          <a:p>
            <a:r>
              <a:rPr lang="en-US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Đặt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giá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trị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của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aString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bằng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với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“Hello”</a:t>
            </a:r>
            <a:endParaRPr lang="en-US" sz="3600" dirty="0"/>
          </a:p>
          <a:p>
            <a:r>
              <a:rPr lang="en-US" altLang="zh-CN" sz="3600" spc="-132" dirty="0">
                <a:solidFill>
                  <a:srgbClr val="000000"/>
                </a:solidFill>
                <a:latin typeface="Times New Roman"/>
                <a:ea typeface="Times New Roman"/>
              </a:rPr>
              <a:t> KHÔNG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kiểm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 err="1">
                <a:solidFill>
                  <a:srgbClr val="000000"/>
                </a:solidFill>
                <a:latin typeface="Times New Roman"/>
                <a:ea typeface="Times New Roman"/>
              </a:rPr>
              <a:t>tra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kích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thước</a:t>
            </a:r>
            <a:r>
              <a:rPr lang="en-US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081722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71"/>
          <p:cNvSpPr/>
          <p:nvPr/>
        </p:nvSpPr>
        <p:spPr>
          <a:xfrm>
            <a:off x="10641894" y="6276093"/>
            <a:ext cx="622712" cy="622712"/>
          </a:xfrm>
          <a:custGeom>
            <a:avLst/>
            <a:gdLst>
              <a:gd name="connsiteX0" fmla="*/ 22097 w 565150"/>
              <a:gd name="connsiteY0" fmla="*/ 293370 h 565150"/>
              <a:gd name="connsiteX1" fmla="*/ 297180 w 565150"/>
              <a:gd name="connsiteY1" fmla="*/ 19050 h 565150"/>
              <a:gd name="connsiteX2" fmla="*/ 572261 w 565150"/>
              <a:gd name="connsiteY2" fmla="*/ 293370 h 565150"/>
              <a:gd name="connsiteX3" fmla="*/ 297180 w 565150"/>
              <a:gd name="connsiteY3" fmla="*/ 567690 h 565150"/>
              <a:gd name="connsiteX4" fmla="*/ 22097 w 565150"/>
              <a:gd name="connsiteY4" fmla="*/ 293370 h 565150"/>
              <a:gd name="connsiteX5" fmla="*/ 22097 w 565150"/>
              <a:gd name="connsiteY5" fmla="*/ 29337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565150">
                <a:moveTo>
                  <a:pt x="22097" y="293370"/>
                </a:moveTo>
                <a:cubicBezTo>
                  <a:pt x="22097" y="141871"/>
                  <a:pt x="145288" y="19050"/>
                  <a:pt x="297180" y="19050"/>
                </a:cubicBezTo>
                <a:cubicBezTo>
                  <a:pt x="449071" y="19050"/>
                  <a:pt x="572261" y="141871"/>
                  <a:pt x="572261" y="293370"/>
                </a:cubicBezTo>
                <a:cubicBezTo>
                  <a:pt x="572261" y="444868"/>
                  <a:pt x="449071" y="567690"/>
                  <a:pt x="297180" y="567690"/>
                </a:cubicBezTo>
                <a:cubicBezTo>
                  <a:pt x="145288" y="567690"/>
                  <a:pt x="22097" y="444868"/>
                  <a:pt x="22097" y="293370"/>
                </a:cubicBezTo>
                <a:lnTo>
                  <a:pt x="22097" y="293370"/>
                </a:lnTo>
                <a:close/>
              </a:path>
            </a:pathLst>
          </a:custGeom>
          <a:solidFill>
            <a:srgbClr val="FC84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137"/>
              </a:lnSpc>
              <a:buNone/>
            </a:pPr>
            <a:endParaRPr lang="vi-VN" dirty="0"/>
          </a:p>
          <a:p>
            <a:r>
              <a:rPr lang="vi-VN" altLang="zh-CN" sz="2000" spc="-110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6" dirty="0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99" dirty="0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98" dirty="0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88" dirty="0">
                <a:solidFill>
                  <a:srgbClr val="000000"/>
                </a:solidFill>
                <a:latin typeface="Times New Roman"/>
                <a:ea typeface="Times New Roman"/>
              </a:rPr>
              <a:t>toán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6" dirty="0">
                <a:solidFill>
                  <a:srgbClr val="000000"/>
                </a:solidFill>
                <a:latin typeface="Times New Roman"/>
                <a:ea typeface="Times New Roman"/>
              </a:rPr>
              <a:t>tử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2" dirty="0">
                <a:solidFill>
                  <a:srgbClr val="000000"/>
                </a:solidFill>
                <a:latin typeface="Times New Roman"/>
                <a:ea typeface="Times New Roman"/>
              </a:rPr>
              <a:t>‘</a:t>
            </a:r>
            <a:r>
              <a:rPr lang="vi-VN" altLang="zh-CN" sz="2000" spc="-104" dirty="0">
                <a:solidFill>
                  <a:srgbClr val="000000"/>
                </a:solidFill>
                <a:latin typeface="Times New Roman"/>
                <a:ea typeface="Times New Roman"/>
              </a:rPr>
              <a:t>==“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88" dirty="0">
                <a:solidFill>
                  <a:srgbClr val="000000"/>
                </a:solidFill>
                <a:latin typeface="Times New Roman"/>
                <a:ea typeface="Times New Roman"/>
              </a:rPr>
              <a:t>với</a:t>
            </a: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88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vi-VN" altLang="zh-CN" sz="2000" spc="-76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</a:p>
          <a:p>
            <a:pPr indent="0">
              <a:buNone/>
            </a:pP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vi-VN" altLang="zh-CN"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ea typeface="Times New Roman"/>
              </a:rPr>
              <a:t>String[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83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6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“Hello”</a:t>
            </a:r>
            <a:r>
              <a:rPr lang="vi-VN" altLang="zh-CN" sz="2000" spc="-22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altLang="zh-CN" sz="2000" spc="-22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r>
              <a:rPr lang="vi-VN" altLang="zh-CN"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ea typeface="Times New Roman"/>
              </a:rPr>
              <a:t>anotherString[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ea typeface="Times New Roman"/>
              </a:rPr>
              <a:t>]</a:t>
            </a:r>
            <a:r>
              <a:rPr lang="vi-VN" altLang="zh-CN"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2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“Goodbye”</a:t>
            </a:r>
            <a:r>
              <a:rPr lang="vi-VN" altLang="zh-CN" sz="2000" spc="-5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r>
              <a:rPr lang="vi-VN" altLang="zh-CN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vi-VN" dirty="0"/>
            </a:br>
            <a:r>
              <a:rPr lang="vi-VN" altLang="zh-CN" sz="2000" spc="-55" dirty="0">
                <a:solidFill>
                  <a:srgbClr val="FE0000"/>
                </a:solidFill>
                <a:latin typeface="Times New Roman"/>
                <a:ea typeface="Times New Roman"/>
              </a:rPr>
              <a:t>aString</a:t>
            </a:r>
            <a:r>
              <a:rPr lang="vi-VN" altLang="zh-CN" sz="2000" spc="-33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6" dirty="0">
                <a:solidFill>
                  <a:srgbClr val="FE0000"/>
                </a:solidFill>
                <a:latin typeface="Times New Roman"/>
                <a:ea typeface="Times New Roman"/>
              </a:rPr>
              <a:t>==</a:t>
            </a:r>
            <a:r>
              <a:rPr lang="vi-VN" altLang="zh-CN" sz="2000" spc="-33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55" dirty="0">
                <a:solidFill>
                  <a:srgbClr val="FE0000"/>
                </a:solidFill>
                <a:latin typeface="Times New Roman"/>
                <a:ea typeface="Times New Roman"/>
              </a:rPr>
              <a:t>anotherString</a:t>
            </a:r>
            <a:r>
              <a:rPr lang="vi-VN" altLang="zh-CN" sz="2000" spc="-50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r>
              <a:rPr lang="en-US" altLang="zh-CN" sz="2000" spc="-5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ea typeface="Times New Roman"/>
              </a:rPr>
              <a:t>//</a:t>
            </a:r>
            <a:r>
              <a:rPr lang="vi-VN" altLang="zh-CN" sz="2000" spc="-71" dirty="0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2" dirty="0">
                <a:solidFill>
                  <a:srgbClr val="000000"/>
                </a:solidFill>
                <a:latin typeface="Times New Roman"/>
                <a:ea typeface="Times New Roman"/>
              </a:rPr>
              <a:t>hợp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ea typeface="Times New Roman"/>
              </a:rPr>
              <a:t>lệ</a:t>
            </a:r>
          </a:p>
          <a:p>
            <a:pPr>
              <a:lnSpc>
                <a:spcPts val="584"/>
              </a:lnSpc>
            </a:pPr>
            <a:endParaRPr lang="vi-VN" dirty="0"/>
          </a:p>
          <a:p>
            <a:r>
              <a:rPr lang="vi-VN" altLang="zh-CN" sz="2000" spc="-104" dirty="0">
                <a:solidFill>
                  <a:srgbClr val="000000"/>
                </a:solidFill>
                <a:latin typeface="Times New Roman"/>
                <a:ea typeface="Times New Roman"/>
              </a:rPr>
              <a:t>Phải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110" dirty="0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115" dirty="0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104" dirty="0">
                <a:solidFill>
                  <a:srgbClr val="000000"/>
                </a:solidFill>
                <a:latin typeface="Times New Roman"/>
                <a:ea typeface="Times New Roman"/>
              </a:rPr>
              <a:t>thư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98" dirty="0">
                <a:solidFill>
                  <a:srgbClr val="000000"/>
                </a:solidFill>
                <a:latin typeface="Times New Roman"/>
                <a:ea typeface="Times New Roman"/>
              </a:rPr>
              <a:t>viện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138" dirty="0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 marL="0" indent="0">
              <a:buNone/>
            </a:pPr>
            <a:r>
              <a:rPr lang="en-US" altLang="zh-CN" sz="2000" spc="-37" dirty="0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lang="vi-VN" altLang="zh-CN" sz="2000" spc="-37" dirty="0">
                <a:solidFill>
                  <a:srgbClr val="000000"/>
                </a:solidFill>
                <a:latin typeface="Times New Roman"/>
                <a:ea typeface="Times New Roman"/>
              </a:rPr>
              <a:t>if</a:t>
            </a:r>
            <a:r>
              <a:rPr lang="vi-VN" altLang="zh-CN"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5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vi-VN" altLang="zh-CN" sz="2000" spc="-61" dirty="0">
                <a:solidFill>
                  <a:srgbClr val="FE0000"/>
                </a:solidFill>
                <a:latin typeface="Times New Roman"/>
                <a:ea typeface="Times New Roman"/>
              </a:rPr>
              <a:t>strcmp(a</a:t>
            </a:r>
            <a:r>
              <a:rPr lang="vi-VN" altLang="zh-CN" sz="2000" spc="-50" dirty="0">
                <a:solidFill>
                  <a:srgbClr val="FE0000"/>
                </a:solidFill>
                <a:latin typeface="Times New Roman"/>
                <a:ea typeface="Times New Roman"/>
              </a:rPr>
              <a:t>String,</a:t>
            </a:r>
            <a:r>
              <a:rPr lang="vi-VN" altLang="zh-CN" sz="2000" spc="-3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55" dirty="0">
                <a:solidFill>
                  <a:srgbClr val="FE0000"/>
                </a:solidFill>
                <a:latin typeface="Times New Roman"/>
                <a:ea typeface="Times New Roman"/>
              </a:rPr>
              <a:t>anotherString)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 indent="0">
              <a:buNone/>
            </a:pPr>
            <a:r>
              <a:rPr lang="en-US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cout</a:t>
            </a:r>
            <a:r>
              <a:rPr lang="vi-VN" altLang="zh-CN" sz="20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&lt;&lt;“Strings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94" dirty="0">
                <a:solidFill>
                  <a:srgbClr val="000000"/>
                </a:solidFill>
                <a:latin typeface="Times New Roman"/>
                <a:ea typeface="Times New Roman"/>
              </a:rPr>
              <a:t>NOT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same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vi-VN" altLang="zh-CN" sz="2000" spc="-48" dirty="0">
                <a:solidFill>
                  <a:srgbClr val="000000"/>
                </a:solidFill>
                <a:latin typeface="Times New Roman"/>
                <a:ea typeface="Times New Roman"/>
              </a:rPr>
              <a:t>"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altLang="zh-CN" sz="2000" spc="-39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else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cout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000" spc="-76" dirty="0">
                <a:solidFill>
                  <a:srgbClr val="000000"/>
                </a:solidFill>
                <a:latin typeface="Times New Roman"/>
              </a:rPr>
              <a:t>&lt;&lt;</a:t>
            </a:r>
            <a:r>
              <a:rPr lang="vi-VN" altLang="zh-CN" sz="20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55" dirty="0">
                <a:solidFill>
                  <a:srgbClr val="000000"/>
                </a:solidFill>
                <a:latin typeface="Times New Roman"/>
                <a:ea typeface="Times New Roman"/>
              </a:rPr>
              <a:t>"Strings</a:t>
            </a:r>
            <a:r>
              <a:rPr lang="vi-VN" altLang="zh-CN" sz="20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66" dirty="0">
                <a:solidFill>
                  <a:srgbClr val="000000"/>
                </a:solidFill>
                <a:latin typeface="Times New Roman"/>
                <a:ea typeface="Times New Roman"/>
              </a:rPr>
              <a:t>are</a:t>
            </a:r>
            <a:r>
              <a:rPr lang="vi-VN" altLang="zh-CN" sz="20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2000" spc="-71" dirty="0">
                <a:solidFill>
                  <a:srgbClr val="000000"/>
                </a:solidFill>
                <a:latin typeface="Times New Roman"/>
                <a:ea typeface="Times New Roman"/>
              </a:rPr>
              <a:t>same</a:t>
            </a:r>
            <a:r>
              <a:rPr lang="vi-VN" altLang="zh-CN" sz="2000" spc="-37" dirty="0">
                <a:solidFill>
                  <a:srgbClr val="000000"/>
                </a:solidFill>
                <a:latin typeface="Times New Roman"/>
                <a:ea typeface="Times New Roman"/>
              </a:rPr>
              <a:t>.</a:t>
            </a:r>
            <a:r>
              <a:rPr lang="vi-VN" altLang="zh-CN" sz="2000" spc="-61" dirty="0">
                <a:solidFill>
                  <a:srgbClr val="000000"/>
                </a:solidFill>
                <a:latin typeface="Times New Roman"/>
                <a:ea typeface="Times New Roman"/>
              </a:rPr>
              <a:t>"</a:t>
            </a:r>
            <a:r>
              <a:rPr lang="vi-VN" altLang="zh-CN" sz="2000" spc="-39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057793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" y="1416050"/>
            <a:ext cx="11654423" cy="529108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cstring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050177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cstring</a:t>
            </a:r>
            <a:endParaRPr lang="en-US" dirty="0"/>
          </a:p>
        </p:txBody>
      </p:sp>
      <p:pic>
        <p:nvPicPr>
          <p:cNvPr id="4" name="Picture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10" y="1187450"/>
            <a:ext cx="11609801" cy="615434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56964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474"/>
              </a:lnSpc>
              <a:buNone/>
            </a:pPr>
            <a:endParaRPr lang="en-US" dirty="0"/>
          </a:p>
          <a:p>
            <a:r>
              <a:rPr lang="en-US" altLang="zh-CN" sz="3600" spc="-138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>
                <a:solidFill>
                  <a:srgbClr val="FE0000"/>
                </a:solidFill>
                <a:latin typeface="Times New Roman"/>
                <a:ea typeface="Times New Roman"/>
              </a:rPr>
              <a:t>get()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0" dirty="0" err="1">
                <a:solidFill>
                  <a:srgbClr val="000000"/>
                </a:solidFill>
                <a:latin typeface="Times New Roman"/>
                <a:ea typeface="Times New Roman"/>
              </a:rPr>
              <a:t>Đọc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lần</a:t>
            </a:r>
            <a:endParaRPr lang="en-US" altLang="zh-CN" sz="3600" spc="-88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altLang="zh-CN" sz="3600" spc="-138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>
                <a:solidFill>
                  <a:srgbClr val="FE0000"/>
                </a:solidFill>
                <a:latin typeface="Times New Roman"/>
                <a:ea typeface="Times New Roman"/>
              </a:rPr>
              <a:t>put()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8" dirty="0" err="1">
                <a:solidFill>
                  <a:srgbClr val="000000"/>
                </a:solidFill>
                <a:latin typeface="Times New Roman"/>
                <a:ea typeface="Times New Roman"/>
              </a:rPr>
              <a:t>Hiển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thị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lần</a:t>
            </a:r>
            <a:endParaRPr lang="en-US" altLang="zh-CN" sz="3600" spc="-83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FE0000"/>
                </a:solidFill>
                <a:latin typeface="Times New Roman"/>
                <a:ea typeface="Times New Roman"/>
              </a:rPr>
              <a:t>putback</a:t>
            </a:r>
            <a:r>
              <a:rPr lang="en-US" altLang="zh-CN" sz="3600" spc="-50" dirty="0">
                <a:solidFill>
                  <a:srgbClr val="FE0000"/>
                </a:solidFill>
                <a:latin typeface="Times New Roman"/>
                <a:ea typeface="Times New Roman"/>
              </a:rPr>
              <a:t>()</a:t>
            </a:r>
            <a:r>
              <a:rPr lang="en-US" altLang="zh-CN" sz="3600" spc="-39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Giảm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48" dirty="0" err="1">
                <a:solidFill>
                  <a:srgbClr val="000000"/>
                </a:solidFill>
                <a:latin typeface="Times New Roman"/>
                <a:ea typeface="Times New Roman"/>
              </a:rPr>
              <a:t>vị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37" dirty="0" err="1">
                <a:solidFill>
                  <a:srgbClr val="000000"/>
                </a:solidFill>
                <a:latin typeface="Times New Roman"/>
                <a:ea typeface="Times New Roman"/>
              </a:rPr>
              <a:t>trí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hiện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44" dirty="0" err="1">
                <a:solidFill>
                  <a:srgbClr val="000000"/>
                </a:solidFill>
                <a:latin typeface="Times New Roman"/>
                <a:ea typeface="Times New Roman"/>
              </a:rPr>
              <a:t>tại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trong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stream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44" dirty="0" err="1">
                <a:solidFill>
                  <a:srgbClr val="000000"/>
                </a:solidFill>
                <a:latin typeface="Times New Roman"/>
                <a:ea typeface="Times New Roman"/>
              </a:rPr>
              <a:t>lùi</a:t>
            </a:r>
            <a:r>
              <a:rPr lang="en-US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 err="1">
                <a:solidFill>
                  <a:srgbClr val="000000"/>
                </a:solidFill>
                <a:latin typeface="Times New Roman"/>
                <a:ea typeface="Times New Roman"/>
              </a:rPr>
              <a:t>về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23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endParaRPr lang="en-US" altLang="zh-CN" sz="36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FE0000"/>
                </a:solidFill>
                <a:latin typeface="Times New Roman"/>
                <a:ea typeface="Times New Roman"/>
              </a:rPr>
              <a:t>peek()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Trả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về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tiếp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theo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3600" spc="-1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nhưng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không</a:t>
            </a:r>
            <a:r>
              <a:rPr lang="en-US" altLang="zh-CN" sz="3600" spc="-12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loại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bỏ</a:t>
            </a:r>
            <a:r>
              <a:rPr lang="en-US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 err="1">
                <a:solidFill>
                  <a:srgbClr val="000000"/>
                </a:solidFill>
                <a:latin typeface="Times New Roman"/>
                <a:ea typeface="Times New Roman"/>
              </a:rPr>
              <a:t>nó</a:t>
            </a:r>
            <a:r>
              <a:rPr lang="en-US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khỏi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luồng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</a:p>
          <a:p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FE0000"/>
                </a:solidFill>
                <a:latin typeface="Times New Roman"/>
                <a:ea typeface="Times New Roman"/>
              </a:rPr>
              <a:t>ignore()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Bỏ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qua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input,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cho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đến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khi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gặp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13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48" dirty="0" err="1">
                <a:solidFill>
                  <a:srgbClr val="000000"/>
                </a:solidFill>
                <a:latin typeface="Times New Roman"/>
                <a:ea typeface="Times New Roman"/>
              </a:rPr>
              <a:t>chỉ</a:t>
            </a:r>
            <a:r>
              <a:rPr lang="en-US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định</a:t>
            </a:r>
            <a:endParaRPr lang="en-US" altLang="zh-CN" sz="3600" spc="-55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altLang="zh-CN" sz="3600" spc="-335" dirty="0">
                <a:solidFill>
                  <a:srgbClr val="000000"/>
                </a:solidFill>
                <a:latin typeface="Wingdings"/>
                <a:ea typeface="Times New Roman"/>
              </a:rPr>
              <a:t> </a:t>
            </a:r>
            <a:r>
              <a:rPr lang="en-US" altLang="zh-CN" sz="3600" spc="-214" dirty="0" err="1">
                <a:solidFill>
                  <a:srgbClr val="000000"/>
                </a:solidFill>
                <a:latin typeface="Times New Roman"/>
                <a:ea typeface="Times New Roman"/>
              </a:rPr>
              <a:t>Ví</a:t>
            </a:r>
            <a:r>
              <a:rPr lang="en-US" altLang="zh-CN" sz="360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214" dirty="0" err="1">
                <a:solidFill>
                  <a:srgbClr val="000000"/>
                </a:solidFill>
                <a:latin typeface="Times New Roman"/>
                <a:ea typeface="Times New Roman"/>
              </a:rPr>
              <a:t>dụ</a:t>
            </a:r>
            <a:r>
              <a:rPr lang="en-US" altLang="zh-CN" sz="3600" spc="-11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 marL="0" indent="0">
              <a:buNone/>
            </a:pPr>
            <a:r>
              <a:rPr lang="en-US" altLang="zh-CN" sz="3600" spc="-115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altLang="zh-CN" sz="3600" spc="-48" dirty="0" err="1">
                <a:solidFill>
                  <a:srgbClr val="000000"/>
                </a:solidFill>
                <a:latin typeface="Times New Roman"/>
                <a:ea typeface="Times New Roman"/>
              </a:rPr>
              <a:t>cin.ignore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ea typeface="Times New Roman"/>
              </a:rPr>
              <a:t>(1000,</a:t>
            </a:r>
            <a:r>
              <a:rPr lang="en-US" altLang="zh-CN" sz="3600" spc="-1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0" dirty="0">
                <a:solidFill>
                  <a:srgbClr val="000000"/>
                </a:solidFill>
                <a:latin typeface="Times New Roman"/>
                <a:ea typeface="Times New Roman"/>
              </a:rPr>
              <a:t>"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ea typeface="Times New Roman"/>
              </a:rPr>
              <a:t>\</a:t>
            </a:r>
            <a:r>
              <a:rPr lang="en-US" altLang="zh-CN" sz="3600" spc="-44" dirty="0">
                <a:solidFill>
                  <a:srgbClr val="000000"/>
                </a:solidFill>
                <a:latin typeface="Times New Roman"/>
                <a:ea typeface="Times New Roman"/>
              </a:rPr>
              <a:t>n"); </a:t>
            </a:r>
            <a:r>
              <a:rPr lang="en-US" altLang="zh-CN" sz="3600" spc="-66" dirty="0" err="1">
                <a:solidFill>
                  <a:srgbClr val="000000"/>
                </a:solidFill>
                <a:latin typeface="Times New Roman"/>
                <a:ea typeface="Times New Roman"/>
              </a:rPr>
              <a:t>bỏ</a:t>
            </a:r>
            <a:r>
              <a:rPr lang="en-US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qua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nhiều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nhất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1000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kí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55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6" dirty="0" err="1">
                <a:solidFill>
                  <a:srgbClr val="000000"/>
                </a:solidFill>
                <a:latin typeface="Times New Roman"/>
                <a:ea typeface="Times New Roman"/>
              </a:rPr>
              <a:t>cho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đến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khi</a:t>
            </a:r>
            <a:r>
              <a:rPr lang="en-US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 err="1">
                <a:solidFill>
                  <a:srgbClr val="000000"/>
                </a:solidFill>
                <a:latin typeface="Times New Roman"/>
                <a:ea typeface="Times New Roman"/>
              </a:rPr>
              <a:t>gặp</a:t>
            </a:r>
            <a:r>
              <a:rPr lang="en-US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altLang="zh-CN" sz="3600" spc="-37" dirty="0">
                <a:solidFill>
                  <a:srgbClr val="000000"/>
                </a:solidFill>
                <a:latin typeface="Times New Roman"/>
                <a:ea typeface="Times New Roman"/>
              </a:rPr>
              <a:t>\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n”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cstring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998080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72" y="1220460"/>
            <a:ext cx="12520372" cy="6139189"/>
          </a:xfrm>
        </p:spPr>
        <p:txBody>
          <a:bodyPr/>
          <a:lstStyle/>
          <a:p>
            <a:r>
              <a:rPr lang="vi-VN" altLang="zh-CN" sz="3600" spc="-115" dirty="0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định</a:t>
            </a:r>
            <a:r>
              <a:rPr lang="vi-VN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nghĩa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trong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thư</a:t>
            </a:r>
            <a:r>
              <a:rPr lang="vi-VN" altLang="zh-CN" sz="3600" spc="-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viện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&lt;string&gt;</a:t>
            </a:r>
          </a:p>
          <a:p>
            <a:pPr marL="724194" indent="0" hangingPunct="0">
              <a:buNone/>
            </a:pP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#include</a:t>
            </a:r>
            <a:r>
              <a:rPr lang="vi-VN" altLang="zh-CN" sz="3600" spc="-4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6" dirty="0">
                <a:solidFill>
                  <a:srgbClr val="000000"/>
                </a:solidFill>
                <a:latin typeface="Times New Roman"/>
                <a:ea typeface="Times New Roman"/>
              </a:rPr>
              <a:t>&lt;string&gt;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br>
              <a:rPr lang="vi-VN" dirty="0"/>
            </a:br>
            <a:r>
              <a:rPr lang="vi-VN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using</a:t>
            </a:r>
            <a:r>
              <a:rPr lang="vi-VN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namespace</a:t>
            </a:r>
            <a:r>
              <a:rPr lang="vi-VN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50" dirty="0">
                <a:solidFill>
                  <a:srgbClr val="000000"/>
                </a:solidFill>
                <a:latin typeface="Times New Roman"/>
                <a:ea typeface="Times New Roman"/>
              </a:rPr>
              <a:t>std</a:t>
            </a:r>
            <a:r>
              <a:rPr lang="vi-VN" altLang="zh-CN" sz="3600" spc="-28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</a:p>
          <a:p>
            <a:pPr marL="503789" indent="-503789" hangingPunct="0"/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Biến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  <a:r>
              <a:rPr lang="vi-VN" altLang="zh-CN" sz="3600" spc="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và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các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biểu</a:t>
            </a:r>
            <a:r>
              <a:rPr lang="vi-VN" altLang="zh-CN" sz="3600" spc="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thức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xử</a:t>
            </a:r>
            <a:r>
              <a:rPr lang="vi-VN" altLang="zh-CN" sz="3600" spc="1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lý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giống</a:t>
            </a:r>
            <a:r>
              <a:rPr lang="vi-VN" altLang="zh-CN" sz="3600" spc="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như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những</a:t>
            </a:r>
            <a:r>
              <a:rPr lang="vi-VN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ea typeface="Times New Roman"/>
              </a:rPr>
              <a:t>kiểu</a:t>
            </a:r>
            <a:r>
              <a:rPr lang="vi-VN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đơn</a:t>
            </a:r>
            <a:r>
              <a:rPr lang="vi-VN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ea typeface="Times New Roman"/>
              </a:rPr>
              <a:t>giản</a:t>
            </a:r>
            <a:r>
              <a:rPr lang="vi-VN" altLang="zh-CN" sz="3600" spc="-3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khác</a:t>
            </a:r>
          </a:p>
          <a:p>
            <a:r>
              <a:rPr lang="vi-VN" altLang="zh-CN" sz="3600" spc="-126" dirty="0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104" dirty="0">
                <a:solidFill>
                  <a:srgbClr val="000000"/>
                </a:solidFill>
                <a:latin typeface="Times New Roman"/>
                <a:ea typeface="Times New Roman"/>
              </a:rPr>
              <a:t>gán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so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99" dirty="0">
                <a:solidFill>
                  <a:srgbClr val="000000"/>
                </a:solidFill>
                <a:latin typeface="Times New Roman"/>
                <a:ea typeface="Times New Roman"/>
              </a:rPr>
              <a:t>sánh</a:t>
            </a:r>
            <a:r>
              <a:rPr lang="vi-VN" altLang="zh-CN" sz="3600" spc="-44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104" dirty="0">
                <a:solidFill>
                  <a:srgbClr val="000000"/>
                </a:solidFill>
                <a:latin typeface="Times New Roman"/>
                <a:ea typeface="Times New Roman"/>
              </a:rPr>
              <a:t>cộng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76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  <a:r>
              <a:rPr lang="vi-VN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vi-VN" altLang="zh-CN" sz="3600" spc="-104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vi-VN" altLang="zh-CN" sz="3600" spc="-104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lang="vi-VN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76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vi-VN" altLang="zh-CN" sz="3600" spc="-1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;</a:t>
            </a:r>
            <a:endParaRPr lang="en-US" altLang="zh-CN" sz="3600" spc="-55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lvl="1"/>
            <a:r>
              <a:rPr lang="vi-VN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s3</a:t>
            </a:r>
            <a:r>
              <a:rPr lang="vi-VN" altLang="zh-CN" sz="32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320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sl</a:t>
            </a:r>
            <a:r>
              <a:rPr lang="vi-VN" altLang="zh-CN" sz="320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+</a:t>
            </a:r>
            <a:r>
              <a:rPr lang="vi-VN" altLang="zh-CN" sz="320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dirty="0">
                <a:solidFill>
                  <a:srgbClr val="000000"/>
                </a:solidFill>
                <a:latin typeface="Times New Roman"/>
                <a:ea typeface="Times New Roman"/>
              </a:rPr>
              <a:t>s2;</a:t>
            </a:r>
            <a:endParaRPr lang="en-US" altLang="zh-CN" sz="3200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lvl="1"/>
            <a:r>
              <a:rPr lang="vi-VN" altLang="zh-CN" sz="3200" spc="-44" dirty="0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lang="vi-VN" altLang="zh-CN" sz="3200" spc="-61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  <a:r>
              <a:rPr lang="vi-VN" altLang="zh-CN" sz="32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spc="-66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vi-VN" altLang="zh-CN" sz="32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spc="-55" dirty="0">
                <a:solidFill>
                  <a:srgbClr val="000000"/>
                </a:solidFill>
                <a:latin typeface="Times New Roman"/>
                <a:ea typeface="Times New Roman"/>
              </a:rPr>
              <a:t>"Hello</a:t>
            </a:r>
            <a:r>
              <a:rPr lang="vi-VN" altLang="zh-CN" sz="32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200" spc="-66" dirty="0">
                <a:solidFill>
                  <a:srgbClr val="000000"/>
                </a:solidFill>
                <a:latin typeface="Times New Roman"/>
                <a:ea typeface="Times New Roman"/>
              </a:rPr>
              <a:t>Mom!"</a:t>
            </a:r>
          </a:p>
          <a:p>
            <a:pPr marL="503789" indent="-503789" hangingPunct="0"/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Lưu</a:t>
            </a:r>
            <a:r>
              <a:rPr lang="vi-VN" altLang="zh-CN" sz="36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ý:</a:t>
            </a:r>
            <a:r>
              <a:rPr lang="vi-VN" altLang="zh-CN" sz="3600" spc="-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c-string</a:t>
            </a:r>
            <a:r>
              <a:rPr lang="vi-VN" altLang="zh-CN" sz="36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“Hello</a:t>
            </a:r>
            <a:r>
              <a:rPr lang="vi-VN" altLang="zh-CN" sz="3600" spc="-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Mom!”</a:t>
            </a:r>
            <a:r>
              <a:rPr lang="vi-VN" altLang="zh-CN" sz="36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vi-VN" altLang="zh-CN" sz="3600" spc="-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vi-VN" altLang="zh-CN" sz="36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động</a:t>
            </a:r>
            <a:r>
              <a:rPr lang="vi-VN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chuyển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thành</a:t>
            </a:r>
            <a:r>
              <a:rPr lang="vi-VN" altLang="zh-CN" sz="3600" spc="-2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kiểu</a:t>
            </a:r>
            <a:r>
              <a:rPr lang="vi-VN" altLang="zh-CN" sz="3600" spc="-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50" dirty="0">
                <a:solidFill>
                  <a:srgbClr val="000000"/>
                </a:solidFill>
                <a:latin typeface="Times New Roman"/>
                <a:ea typeface="Times New Roman"/>
              </a:rPr>
              <a:t>string!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0834889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it-IT" dirty="0"/>
              <a:t>.1 Nhắc lại về vector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.2 Làm việc với c-string và string</a:t>
            </a:r>
            <a:endParaRPr lang="en-US" dirty="0"/>
          </a:p>
          <a:p>
            <a:r>
              <a:rPr lang="vi-VN" b="1" dirty="0"/>
              <a:t>6</a:t>
            </a:r>
            <a:r>
              <a:rPr lang="it-IT" b="1" dirty="0"/>
              <a:t>.3 Khuôn mẫu hàm</a:t>
            </a:r>
            <a:endParaRPr lang="en-US" b="1" dirty="0"/>
          </a:p>
          <a:p>
            <a:r>
              <a:rPr lang="vi-VN" dirty="0"/>
              <a:t>6</a:t>
            </a:r>
            <a:r>
              <a:rPr lang="it-IT" dirty="0"/>
              <a:t>.4 Khuôn mẫu lớp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Nội</a:t>
            </a:r>
            <a:r>
              <a:rPr lang="en-US" sz="3600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19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449620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it-IT" dirty="0"/>
              <a:t>.1 Nhắc lại về vector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.2 Làm việc với c-string và string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.3 Khuôn mẫu hàm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.4 Khuôn mẫu lớp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Nội</a:t>
            </a:r>
            <a:r>
              <a:rPr lang="en-US" sz="3600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432544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Hàm dưới đây in ra một mảng các phần tử số nguyên: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void printArray(int* array, int size)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for ( int i = 0; i &lt; size; i++ )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cout &lt;&lt; array[ i ] &lt;&lt; “, ”;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  <a:endParaRPr lang="en-US" altLang="en-US" sz="3085"/>
          </a:p>
        </p:txBody>
      </p:sp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513393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muốn</a:t>
            </a:r>
            <a:r>
              <a:rPr lang="en-US" altLang="en-US" dirty="0"/>
              <a:t> in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void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printArray</a:t>
            </a:r>
            <a:r>
              <a:rPr lang="en-US" altLang="en-US" sz="3085" b="1" dirty="0">
                <a:latin typeface="Courier New" panose="02070309020205020404" pitchFamily="49" charset="0"/>
              </a:rPr>
              <a:t>(char*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array,int</a:t>
            </a:r>
            <a:r>
              <a:rPr lang="en-US" altLang="en-US" sz="3085" b="1" dirty="0"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for (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085" b="1" dirty="0">
                <a:latin typeface="Courier New" panose="02070309020205020404" pitchFamily="49" charset="0"/>
              </a:rPr>
              <a:t>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= 0;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&lt; size;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	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3085" b="1" dirty="0">
                <a:latin typeface="Courier New" panose="02070309020205020404" pitchFamily="49" charset="0"/>
              </a:rPr>
              <a:t> &lt;&lt; array[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] &lt;&lt; “, 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}</a:t>
            </a:r>
            <a:endParaRPr lang="en-US" altLang="en-US" sz="3085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2230131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Nếu chúng ta muốn in một mảng các phần tử thực thì sao?</a:t>
            </a:r>
            <a:endParaRPr lang="en-US" altLang="en-US" sz="3085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void printArray(double* array,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					int 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for ( int i = 0; i &lt; size; i++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cout &lt;&lt; array[ i ] &lt;&lt; “, 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  <a:endParaRPr lang="en-US" altLang="en-US" sz="3085"/>
          </a:p>
        </p:txBody>
      </p:sp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643850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VN"/>
              <a:t>Bây giờ nếu chúng ta muốn thay đổi cách hàm in mảng. ví dụ:</a:t>
            </a:r>
          </a:p>
          <a:p>
            <a:pPr marL="0" indent="0">
              <a:buNone/>
              <a:defRPr/>
            </a:pPr>
            <a:endParaRPr lang="en-US" altLang="en-VN"/>
          </a:p>
          <a:p>
            <a:pPr eaLnBrk="1" hangingPunct="1">
              <a:buFontTx/>
              <a:buNone/>
              <a:defRPr/>
            </a:pPr>
            <a:r>
              <a:rPr lang="en-US" altLang="en-VN" b="1">
                <a:latin typeface="Courier New" panose="02070309020205020404" pitchFamily="49" charset="0"/>
              </a:rPr>
              <a:t> </a:t>
            </a:r>
            <a:r>
              <a:rPr lang="en-US" altLang="en-VN" sz="3085" b="1">
                <a:latin typeface="Courier New" panose="02070309020205020404" pitchFamily="49" charset="0"/>
              </a:rPr>
              <a:t>1, 2, 3, 4, 5</a:t>
            </a:r>
          </a:p>
          <a:p>
            <a:pPr eaLnBrk="1" hangingPunct="1">
              <a:buFontTx/>
              <a:buNone/>
              <a:defRPr/>
            </a:pPr>
            <a:endParaRPr lang="en-US" altLang="en-VN" sz="3085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VN"/>
              <a:t>	to</a:t>
            </a:r>
          </a:p>
          <a:p>
            <a:pPr eaLnBrk="1" hangingPunct="1">
              <a:buFontTx/>
              <a:buNone/>
              <a:defRPr/>
            </a:pPr>
            <a:endParaRPr lang="en-US" altLang="en-VN"/>
          </a:p>
          <a:p>
            <a:pPr eaLnBrk="1" hangingPunct="1">
              <a:buFontTx/>
              <a:buNone/>
              <a:defRPr/>
            </a:pPr>
            <a:r>
              <a:rPr lang="en-US" altLang="en-VN" sz="3085"/>
              <a:t>	1 - 2 - 3 - 4 - 5</a:t>
            </a:r>
          </a:p>
        </p:txBody>
      </p:sp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5191386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Bây giờ chúng ta xem xét lớp </a:t>
            </a:r>
            <a:r>
              <a:rPr lang="en-US" altLang="en-US" sz="3085" b="1">
                <a:latin typeface="Courier New" panose="02070309020205020404" pitchFamily="49" charset="0"/>
              </a:rPr>
              <a:t>Array</a:t>
            </a:r>
            <a:r>
              <a:rPr lang="en-US" altLang="en-US"/>
              <a:t> là lớp bao một mảng các số nguyên.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class Array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int* pArray;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int 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};</a:t>
            </a:r>
            <a:endParaRPr lang="en-US" altLang="en-US"/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375043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Điều gì sẽ xảy ra nếu chúng ta muốn sử dụng một lớp </a:t>
            </a:r>
            <a:r>
              <a:rPr lang="en-US" altLang="en-US" b="1">
                <a:latin typeface="Courier New" panose="02070309020205020404" pitchFamily="49" charset="0"/>
              </a:rPr>
              <a:t>Array</a:t>
            </a:r>
            <a:r>
              <a:rPr lang="en-US" altLang="en-US"/>
              <a:t> bao bọc mảng các số thực?</a:t>
            </a: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class Array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double* pArray;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int 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};</a:t>
            </a:r>
            <a:endParaRPr lang="en-US" altLang="en-US"/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0072134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Điều gì sẽ xảy ra nếu chúng ta muốn sử dụng một lớp </a:t>
            </a:r>
            <a:r>
              <a:rPr lang="en-US" altLang="en-US" b="1">
                <a:latin typeface="Courier New" panose="02070309020205020404" pitchFamily="49" charset="0"/>
              </a:rPr>
              <a:t>Array</a:t>
            </a:r>
            <a:r>
              <a:rPr lang="en-US" altLang="en-US"/>
              <a:t> bao bọc mảng các  bool?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class Array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bool* pArray;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int 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};</a:t>
            </a:r>
            <a:endParaRPr lang="en-US" altLang="en-US"/>
          </a:p>
        </p:txBody>
      </p:sp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88822605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Bây giờ nếu chúng ta muốn thêm một phương thức </a:t>
            </a:r>
            <a:r>
              <a:rPr lang="en-US" altLang="en-US" b="1">
                <a:latin typeface="Courier New" panose="02070309020205020404" pitchFamily="49" charset="0"/>
              </a:rPr>
              <a:t>Sum</a:t>
            </a:r>
            <a:r>
              <a:rPr lang="en-US" altLang="en-US"/>
              <a:t> vào lớp </a:t>
            </a:r>
            <a:r>
              <a:rPr lang="en-US" altLang="en-US" b="1">
                <a:latin typeface="Courier New" panose="02070309020205020404" pitchFamily="49" charset="0"/>
              </a:rPr>
              <a:t>Array</a:t>
            </a:r>
            <a:r>
              <a:rPr lang="en-US" altLang="en-US"/>
              <a:t>, chúng ta phải thay đổi cả ba lớp.</a:t>
            </a:r>
          </a:p>
        </p:txBody>
      </p:sp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Giới thiệu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922562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GP đề cập đến các chương trình chứa các trừu tượng tổng quát</a:t>
            </a:r>
            <a:endParaRPr lang="en-US" altLang="en-US"/>
          </a:p>
          <a:p>
            <a:pPr eaLnBrk="1" hangingPunct="1"/>
            <a:r>
              <a:rPr lang="vi-VN" altLang="en-US"/>
              <a:t>Một lập trình trừu tượng tổng quát</a:t>
            </a:r>
            <a:r>
              <a:rPr lang="en-US" altLang="en-US"/>
              <a:t> (function, method, class) có thể được tham số hóa với một kiểu</a:t>
            </a:r>
          </a:p>
          <a:p>
            <a:pPr eaLnBrk="1" hangingPunct="1"/>
            <a:r>
              <a:rPr lang="vi-VN" altLang="en-US"/>
              <a:t>Sự trừu tượng như vậy có thể hoạt động với nhiều loại dữ liệu khác nhau</a:t>
            </a:r>
            <a:endParaRPr lang="en-US" altLang="en-US"/>
          </a:p>
        </p:txBody>
      </p:sp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Programming (GP)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735138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Khả năng tái sử dụng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Khả năng viết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Khả năng bảo trì</a:t>
            </a:r>
          </a:p>
        </p:txBody>
      </p:sp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Ưu điểm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29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66978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6</a:t>
            </a:r>
            <a:r>
              <a:rPr lang="it-IT" b="1" dirty="0"/>
              <a:t>.1 Nhắc lại về vector</a:t>
            </a:r>
            <a:endParaRPr lang="en-US" b="1" dirty="0"/>
          </a:p>
          <a:p>
            <a:r>
              <a:rPr lang="vi-VN" dirty="0"/>
              <a:t>6</a:t>
            </a:r>
            <a:r>
              <a:rPr lang="it-IT" dirty="0"/>
              <a:t>.2 Làm việc với c-string và string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.3 Khuôn mẫu hàm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.4 Khuôn mẫu lớp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Nội</a:t>
            </a:r>
            <a:r>
              <a:rPr lang="en-US" sz="3600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7730392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vi-VN" altLang="en-US" dirty="0"/>
              <a:t>Trong C ++, lập trình tổng quát được thực hiện bằng cách sử dụng khuôn </a:t>
            </a:r>
            <a:r>
              <a:rPr lang="en-US" altLang="en-US" dirty="0" err="1"/>
              <a:t>mẫu</a:t>
            </a:r>
            <a:r>
              <a:rPr lang="vi-VN" altLang="en-US" dirty="0"/>
              <a:t> (templates)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Có</a:t>
            </a:r>
            <a:r>
              <a:rPr lang="en-US" altLang="en-US" dirty="0"/>
              <a:t> 02 </a:t>
            </a:r>
            <a:r>
              <a:rPr lang="en-US" altLang="en-US" dirty="0" err="1"/>
              <a:t>dạng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Function Templates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Class Templates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 </a:t>
            </a:r>
            <a:r>
              <a:rPr lang="en-US" altLang="en-US" dirty="0" err="1"/>
              <a:t>dịch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endParaRPr lang="en-US" altLang="en-US" dirty="0"/>
          </a:p>
        </p:txBody>
      </p:sp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916014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Một</a:t>
            </a:r>
            <a:r>
              <a:rPr lang="en-US" altLang="en-US" dirty="0"/>
              <a:t> function template </a:t>
            </a:r>
            <a:r>
              <a:rPr lang="vi-VN" altLang="en-US" dirty="0"/>
              <a:t>có thể được tham số hóa để hoạt động trên các loại dữ liệu khác nhau</a:t>
            </a:r>
            <a:endParaRPr lang="en-US" altLang="en-US" dirty="0"/>
          </a:p>
        </p:txBody>
      </p:sp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98596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class T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08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funName</a:t>
            </a: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( T x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</a:t>
            </a:r>
            <a:r>
              <a:rPr lang="en-US" altLang="en-US" sz="308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 T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08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funName</a:t>
            </a: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( T x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// 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 class T, class U, …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308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funName</a:t>
            </a:r>
            <a:r>
              <a:rPr lang="en-US" altLang="en-US" sz="3085" b="1" dirty="0">
                <a:latin typeface="Courier New" panose="02070309020205020404" pitchFamily="49" charset="0"/>
                <a:cs typeface="Courier New" panose="02070309020205020404" pitchFamily="49" charset="0"/>
              </a:rPr>
              <a:t>( T x, U y, … );</a:t>
            </a:r>
          </a:p>
        </p:txBody>
      </p:sp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Khai báo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376616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 in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template&lt;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typename</a:t>
            </a:r>
            <a:r>
              <a:rPr lang="en-US" altLang="en-US" sz="3085" b="1" dirty="0">
                <a:latin typeface="Courier New" panose="02070309020205020404" pitchFamily="49" charset="0"/>
              </a:rPr>
              <a:t> T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void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printArray</a:t>
            </a:r>
            <a:r>
              <a:rPr lang="en-US" altLang="en-US" sz="3085" b="1" dirty="0">
                <a:latin typeface="Courier New" panose="02070309020205020404" pitchFamily="49" charset="0"/>
              </a:rPr>
              <a:t>( T* array,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085" b="1" dirty="0">
                <a:latin typeface="Courier New" panose="02070309020205020404" pitchFamily="49" charset="0"/>
              </a:rPr>
              <a:t> size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for (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int</a:t>
            </a:r>
            <a:r>
              <a:rPr lang="en-US" altLang="en-US" sz="3085" b="1" dirty="0">
                <a:latin typeface="Courier New" panose="02070309020205020404" pitchFamily="49" charset="0"/>
              </a:rPr>
              <a:t>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= 0;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&lt; size;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	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3085" b="1" dirty="0">
                <a:latin typeface="Courier New" panose="02070309020205020404" pitchFamily="49" charset="0"/>
              </a:rPr>
              <a:t> &lt;&lt; array[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i</a:t>
            </a:r>
            <a:r>
              <a:rPr lang="en-US" altLang="en-US" sz="3085" b="1" dirty="0">
                <a:latin typeface="Courier New" panose="02070309020205020404" pitchFamily="49" charset="0"/>
              </a:rPr>
              <a:t> ] &lt;&lt; “, ”;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Function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6878692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int iArray[5] = { 1, 2, 3, 4, 5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printArray( iArray, 5 );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Instantiated for int[]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char cArray[3] = { ‘a’, ‘b’, ‘c’ 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printArray( cArray, 3 );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Instantiated for char[]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8"/>
              <a:t>…Example – Function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7093315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template có thể không có bất kỳ tham số nào</a:t>
            </a: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template &lt;typename T&gt;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T getInput()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T x;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cin &gt;&gt; x;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return x;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tham số tường minh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229206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int x;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x = getInput();		// Error!</a:t>
            </a:r>
          </a:p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double y;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y = getInput();		// Error!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0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tham số tường minh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610450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int x;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x = getInput&lt; int &gt;();</a:t>
            </a:r>
          </a:p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double y;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y = getInput&lt; double &gt;();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71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Kiểu tham số tường minh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228130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VN"/>
          </a:p>
          <a:p>
            <a:pPr eaLnBrk="1" hangingPunct="1">
              <a:defRPr/>
            </a:pPr>
            <a:r>
              <a:rPr lang="vi-VN" altLang="en-VN"/>
              <a:t>Template có thể không xử lý thành công với tất cả các kiểu</a:t>
            </a:r>
          </a:p>
          <a:p>
            <a:pPr marL="0" indent="0">
              <a:buNone/>
              <a:defRPr/>
            </a:pPr>
            <a:endParaRPr lang="vi-VN" altLang="en-VN"/>
          </a:p>
          <a:p>
            <a:pPr eaLnBrk="1" hangingPunct="1">
              <a:defRPr/>
            </a:pPr>
            <a:r>
              <a:rPr lang="vi-VN" altLang="en-VN"/>
              <a:t>Cần được cung cấp cho (các) kiểu cụ thể</a:t>
            </a:r>
            <a:endParaRPr lang="en-US" altLang="en-VN"/>
          </a:p>
          <a:p>
            <a:pPr eaLnBrk="1" hangingPunct="1">
              <a:defRPr/>
            </a:pPr>
            <a:endParaRPr lang="en-US" altLang="en-VN"/>
          </a:p>
        </p:txBody>
      </p:sp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 Specializations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498249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template&lt; typename T &gt;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bool isEqual( T x, T y 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( x == y );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User Specializations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39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745734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72" y="1220460"/>
            <a:ext cx="12520372" cy="6139189"/>
          </a:xfrm>
        </p:spPr>
        <p:txBody>
          <a:bodyPr/>
          <a:lstStyle/>
          <a:p>
            <a:pPr hangingPunct="0">
              <a:lnSpc>
                <a:spcPct val="129999"/>
              </a:lnSpc>
            </a:pP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Dùng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để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lưu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trữ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tập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dữ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liệu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CÙNG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KIỂU,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giống</a:t>
            </a:r>
            <a:r>
              <a:rPr lang="vi-VN" altLang="zh-CN" sz="36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mảng,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Nhưng</a:t>
            </a:r>
            <a:r>
              <a:rPr lang="vi-VN" altLang="zh-CN" sz="36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vector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thể</a:t>
            </a:r>
            <a:r>
              <a:rPr lang="vi-VN" altLang="zh-CN" sz="36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thay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đổi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kích</a:t>
            </a:r>
            <a:r>
              <a:rPr lang="vi-VN" altLang="zh-CN" sz="36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thước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trong</a:t>
            </a:r>
            <a:r>
              <a:rPr lang="vi-VN" altLang="zh-CN" sz="36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lúc</a:t>
            </a:r>
            <a:r>
              <a:rPr lang="vi-VN" altLang="zh-CN" sz="3600" spc="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chạy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chương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trình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(không</a:t>
            </a:r>
            <a:r>
              <a:rPr lang="vi-VN" altLang="zh-CN" sz="3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giống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như</a:t>
            </a:r>
            <a:r>
              <a:rPr lang="vi-VN" altLang="zh-CN" sz="3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có</a:t>
            </a:r>
            <a:r>
              <a:rPr lang="vi-VN" altLang="zh-CN" sz="3600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kích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thước</a:t>
            </a:r>
            <a:r>
              <a:rPr lang="vi-VN" altLang="zh-CN" sz="36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cố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spc="-6" dirty="0">
                <a:solidFill>
                  <a:srgbClr val="000000"/>
                </a:solidFill>
                <a:latin typeface="Times New Roman"/>
                <a:ea typeface="Times New Roman"/>
              </a:rPr>
              <a:t>đ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ịnh)</a:t>
            </a:r>
          </a:p>
          <a:p>
            <a:pPr>
              <a:lnSpc>
                <a:spcPts val="561"/>
              </a:lnSpc>
            </a:pPr>
            <a:endParaRPr lang="vi-VN" dirty="0"/>
          </a:p>
          <a:p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Thư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viện: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#include</a:t>
            </a:r>
            <a:r>
              <a:rPr lang="vi-VN" altLang="zh-CN" sz="3600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&lt;vector&gt;</a:t>
            </a:r>
          </a:p>
          <a:p>
            <a:pPr>
              <a:lnSpc>
                <a:spcPts val="1113"/>
              </a:lnSpc>
            </a:pPr>
            <a:endParaRPr lang="vi-VN" dirty="0"/>
          </a:p>
          <a:p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Ví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dụ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khai</a:t>
            </a:r>
            <a:r>
              <a:rPr lang="vi-VN" altLang="zh-CN" sz="36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600" dirty="0">
                <a:solidFill>
                  <a:srgbClr val="000000"/>
                </a:solidFill>
                <a:latin typeface="Times New Roman"/>
                <a:ea typeface="Times New Roman"/>
              </a:rPr>
              <a:t>báo</a:t>
            </a:r>
          </a:p>
          <a:p>
            <a:pPr>
              <a:lnSpc>
                <a:spcPts val="489"/>
              </a:lnSpc>
            </a:pPr>
            <a:endParaRPr lang="vi-VN" dirty="0"/>
          </a:p>
          <a:p>
            <a:pPr lvl="1" hangingPunct="0"/>
            <a:r>
              <a:rPr lang="vi-VN" altLang="zh-CN" sz="3159" i="1" spc="55" dirty="0">
                <a:solidFill>
                  <a:srgbClr val="454551"/>
                </a:solidFill>
                <a:latin typeface="Times New Roman"/>
                <a:ea typeface="Times New Roman"/>
              </a:rPr>
              <a:t>vector&lt;int&gt;</a:t>
            </a:r>
            <a:r>
              <a:rPr lang="vi-VN" altLang="zh-CN" sz="3159" i="1" spc="-418" dirty="0">
                <a:solidFill>
                  <a:srgbClr val="454551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159" i="1" spc="104" dirty="0">
                <a:solidFill>
                  <a:srgbClr val="454551"/>
                </a:solidFill>
                <a:latin typeface="Times New Roman"/>
                <a:ea typeface="Times New Roman"/>
              </a:rPr>
              <a:t>A</a:t>
            </a:r>
            <a:r>
              <a:rPr lang="vi-VN" altLang="zh-CN" sz="3159" i="1" spc="44" dirty="0">
                <a:solidFill>
                  <a:srgbClr val="454551"/>
                </a:solidFill>
                <a:latin typeface="Times New Roman"/>
                <a:ea typeface="Times New Roman"/>
              </a:rPr>
              <a:t>;</a:t>
            </a:r>
            <a:r>
              <a:rPr lang="vi-VN" altLang="zh-CN" sz="3159" i="1" dirty="0">
                <a:solidFill>
                  <a:srgbClr val="454551"/>
                </a:solidFill>
                <a:latin typeface="Times New Roman"/>
                <a:cs typeface="Times New Roman"/>
              </a:rPr>
              <a:t> </a:t>
            </a:r>
            <a:br>
              <a:rPr lang="vi-VN" dirty="0"/>
            </a:br>
            <a:r>
              <a:rPr lang="vi-VN" altLang="zh-CN" sz="3159" i="1" spc="44" dirty="0">
                <a:solidFill>
                  <a:srgbClr val="454551"/>
                </a:solidFill>
                <a:latin typeface="Times New Roman"/>
                <a:ea typeface="Times New Roman"/>
              </a:rPr>
              <a:t>vector&lt;int&gt;</a:t>
            </a:r>
            <a:r>
              <a:rPr lang="vi-VN" altLang="zh-CN" sz="3159" i="1" spc="-6" dirty="0">
                <a:solidFill>
                  <a:srgbClr val="454551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159" i="1" spc="44" dirty="0">
                <a:solidFill>
                  <a:srgbClr val="454551"/>
                </a:solidFill>
                <a:latin typeface="Times New Roman"/>
                <a:ea typeface="Times New Roman"/>
              </a:rPr>
              <a:t>B(</a:t>
            </a:r>
            <a:r>
              <a:rPr lang="vi-VN" altLang="zh-CN" sz="3159" i="1" spc="48" dirty="0">
                <a:solidFill>
                  <a:srgbClr val="454551"/>
                </a:solidFill>
                <a:latin typeface="Times New Roman"/>
                <a:ea typeface="Times New Roman"/>
              </a:rPr>
              <a:t>10</a:t>
            </a:r>
            <a:r>
              <a:rPr lang="vi-VN" altLang="zh-CN" sz="3159" i="1" spc="37" dirty="0">
                <a:solidFill>
                  <a:srgbClr val="454551"/>
                </a:solidFill>
                <a:latin typeface="Times New Roman"/>
                <a:ea typeface="Times New Roman"/>
              </a:rPr>
              <a:t>)</a:t>
            </a:r>
            <a:r>
              <a:rPr lang="vi-VN" altLang="zh-CN" sz="3159" i="1" spc="33" dirty="0">
                <a:solidFill>
                  <a:srgbClr val="454551"/>
                </a:solidFill>
                <a:latin typeface="Times New Roman"/>
                <a:ea typeface="Times New Roman"/>
              </a:rPr>
              <a:t>;</a:t>
            </a:r>
            <a:r>
              <a:rPr lang="vi-VN" altLang="zh-CN" sz="3159" i="1" dirty="0">
                <a:solidFill>
                  <a:srgbClr val="454551"/>
                </a:solidFill>
                <a:latin typeface="Times New Roman"/>
                <a:cs typeface="Times New Roman"/>
              </a:rPr>
              <a:t> </a:t>
            </a:r>
            <a:br>
              <a:rPr lang="vi-VN" dirty="0"/>
            </a:br>
            <a:r>
              <a:rPr lang="vi-VN" altLang="zh-CN" sz="3159" i="1" spc="-6" dirty="0">
                <a:solidFill>
                  <a:srgbClr val="454551"/>
                </a:solidFill>
                <a:latin typeface="Times New Roman"/>
                <a:ea typeface="Times New Roman"/>
              </a:rPr>
              <a:t>vector&lt;int&gt;</a:t>
            </a:r>
            <a:r>
              <a:rPr lang="vi-VN" altLang="zh-CN" sz="3159" i="1" spc="749" dirty="0">
                <a:solidFill>
                  <a:srgbClr val="454551"/>
                </a:solidFill>
                <a:latin typeface="Times New Roman"/>
                <a:cs typeface="Times New Roman"/>
              </a:rPr>
              <a:t> </a:t>
            </a:r>
            <a:r>
              <a:rPr lang="vi-VN" altLang="zh-CN" sz="3159" i="1" spc="-11" dirty="0">
                <a:solidFill>
                  <a:srgbClr val="454551"/>
                </a:solidFill>
                <a:latin typeface="Times New Roman"/>
                <a:ea typeface="Times New Roman"/>
              </a:rPr>
              <a:t>C(</a:t>
            </a:r>
            <a:r>
              <a:rPr lang="vi-VN" altLang="zh-CN" sz="3159" i="1" spc="-6" dirty="0">
                <a:solidFill>
                  <a:srgbClr val="454551"/>
                </a:solidFill>
                <a:latin typeface="Times New Roman"/>
                <a:ea typeface="Times New Roman"/>
              </a:rPr>
              <a:t>10,2)</a:t>
            </a:r>
            <a:r>
              <a:rPr lang="vi-VN" altLang="zh-CN" sz="3159" i="1" dirty="0">
                <a:solidFill>
                  <a:srgbClr val="454551"/>
                </a:solidFill>
                <a:latin typeface="Times New Roman"/>
                <a:ea typeface="Times New Roman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185499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int main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isEqual( 5, 6 );	// OK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isEqual( 7.5, 7.5 );	// OK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char s1[]="abc";char s2[]="abc" 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  cout&lt;&lt;isEqual( s1, s2 )&lt;&lt;endl;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Logical Error!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8"/>
              <a:t>… Example – User Specializations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129713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template&lt; &gt;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bool isEqual&lt; char* &gt;(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 char* x, char* y 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( strcmp( x, y ) == 0 );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8"/>
              <a:t>… Example – User Specializations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686265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int main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isEqual( 5, 6 );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Target: general template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isEqual( 7.5, 7.5 );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Target: general template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isEqual( “abc”, “xyz”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	// Target: user specialization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8"/>
              <a:t>… Example – User Specializations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63622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Rectangle 3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1316676"/>
            <a:ext cx="8759228" cy="5467660"/>
          </a:xfrm>
        </p:spPr>
      </p:pic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Đa kiểu tham số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4327207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vi-VN" altLang="en-US"/>
              <a:t>Bên cạnh các kiểu nguyên thủy, các kiểu do người dùng xác định cũng có thể được chuyển làm đối số kiểu cho các mẫu</a:t>
            </a:r>
            <a:endParaRPr lang="en-US" altLang="en-US"/>
          </a:p>
          <a:p>
            <a:pPr eaLnBrk="1" hangingPunct="1"/>
            <a:r>
              <a:rPr lang="en-US" altLang="en-US"/>
              <a:t>Trình biên dịch thực hiện kiểm tra kiểu tĩnh để chẩn đoán lỗi kiểu</a:t>
            </a:r>
          </a:p>
        </p:txBody>
      </p:sp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961253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Xem xét lớp String không có nạp chồng toán tử “==“</a:t>
            </a:r>
          </a:p>
          <a:p>
            <a:pPr eaLnBrk="1" hangingPunct="1">
              <a:buFontTx/>
              <a:buNone/>
            </a:pPr>
            <a:endParaRPr lang="en-US" altLang="en-US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class String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char* pStr;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// Operator “==“ not defined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740611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template&lt; typename T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bool isEqual( T x, T y 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( x == y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String s1 = “xyz”, s2 = “xyz”;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isEqual( s1, s2 );	</a:t>
            </a:r>
            <a:r>
              <a:rPr lang="en-US" altLang="en-US" sz="3085" b="1">
                <a:solidFill>
                  <a:srgbClr val="FFFF00"/>
                </a:solidFill>
                <a:latin typeface="Courier New" panose="02070309020205020404" pitchFamily="49" charset="0"/>
              </a:rPr>
              <a:t>// Error!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 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8010135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class String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char* pStr;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friend bool operator ==(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const String&amp;, const String&amp;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};</a:t>
            </a:r>
          </a:p>
        </p:txBody>
      </p:sp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456412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bool operator ==( const String&amp; x, 					const String&amp; y ) 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strcmp(x.pStr, y.pStr) == 0;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 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8904984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template&lt; typename T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bool isEqual( T x, T y 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	return ( x == y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String s1 = “xyz”, s2 = “xyz”;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isEqual( s1, s2 );	// OK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… User-Defined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49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874052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/>
          <p:cNvSpPr/>
          <p:nvPr/>
        </p:nvSpPr>
        <p:spPr>
          <a:xfrm>
            <a:off x="10641894" y="6276093"/>
            <a:ext cx="622712" cy="622712"/>
          </a:xfrm>
          <a:custGeom>
            <a:avLst/>
            <a:gdLst>
              <a:gd name="connsiteX0" fmla="*/ 22097 w 565150"/>
              <a:gd name="connsiteY0" fmla="*/ 293370 h 565150"/>
              <a:gd name="connsiteX1" fmla="*/ 297180 w 565150"/>
              <a:gd name="connsiteY1" fmla="*/ 19050 h 565150"/>
              <a:gd name="connsiteX2" fmla="*/ 572261 w 565150"/>
              <a:gd name="connsiteY2" fmla="*/ 293370 h 565150"/>
              <a:gd name="connsiteX3" fmla="*/ 297180 w 565150"/>
              <a:gd name="connsiteY3" fmla="*/ 567690 h 565150"/>
              <a:gd name="connsiteX4" fmla="*/ 22097 w 565150"/>
              <a:gd name="connsiteY4" fmla="*/ 293370 h 565150"/>
              <a:gd name="connsiteX5" fmla="*/ 22097 w 565150"/>
              <a:gd name="connsiteY5" fmla="*/ 29337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150" h="565150">
                <a:moveTo>
                  <a:pt x="22097" y="293370"/>
                </a:moveTo>
                <a:cubicBezTo>
                  <a:pt x="22097" y="141871"/>
                  <a:pt x="145288" y="19050"/>
                  <a:pt x="297180" y="19050"/>
                </a:cubicBezTo>
                <a:cubicBezTo>
                  <a:pt x="449071" y="19050"/>
                  <a:pt x="572261" y="141871"/>
                  <a:pt x="572261" y="293370"/>
                </a:cubicBezTo>
                <a:cubicBezTo>
                  <a:pt x="572261" y="444868"/>
                  <a:pt x="449071" y="567690"/>
                  <a:pt x="297180" y="567690"/>
                </a:cubicBezTo>
                <a:cubicBezTo>
                  <a:pt x="145288" y="567690"/>
                  <a:pt x="22097" y="444868"/>
                  <a:pt x="22097" y="293370"/>
                </a:cubicBezTo>
                <a:lnTo>
                  <a:pt x="22097" y="293370"/>
                </a:lnTo>
                <a:close/>
              </a:path>
            </a:pathLst>
          </a:custGeom>
          <a:solidFill>
            <a:srgbClr val="FC843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285337" y="2120386"/>
            <a:ext cx="2931642" cy="547612"/>
          </a:xfrm>
          <a:custGeom>
            <a:avLst/>
            <a:gdLst>
              <a:gd name="connsiteX0" fmla="*/ 19050 w 2660650"/>
              <a:gd name="connsiteY0" fmla="*/ 879094 h 869950"/>
              <a:gd name="connsiteX1" fmla="*/ 2664714 w 2660650"/>
              <a:gd name="connsiteY1" fmla="*/ 879094 h 869950"/>
              <a:gd name="connsiteX2" fmla="*/ 2664714 w 2660650"/>
              <a:gd name="connsiteY2" fmla="*/ 31737 h 869950"/>
              <a:gd name="connsiteX3" fmla="*/ 19050 w 2660650"/>
              <a:gd name="connsiteY3" fmla="*/ 31737 h 869950"/>
              <a:gd name="connsiteX4" fmla="*/ 19050 w 2660650"/>
              <a:gd name="connsiteY4" fmla="*/ 879094 h 86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869950">
                <a:moveTo>
                  <a:pt x="19050" y="879094"/>
                </a:moveTo>
                <a:lnTo>
                  <a:pt x="2664714" y="879094"/>
                </a:lnTo>
                <a:lnTo>
                  <a:pt x="2664714" y="31737"/>
                </a:lnTo>
                <a:lnTo>
                  <a:pt x="19050" y="31737"/>
                </a:lnTo>
                <a:lnTo>
                  <a:pt x="19050" y="879094"/>
                </a:lnTo>
                <a:close/>
              </a:path>
            </a:pathLst>
          </a:custGeom>
          <a:solidFill>
            <a:srgbClr val="9EB7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2267521" y="2662893"/>
            <a:ext cx="2931642" cy="1108963"/>
          </a:xfrm>
          <a:custGeom>
            <a:avLst/>
            <a:gdLst>
              <a:gd name="connsiteX0" fmla="*/ 19050 w 2660650"/>
              <a:gd name="connsiteY0" fmla="*/ 1872234 h 1860550"/>
              <a:gd name="connsiteX1" fmla="*/ 2664714 w 2660650"/>
              <a:gd name="connsiteY1" fmla="*/ 1872234 h 1860550"/>
              <a:gd name="connsiteX2" fmla="*/ 2664714 w 2660650"/>
              <a:gd name="connsiteY2" fmla="*/ 28194 h 1860550"/>
              <a:gd name="connsiteX3" fmla="*/ 19050 w 2660650"/>
              <a:gd name="connsiteY3" fmla="*/ 28194 h 1860550"/>
              <a:gd name="connsiteX4" fmla="*/ 19050 w 2660650"/>
              <a:gd name="connsiteY4" fmla="*/ 1872234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1860550">
                <a:moveTo>
                  <a:pt x="19050" y="1872234"/>
                </a:moveTo>
                <a:lnTo>
                  <a:pt x="2664714" y="1872234"/>
                </a:lnTo>
                <a:lnTo>
                  <a:pt x="2664714" y="28194"/>
                </a:lnTo>
                <a:lnTo>
                  <a:pt x="19050" y="28194"/>
                </a:lnTo>
                <a:lnTo>
                  <a:pt x="19050" y="1872234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156435" y="2147272"/>
            <a:ext cx="6212470" cy="1616983"/>
            <a:chOff x="5156435" y="2147272"/>
            <a:chExt cx="6212470" cy="1616983"/>
          </a:xfrm>
        </p:grpSpPr>
        <p:sp>
          <p:nvSpPr>
            <p:cNvPr id="31" name="Freeform 31"/>
            <p:cNvSpPr/>
            <p:nvPr/>
          </p:nvSpPr>
          <p:spPr>
            <a:xfrm>
              <a:off x="5190767" y="2147272"/>
              <a:ext cx="6178138" cy="548174"/>
            </a:xfrm>
            <a:custGeom>
              <a:avLst/>
              <a:gdLst>
                <a:gd name="connsiteX0" fmla="*/ 23114 w 5607050"/>
                <a:gd name="connsiteY0" fmla="*/ 879094 h 869950"/>
                <a:gd name="connsiteX1" fmla="*/ 5607050 w 5607050"/>
                <a:gd name="connsiteY1" fmla="*/ 879094 h 869950"/>
                <a:gd name="connsiteX2" fmla="*/ 5607050 w 5607050"/>
                <a:gd name="connsiteY2" fmla="*/ 31737 h 869950"/>
                <a:gd name="connsiteX3" fmla="*/ 23114 w 5607050"/>
                <a:gd name="connsiteY3" fmla="*/ 31737 h 869950"/>
                <a:gd name="connsiteX4" fmla="*/ 23114 w 5607050"/>
                <a:gd name="connsiteY4" fmla="*/ 879094 h 86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7050" h="869950">
                  <a:moveTo>
                    <a:pt x="23114" y="879094"/>
                  </a:moveTo>
                  <a:lnTo>
                    <a:pt x="5607050" y="879094"/>
                  </a:lnTo>
                  <a:lnTo>
                    <a:pt x="5607050" y="31737"/>
                  </a:lnTo>
                  <a:lnTo>
                    <a:pt x="23114" y="31737"/>
                  </a:lnTo>
                  <a:lnTo>
                    <a:pt x="23114" y="879094"/>
                  </a:lnTo>
                  <a:close/>
                </a:path>
              </a:pathLst>
            </a:custGeom>
            <a:solidFill>
              <a:srgbClr val="9EB7C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156435" y="2662892"/>
              <a:ext cx="6178138" cy="1101363"/>
            </a:xfrm>
            <a:custGeom>
              <a:avLst/>
              <a:gdLst>
                <a:gd name="connsiteX0" fmla="*/ 23114 w 5607050"/>
                <a:gd name="connsiteY0" fmla="*/ 1872234 h 1860550"/>
                <a:gd name="connsiteX1" fmla="*/ 5607050 w 5607050"/>
                <a:gd name="connsiteY1" fmla="*/ 1872234 h 1860550"/>
                <a:gd name="connsiteX2" fmla="*/ 5607050 w 5607050"/>
                <a:gd name="connsiteY2" fmla="*/ 28194 h 1860550"/>
                <a:gd name="connsiteX3" fmla="*/ 23114 w 5607050"/>
                <a:gd name="connsiteY3" fmla="*/ 28194 h 1860550"/>
                <a:gd name="connsiteX4" fmla="*/ 23114 w 5607050"/>
                <a:gd name="connsiteY4" fmla="*/ 1872234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7050" h="1860550">
                  <a:moveTo>
                    <a:pt x="23114" y="1872234"/>
                  </a:moveTo>
                  <a:lnTo>
                    <a:pt x="5607050" y="1872234"/>
                  </a:lnTo>
                  <a:lnTo>
                    <a:pt x="5607050" y="28194"/>
                  </a:lnTo>
                  <a:lnTo>
                    <a:pt x="23114" y="28194"/>
                  </a:lnTo>
                  <a:lnTo>
                    <a:pt x="23114" y="1872234"/>
                  </a:lnTo>
                  <a:close/>
                </a:path>
              </a:pathLst>
            </a:custGeom>
            <a:solidFill>
              <a:srgbClr val="DEE5EC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Freeform 34"/>
          <p:cNvSpPr/>
          <p:nvPr/>
        </p:nvSpPr>
        <p:spPr>
          <a:xfrm>
            <a:off x="2245783" y="4303007"/>
            <a:ext cx="2931642" cy="580731"/>
          </a:xfrm>
          <a:custGeom>
            <a:avLst/>
            <a:gdLst>
              <a:gd name="connsiteX0" fmla="*/ 19050 w 2660650"/>
              <a:gd name="connsiteY0" fmla="*/ 534670 h 527050"/>
              <a:gd name="connsiteX1" fmla="*/ 2664714 w 2660650"/>
              <a:gd name="connsiteY1" fmla="*/ 534670 h 527050"/>
              <a:gd name="connsiteX2" fmla="*/ 2664714 w 2660650"/>
              <a:gd name="connsiteY2" fmla="*/ 26644 h 527050"/>
              <a:gd name="connsiteX3" fmla="*/ 19050 w 2660650"/>
              <a:gd name="connsiteY3" fmla="*/ 26644 h 527050"/>
              <a:gd name="connsiteX4" fmla="*/ 19050 w 2660650"/>
              <a:gd name="connsiteY4" fmla="*/ 53467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527050">
                <a:moveTo>
                  <a:pt x="19050" y="534670"/>
                </a:moveTo>
                <a:lnTo>
                  <a:pt x="2664714" y="534670"/>
                </a:lnTo>
                <a:lnTo>
                  <a:pt x="2664714" y="26644"/>
                </a:lnTo>
                <a:lnTo>
                  <a:pt x="19050" y="26644"/>
                </a:lnTo>
                <a:lnTo>
                  <a:pt x="19050" y="534670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5156435" y="4303007"/>
            <a:ext cx="6178138" cy="580731"/>
          </a:xfrm>
          <a:custGeom>
            <a:avLst/>
            <a:gdLst>
              <a:gd name="connsiteX0" fmla="*/ 23114 w 5607050"/>
              <a:gd name="connsiteY0" fmla="*/ 534670 h 527050"/>
              <a:gd name="connsiteX1" fmla="*/ 5607050 w 5607050"/>
              <a:gd name="connsiteY1" fmla="*/ 534670 h 527050"/>
              <a:gd name="connsiteX2" fmla="*/ 5607050 w 5607050"/>
              <a:gd name="connsiteY2" fmla="*/ 26644 h 527050"/>
              <a:gd name="connsiteX3" fmla="*/ 23114 w 5607050"/>
              <a:gd name="connsiteY3" fmla="*/ 26644 h 527050"/>
              <a:gd name="connsiteX4" fmla="*/ 23114 w 5607050"/>
              <a:gd name="connsiteY4" fmla="*/ 53467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527050">
                <a:moveTo>
                  <a:pt x="23114" y="534670"/>
                </a:moveTo>
                <a:lnTo>
                  <a:pt x="5607050" y="534670"/>
                </a:lnTo>
                <a:lnTo>
                  <a:pt x="5607050" y="26644"/>
                </a:lnTo>
                <a:lnTo>
                  <a:pt x="23114" y="26644"/>
                </a:lnTo>
                <a:lnTo>
                  <a:pt x="23114" y="534670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2245783" y="5422488"/>
            <a:ext cx="2931642" cy="580731"/>
          </a:xfrm>
          <a:custGeom>
            <a:avLst/>
            <a:gdLst>
              <a:gd name="connsiteX0" fmla="*/ 19050 w 2660650"/>
              <a:gd name="connsiteY0" fmla="*/ 530606 h 527050"/>
              <a:gd name="connsiteX1" fmla="*/ 2664714 w 2660650"/>
              <a:gd name="connsiteY1" fmla="*/ 530606 h 527050"/>
              <a:gd name="connsiteX2" fmla="*/ 2664714 w 2660650"/>
              <a:gd name="connsiteY2" fmla="*/ 26746 h 527050"/>
              <a:gd name="connsiteX3" fmla="*/ 19050 w 2660650"/>
              <a:gd name="connsiteY3" fmla="*/ 26746 h 527050"/>
              <a:gd name="connsiteX4" fmla="*/ 19050 w 2660650"/>
              <a:gd name="connsiteY4" fmla="*/ 530606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527050">
                <a:moveTo>
                  <a:pt x="19050" y="530606"/>
                </a:moveTo>
                <a:lnTo>
                  <a:pt x="2664714" y="530606"/>
                </a:lnTo>
                <a:lnTo>
                  <a:pt x="2664714" y="26746"/>
                </a:lnTo>
                <a:lnTo>
                  <a:pt x="19050" y="26746"/>
                </a:lnTo>
                <a:lnTo>
                  <a:pt x="19050" y="530606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5156435" y="5422488"/>
            <a:ext cx="6178138" cy="580731"/>
          </a:xfrm>
          <a:custGeom>
            <a:avLst/>
            <a:gdLst>
              <a:gd name="connsiteX0" fmla="*/ 23114 w 5607050"/>
              <a:gd name="connsiteY0" fmla="*/ 530606 h 527050"/>
              <a:gd name="connsiteX1" fmla="*/ 5607050 w 5607050"/>
              <a:gd name="connsiteY1" fmla="*/ 530606 h 527050"/>
              <a:gd name="connsiteX2" fmla="*/ 5607050 w 5607050"/>
              <a:gd name="connsiteY2" fmla="*/ 26746 h 527050"/>
              <a:gd name="connsiteX3" fmla="*/ 23114 w 5607050"/>
              <a:gd name="connsiteY3" fmla="*/ 26746 h 527050"/>
              <a:gd name="connsiteX4" fmla="*/ 23114 w 5607050"/>
              <a:gd name="connsiteY4" fmla="*/ 530606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527050">
                <a:moveTo>
                  <a:pt x="23114" y="530606"/>
                </a:moveTo>
                <a:lnTo>
                  <a:pt x="5607050" y="530606"/>
                </a:lnTo>
                <a:lnTo>
                  <a:pt x="5607050" y="26746"/>
                </a:lnTo>
                <a:lnTo>
                  <a:pt x="23114" y="26746"/>
                </a:lnTo>
                <a:lnTo>
                  <a:pt x="23114" y="530606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2245783" y="5982229"/>
            <a:ext cx="2931642" cy="566738"/>
          </a:xfrm>
          <a:custGeom>
            <a:avLst/>
            <a:gdLst>
              <a:gd name="connsiteX0" fmla="*/ 19050 w 2660650"/>
              <a:gd name="connsiteY0" fmla="*/ 526402 h 514350"/>
              <a:gd name="connsiteX1" fmla="*/ 2664714 w 2660650"/>
              <a:gd name="connsiteY1" fmla="*/ 526402 h 514350"/>
              <a:gd name="connsiteX2" fmla="*/ 2664714 w 2660650"/>
              <a:gd name="connsiteY2" fmla="*/ 22542 h 514350"/>
              <a:gd name="connsiteX3" fmla="*/ 19050 w 2660650"/>
              <a:gd name="connsiteY3" fmla="*/ 22542 h 514350"/>
              <a:gd name="connsiteX4" fmla="*/ 19050 w 2660650"/>
              <a:gd name="connsiteY4" fmla="*/ 526402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514350">
                <a:moveTo>
                  <a:pt x="19050" y="526402"/>
                </a:moveTo>
                <a:lnTo>
                  <a:pt x="2664714" y="526402"/>
                </a:lnTo>
                <a:lnTo>
                  <a:pt x="2664714" y="22542"/>
                </a:lnTo>
                <a:lnTo>
                  <a:pt x="19050" y="22542"/>
                </a:lnTo>
                <a:lnTo>
                  <a:pt x="19050" y="526402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5156435" y="5982229"/>
            <a:ext cx="6178138" cy="566738"/>
          </a:xfrm>
          <a:custGeom>
            <a:avLst/>
            <a:gdLst>
              <a:gd name="connsiteX0" fmla="*/ 23114 w 5607050"/>
              <a:gd name="connsiteY0" fmla="*/ 526402 h 514350"/>
              <a:gd name="connsiteX1" fmla="*/ 5607050 w 5607050"/>
              <a:gd name="connsiteY1" fmla="*/ 526402 h 514350"/>
              <a:gd name="connsiteX2" fmla="*/ 5607050 w 5607050"/>
              <a:gd name="connsiteY2" fmla="*/ 22542 h 514350"/>
              <a:gd name="connsiteX3" fmla="*/ 23114 w 5607050"/>
              <a:gd name="connsiteY3" fmla="*/ 22542 h 514350"/>
              <a:gd name="connsiteX4" fmla="*/ 23114 w 5607050"/>
              <a:gd name="connsiteY4" fmla="*/ 526402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514350">
                <a:moveTo>
                  <a:pt x="23114" y="526402"/>
                </a:moveTo>
                <a:lnTo>
                  <a:pt x="5607050" y="526402"/>
                </a:lnTo>
                <a:lnTo>
                  <a:pt x="5607050" y="22542"/>
                </a:lnTo>
                <a:lnTo>
                  <a:pt x="23114" y="22542"/>
                </a:lnTo>
                <a:lnTo>
                  <a:pt x="23114" y="526402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2245783" y="6527976"/>
            <a:ext cx="2931642" cy="580731"/>
          </a:xfrm>
          <a:custGeom>
            <a:avLst/>
            <a:gdLst>
              <a:gd name="connsiteX0" fmla="*/ 19050 w 2660650"/>
              <a:gd name="connsiteY0" fmla="*/ 534962 h 527050"/>
              <a:gd name="connsiteX1" fmla="*/ 2664714 w 2660650"/>
              <a:gd name="connsiteY1" fmla="*/ 534962 h 527050"/>
              <a:gd name="connsiteX2" fmla="*/ 2664714 w 2660650"/>
              <a:gd name="connsiteY2" fmla="*/ 31102 h 527050"/>
              <a:gd name="connsiteX3" fmla="*/ 19050 w 2660650"/>
              <a:gd name="connsiteY3" fmla="*/ 31102 h 527050"/>
              <a:gd name="connsiteX4" fmla="*/ 19050 w 2660650"/>
              <a:gd name="connsiteY4" fmla="*/ 534962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0650" h="527050">
                <a:moveTo>
                  <a:pt x="19050" y="534962"/>
                </a:moveTo>
                <a:lnTo>
                  <a:pt x="2664714" y="534962"/>
                </a:lnTo>
                <a:lnTo>
                  <a:pt x="2664714" y="31102"/>
                </a:lnTo>
                <a:lnTo>
                  <a:pt x="19050" y="31102"/>
                </a:lnTo>
                <a:lnTo>
                  <a:pt x="19050" y="534962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5156435" y="6527976"/>
            <a:ext cx="6178138" cy="580731"/>
          </a:xfrm>
          <a:custGeom>
            <a:avLst/>
            <a:gdLst>
              <a:gd name="connsiteX0" fmla="*/ 23114 w 5607050"/>
              <a:gd name="connsiteY0" fmla="*/ 534962 h 527050"/>
              <a:gd name="connsiteX1" fmla="*/ 5607050 w 5607050"/>
              <a:gd name="connsiteY1" fmla="*/ 534962 h 527050"/>
              <a:gd name="connsiteX2" fmla="*/ 5607050 w 5607050"/>
              <a:gd name="connsiteY2" fmla="*/ 31102 h 527050"/>
              <a:gd name="connsiteX3" fmla="*/ 23114 w 5607050"/>
              <a:gd name="connsiteY3" fmla="*/ 31102 h 527050"/>
              <a:gd name="connsiteX4" fmla="*/ 23114 w 5607050"/>
              <a:gd name="connsiteY4" fmla="*/ 534962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527050">
                <a:moveTo>
                  <a:pt x="23114" y="534962"/>
                </a:moveTo>
                <a:lnTo>
                  <a:pt x="5607050" y="534962"/>
                </a:lnTo>
                <a:lnTo>
                  <a:pt x="5607050" y="31102"/>
                </a:lnTo>
                <a:lnTo>
                  <a:pt x="23114" y="31102"/>
                </a:lnTo>
                <a:lnTo>
                  <a:pt x="23114" y="534962"/>
                </a:lnTo>
                <a:close/>
              </a:path>
            </a:pathLst>
          </a:custGeom>
          <a:solidFill>
            <a:srgbClr val="DEE5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40" y="2120386"/>
            <a:ext cx="47154" cy="5436114"/>
          </a:xfrm>
          <a:prstGeom prst="rect">
            <a:avLst/>
          </a:prstGeom>
        </p:spPr>
      </p:pic>
      <p:sp>
        <p:nvSpPr>
          <p:cNvPr id="2" name="Freeform 43"/>
          <p:cNvSpPr/>
          <p:nvPr/>
        </p:nvSpPr>
        <p:spPr>
          <a:xfrm>
            <a:off x="2231789" y="1714206"/>
            <a:ext cx="9102784" cy="1104642"/>
          </a:xfrm>
          <a:custGeom>
            <a:avLst/>
            <a:gdLst>
              <a:gd name="connsiteX0" fmla="*/ 25400 w 8261350"/>
              <a:gd name="connsiteY0" fmla="*/ 28194 h 31750"/>
              <a:gd name="connsiteX1" fmla="*/ 8267700 w 8261350"/>
              <a:gd name="connsiteY1" fmla="*/ 2819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8194"/>
                </a:moveTo>
                <a:lnTo>
                  <a:pt x="8267700" y="28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2231789" y="3743266"/>
            <a:ext cx="9102784" cy="34984"/>
          </a:xfrm>
          <a:custGeom>
            <a:avLst/>
            <a:gdLst>
              <a:gd name="connsiteX0" fmla="*/ 25400 w 8261350"/>
              <a:gd name="connsiteY0" fmla="*/ 30734 h 31750"/>
              <a:gd name="connsiteX1" fmla="*/ 8267700 w 8261350"/>
              <a:gd name="connsiteY1" fmla="*/ 30734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30734"/>
                </a:moveTo>
                <a:lnTo>
                  <a:pt x="8267700" y="3073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2231789" y="4303007"/>
            <a:ext cx="9102784" cy="34984"/>
          </a:xfrm>
          <a:custGeom>
            <a:avLst/>
            <a:gdLst>
              <a:gd name="connsiteX0" fmla="*/ 25400 w 8261350"/>
              <a:gd name="connsiteY0" fmla="*/ 26670 h 31750"/>
              <a:gd name="connsiteX1" fmla="*/ 8267700 w 8261350"/>
              <a:gd name="connsiteY1" fmla="*/ 2667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6670"/>
                </a:moveTo>
                <a:lnTo>
                  <a:pt x="8267700" y="266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2231789" y="4862748"/>
            <a:ext cx="9102784" cy="34984"/>
          </a:xfrm>
          <a:custGeom>
            <a:avLst/>
            <a:gdLst>
              <a:gd name="connsiteX0" fmla="*/ 25400 w 8261350"/>
              <a:gd name="connsiteY0" fmla="*/ 26670 h 31750"/>
              <a:gd name="connsiteX1" fmla="*/ 8267700 w 8261350"/>
              <a:gd name="connsiteY1" fmla="*/ 2667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6670"/>
                </a:moveTo>
                <a:lnTo>
                  <a:pt x="8267700" y="266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2231789" y="5422488"/>
            <a:ext cx="9102784" cy="34984"/>
          </a:xfrm>
          <a:custGeom>
            <a:avLst/>
            <a:gdLst>
              <a:gd name="connsiteX0" fmla="*/ 25400 w 8261350"/>
              <a:gd name="connsiteY0" fmla="*/ 26670 h 31750"/>
              <a:gd name="connsiteX1" fmla="*/ 8267700 w 8261350"/>
              <a:gd name="connsiteY1" fmla="*/ 2667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6670"/>
                </a:moveTo>
                <a:lnTo>
                  <a:pt x="8267700" y="266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8"/>
          <p:cNvSpPr/>
          <p:nvPr/>
        </p:nvSpPr>
        <p:spPr>
          <a:xfrm>
            <a:off x="2231789" y="5982229"/>
            <a:ext cx="9102784" cy="34984"/>
          </a:xfrm>
          <a:custGeom>
            <a:avLst/>
            <a:gdLst>
              <a:gd name="connsiteX0" fmla="*/ 25400 w 8261350"/>
              <a:gd name="connsiteY0" fmla="*/ 22606 h 31750"/>
              <a:gd name="connsiteX1" fmla="*/ 8267700 w 8261350"/>
              <a:gd name="connsiteY1" fmla="*/ 22606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2606"/>
                </a:moveTo>
                <a:lnTo>
                  <a:pt x="8267700" y="2260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9"/>
          <p:cNvSpPr/>
          <p:nvPr/>
        </p:nvSpPr>
        <p:spPr>
          <a:xfrm>
            <a:off x="2231789" y="6527976"/>
            <a:ext cx="9102784" cy="34984"/>
          </a:xfrm>
          <a:custGeom>
            <a:avLst/>
            <a:gdLst>
              <a:gd name="connsiteX0" fmla="*/ 25400 w 8261350"/>
              <a:gd name="connsiteY0" fmla="*/ 31102 h 31750"/>
              <a:gd name="connsiteX1" fmla="*/ 8267700 w 8261350"/>
              <a:gd name="connsiteY1" fmla="*/ 31102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31102"/>
                </a:moveTo>
                <a:lnTo>
                  <a:pt x="8267700" y="311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0"/>
          <p:cNvSpPr/>
          <p:nvPr/>
        </p:nvSpPr>
        <p:spPr>
          <a:xfrm>
            <a:off x="2231789" y="7087717"/>
            <a:ext cx="9102784" cy="34984"/>
          </a:xfrm>
          <a:custGeom>
            <a:avLst/>
            <a:gdLst>
              <a:gd name="connsiteX0" fmla="*/ 25400 w 8261350"/>
              <a:gd name="connsiteY0" fmla="*/ 26962 h 31750"/>
              <a:gd name="connsiteX1" fmla="*/ 8267700 w 8261350"/>
              <a:gd name="connsiteY1" fmla="*/ 26962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26962"/>
                </a:moveTo>
                <a:lnTo>
                  <a:pt x="8267700" y="2696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83562" y="2147272"/>
            <a:ext cx="45719" cy="5409227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646" y="2147272"/>
            <a:ext cx="45719" cy="5409227"/>
          </a:xfrm>
          <a:prstGeom prst="rect">
            <a:avLst/>
          </a:prstGeom>
        </p:spPr>
      </p:pic>
      <p:sp>
        <p:nvSpPr>
          <p:cNvPr id="3" name="Freeform 53"/>
          <p:cNvSpPr/>
          <p:nvPr/>
        </p:nvSpPr>
        <p:spPr>
          <a:xfrm>
            <a:off x="2191012" y="2130170"/>
            <a:ext cx="9102784" cy="45719"/>
          </a:xfrm>
          <a:custGeom>
            <a:avLst/>
            <a:gdLst>
              <a:gd name="connsiteX0" fmla="*/ 25400 w 8261350"/>
              <a:gd name="connsiteY0" fmla="*/ 19050 h 31750"/>
              <a:gd name="connsiteX1" fmla="*/ 8267700 w 8261350"/>
              <a:gd name="connsiteY1" fmla="*/ 19050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61350" h="31750">
                <a:moveTo>
                  <a:pt x="25400" y="19050"/>
                </a:moveTo>
                <a:lnTo>
                  <a:pt x="8267700" y="190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5"/>
          <p:cNvSpPr txBox="1"/>
          <p:nvPr/>
        </p:nvSpPr>
        <p:spPr>
          <a:xfrm>
            <a:off x="2749396" y="2277111"/>
            <a:ext cx="1906019" cy="3781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416"/>
              </a:lnSpc>
            </a:pPr>
            <a:r>
              <a:rPr lang="en-US" altLang="zh-CN" sz="2424" b="1" spc="-6" dirty="0">
                <a:solidFill>
                  <a:srgbClr val="FEFEFE"/>
                </a:solidFill>
                <a:latin typeface="Segoe UI"/>
                <a:ea typeface="Segoe UI"/>
              </a:rPr>
              <a:t>Phương</a:t>
            </a:r>
            <a:r>
              <a:rPr lang="en-US" altLang="zh-CN" sz="2424" b="1" spc="22" dirty="0">
                <a:solidFill>
                  <a:srgbClr val="FEFEFE"/>
                </a:solidFill>
                <a:latin typeface="Segoe UI"/>
                <a:cs typeface="Segoe UI"/>
              </a:rPr>
              <a:t> </a:t>
            </a:r>
            <a:r>
              <a:rPr lang="en-US" altLang="zh-CN" sz="2424" b="1" spc="-6" dirty="0">
                <a:solidFill>
                  <a:srgbClr val="FEFEFE"/>
                </a:solidFill>
                <a:latin typeface="Segoe UI"/>
                <a:ea typeface="Segoe UI"/>
              </a:rPr>
              <a:t>thức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635478" y="2199497"/>
            <a:ext cx="1340306" cy="4875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24" b="1" spc="-6" dirty="0">
                <a:solidFill>
                  <a:srgbClr val="FEFEFE"/>
                </a:solidFill>
                <a:latin typeface="Segoe UI"/>
                <a:ea typeface="Segoe UI"/>
              </a:rPr>
              <a:t>Muc</a:t>
            </a:r>
            <a:r>
              <a:rPr lang="en-US" altLang="zh-CN" sz="2424" b="1" dirty="0">
                <a:solidFill>
                  <a:srgbClr val="FEFEFE"/>
                </a:solidFill>
                <a:latin typeface="Segoe UI"/>
                <a:cs typeface="Segoe UI"/>
              </a:rPr>
              <a:t> </a:t>
            </a:r>
            <a:r>
              <a:rPr lang="en-US" altLang="zh-CN" sz="2424" b="1" spc="-6" dirty="0">
                <a:solidFill>
                  <a:srgbClr val="FEFEFE"/>
                </a:solidFill>
                <a:latin typeface="Segoe UI"/>
                <a:ea typeface="Segoe UI"/>
              </a:rPr>
              <a:t>đích</a:t>
            </a:r>
          </a:p>
          <a:p>
            <a:pPr indent="458868">
              <a:spcBef>
                <a:spcPts val="126"/>
              </a:spcBef>
            </a:pPr>
            <a:r>
              <a:rPr lang="en-US" altLang="zh-CN" sz="661" spc="-11" dirty="0">
                <a:solidFill>
                  <a:srgbClr val="FEFEFE"/>
                </a:solidFill>
                <a:latin typeface="Segoe UI"/>
                <a:ea typeface="Segoe UI"/>
              </a:rPr>
              <a:t>■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480034" y="3198670"/>
            <a:ext cx="1625409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</a:pP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v.assign(n,e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377539" y="2662894"/>
            <a:ext cx="5584822" cy="976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hangingPunct="0">
              <a:lnSpc>
                <a:spcPct val="95833"/>
              </a:lnSpc>
            </a:pP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Gán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tập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giá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trị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mới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cho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vector,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thay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thế</a:t>
            </a:r>
            <a:r>
              <a:rPr lang="en-US" altLang="zh-CN" sz="2204" spc="-126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nội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dung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hiện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tại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của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nó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đồng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thời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thay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đổi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kích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spc="6" dirty="0">
                <a:solidFill>
                  <a:srgbClr val="000000"/>
                </a:solidFill>
                <a:latin typeface="Segoe UI"/>
                <a:ea typeface="Segoe UI"/>
              </a:rPr>
              <a:t>thư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ớc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2480034" y="3866197"/>
            <a:ext cx="8143699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v[i]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hoặc</a:t>
            </a:r>
            <a:r>
              <a:rPr lang="en-US" altLang="zh-CN" sz="2204" spc="-1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v.at[i]	Tham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chiếu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đến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phần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tử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thứ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của</a:t>
            </a:r>
            <a:r>
              <a:rPr lang="en-US" altLang="zh-CN" sz="2204" spc="17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480035" y="4426077"/>
            <a:ext cx="5483949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spc="-17" dirty="0">
                <a:solidFill>
                  <a:srgbClr val="000000"/>
                </a:solidFill>
                <a:latin typeface="Segoe UI"/>
                <a:ea typeface="Segoe UI"/>
              </a:rPr>
              <a:t>v.clear()	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Xóa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toàn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bộ</a:t>
            </a:r>
            <a:r>
              <a:rPr lang="en-US" altLang="zh-CN" sz="2204" spc="-132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2480035" y="4985959"/>
            <a:ext cx="7279458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v.pop_back()	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Xóa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phần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tử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cuối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cùng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của</a:t>
            </a:r>
            <a:r>
              <a:rPr lang="en-US" altLang="zh-CN" sz="2204" spc="-5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2480034" y="5541361"/>
            <a:ext cx="6586068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spc="-6" dirty="0">
                <a:solidFill>
                  <a:srgbClr val="000000"/>
                </a:solidFill>
                <a:latin typeface="Segoe UI"/>
                <a:ea typeface="Segoe UI"/>
              </a:rPr>
              <a:t>v.erase</a:t>
            </a: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(position)	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Xóa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phần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tử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ở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vị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trí</a:t>
            </a:r>
            <a:r>
              <a:rPr lang="en-US" altLang="zh-CN" sz="2204" spc="-22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position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480034" y="6096568"/>
            <a:ext cx="8673432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v.erase(first,</a:t>
            </a:r>
            <a:r>
              <a:rPr lang="en-US" altLang="zh-CN" sz="2204" spc="-88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last)	Xóa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các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phần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tử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trong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khoảng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từ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first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tới</a:t>
            </a:r>
            <a:r>
              <a:rPr lang="en-US" altLang="zh-CN" sz="2204" spc="-28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last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480035" y="6652054"/>
            <a:ext cx="7554851" cy="376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833"/>
              </a:lnSpc>
              <a:tabLst>
                <a:tab pos="2999921" algn="l"/>
              </a:tabLst>
            </a:pP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v.push_back(e)	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Thêm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phần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tử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e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vào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cuối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của</a:t>
            </a:r>
            <a:r>
              <a:rPr lang="en-US" altLang="zh-CN" sz="2204" spc="-37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480034" y="7185456"/>
            <a:ext cx="6785766" cy="252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3750"/>
              </a:lnSpc>
              <a:tabLst>
                <a:tab pos="2999921" algn="l"/>
              </a:tabLst>
            </a:pPr>
            <a:r>
              <a:rPr lang="en-US" altLang="zh-CN" sz="2204" spc="-11" dirty="0" err="1">
                <a:solidFill>
                  <a:srgbClr val="000000"/>
                </a:solidFill>
                <a:latin typeface="Segoe UI"/>
                <a:ea typeface="Segoe UI"/>
              </a:rPr>
              <a:t>v.resize</a:t>
            </a: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(</a:t>
            </a:r>
            <a:r>
              <a:rPr lang="en-US" altLang="zh-CN" sz="2204" spc="-11" dirty="0" err="1">
                <a:solidFill>
                  <a:srgbClr val="000000"/>
                </a:solidFill>
                <a:latin typeface="Segoe UI"/>
                <a:ea typeface="Segoe UI"/>
              </a:rPr>
              <a:t>new_size</a:t>
            </a:r>
            <a:r>
              <a:rPr lang="en-US" altLang="zh-CN" sz="2204" spc="-11" dirty="0">
                <a:solidFill>
                  <a:srgbClr val="000000"/>
                </a:solidFill>
                <a:latin typeface="Segoe UI"/>
                <a:ea typeface="Segoe UI"/>
              </a:rPr>
              <a:t>)	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Thay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đổi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kích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thước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của</a:t>
            </a:r>
            <a:r>
              <a:rPr lang="en-US" altLang="zh-CN" sz="2204" spc="-11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zh-CN" sz="2204" dirty="0">
                <a:solidFill>
                  <a:srgbClr val="000000"/>
                </a:solidFill>
                <a:latin typeface="Segoe UI"/>
                <a:ea typeface="Segoe UI"/>
              </a:rPr>
              <a:t>vector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912" y="252312"/>
            <a:ext cx="11530356" cy="620962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vector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92155" y="1247758"/>
            <a:ext cx="4571829" cy="338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39380">
              <a:lnSpc>
                <a:spcPct val="89166"/>
              </a:lnSpc>
            </a:pPr>
            <a:r>
              <a:rPr lang="en-US" altLang="zh-CN" b="1" spc="-11" dirty="0">
                <a:solidFill>
                  <a:srgbClr val="000000"/>
                </a:solidFill>
                <a:latin typeface="Calibri"/>
                <a:ea typeface="Calibri"/>
              </a:rPr>
              <a:t>http://www.cpluspl</a:t>
            </a:r>
            <a:r>
              <a:rPr lang="en-US" altLang="zh-CN" b="1" spc="-6" dirty="0">
                <a:solidFill>
                  <a:srgbClr val="000000"/>
                </a:solidFill>
                <a:latin typeface="Calibri"/>
                <a:ea typeface="Calibri"/>
              </a:rPr>
              <a:t>us.com/reference/vector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6627079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VN" dirty="0"/>
          </a:p>
          <a:p>
            <a:pPr eaLnBrk="1" hangingPunct="1">
              <a:defRPr/>
            </a:pPr>
            <a:r>
              <a:rPr lang="en-US" altLang="en-VN" dirty="0" err="1"/>
              <a:t>Khác</a:t>
            </a:r>
            <a:r>
              <a:rPr lang="en-US" altLang="en-VN" dirty="0"/>
              <a:t> </a:t>
            </a:r>
            <a:r>
              <a:rPr lang="en-US" altLang="en-VN" dirty="0" err="1"/>
              <a:t>kiểu</a:t>
            </a:r>
            <a:r>
              <a:rPr lang="en-US" altLang="en-VN" dirty="0"/>
              <a:t> </a:t>
            </a:r>
            <a:r>
              <a:rPr lang="en-US" altLang="en-VN" dirty="0" err="1"/>
              <a:t>dữ</a:t>
            </a:r>
            <a:r>
              <a:rPr lang="en-US" altLang="en-VN" dirty="0"/>
              <a:t> </a:t>
            </a:r>
            <a:r>
              <a:rPr lang="en-US" altLang="en-VN" dirty="0" err="1"/>
              <a:t>liệu</a:t>
            </a:r>
            <a:r>
              <a:rPr lang="en-US" altLang="en-VN" dirty="0"/>
              <a:t>, </a:t>
            </a:r>
            <a:r>
              <a:rPr lang="en-US" altLang="en-VN" dirty="0" err="1"/>
              <a:t>hoạt</a:t>
            </a:r>
            <a:r>
              <a:rPr lang="en-US" altLang="en-VN" dirty="0"/>
              <a:t> </a:t>
            </a:r>
            <a:r>
              <a:rPr lang="en-US" altLang="en-VN" dirty="0" err="1"/>
              <a:t>động</a:t>
            </a:r>
            <a:r>
              <a:rPr lang="en-US" altLang="en-VN" dirty="0"/>
              <a:t> </a:t>
            </a:r>
            <a:r>
              <a:rPr lang="en-US" altLang="en-VN" dirty="0" err="1"/>
              <a:t>tương</a:t>
            </a:r>
            <a:r>
              <a:rPr lang="en-US" altLang="en-VN" dirty="0"/>
              <a:t> </a:t>
            </a:r>
            <a:r>
              <a:rPr lang="en-US" altLang="en-VN" dirty="0" err="1"/>
              <a:t>tự</a:t>
            </a:r>
            <a:r>
              <a:rPr lang="en-US" altLang="en-VN" dirty="0"/>
              <a:t> </a:t>
            </a:r>
            <a:r>
              <a:rPr lang="en-US" altLang="en-VN" dirty="0" err="1"/>
              <a:t>nhau</a:t>
            </a:r>
            <a:endParaRPr lang="en-US" altLang="en-VN" dirty="0"/>
          </a:p>
          <a:p>
            <a:pPr marL="0" indent="0">
              <a:buNone/>
              <a:defRPr/>
            </a:pPr>
            <a:r>
              <a:rPr lang="en-US" altLang="en-VN" dirty="0"/>
              <a:t>=&gt; </a:t>
            </a:r>
            <a:r>
              <a:rPr lang="en-US" altLang="en-VN" dirty="0" err="1"/>
              <a:t>Cần</a:t>
            </a:r>
            <a:r>
              <a:rPr lang="en-US" altLang="en-VN" dirty="0"/>
              <a:t> </a:t>
            </a:r>
            <a:r>
              <a:rPr lang="en-US" altLang="en-VN" dirty="0" err="1"/>
              <a:t>nạp</a:t>
            </a:r>
            <a:r>
              <a:rPr lang="en-US" altLang="en-VN" dirty="0"/>
              <a:t> </a:t>
            </a:r>
            <a:r>
              <a:rPr lang="en-US" altLang="en-VN" dirty="0" err="1"/>
              <a:t>chồng</a:t>
            </a:r>
            <a:r>
              <a:rPr lang="en-US" altLang="en-VN" dirty="0"/>
              <a:t> </a:t>
            </a:r>
          </a:p>
          <a:p>
            <a:pPr marL="0" indent="0">
              <a:buNone/>
              <a:defRPr/>
            </a:pPr>
            <a:endParaRPr lang="en-US" altLang="en-VN" dirty="0"/>
          </a:p>
          <a:p>
            <a:pPr eaLnBrk="1" hangingPunct="1">
              <a:defRPr/>
            </a:pPr>
            <a:r>
              <a:rPr lang="en-US" altLang="en-VN" dirty="0" err="1"/>
              <a:t>Các</a:t>
            </a:r>
            <a:r>
              <a:rPr lang="en-US" altLang="en-VN" dirty="0"/>
              <a:t> </a:t>
            </a:r>
            <a:r>
              <a:rPr lang="en-US" altLang="en-VN" dirty="0" err="1"/>
              <a:t>kiểu</a:t>
            </a:r>
            <a:r>
              <a:rPr lang="en-US" altLang="en-VN" dirty="0"/>
              <a:t> </a:t>
            </a:r>
            <a:r>
              <a:rPr lang="en-US" altLang="en-VN" dirty="0" err="1"/>
              <a:t>dữ</a:t>
            </a:r>
            <a:r>
              <a:rPr lang="en-US" altLang="en-VN" dirty="0"/>
              <a:t> </a:t>
            </a:r>
            <a:r>
              <a:rPr lang="en-US" altLang="en-VN" dirty="0" err="1"/>
              <a:t>liệu</a:t>
            </a:r>
            <a:r>
              <a:rPr lang="en-US" altLang="en-VN" dirty="0"/>
              <a:t> </a:t>
            </a:r>
            <a:r>
              <a:rPr lang="en-US" altLang="en-VN" dirty="0" err="1"/>
              <a:t>khác</a:t>
            </a:r>
            <a:r>
              <a:rPr lang="en-US" altLang="en-VN" dirty="0"/>
              <a:t> </a:t>
            </a:r>
            <a:r>
              <a:rPr lang="en-US" altLang="en-VN" dirty="0" err="1"/>
              <a:t>nhau</a:t>
            </a:r>
            <a:r>
              <a:rPr lang="en-US" altLang="en-VN" dirty="0"/>
              <a:t>, </a:t>
            </a:r>
            <a:r>
              <a:rPr lang="en-US" altLang="en-VN" dirty="0" err="1"/>
              <a:t>hoạt</a:t>
            </a:r>
            <a:r>
              <a:rPr lang="en-US" altLang="en-VN" dirty="0"/>
              <a:t> </a:t>
            </a:r>
            <a:r>
              <a:rPr lang="en-US" altLang="en-VN" dirty="0" err="1"/>
              <a:t>động</a:t>
            </a:r>
            <a:r>
              <a:rPr lang="en-US" altLang="en-VN" dirty="0"/>
              <a:t> </a:t>
            </a:r>
            <a:r>
              <a:rPr lang="en-US" altLang="en-VN" dirty="0" err="1"/>
              <a:t>giống</a:t>
            </a:r>
            <a:r>
              <a:rPr lang="en-US" altLang="en-VN" dirty="0"/>
              <a:t> </a:t>
            </a:r>
            <a:r>
              <a:rPr lang="en-US" altLang="en-VN" dirty="0" err="1"/>
              <a:t>hệt</a:t>
            </a:r>
            <a:r>
              <a:rPr lang="en-US" altLang="en-VN" dirty="0"/>
              <a:t> </a:t>
            </a:r>
            <a:r>
              <a:rPr lang="en-US" altLang="en-VN" dirty="0" err="1"/>
              <a:t>nhau</a:t>
            </a:r>
            <a:endParaRPr lang="en-US" altLang="en-VN" dirty="0"/>
          </a:p>
          <a:p>
            <a:pPr marL="0" indent="0">
              <a:buNone/>
              <a:defRPr/>
            </a:pPr>
            <a:r>
              <a:rPr lang="en-US" altLang="en-VN" dirty="0"/>
              <a:t>=&gt; </a:t>
            </a:r>
            <a:r>
              <a:rPr lang="en-US" altLang="en-VN" dirty="0" err="1"/>
              <a:t>Cần</a:t>
            </a:r>
            <a:r>
              <a:rPr lang="en-US" altLang="en-VN" dirty="0"/>
              <a:t> </a:t>
            </a:r>
            <a:r>
              <a:rPr lang="en-US" altLang="en-VN" dirty="0" err="1"/>
              <a:t>khuôn</a:t>
            </a:r>
            <a:r>
              <a:rPr lang="en-US" altLang="en-VN" dirty="0"/>
              <a:t> </a:t>
            </a:r>
            <a:r>
              <a:rPr lang="en-US" altLang="en-VN" dirty="0" err="1"/>
              <a:t>mẫu</a:t>
            </a:r>
            <a:endParaRPr lang="en-US" altLang="en-VN" dirty="0"/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Overloading vs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535393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‘+’ 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nạp</a:t>
            </a:r>
            <a:r>
              <a:rPr lang="en-US" altLang="en-US" dirty="0"/>
              <a:t> </a:t>
            </a:r>
            <a:r>
              <a:rPr lang="en-US" altLang="en-US" dirty="0" err="1"/>
              <a:t>chồng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hạng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</p:txBody>
      </p:sp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Overloading</a:t>
            </a:r>
            <a:r>
              <a:rPr lang="en-US" altLang="en-US" sz="4408" dirty="0"/>
              <a:t> vs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7872375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String operator +( const String&amp; x, 				const String&amp; y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String tmp;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tmp.pStr = new char[strlen(x.pStr)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		strlen(y.pStr) + 1 ];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strcpy( tmp.pStr, x.pStr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strcat( tmp.pStr, y.pStr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tmp;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Overloading vs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2120903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String operator +( const char * str1, 				const String&amp; y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String tmp;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tmp.pStr = new char[ strlen(str1)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		strlen(y.pStr) + 1 ];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strcpy( tmp.pStr, str1 );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strcat( tmp.pStr, y.pStr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tmp;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Overloading vs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7277961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template&lt; class T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T sum( T* array, int size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T sum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for (int i = 0; i &lt; size;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sum = sum + array[i];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sum;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dirty="0"/>
              <a:t>Overloading vs Templates</a:t>
            </a:r>
            <a:endParaRPr lang="en-US" altLang="en-US" sz="4408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1285399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085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template&lt; typename T &gt;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void printArray( T* array, int size )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for ( int i = 0; i &lt; size; i++ )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	cout &lt;&lt; array[ i ] &lt;&lt; “, ”;</a:t>
            </a:r>
          </a:p>
          <a:p>
            <a:pPr eaLnBrk="1" hangingPunct="1"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sz="3085"/>
          </a:p>
        </p:txBody>
      </p:sp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Print an Array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2627000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</a:t>
            </a: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quát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khảo</a:t>
            </a:r>
            <a:r>
              <a:rPr lang="en-US" altLang="en-US" dirty="0"/>
              <a:t> (*)</a:t>
            </a:r>
          </a:p>
          <a:p>
            <a:pPr lvl="1" eaLnBrk="1" hangingPunct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tăng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 (++)</a:t>
            </a:r>
          </a:p>
          <a:p>
            <a:pPr lvl="1" eaLnBrk="1" hangingPunct="1"/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con </a:t>
            </a:r>
            <a:r>
              <a:rPr lang="en-US" altLang="en-US" dirty="0" err="1"/>
              <a:t>trỏ</a:t>
            </a:r>
            <a:r>
              <a:rPr lang="en-US" altLang="en-US" dirty="0"/>
              <a:t> (*)</a:t>
            </a:r>
          </a:p>
        </p:txBody>
      </p:sp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…Generic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3408336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template&lt; </a:t>
            </a:r>
            <a:r>
              <a:rPr lang="en-US" altLang="en-US" sz="3085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typename</a:t>
            </a:r>
            <a:r>
              <a:rPr lang="en-US" altLang="en-US" sz="3085" b="1" dirty="0">
                <a:solidFill>
                  <a:srgbClr val="C00000"/>
                </a:solidFill>
                <a:latin typeface="Courier New" panose="02070309020205020404" pitchFamily="49" charset="0"/>
              </a:rPr>
              <a:t> P</a:t>
            </a:r>
            <a:r>
              <a:rPr lang="en-US" altLang="en-US" sz="3085" b="1" dirty="0">
                <a:latin typeface="Courier New" panose="02070309020205020404" pitchFamily="49" charset="0"/>
              </a:rPr>
              <a:t>, 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typename</a:t>
            </a:r>
            <a:r>
              <a:rPr lang="en-US" altLang="en-US" sz="3085" b="1" dirty="0">
                <a:latin typeface="Courier New" panose="02070309020205020404" pitchFamily="49" charset="0"/>
              </a:rPr>
              <a:t> T 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solidFill>
                  <a:srgbClr val="C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3085" b="1" dirty="0">
                <a:latin typeface="Courier New" panose="02070309020205020404" pitchFamily="49" charset="0"/>
              </a:rPr>
              <a:t> find( </a:t>
            </a:r>
            <a:r>
              <a:rPr lang="en-US" altLang="en-US" sz="3085" b="1" dirty="0">
                <a:solidFill>
                  <a:srgbClr val="C00000"/>
                </a:solidFill>
                <a:latin typeface="Courier New" panose="02070309020205020404" pitchFamily="49" charset="0"/>
              </a:rPr>
              <a:t>P start, P beyond</a:t>
            </a:r>
            <a:r>
              <a:rPr lang="en-US" altLang="en-US" sz="3085" b="1" dirty="0">
                <a:latin typeface="Courier New" panose="02070309020205020404" pitchFamily="49" charset="0"/>
              </a:rPr>
              <a:t>, 	</a:t>
            </a:r>
            <a:r>
              <a:rPr lang="en-US" altLang="en-US" sz="3085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3085" b="1" dirty="0">
                <a:latin typeface="Courier New" panose="02070309020205020404" pitchFamily="49" charset="0"/>
              </a:rPr>
              <a:t> T&amp; x 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while ( start != beyond &amp;&amp;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			 *start != x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		start++;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	return start;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 dirty="0">
                <a:latin typeface="Courier New" panose="02070309020205020404" pitchFamily="49" charset="0"/>
              </a:rPr>
              <a:t>}</a:t>
            </a:r>
            <a:endParaRPr lang="en-US" altLang="en-US" sz="3085" dirty="0"/>
          </a:p>
        </p:txBody>
      </p:sp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…Generic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5172689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int 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int iArray[5];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iArray[0] = 15;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iArray[1] = 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iArray[2] = 987;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int* found;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found = find(iArray, iArray + 5, 7);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…Generic Algorithms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81712428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it-IT" dirty="0"/>
              <a:t>.1 Nhắc lại về vector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.2 Làm việc với c-string và string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.3 Khuôn mẫu hàm</a:t>
            </a:r>
            <a:endParaRPr lang="en-US" dirty="0"/>
          </a:p>
          <a:p>
            <a:r>
              <a:rPr lang="vi-VN" b="1" dirty="0"/>
              <a:t>6</a:t>
            </a:r>
            <a:r>
              <a:rPr lang="it-IT" b="1" dirty="0"/>
              <a:t>.4 Khuôn mẫu lớp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Nội</a:t>
            </a:r>
            <a:r>
              <a:rPr lang="en-US" sz="3600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59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25329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6</a:t>
            </a:r>
            <a:r>
              <a:rPr lang="it-IT" dirty="0"/>
              <a:t>.1 Nhắc lại về vector</a:t>
            </a:r>
            <a:endParaRPr lang="en-US" dirty="0"/>
          </a:p>
          <a:p>
            <a:r>
              <a:rPr lang="vi-VN" b="1" dirty="0"/>
              <a:t>6</a:t>
            </a:r>
            <a:r>
              <a:rPr lang="it-IT" b="1" dirty="0"/>
              <a:t>.2 Làm việc với c-string và string</a:t>
            </a:r>
            <a:endParaRPr lang="en-US" b="1" dirty="0"/>
          </a:p>
          <a:p>
            <a:r>
              <a:rPr lang="vi-VN" dirty="0"/>
              <a:t>6</a:t>
            </a:r>
            <a:r>
              <a:rPr lang="it-IT" dirty="0"/>
              <a:t>.3 Khuôn mẫu hàm</a:t>
            </a:r>
            <a:endParaRPr lang="en-US" dirty="0"/>
          </a:p>
          <a:p>
            <a:r>
              <a:rPr lang="vi-VN" dirty="0"/>
              <a:t>6</a:t>
            </a:r>
            <a:r>
              <a:rPr lang="it-IT" dirty="0"/>
              <a:t>.4 Khuôn mẫu lớp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Nội</a:t>
            </a:r>
            <a:r>
              <a:rPr lang="en-US" sz="3600" dirty="0"/>
              <a:t>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9620519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cấp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dung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sau</a:t>
            </a:r>
            <a:r>
              <a:rPr lang="en-US" alt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template&lt; class T &gt; class </a:t>
            </a:r>
            <a:r>
              <a:rPr lang="en-US" altLang="en-US" dirty="0" err="1"/>
              <a:t>Xyz</a:t>
            </a:r>
            <a:r>
              <a:rPr lang="en-US" altLang="en-US" dirty="0"/>
              <a:t> { … };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template&lt; </a:t>
            </a:r>
            <a:r>
              <a:rPr lang="en-US" altLang="en-US" dirty="0" err="1"/>
              <a:t>typename</a:t>
            </a:r>
            <a:r>
              <a:rPr lang="en-US" altLang="en-US" dirty="0"/>
              <a:t> T &gt; class </a:t>
            </a:r>
            <a:r>
              <a:rPr lang="en-US" altLang="en-US" dirty="0" err="1"/>
              <a:t>Xyz</a:t>
            </a:r>
            <a:r>
              <a:rPr lang="en-US" altLang="en-US" dirty="0"/>
              <a:t> { … };</a:t>
            </a:r>
          </a:p>
        </p:txBody>
      </p:sp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Templates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0982152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Vector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trữ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,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tách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Vector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.</a:t>
            </a:r>
          </a:p>
        </p:txBody>
      </p:sp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Class Template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8811219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class point {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int x, y;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public: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point (int abs =0, int ord =0);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void display();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//...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}; </a:t>
            </a:r>
          </a:p>
        </p:txBody>
      </p:sp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…Example – Class Template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0952056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template &lt;class T&gt; class point { </a:t>
            </a:r>
            <a:endParaRPr lang="en-VN" sz="661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T x;T y;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public: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point (T abs=0, T ord=0);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void display(); </a:t>
            </a:r>
            <a:endParaRPr lang="en-VN" sz="6171">
              <a:latin typeface="Arial" panose="020B0604020202020204" pitchFamily="34" charset="0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>
                <a:solidFill>
                  <a:srgbClr val="000000"/>
                </a:solidFill>
                <a:latin typeface="CourierNewPSMT-Identity-H"/>
              </a:rPr>
              <a:t>}; </a:t>
            </a:r>
            <a:endParaRPr lang="en-VN" sz="6611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VN" sz="3085"/>
              <a:t>Bàn đến việc định nghĩa method của class template</a:t>
            </a:r>
          </a:p>
          <a:p>
            <a:pPr eaLnBrk="1" hangingPunct="1">
              <a:buFontTx/>
              <a:buChar char="-"/>
              <a:defRPr/>
            </a:pPr>
            <a:r>
              <a:rPr lang="en-VN" sz="2645"/>
              <a:t>Trong lớp: đ/n như lớp thông thường</a:t>
            </a:r>
          </a:p>
          <a:p>
            <a:pPr eaLnBrk="1" hangingPunct="1">
              <a:buFontTx/>
              <a:buChar char="-"/>
              <a:defRPr/>
            </a:pPr>
            <a:r>
              <a:rPr lang="en-VN" sz="2645"/>
              <a:t>Ngoài lớp: cần nhắc lại cho trình biên dịch C++ biết các tham số kiểu </a:t>
            </a:r>
            <a:r>
              <a:rPr lang="en-US" sz="2645">
                <a:solidFill>
                  <a:srgbClr val="000000"/>
                </a:solidFill>
                <a:latin typeface="CourierNewPSMT-Identity-H"/>
              </a:rPr>
              <a:t>template &lt;class T&gt; </a:t>
            </a:r>
            <a:r>
              <a:rPr lang="en-VN" sz="2645"/>
              <a:t>và tên class được viết lại </a:t>
            </a:r>
            <a:r>
              <a:rPr lang="en-US" sz="2645">
                <a:solidFill>
                  <a:srgbClr val="000000"/>
                </a:solidFill>
                <a:latin typeface="CourierNewPSMT-Identity-H"/>
              </a:rPr>
              <a:t>point&lt;T&gt;</a:t>
            </a:r>
            <a:endParaRPr lang="en-VN" sz="2645"/>
          </a:p>
        </p:txBody>
      </p:sp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…Example – Class Template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1871799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>
                <a:solidFill>
                  <a:srgbClr val="000000"/>
                </a:solidFill>
                <a:latin typeface="CourierNewPSMT-Identity-H"/>
              </a:rPr>
              <a:t>Trong lớp</a:t>
            </a: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template &lt;class T&gt; class point { </a:t>
            </a:r>
            <a:endParaRPr lang="en-VN" sz="661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T x;T y;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public: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point (T abs=0, T ord=0){</a:t>
            </a: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	x = abs;</a:t>
            </a: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	y = ord;</a:t>
            </a: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} </a:t>
            </a:r>
            <a:endParaRPr lang="en-VN" sz="6171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rgbClr val="000000"/>
                </a:solidFill>
                <a:latin typeface="CourierNewPSMT-Identity-H"/>
              </a:rPr>
              <a:t>void display(); </a:t>
            </a:r>
            <a:endParaRPr lang="en-VN" sz="6171">
              <a:latin typeface="Arial" panose="020B0604020202020204" pitchFamily="34" charset="0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>
                <a:solidFill>
                  <a:srgbClr val="000000"/>
                </a:solidFill>
                <a:latin typeface="CourierNewPSMT-Identity-H"/>
              </a:rPr>
              <a:t>}; </a:t>
            </a:r>
            <a:endParaRPr lang="en-VN" sz="6611">
              <a:latin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en-VN"/>
          </a:p>
          <a:p>
            <a:pPr eaLnBrk="1" hangingPunct="1">
              <a:buFontTx/>
              <a:buNone/>
              <a:defRPr/>
            </a:pPr>
            <a:endParaRPr lang="en-US" altLang="en-VN" sz="3085">
              <a:latin typeface="Courier New" panose="02070309020205020404" pitchFamily="49" charset="0"/>
            </a:endParaRPr>
          </a:p>
        </p:txBody>
      </p:sp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…Example – Class Template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6477235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#include &lt;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iostream.h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&gt; </a:t>
            </a:r>
            <a:endParaRPr lang="en-US" altLang="en-US" sz="31625" dirty="0">
              <a:latin typeface="Arial" panose="020B0604020202020204" pitchFamily="34" charset="0"/>
            </a:endParaRPr>
          </a:p>
          <a:p>
            <a:pPr marL="0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//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tạo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khuôn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mẫu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lớp</a:t>
            </a:r>
            <a:endParaRPr lang="en-US" altLang="en-US" sz="2204" dirty="0">
              <a:solidFill>
                <a:srgbClr val="000000"/>
              </a:solidFill>
              <a:latin typeface="CourierNewPSMT-Identity-H"/>
            </a:endParaRPr>
          </a:p>
          <a:p>
            <a:pPr marL="0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template &lt;class T&gt; class point { </a:t>
            </a: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T x, y;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public: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//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Định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nghĩa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hàm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thành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phần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bên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b="1" dirty="0" err="1">
                <a:solidFill>
                  <a:srgbClr val="FF0000"/>
                </a:solidFill>
                <a:latin typeface="VnTimeItalic-Identity-H"/>
              </a:rPr>
              <a:t>trong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khuôn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mẫu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lớp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point(Tabs=0,Tord=0){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x=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abs;y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=</a:t>
            </a: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ord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;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}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void display();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};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//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Định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nghĩa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hàm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thành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phần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bên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b="1" dirty="0" err="1">
                <a:solidFill>
                  <a:srgbClr val="FF0000"/>
                </a:solidFill>
                <a:latin typeface="VnTimeItalic-Identity-H"/>
              </a:rPr>
              <a:t>ngoài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khuôn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mẫu</a:t>
            </a:r>
            <a:r>
              <a:rPr lang="en-US" altLang="en-US" sz="2204" dirty="0">
                <a:solidFill>
                  <a:srgbClr val="000000"/>
                </a:solidFill>
                <a:latin typeface="VnTimeItalic-Identity-H"/>
              </a:rPr>
              <a:t> </a:t>
            </a:r>
            <a:r>
              <a:rPr lang="en-US" altLang="en-US" sz="2204" dirty="0" err="1">
                <a:solidFill>
                  <a:srgbClr val="000000"/>
                </a:solidFill>
                <a:latin typeface="VnTimeItalic-Identity-H"/>
              </a:rPr>
              <a:t>lớp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template &lt;class T&gt; void point&lt;T&gt;::display() {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ct val="0"/>
              </a:spcBef>
              <a:buNone/>
            </a:pPr>
            <a:r>
              <a:rPr lang="en-US" altLang="en-US" sz="2204" dirty="0" err="1">
                <a:solidFill>
                  <a:srgbClr val="000000"/>
                </a:solidFill>
                <a:latin typeface="CourierNewPSMT-Identity-H"/>
              </a:rPr>
              <a:t>cout</a:t>
            </a: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&lt;&lt;"Toa do: "&lt;&lt;x&lt;&lt;" "&lt;&lt;y&lt;&lt;"\n"; </a:t>
            </a:r>
            <a:endParaRPr lang="en-US" altLang="en-US" sz="44958" dirty="0">
              <a:latin typeface="Arial" panose="020B0604020202020204" pitchFamily="34" charset="0"/>
            </a:endParaRPr>
          </a:p>
          <a:p>
            <a:pPr marL="0" indent="0" fontAlgn="ctr">
              <a:spcBef>
                <a:spcPct val="0"/>
              </a:spcBef>
              <a:buNone/>
            </a:pPr>
            <a:r>
              <a:rPr lang="en-US" altLang="en-US" sz="2204" dirty="0">
                <a:solidFill>
                  <a:srgbClr val="000000"/>
                </a:solidFill>
                <a:latin typeface="CourierNewPSMT-Identity-H"/>
              </a:rPr>
              <a:t>} </a:t>
            </a:r>
            <a:endParaRPr lang="en-US" altLang="en-US" sz="31625" dirty="0">
              <a:latin typeface="Arial" panose="020B0604020202020204" pitchFamily="34" charset="0"/>
            </a:endParaRPr>
          </a:p>
        </p:txBody>
      </p:sp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…Example – Class Template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6978946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5" dirty="0" err="1">
                <a:latin typeface="VnTime-Identity-H"/>
              </a:rPr>
              <a:t>Một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khi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khuôn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mẫu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lớp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>
                <a:latin typeface="CourierNewPSMT-Identity-H"/>
              </a:rPr>
              <a:t>point </a:t>
            </a:r>
            <a:r>
              <a:rPr lang="en-US" altLang="en-US" sz="3085" dirty="0" err="1">
                <a:latin typeface="VnTime-Identity-H"/>
              </a:rPr>
              <a:t>được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định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nghĩa</a:t>
            </a:r>
            <a:r>
              <a:rPr lang="en-US" altLang="en-US" sz="3085" dirty="0">
                <a:latin typeface="VnTime-Identity-H"/>
              </a:rPr>
              <a:t>, </a:t>
            </a:r>
            <a:r>
              <a:rPr lang="en-US" altLang="en-US" sz="3085" dirty="0" err="1">
                <a:latin typeface="VnTime-Identity-H"/>
              </a:rPr>
              <a:t>thì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khai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báo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như</a:t>
            </a:r>
            <a:r>
              <a:rPr lang="en-US" altLang="en-US" sz="3085" dirty="0">
                <a:latin typeface="VnTime-Identity-H"/>
              </a:rPr>
              <a:t> </a:t>
            </a:r>
            <a:r>
              <a:rPr lang="en-US" altLang="en-US" sz="3085" dirty="0" err="1">
                <a:latin typeface="VnTime-Identity-H"/>
              </a:rPr>
              <a:t>sau­</a:t>
            </a:r>
            <a:r>
              <a:rPr lang="en-US" altLang="en-US" sz="3085" dirty="0">
                <a:latin typeface="VnTime-Identity-H"/>
              </a:rPr>
              <a:t> : </a:t>
            </a:r>
            <a:r>
              <a:rPr lang="en-US" altLang="en-US" sz="3085" dirty="0">
                <a:latin typeface="CourierNewPSMT-Identity-H"/>
              </a:rPr>
              <a:t>point&lt;</a:t>
            </a:r>
            <a:r>
              <a:rPr lang="en-US" altLang="en-US" sz="3085" dirty="0" err="1">
                <a:latin typeface="CourierNewPSMT-Identity-H"/>
              </a:rPr>
              <a:t>int</a:t>
            </a:r>
            <a:r>
              <a:rPr lang="en-US" altLang="en-US" sz="3085" dirty="0">
                <a:latin typeface="CourierNewPSMT-Identity-H"/>
              </a:rPr>
              <a:t>&gt; </a:t>
            </a:r>
            <a:r>
              <a:rPr lang="en-US" altLang="en-US" sz="3085" dirty="0" err="1">
                <a:latin typeface="CourierNewPSMT-Identity-H"/>
              </a:rPr>
              <a:t>ai</a:t>
            </a:r>
            <a:r>
              <a:rPr lang="en-US" altLang="en-US" sz="3085" dirty="0">
                <a:latin typeface="CourierNewPSMT-Identity-H"/>
              </a:rPr>
              <a:t>; </a:t>
            </a:r>
          </a:p>
          <a:p>
            <a:pPr eaLnBrk="1" hangingPunct="1"/>
            <a:endParaRPr lang="en-US" altLang="en-US" sz="3085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085" b="1" dirty="0">
              <a:latin typeface="Courier New" panose="02070309020205020404" pitchFamily="49" charset="0"/>
            </a:endParaRPr>
          </a:p>
        </p:txBody>
      </p:sp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Sử dụng Class Template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2" y="2581804"/>
            <a:ext cx="9627541" cy="331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1834804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int main(){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point&lt;int&gt; ai(3,5);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ai.display();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point&lt;char&gt; ac('d','y’);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ac.display();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point&lt;double&gt; ad(3.5, 2.3);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ad.display(); </a:t>
            </a:r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45" b="1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85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…Example – Class Template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2330743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Có</a:t>
            </a:r>
            <a:r>
              <a:rPr lang="en-US" altLang="en-US" dirty="0"/>
              <a:t> 2 </a:t>
            </a:r>
            <a:r>
              <a:rPr lang="en-US" altLang="en-US" dirty="0" err="1"/>
              <a:t>loại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ràng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396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7537135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85">
                <a:solidFill>
                  <a:srgbClr val="000000"/>
                </a:solidFill>
                <a:latin typeface="CourierNewPSMT-Identity-H"/>
              </a:rPr>
              <a:t>template &lt;class T, class U, class V&gt; </a:t>
            </a:r>
            <a:r>
              <a:rPr lang="en-US" sz="3085">
                <a:solidFill>
                  <a:srgbClr val="000000"/>
                </a:solidFill>
                <a:latin typeface="VnTimeItalic-Identity-H"/>
              </a:rPr>
              <a:t>//danh sách ba tham số kiểu</a:t>
            </a:r>
            <a:endParaRPr lang="en-VN" sz="5950">
              <a:latin typeface="Arial" panose="020B0604020202020204" pitchFamily="34" charset="0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85">
                <a:solidFill>
                  <a:srgbClr val="000000"/>
                </a:solidFill>
                <a:latin typeface="CourierNewPSMT-Identity-H"/>
              </a:rPr>
              <a:t>class try {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45">
                <a:solidFill>
                  <a:srgbClr val="000000"/>
                </a:solidFill>
                <a:latin typeface="CourierNewPSMT-Identity-H"/>
              </a:rPr>
              <a:t>T x;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45">
                <a:solidFill>
                  <a:srgbClr val="000000"/>
                </a:solidFill>
                <a:latin typeface="CourierNewPSMT-Identity-H"/>
              </a:rPr>
              <a:t>U t[5];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 sz="2645">
                <a:solidFill>
                  <a:srgbClr val="000000"/>
                </a:solidFill>
                <a:latin typeface="CourierNewPSMT-Identity-H"/>
              </a:rPr>
              <a:t>...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45">
                <a:solidFill>
                  <a:srgbClr val="000000"/>
                </a:solidFill>
                <a:latin typeface="CourierNewPSMT-Identity-H"/>
              </a:rPr>
              <a:t>V fm1 (int, U);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 sz="2645">
                <a:solidFill>
                  <a:srgbClr val="000000"/>
                </a:solidFill>
                <a:latin typeface="CourierNewPSMT-Identity-H"/>
              </a:rPr>
              <a:t>... </a:t>
            </a:r>
            <a:endParaRPr lang="en-VN" sz="5950">
              <a:latin typeface="Arial" panose="020B0604020202020204" pitchFamily="34" charset="0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 sz="3085">
                <a:solidFill>
                  <a:srgbClr val="000000"/>
                </a:solidFill>
                <a:latin typeface="CourierNewPSMT-Identity-H"/>
              </a:rPr>
              <a:t>}; </a:t>
            </a:r>
            <a:endParaRPr lang="en-VN" sz="595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VN"/>
          </a:p>
        </p:txBody>
      </p:sp>
      <p:sp>
        <p:nvSpPr>
          <p:cNvPr id="8499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69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046950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/>
                <a:ea typeface="Times New Roman"/>
              </a:rPr>
              <a:t>C-string </a:t>
            </a:r>
            <a:r>
              <a:rPr lang="en-US" altLang="zh-CN" sz="4000" dirty="0" err="1">
                <a:latin typeface="Times New Roman"/>
                <a:ea typeface="Times New Roman"/>
              </a:rPr>
              <a:t>và</a:t>
            </a:r>
            <a:r>
              <a:rPr lang="en-US" altLang="zh-CN" sz="4000" dirty="0">
                <a:latin typeface="Times New Roman"/>
                <a:ea typeface="Times New Roman"/>
              </a:rPr>
              <a:t> </a:t>
            </a:r>
            <a:r>
              <a:rPr lang="en-US" altLang="zh-CN" sz="4000" dirty="0" err="1">
                <a:latin typeface="Times New Roman"/>
                <a:ea typeface="Times New Roman"/>
              </a:rPr>
              <a:t>lớp</a:t>
            </a:r>
            <a:r>
              <a:rPr lang="en-US" altLang="zh-CN" sz="4000" dirty="0">
                <a:latin typeface="Times New Roman"/>
                <a:ea typeface="Times New Roman"/>
              </a:rPr>
              <a:t>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102"/>
              </a:lnSpc>
            </a:pPr>
            <a:endParaRPr lang="en-US" dirty="0"/>
          </a:p>
          <a:p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C-Strings: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kiểu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cho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chuỗi</a:t>
            </a:r>
            <a:r>
              <a:rPr lang="en-US" altLang="zh-CN" spc="-1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pc="-1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endParaRPr lang="en-US" dirty="0"/>
          </a:p>
          <a:p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Các</a:t>
            </a:r>
            <a:r>
              <a:rPr lang="en-US" altLang="zh-CN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công</a:t>
            </a:r>
            <a:r>
              <a:rPr lang="en-US" altLang="zh-CN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cụ</a:t>
            </a:r>
            <a:r>
              <a:rPr lang="en-US" altLang="zh-CN" spc="-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thao</a:t>
            </a:r>
            <a:r>
              <a:rPr lang="en-US" altLang="zh-CN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tác</a:t>
            </a:r>
            <a:r>
              <a:rPr lang="en-US" altLang="zh-CN" spc="-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pc="-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pc="-8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(char)</a:t>
            </a:r>
            <a:endParaRPr lang="en-US" dirty="0"/>
          </a:p>
          <a:p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Character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8" dirty="0">
                <a:solidFill>
                  <a:srgbClr val="000000"/>
                </a:solidFill>
                <a:latin typeface="Times New Roman"/>
                <a:ea typeface="Times New Roman"/>
              </a:rPr>
              <a:t>I/O,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8" dirty="0" err="1">
                <a:solidFill>
                  <a:srgbClr val="000000"/>
                </a:solidFill>
                <a:latin typeface="Times New Roman"/>
                <a:ea typeface="Times New Roman"/>
              </a:rPr>
              <a:t>cin</a:t>
            </a:r>
            <a:r>
              <a:rPr lang="en-US" altLang="zh-CN" spc="33" dirty="0">
                <a:solidFill>
                  <a:srgbClr val="000000"/>
                </a:solidFill>
                <a:latin typeface="Times New Roman"/>
                <a:ea typeface="Times New Roman"/>
              </a:rPr>
              <a:t>/</a:t>
            </a:r>
            <a:r>
              <a:rPr lang="en-US" altLang="zh-CN" spc="37" dirty="0" err="1">
                <a:solidFill>
                  <a:srgbClr val="000000"/>
                </a:solidFill>
                <a:latin typeface="Times New Roman"/>
                <a:ea typeface="Times New Roman"/>
              </a:rPr>
              <a:t>getline</a:t>
            </a:r>
            <a:endParaRPr lang="en-US" dirty="0"/>
          </a:p>
          <a:p>
            <a:r>
              <a:rPr lang="en-US" altLang="zh-CN" spc="71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pc="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8" dirty="0" err="1">
                <a:solidFill>
                  <a:srgbClr val="000000"/>
                </a:solidFill>
                <a:latin typeface="Times New Roman"/>
                <a:ea typeface="Times New Roman"/>
              </a:rPr>
              <a:t>thành</a:t>
            </a:r>
            <a:r>
              <a:rPr lang="en-US" altLang="zh-CN" spc="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pc="44" dirty="0" err="1">
                <a:solidFill>
                  <a:srgbClr val="000000"/>
                </a:solidFill>
                <a:latin typeface="Times New Roman"/>
                <a:ea typeface="Times New Roman"/>
              </a:rPr>
              <a:t>viên</a:t>
            </a:r>
            <a:r>
              <a:rPr lang="en-US" altLang="zh-CN" spc="44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spc="37" dirty="0">
                <a:solidFill>
                  <a:srgbClr val="000000"/>
                </a:solidFill>
                <a:latin typeface="Times New Roman"/>
                <a:ea typeface="Times New Roman"/>
              </a:rPr>
              <a:t>get,</a:t>
            </a:r>
            <a:r>
              <a:rPr lang="en-US" altLang="zh-CN" i="1" spc="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spc="48" dirty="0">
                <a:solidFill>
                  <a:srgbClr val="000000"/>
                </a:solidFill>
                <a:latin typeface="Times New Roman"/>
                <a:ea typeface="Times New Roman"/>
              </a:rPr>
              <a:t>put</a:t>
            </a:r>
            <a:endParaRPr lang="en-US" dirty="0"/>
          </a:p>
          <a:p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pc="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số</a:t>
            </a:r>
            <a:r>
              <a:rPr lang="en-US" altLang="zh-CN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hàm</a:t>
            </a:r>
            <a:r>
              <a:rPr lang="en-US" altLang="zh-CN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khác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/>
                <a:ea typeface="Times New Roman"/>
              </a:rPr>
              <a:t>pushback,</a:t>
            </a:r>
            <a:r>
              <a:rPr lang="en-US" altLang="zh-CN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/>
                <a:ea typeface="Times New Roman"/>
              </a:rPr>
              <a:t>peek,</a:t>
            </a:r>
            <a:r>
              <a:rPr lang="en-US" altLang="zh-CN" i="1" spc="15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/>
                <a:ea typeface="Times New Roman"/>
              </a:rPr>
              <a:t>ignore</a:t>
            </a:r>
            <a:r>
              <a:rPr lang="en-US" altLang="zh-CN" i="1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...</a:t>
            </a:r>
            <a:endParaRPr lang="en-US" dirty="0"/>
          </a:p>
          <a:p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Lớp</a:t>
            </a:r>
            <a:r>
              <a:rPr lang="en-US" altLang="zh-CN" spc="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  <a:r>
              <a:rPr lang="en-US" altLang="zh-CN" spc="1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chuẩn</a:t>
            </a:r>
            <a:endParaRPr lang="en-US" dirty="0"/>
          </a:p>
          <a:p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Xử</a:t>
            </a:r>
            <a:r>
              <a:rPr lang="en-US" altLang="zh-CN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lý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chuỗi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với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/>
                <a:ea typeface="Times New Roman"/>
              </a:rPr>
              <a:t>lớp</a:t>
            </a:r>
            <a:r>
              <a:rPr lang="en-US" altLang="zh-CN" spc="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5782547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2" y="1174410"/>
            <a:ext cx="9550190" cy="2222614"/>
          </a:xfrm>
        </p:spPr>
      </p:pic>
      <p:sp>
        <p:nvSpPr>
          <p:cNvPr id="8601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3244850"/>
            <a:ext cx="9515593" cy="285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7566359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46" y="2939199"/>
            <a:ext cx="8649145" cy="2222614"/>
          </a:xfrm>
        </p:spPr>
      </p:pic>
      <p:sp>
        <p:nvSpPr>
          <p:cNvPr id="8704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pic>
        <p:nvPicPr>
          <p:cNvPr id="870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2101850"/>
            <a:ext cx="11889425" cy="347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53312248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2" y="2254250"/>
            <a:ext cx="11847141" cy="3548923"/>
          </a:xfrm>
        </p:spPr>
      </p:pic>
      <p:sp>
        <p:nvSpPr>
          <p:cNvPr id="880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328848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: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endParaRPr lang="en-US" altLang="en-US" dirty="0"/>
          </a:p>
          <a:p>
            <a:r>
              <a:rPr lang="en-US" altLang="en-US" dirty="0" err="1"/>
              <a:t>Giả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Arr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1: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endParaRPr lang="en-US" altLang="en-US" dirty="0"/>
          </a:p>
          <a:p>
            <a:pPr lvl="1"/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2: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.</a:t>
            </a:r>
          </a:p>
        </p:txBody>
      </p:sp>
      <p:sp>
        <p:nvSpPr>
          <p:cNvPr id="89089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60446324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85">
                <a:solidFill>
                  <a:srgbClr val="000000"/>
                </a:solidFill>
                <a:latin typeface="CourierNewPSMT-Identity-H"/>
              </a:rPr>
              <a:t>template &lt;class T, int n&gt; class Arr { </a:t>
            </a:r>
            <a:endParaRPr lang="en-VN" sz="595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45">
                <a:solidFill>
                  <a:srgbClr val="000000"/>
                </a:solidFill>
                <a:latin typeface="CourierNewPSMT-Identity-H"/>
              </a:rPr>
              <a:t>T elements[n]; </a:t>
            </a:r>
            <a:endParaRPr lang="en-VN" sz="551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45">
                <a:solidFill>
                  <a:srgbClr val="000000"/>
                </a:solidFill>
                <a:latin typeface="CourierNewPSMT-Identity-H"/>
              </a:rPr>
              <a:t>public: </a:t>
            </a:r>
            <a:endParaRPr lang="en-VN" sz="5510">
              <a:latin typeface="Arial" panose="020B0604020202020204" pitchFamily="34" charset="0"/>
            </a:endParaRPr>
          </a:p>
          <a:p>
            <a:pPr marL="440815" lvl="1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 sz="2645">
                <a:solidFill>
                  <a:srgbClr val="000000"/>
                </a:solidFill>
                <a:latin typeface="CourierNewPSMT-Identity-H"/>
              </a:rPr>
              <a:t>... </a:t>
            </a:r>
            <a:endParaRPr lang="en-VN" sz="5510">
              <a:latin typeface="Arial" panose="020B0604020202020204" pitchFamily="34" charset="0"/>
            </a:endParaRPr>
          </a:p>
          <a:p>
            <a:pPr marL="0" indent="0" font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VN" sz="3085">
                <a:solidFill>
                  <a:srgbClr val="000000"/>
                </a:solidFill>
                <a:latin typeface="CourierNewPSMT-Identity-H"/>
              </a:rPr>
              <a:t>}; </a:t>
            </a:r>
            <a:endParaRPr lang="en-VN" sz="595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VN"/>
              <a:t>Tham số kiểu được xác định bởi từ khóa class</a:t>
            </a:r>
          </a:p>
          <a:p>
            <a:pPr>
              <a:defRPr/>
            </a:pPr>
            <a:r>
              <a:rPr lang="en-VN"/>
              <a:t>Tham số biểu thức kiểu int. Phải chỉ rõ giá trị trong khai báo các lớp thể hiện</a:t>
            </a:r>
          </a:p>
          <a:p>
            <a:pPr lvl="1">
              <a:defRPr/>
            </a:pPr>
            <a:r>
              <a:rPr lang="en-VN"/>
              <a:t>Arr &lt;int, 4&gt;</a:t>
            </a:r>
          </a:p>
        </p:txBody>
      </p:sp>
      <p:sp>
        <p:nvSpPr>
          <p:cNvPr id="90113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Tham số biểu thức</a:t>
            </a: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7976129" y="4864498"/>
            <a:ext cx="5037667" cy="226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l"/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40005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•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b="1">
                <a:solidFill>
                  <a:srgbClr val="FF0000"/>
                </a:solidFill>
                <a:latin typeface="CourierNewPSMT-Identity-H"/>
              </a:rPr>
              <a:t>class Arr { </a:t>
            </a:r>
            <a:endParaRPr kumimoji="0" lang="en-US" altLang="en-US" sz="595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algn="l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645" b="1">
                <a:solidFill>
                  <a:srgbClr val="FF0000"/>
                </a:solidFill>
                <a:latin typeface="CourierNewPSMT-Identity-H"/>
              </a:rPr>
              <a:t>int elements[4]; </a:t>
            </a:r>
            <a:endParaRPr kumimoji="0" lang="en-US" altLang="en-US" sz="551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algn="l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645" b="1">
                <a:solidFill>
                  <a:srgbClr val="FF0000"/>
                </a:solidFill>
                <a:latin typeface="CourierNewPSMT-Identity-H"/>
              </a:rPr>
              <a:t>public: </a:t>
            </a:r>
            <a:endParaRPr kumimoji="0" lang="en-US" altLang="en-US" sz="551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algn="l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645" b="1">
                <a:solidFill>
                  <a:srgbClr val="FF0000"/>
                </a:solidFill>
                <a:latin typeface="CourierNewPSMT-Identity-H"/>
              </a:rPr>
              <a:t>... </a:t>
            </a:r>
            <a:endParaRPr kumimoji="0" lang="en-US" altLang="en-US" sz="551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l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b="1">
                <a:solidFill>
                  <a:srgbClr val="FF0000"/>
                </a:solidFill>
                <a:latin typeface="CourierNewPSMT-Identity-H"/>
              </a:rPr>
              <a:t>}; </a:t>
            </a:r>
            <a:endParaRPr kumimoji="0" lang="en-US" altLang="en-US" sz="595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46258008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tùy</a:t>
            </a:r>
            <a:r>
              <a:rPr lang="en-US" altLang="en-US" dirty="0"/>
              <a:t> ý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xuất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ở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1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tế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endParaRPr lang="en-US" altLang="en-US" dirty="0"/>
          </a:p>
        </p:txBody>
      </p:sp>
      <p:sp>
        <p:nvSpPr>
          <p:cNvPr id="9113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38032966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định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endParaRPr lang="en-US" altLang="en-US" dirty="0"/>
          </a:p>
          <a:p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endParaRPr lang="en-US" altLang="en-US" dirty="0"/>
          </a:p>
          <a:p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muốn</a:t>
            </a:r>
            <a:r>
              <a:rPr lang="en-US" altLang="en-US" dirty="0"/>
              <a:t> 1 </a:t>
            </a:r>
            <a:r>
              <a:rPr lang="en-US" altLang="en-US" dirty="0" err="1"/>
              <a:t>hàm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huống</a:t>
            </a:r>
            <a:r>
              <a:rPr lang="en-US" altLang="en-US" dirty="0"/>
              <a:t> </a:t>
            </a:r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1 đ/n </a:t>
            </a:r>
            <a:r>
              <a:rPr lang="en-US" altLang="en-US" dirty="0" err="1"/>
              <a:t>khác</a:t>
            </a:r>
            <a:endParaRPr lang="en-US" altLang="en-US" dirty="0"/>
          </a:p>
        </p:txBody>
      </p:sp>
      <p:sp>
        <p:nvSpPr>
          <p:cNvPr id="921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Cụ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 </a:t>
            </a:r>
            <a:r>
              <a:rPr lang="en-US" altLang="en-US" dirty="0" err="1"/>
              <a:t>mẫu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51800456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602617" y="1927608"/>
            <a:ext cx="990529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l"/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•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#include &lt;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iostream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&gt;</a:t>
            </a:r>
            <a:b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#include &lt;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conio.h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&gt;</a:t>
            </a:r>
            <a:b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using namespace 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std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;</a:t>
            </a:r>
            <a:b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template &lt;class T&gt;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class point {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 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x,y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public: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point(T abs=0,T 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ord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=0){ x=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abs;y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=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ord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;}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void display();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};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template &lt;class T&gt;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void point&lt;T&gt;::display() {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kumimoji="0" lang="en-US" altLang="en-US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cout</a:t>
            </a: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&lt;&lt;"Toa do: "&lt;&lt;x&lt;&lt;" "&lt;&lt;y&lt;&lt;"\n";</a:t>
            </a:r>
            <a:b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948586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2602617" y="1459970"/>
            <a:ext cx="9182322" cy="57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l"/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•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void point&lt;char&gt;::display() {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	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cout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&lt;&lt;"Toa do: "&lt;&lt;(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)x&lt;&lt;" "&lt;&lt;(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)y&lt;&lt;"\n     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}</a:t>
            </a:r>
            <a:b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void main() {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clrscr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();</a:t>
            </a:r>
            <a:b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point &lt;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int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&gt; 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ai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(3,5); 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ai.display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();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point &lt;char&gt; ac('</a:t>
            </a: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d','y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');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ac.display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();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point &lt;double&gt; ad(3.5, 2.3);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ad.display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(); </a:t>
            </a:r>
          </a:p>
          <a:p>
            <a:pPr lvl="1"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 err="1">
                <a:solidFill>
                  <a:schemeClr val="tx1"/>
                </a:solidFill>
                <a:cs typeface="Times New Roman" panose="02020603050405020304" pitchFamily="18" charset="0"/>
              </a:rPr>
              <a:t>getch</a:t>
            </a: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();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3085" dirty="0">
                <a:solidFill>
                  <a:schemeClr val="tx1"/>
                </a:solidFill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94211" name="Picture 5" descr="page23image21222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80" y="-2753225"/>
            <a:ext cx="13994" cy="55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2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694" y="5125126"/>
            <a:ext cx="1917112" cy="106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853582060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7" y="2254250"/>
            <a:ext cx="12830894" cy="28630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Chú</a:t>
            </a:r>
            <a:r>
              <a:rPr lang="en-US" dirty="0"/>
              <a:t> ý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79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9863667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7912" y="1263650"/>
            <a:ext cx="8692626" cy="4861286"/>
            <a:chOff x="2253902" y="1487513"/>
            <a:chExt cx="8692626" cy="4861286"/>
          </a:xfrm>
        </p:grpSpPr>
        <p:sp>
          <p:nvSpPr>
            <p:cNvPr id="89" name="TextBox 89"/>
            <p:cNvSpPr txBox="1"/>
            <p:nvPr/>
          </p:nvSpPr>
          <p:spPr>
            <a:xfrm>
              <a:off x="2253902" y="1487513"/>
              <a:ext cx="8692626" cy="965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102"/>
                </a:lnSpc>
              </a:pPr>
              <a:endParaRPr lang="en-US" dirty="0"/>
            </a:p>
            <a:p>
              <a:pPr>
                <a:lnSpc>
                  <a:spcPts val="1102"/>
                </a:lnSpc>
              </a:pPr>
              <a:endParaRPr lang="en-US" dirty="0"/>
            </a:p>
            <a:p>
              <a:pPr>
                <a:lnSpc>
                  <a:spcPts val="1135"/>
                </a:lnSpc>
              </a:pPr>
              <a:endParaRPr lang="en-US" dirty="0"/>
            </a:p>
            <a:p>
              <a:r>
                <a:rPr lang="en-US" altLang="zh-CN" sz="3526" spc="126" dirty="0">
                  <a:solidFill>
                    <a:srgbClr val="000000"/>
                  </a:solidFill>
                  <a:latin typeface="Wingdings"/>
                  <a:ea typeface="Wingdings"/>
                </a:rPr>
                <a:t></a:t>
              </a:r>
              <a:r>
                <a:rPr lang="en-US" altLang="zh-CN" sz="3526" b="1" spc="115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</a:t>
              </a:r>
              <a:r>
                <a:rPr lang="en-US" altLang="zh-CN" sz="3526" b="1" spc="48" dirty="0">
                  <a:solidFill>
                    <a:srgbClr val="000000"/>
                  </a:solidFill>
                  <a:latin typeface="Times New Roman"/>
                  <a:ea typeface="Times New Roman"/>
                </a:rPr>
                <a:t>-</a:t>
              </a:r>
              <a:r>
                <a:rPr lang="en-US" altLang="zh-CN" sz="3526" b="1" spc="72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</a:t>
              </a:r>
              <a:r>
                <a:rPr lang="en-US" altLang="zh-CN" sz="3526" b="1" spc="6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rings</a:t>
              </a:r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2333271" y="2581581"/>
              <a:ext cx="8450854" cy="542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526" dirty="0">
                  <a:solidFill>
                    <a:srgbClr val="000000"/>
                  </a:solidFill>
                  <a:latin typeface="Arial"/>
                  <a:ea typeface="Arial"/>
                </a:rPr>
                <a:t>•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Arial"/>
                  <a:cs typeface="Arial"/>
                </a:rPr>
                <a:t> 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Một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mảng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với</a:t>
              </a:r>
              <a:r>
                <a:rPr lang="en-US" altLang="zh-CN" sz="3526" spc="-11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các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phần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tử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có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kiểu</a:t>
              </a:r>
              <a:r>
                <a:rPr lang="en-US" altLang="zh-CN" sz="3526" spc="-115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cơ</a:t>
              </a:r>
              <a:r>
                <a:rPr lang="en-US" altLang="zh-CN" sz="3526" spc="-12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sở</a:t>
              </a:r>
              <a:r>
                <a:rPr lang="en-US" altLang="zh-CN" sz="3526" spc="-12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char</a:t>
              </a:r>
            </a:p>
          </p:txBody>
        </p:sp>
        <p:sp>
          <p:nvSpPr>
            <p:cNvPr id="91" name="TextBox 91"/>
            <p:cNvSpPr txBox="1"/>
            <p:nvPr/>
          </p:nvSpPr>
          <p:spPr>
            <a:xfrm>
              <a:off x="2333270" y="3387888"/>
              <a:ext cx="7441737" cy="542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526" dirty="0">
                  <a:solidFill>
                    <a:srgbClr val="000000"/>
                  </a:solidFill>
                  <a:latin typeface="Arial"/>
                  <a:ea typeface="Arial"/>
                </a:rPr>
                <a:t>•</a:t>
              </a:r>
              <a:r>
                <a:rPr lang="en-US" altLang="zh-CN" sz="3526" spc="-142" dirty="0">
                  <a:solidFill>
                    <a:srgbClr val="000000"/>
                  </a:solidFill>
                  <a:latin typeface="Arial"/>
                  <a:cs typeface="Arial"/>
                </a:rPr>
                <a:t> 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Chuỗi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được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kết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thúc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với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kí</a:t>
              </a:r>
              <a:r>
                <a:rPr lang="en-US" altLang="zh-CN" sz="3526" spc="-132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tự</a:t>
              </a:r>
              <a:r>
                <a:rPr lang="en-US" altLang="zh-CN" sz="3526" spc="-126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null,</a:t>
              </a:r>
              <a:r>
                <a:rPr lang="en-US" altLang="zh-CN" sz="3526" spc="-13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“\0”</a:t>
              </a:r>
            </a:p>
          </p:txBody>
        </p:sp>
        <p:sp>
          <p:nvSpPr>
            <p:cNvPr id="92" name="TextBox 92"/>
            <p:cNvSpPr txBox="1"/>
            <p:nvPr/>
          </p:nvSpPr>
          <p:spPr>
            <a:xfrm>
              <a:off x="2333271" y="4193798"/>
              <a:ext cx="7147370" cy="542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526" dirty="0">
                  <a:solidFill>
                    <a:srgbClr val="000000"/>
                  </a:solidFill>
                  <a:latin typeface="Arial"/>
                  <a:ea typeface="Arial"/>
                </a:rPr>
                <a:t>•</a:t>
              </a:r>
              <a:r>
                <a:rPr lang="en-US" altLang="zh-CN" sz="3526" spc="-115" dirty="0">
                  <a:solidFill>
                    <a:srgbClr val="000000"/>
                  </a:solidFill>
                  <a:latin typeface="Arial"/>
                  <a:cs typeface="Arial"/>
                </a:rPr>
                <a:t> 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Là</a:t>
              </a:r>
              <a:r>
                <a:rPr lang="en-US" altLang="zh-CN" sz="3526" spc="-98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phương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thức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cũ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được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kế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thừa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từ</a:t>
              </a:r>
              <a:r>
                <a:rPr lang="en-US" altLang="zh-CN" sz="3526" spc="-11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C</a:t>
              </a:r>
            </a:p>
          </p:txBody>
        </p:sp>
        <p:sp>
          <p:nvSpPr>
            <p:cNvPr id="93" name="TextBox 93"/>
            <p:cNvSpPr txBox="1"/>
            <p:nvPr/>
          </p:nvSpPr>
          <p:spPr>
            <a:xfrm>
              <a:off x="2333270" y="4992963"/>
              <a:ext cx="2684777" cy="542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526" spc="115" dirty="0">
                  <a:solidFill>
                    <a:srgbClr val="000000"/>
                  </a:solidFill>
                  <a:latin typeface="Wingdings"/>
                  <a:ea typeface="Wingdings"/>
                </a:rPr>
                <a:t></a:t>
              </a:r>
              <a:r>
                <a:rPr lang="en-US" altLang="zh-CN" sz="3526" b="1" spc="88" dirty="0">
                  <a:solidFill>
                    <a:srgbClr val="000000"/>
                  </a:solidFill>
                  <a:latin typeface="Times New Roman"/>
                  <a:ea typeface="Times New Roman"/>
                </a:rPr>
                <a:t>Lớp</a:t>
              </a:r>
              <a:r>
                <a:rPr lang="en-US" altLang="zh-CN" sz="3526" b="1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b="1" spc="6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String</a:t>
              </a:r>
            </a:p>
          </p:txBody>
        </p:sp>
        <p:sp>
          <p:nvSpPr>
            <p:cNvPr id="94" name="TextBox 94"/>
            <p:cNvSpPr txBox="1"/>
            <p:nvPr/>
          </p:nvSpPr>
          <p:spPr>
            <a:xfrm>
              <a:off x="2333270" y="5806215"/>
              <a:ext cx="6027982" cy="5425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526" dirty="0">
                  <a:solidFill>
                    <a:srgbClr val="000000"/>
                  </a:solidFill>
                  <a:latin typeface="Arial"/>
                  <a:ea typeface="Arial"/>
                </a:rPr>
                <a:t>•</a:t>
              </a:r>
              <a:r>
                <a:rPr lang="en-US" altLang="zh-CN" sz="3526" spc="-115" dirty="0">
                  <a:solidFill>
                    <a:srgbClr val="000000"/>
                  </a:solidFill>
                  <a:latin typeface="Arial"/>
                  <a:cs typeface="Arial"/>
                </a:rPr>
                <a:t> 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Sử</a:t>
              </a:r>
              <a:r>
                <a:rPr lang="en-US" altLang="zh-CN" sz="3526" spc="-11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dụng</a:t>
              </a:r>
              <a:r>
                <a:rPr lang="en-US" altLang="zh-CN" sz="3526" spc="-104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khuôn</a:t>
              </a:r>
              <a:r>
                <a:rPr lang="en-US" altLang="zh-CN" sz="3526" spc="-11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mẫu</a:t>
              </a:r>
              <a:r>
                <a:rPr lang="en-US" altLang="zh-CN" sz="3526" spc="-11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CN" sz="3526" dirty="0">
                  <a:solidFill>
                    <a:srgbClr val="000000"/>
                  </a:solidFill>
                  <a:latin typeface="Times New Roman"/>
                  <a:ea typeface="Times New Roman"/>
                </a:rPr>
                <a:t>(template)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(string)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8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8218072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2" y="1263649"/>
            <a:ext cx="9525000" cy="51627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80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54167579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Xét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gán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02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tượng</a:t>
            </a:r>
            <a:r>
              <a:rPr lang="en-US" altLang="en-US" dirty="0"/>
              <a:t>: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lớp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1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kiểu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1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tham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biểu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(</a:t>
            </a:r>
            <a:r>
              <a:rPr lang="en-US" altLang="en-US" dirty="0" err="1"/>
              <a:t>trừ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thừa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Thì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viết</a:t>
            </a:r>
            <a:r>
              <a:rPr lang="en-US" altLang="en-US" dirty="0"/>
              <a:t> a2 = a1</a:t>
            </a:r>
          </a:p>
          <a:p>
            <a:r>
              <a:rPr lang="en-US" altLang="en-US" dirty="0" err="1"/>
              <a:t>Kể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525712" y="2787650"/>
            <a:ext cx="5037667" cy="70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l"/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•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83" dirty="0" err="1">
                <a:solidFill>
                  <a:schemeClr val="tx1"/>
                </a:solidFill>
                <a:latin typeface="CourierNewPSMT-Identity-H"/>
              </a:rPr>
              <a:t>Arr</a:t>
            </a:r>
            <a:r>
              <a:rPr kumimoji="0" lang="en-US" altLang="en-US" sz="1983" dirty="0">
                <a:solidFill>
                  <a:schemeClr val="tx1"/>
                </a:solidFill>
                <a:latin typeface="CourierNewPSMT-Identity-H"/>
              </a:rPr>
              <a:t> &lt;</a:t>
            </a:r>
            <a:r>
              <a:rPr kumimoji="0" lang="en-US" altLang="en-US" sz="1983" dirty="0" err="1">
                <a:solidFill>
                  <a:schemeClr val="tx1"/>
                </a:solidFill>
                <a:latin typeface="CourierNewPSMT-Identity-H"/>
              </a:rPr>
              <a:t>int</a:t>
            </a:r>
            <a:r>
              <a:rPr kumimoji="0" lang="en-US" altLang="en-US" sz="1983" dirty="0">
                <a:solidFill>
                  <a:schemeClr val="tx1"/>
                </a:solidFill>
                <a:latin typeface="CourierNewPSMT-Identity-H"/>
              </a:rPr>
              <a:t>, 12&gt; a1;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83" dirty="0" err="1">
                <a:solidFill>
                  <a:schemeClr val="tx1"/>
                </a:solidFill>
                <a:latin typeface="CourierNewPSMT-Identity-H"/>
              </a:rPr>
              <a:t>Arr</a:t>
            </a:r>
            <a:r>
              <a:rPr kumimoji="0" lang="en-US" altLang="en-US" sz="1983" dirty="0">
                <a:solidFill>
                  <a:schemeClr val="tx1"/>
                </a:solidFill>
                <a:latin typeface="CourierNewPSMT-Identity-H"/>
              </a:rPr>
              <a:t> &lt;float, 12&gt; a2;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6898585" y="2791759"/>
            <a:ext cx="5037667" cy="70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l"/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algn="just">
              <a:spcBef>
                <a:spcPct val="20000"/>
              </a:spcBef>
              <a:buClr>
                <a:srgbClr val="300030"/>
              </a:buClr>
              <a:buSzPct val="75000"/>
              <a:buFont typeface="Monotype Sorts" pitchFamily="2" charset="2"/>
              <a:buChar char="w"/>
              <a:defRPr kumimoji="1"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•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algn="just">
              <a:spcBef>
                <a:spcPct val="20000"/>
              </a:spcBef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00030"/>
              </a:buClr>
              <a:buSzPct val="75000"/>
              <a:buChar char="–"/>
              <a:defRPr kumimoji="1" sz="20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83">
                <a:solidFill>
                  <a:schemeClr val="tx1"/>
                </a:solidFill>
                <a:latin typeface="CourierNewPSMT-Identity-H"/>
              </a:rPr>
              <a:t>Arr &lt;int, 12&gt; a1;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83">
                <a:solidFill>
                  <a:schemeClr val="tx1"/>
                </a:solidFill>
                <a:latin typeface="CourierNewPSMT-Identity-H"/>
              </a:rPr>
              <a:t>Arr &lt;int, 16&gt; a2;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81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233429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72" y="1220461"/>
            <a:ext cx="12520372" cy="5224789"/>
          </a:xfrm>
        </p:spPr>
        <p:txBody>
          <a:bodyPr/>
          <a:lstStyle/>
          <a:p>
            <a:r>
              <a:rPr lang="en-US" altLang="zh-CN" sz="3600" spc="-12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0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các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phần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tử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với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kiểu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cơ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 err="1">
                <a:solidFill>
                  <a:srgbClr val="000000"/>
                </a:solidFill>
                <a:latin typeface="Times New Roman"/>
                <a:ea typeface="Times New Roman"/>
              </a:rPr>
              <a:t>sở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char</a:t>
            </a:r>
            <a:endParaRPr lang="en-US" dirty="0"/>
          </a:p>
          <a:p>
            <a:r>
              <a:rPr lang="en-US" altLang="zh-CN" sz="3600" spc="-126" dirty="0" err="1">
                <a:solidFill>
                  <a:srgbClr val="000000"/>
                </a:solidFill>
                <a:latin typeface="Times New Roman"/>
                <a:ea typeface="Times New Roman"/>
              </a:rPr>
              <a:t>Mỗi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5" dirty="0" err="1">
                <a:solidFill>
                  <a:srgbClr val="000000"/>
                </a:solidFill>
                <a:latin typeface="Times New Roman"/>
                <a:ea typeface="Times New Roman"/>
              </a:rPr>
              <a:t>phần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tử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của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6" dirty="0" err="1">
                <a:solidFill>
                  <a:srgbClr val="000000"/>
                </a:solidFill>
                <a:latin typeface="Times New Roman"/>
                <a:ea typeface="Times New Roman"/>
              </a:rPr>
              <a:t>mảng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0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endParaRPr lang="en-US" dirty="0"/>
          </a:p>
          <a:p>
            <a:r>
              <a:rPr lang="en-US" altLang="zh-CN" sz="3600" spc="-132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42" dirty="0" err="1">
                <a:solidFill>
                  <a:srgbClr val="000000"/>
                </a:solidFill>
                <a:latin typeface="Times New Roman"/>
                <a:ea typeface="Times New Roman"/>
              </a:rPr>
              <a:t>mở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8" dirty="0" err="1">
                <a:solidFill>
                  <a:srgbClr val="000000"/>
                </a:solidFill>
                <a:latin typeface="Times New Roman"/>
                <a:ea typeface="Times New Roman"/>
              </a:rPr>
              <a:t>rộng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>
                <a:solidFill>
                  <a:srgbClr val="000000"/>
                </a:solidFill>
                <a:latin typeface="Times New Roman"/>
                <a:ea typeface="Times New Roman"/>
              </a:rPr>
              <a:t>“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ea typeface="Times New Roman"/>
              </a:rPr>
              <a:t>\</a:t>
            </a:r>
            <a:r>
              <a:rPr lang="en-US" altLang="zh-CN" sz="3600" spc="-10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3600" spc="-99" dirty="0">
                <a:solidFill>
                  <a:srgbClr val="000000"/>
                </a:solidFill>
                <a:latin typeface="Times New Roman"/>
                <a:ea typeface="Times New Roman"/>
              </a:rPr>
              <a:t>”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đ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ược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gọi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6" dirty="0" err="1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 err="1">
                <a:solidFill>
                  <a:srgbClr val="000000"/>
                </a:solidFill>
                <a:latin typeface="Times New Roman"/>
                <a:ea typeface="Times New Roman"/>
              </a:rPr>
              <a:t>rỗng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en-US" dirty="0"/>
          </a:p>
          <a:p>
            <a:r>
              <a:rPr lang="en-US" altLang="zh-CN" sz="3600" spc="-121" dirty="0" err="1">
                <a:solidFill>
                  <a:srgbClr val="000000"/>
                </a:solidFill>
                <a:latin typeface="Times New Roman"/>
                <a:ea typeface="Times New Roman"/>
              </a:rPr>
              <a:t>Là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dấu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8" dirty="0" err="1">
                <a:solidFill>
                  <a:srgbClr val="000000"/>
                </a:solidFill>
                <a:latin typeface="Times New Roman"/>
                <a:ea typeface="Times New Roman"/>
              </a:rPr>
              <a:t>hiệu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kết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8" dirty="0" err="1">
                <a:solidFill>
                  <a:srgbClr val="000000"/>
                </a:solidFill>
                <a:latin typeface="Times New Roman"/>
                <a:ea typeface="Times New Roman"/>
              </a:rPr>
              <a:t>thúc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1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chuỗi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0" dirty="0" err="1">
                <a:solidFill>
                  <a:srgbClr val="000000"/>
                </a:solidFill>
                <a:latin typeface="Times New Roman"/>
                <a:ea typeface="Times New Roman"/>
              </a:rPr>
              <a:t>ký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9" dirty="0" err="1">
                <a:solidFill>
                  <a:srgbClr val="000000"/>
                </a:solidFill>
                <a:latin typeface="Times New Roman"/>
                <a:ea typeface="Times New Roman"/>
              </a:rPr>
              <a:t>tự</a:t>
            </a:r>
            <a:endParaRPr lang="en-US" dirty="0"/>
          </a:p>
          <a:p>
            <a:r>
              <a:rPr lang="en-US" altLang="zh-CN" sz="3600" spc="-132" dirty="0" err="1">
                <a:solidFill>
                  <a:srgbClr val="000000"/>
                </a:solidFill>
                <a:latin typeface="Times New Roman"/>
                <a:ea typeface="Times New Roman"/>
              </a:rPr>
              <a:t>Chúng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ta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0" dirty="0" err="1">
                <a:solidFill>
                  <a:srgbClr val="000000"/>
                </a:solidFill>
                <a:latin typeface="Times New Roman"/>
                <a:ea typeface="Times New Roman"/>
              </a:rPr>
              <a:t>đã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15" dirty="0" err="1">
                <a:solidFill>
                  <a:srgbClr val="000000"/>
                </a:solidFill>
                <a:latin typeface="Times New Roman"/>
                <a:ea typeface="Times New Roman"/>
              </a:rPr>
              <a:t>sử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21" dirty="0" err="1">
                <a:solidFill>
                  <a:srgbClr val="000000"/>
                </a:solidFill>
                <a:latin typeface="Times New Roman"/>
                <a:ea typeface="Times New Roman"/>
              </a:rPr>
              <a:t>dụng</a:t>
            </a:r>
            <a:r>
              <a:rPr lang="en-US" altLang="zh-CN" sz="36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75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3600" spc="-83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3600" spc="-94" dirty="0">
                <a:solidFill>
                  <a:srgbClr val="000000"/>
                </a:solidFill>
                <a:latin typeface="Times New Roman"/>
                <a:ea typeface="Times New Roman"/>
              </a:rPr>
              <a:t>strings!</a:t>
            </a:r>
            <a:endParaRPr lang="en-US" dirty="0"/>
          </a:p>
          <a:p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Ví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dụ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72" dirty="0">
                <a:solidFill>
                  <a:srgbClr val="000000"/>
                </a:solidFill>
                <a:latin typeface="Times New Roman"/>
                <a:ea typeface="Times New Roman"/>
              </a:rPr>
              <a:t>literal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8" dirty="0">
                <a:solidFill>
                  <a:srgbClr val="000000"/>
                </a:solidFill>
                <a:latin typeface="Times New Roman"/>
                <a:ea typeface="Times New Roman"/>
              </a:rPr>
              <a:t>“Hello”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được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94" dirty="0" err="1">
                <a:solidFill>
                  <a:srgbClr val="000000"/>
                </a:solidFill>
                <a:latin typeface="Times New Roman"/>
                <a:ea typeface="Times New Roman"/>
              </a:rPr>
              <a:t>lưu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83" dirty="0" err="1">
                <a:solidFill>
                  <a:srgbClr val="000000"/>
                </a:solidFill>
                <a:latin typeface="Times New Roman"/>
                <a:ea typeface="Times New Roman"/>
              </a:rPr>
              <a:t>trữ</a:t>
            </a:r>
            <a:r>
              <a:rPr lang="en-US" altLang="zh-CN" sz="3600" spc="-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như</a:t>
            </a:r>
            <a:r>
              <a:rPr lang="en-US" altLang="zh-CN" sz="3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04" dirty="0" err="1">
                <a:solidFill>
                  <a:srgbClr val="000000"/>
                </a:solidFill>
                <a:latin typeface="Times New Roman"/>
                <a:ea typeface="Times New Roman"/>
              </a:rPr>
              <a:t>một</a:t>
            </a:r>
            <a:r>
              <a:rPr lang="en-US" altLang="zh-CN" sz="3600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600" spc="-142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altLang="zh-CN" sz="3600" spc="-72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3600" spc="-76" dirty="0">
                <a:solidFill>
                  <a:srgbClr val="000000"/>
                </a:solidFill>
                <a:latin typeface="Times New Roman"/>
                <a:ea typeface="Times New Roman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CSE224 - Khuôn mẫu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67310">
              <a:spcBef>
                <a:spcPts val="210"/>
              </a:spcBef>
            </a:pPr>
            <a:fld id="{81D60167-4931-47E6-BA6A-407CBD079E47}" type="slidenum">
              <a:rPr lang="en-US" spc="-5" smtClean="0"/>
              <a:pPr marL="67310">
                <a:spcBef>
                  <a:spcPts val="210"/>
                </a:spcBef>
              </a:pPr>
              <a:t>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721216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cdb2004138l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5B1B1"/>
      </a:accent1>
      <a:accent2>
        <a:srgbClr val="5BACE9"/>
      </a:accent2>
      <a:accent3>
        <a:srgbClr val="FFFFFF"/>
      </a:accent3>
      <a:accent4>
        <a:srgbClr val="174578"/>
      </a:accent4>
      <a:accent5>
        <a:srgbClr val="ACD5D5"/>
      </a:accent5>
      <a:accent6>
        <a:srgbClr val="529BD3"/>
      </a:accent6>
      <a:hlink>
        <a:srgbClr val="6E71F0"/>
      </a:hlink>
      <a:folHlink>
        <a:srgbClr val="969696"/>
      </a:folHlink>
    </a:clrScheme>
    <a:fontScheme name="cdb2004138l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db2004138l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38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62DCA537-469D-4F5C-B3AF-298C371D7D26}" vid="{411CA799-9062-46FA-9ABA-3D38CD549C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3005</Words>
  <Application>Microsoft Office PowerPoint</Application>
  <PresentationFormat>Custom</PresentationFormat>
  <Paragraphs>761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Calibri</vt:lpstr>
      <vt:lpstr>Candara</vt:lpstr>
      <vt:lpstr>Courier New</vt:lpstr>
      <vt:lpstr>CourierNewPSMT-Identity-H</vt:lpstr>
      <vt:lpstr>Monotype Sorts</vt:lpstr>
      <vt:lpstr>Segoe UI</vt:lpstr>
      <vt:lpstr>Times New Roman</vt:lpstr>
      <vt:lpstr>Verdana</vt:lpstr>
      <vt:lpstr>VnTime-Identity-H</vt:lpstr>
      <vt:lpstr>VnTimeItalic-Identity-H</vt:lpstr>
      <vt:lpstr>Wingdings</vt:lpstr>
      <vt:lpstr>Theme1</vt:lpstr>
      <vt:lpstr>NGUYÊN LÝ LẬP TRÌNH HƯỚNG ĐỐI TƯỢNG CSE 224 Chương 6:  Khuôn mẫu (Template) và thư viện chuẩn (STL)</vt:lpstr>
      <vt:lpstr>Nội dung</vt:lpstr>
      <vt:lpstr>Nội dung</vt:lpstr>
      <vt:lpstr>Cơ bản về vector</vt:lpstr>
      <vt:lpstr>Một số hàm thành viên của vector</vt:lpstr>
      <vt:lpstr>Nội dung</vt:lpstr>
      <vt:lpstr>C-string và lớp string</vt:lpstr>
      <vt:lpstr>Hai cách biểu diễn chuỗi (string)</vt:lpstr>
      <vt:lpstr>C-strings</vt:lpstr>
      <vt:lpstr>Biến c-strings</vt:lpstr>
      <vt:lpstr>Thao tác với c-string</vt:lpstr>
      <vt:lpstr>Nhập dữ liệu</vt:lpstr>
      <vt:lpstr>Toán tử gán</vt:lpstr>
      <vt:lpstr>Toán tử so sánh</vt:lpstr>
      <vt:lpstr>Một số hàm trong cstring</vt:lpstr>
      <vt:lpstr>Một số hàm trong cstring</vt:lpstr>
      <vt:lpstr>Một số hàm trong cstring</vt:lpstr>
      <vt:lpstr>Lớp string</vt:lpstr>
      <vt:lpstr>Nội dung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Generic Programming (GP)</vt:lpstr>
      <vt:lpstr>Ưu điểm</vt:lpstr>
      <vt:lpstr>Templates</vt:lpstr>
      <vt:lpstr>Function Templates</vt:lpstr>
      <vt:lpstr>Khai báo</vt:lpstr>
      <vt:lpstr>Example – Function Templates</vt:lpstr>
      <vt:lpstr>…Example – Function Templates</vt:lpstr>
      <vt:lpstr>Kiểu tham số tường minh</vt:lpstr>
      <vt:lpstr>Kiểu tham số tường minh</vt:lpstr>
      <vt:lpstr>Kiểu tham số tường minh</vt:lpstr>
      <vt:lpstr>User Specializations</vt:lpstr>
      <vt:lpstr>Example – User Specializations</vt:lpstr>
      <vt:lpstr>… Example – User Specializations</vt:lpstr>
      <vt:lpstr>… Example – User Specializations</vt:lpstr>
      <vt:lpstr>… Example – User Specializations</vt:lpstr>
      <vt:lpstr>Đa kiểu tham số</vt:lpstr>
      <vt:lpstr>User-Defined Types</vt:lpstr>
      <vt:lpstr>…User-Defined Types</vt:lpstr>
      <vt:lpstr>… User-Defined Types</vt:lpstr>
      <vt:lpstr>…User-Defined Types</vt:lpstr>
      <vt:lpstr>… User-Defined Types</vt:lpstr>
      <vt:lpstr>… User-Defined Types</vt:lpstr>
      <vt:lpstr>Overloading vs Templates</vt:lpstr>
      <vt:lpstr>Overloading vs Templates</vt:lpstr>
      <vt:lpstr>Overloading vs Templates</vt:lpstr>
      <vt:lpstr>Overloading vs Templates</vt:lpstr>
      <vt:lpstr>Overloading vs Templates</vt:lpstr>
      <vt:lpstr>Print an Array</vt:lpstr>
      <vt:lpstr>…Generic Algorithms</vt:lpstr>
      <vt:lpstr>…Generic Algorithms</vt:lpstr>
      <vt:lpstr>…Generic Algorithms</vt:lpstr>
      <vt:lpstr>Nội dung</vt:lpstr>
      <vt:lpstr>Class Templates</vt:lpstr>
      <vt:lpstr>Example – Class Template</vt:lpstr>
      <vt:lpstr>…Example – Class Template</vt:lpstr>
      <vt:lpstr>…Example – Class Template</vt:lpstr>
      <vt:lpstr>…Example – Class Template </vt:lpstr>
      <vt:lpstr>…Example – Class Template </vt:lpstr>
      <vt:lpstr>Sử dụng Class Template</vt:lpstr>
      <vt:lpstr>…Example – Class Template</vt:lpstr>
      <vt:lpstr>Các tham số khuôn mẫu lớp</vt:lpstr>
      <vt:lpstr>Các tham số khuôn mẫu lớp</vt:lpstr>
      <vt:lpstr>Các tham số khuôn mẫu lớp</vt:lpstr>
      <vt:lpstr>Các tham số khuôn mẫu lớp</vt:lpstr>
      <vt:lpstr>Các tham số khuôn mẫu lớp</vt:lpstr>
      <vt:lpstr>Các tham số khuôn mẫu lớp</vt:lpstr>
      <vt:lpstr>Tham số biểu thức</vt:lpstr>
      <vt:lpstr>Các tham số khuôn mẫu lớp</vt:lpstr>
      <vt:lpstr>Cụ thể hóa khuôn mẫu lớp</vt:lpstr>
      <vt:lpstr>Ví dụ</vt:lpstr>
      <vt:lpstr>Ví dụ</vt:lpstr>
      <vt:lpstr>Chú ý</vt:lpstr>
      <vt:lpstr>Nhận xét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CSE280_Template</dc:title>
  <dc:creator>Dũng Cù Dev </dc:creator>
  <cp:lastModifiedBy>Admin</cp:lastModifiedBy>
  <cp:revision>46</cp:revision>
  <dcterms:created xsi:type="dcterms:W3CDTF">2021-10-06T01:40:12Z</dcterms:created>
  <dcterms:modified xsi:type="dcterms:W3CDTF">2021-10-06T03:43:39Z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2020-10-24T00:00:00Z</vt:filetime>
  </property>
  <property fmtid="{D5CDD505-2E9C-101B-9397-08002B2CF9AE}" pid="3" name="Creator">
    <vt:lpwstr>Preview</vt:lpwstr>
  </property>
  <property fmtid="{D5CDD505-2E9C-101B-9397-08002B2CF9AE}" pid="4" name="LastSaved">
    <vt:filetime>2021-10-06T00:00:00Z</vt:filetime>
  </property>
</Properties>
</file>