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7" r:id="rId2"/>
    <p:sldId id="268" r:id="rId3"/>
    <p:sldId id="258" r:id="rId4"/>
    <p:sldId id="259" r:id="rId5"/>
    <p:sldId id="260" r:id="rId6"/>
    <p:sldId id="261" r:id="rId7"/>
    <p:sldId id="270"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o Nguyen" initials="TN" lastIdx="1" clrIdx="0">
    <p:extLst>
      <p:ext uri="{19B8F6BF-5375-455C-9EA6-DF929625EA0E}">
        <p15:presenceInfo xmlns:p15="http://schemas.microsoft.com/office/powerpoint/2012/main" userId="82f0e0b938c1e9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93" d="100"/>
          <a:sy n="93" d="100"/>
        </p:scale>
        <p:origin x="8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o Nguyen" userId="82f0e0b938c1e911" providerId="LiveId" clId="{C34EDB4A-4437-4804-9DD6-7CDEDCD107B2}"/>
    <pc:docChg chg="custSel delSld modSld">
      <pc:chgData name="Thao Nguyen" userId="82f0e0b938c1e911" providerId="LiveId" clId="{C34EDB4A-4437-4804-9DD6-7CDEDCD107B2}" dt="2022-10-18T06:39:36.575" v="69" actId="47"/>
      <pc:docMkLst>
        <pc:docMk/>
      </pc:docMkLst>
      <pc:sldChg chg="modSp mod">
        <pc:chgData name="Thao Nguyen" userId="82f0e0b938c1e911" providerId="LiveId" clId="{C34EDB4A-4437-4804-9DD6-7CDEDCD107B2}" dt="2020-12-18T04:20:28.513" v="26" actId="20577"/>
        <pc:sldMkLst>
          <pc:docMk/>
          <pc:sldMk cId="1283123261" sldId="258"/>
        </pc:sldMkLst>
        <pc:spChg chg="mod">
          <ac:chgData name="Thao Nguyen" userId="82f0e0b938c1e911" providerId="LiveId" clId="{C34EDB4A-4437-4804-9DD6-7CDEDCD107B2}" dt="2020-12-18T04:20:28.513" v="26" actId="20577"/>
          <ac:spMkLst>
            <pc:docMk/>
            <pc:sldMk cId="1283123261" sldId="258"/>
            <ac:spMk id="3" creationId="{00000000-0000-0000-0000-000000000000}"/>
          </ac:spMkLst>
        </pc:spChg>
      </pc:sldChg>
      <pc:sldChg chg="modSp">
        <pc:chgData name="Thao Nguyen" userId="82f0e0b938c1e911" providerId="LiveId" clId="{C34EDB4A-4437-4804-9DD6-7CDEDCD107B2}" dt="2020-12-15T07:12:27.267" v="2" actId="27636"/>
        <pc:sldMkLst>
          <pc:docMk/>
          <pc:sldMk cId="1177738615" sldId="259"/>
        </pc:sldMkLst>
        <pc:spChg chg="mod">
          <ac:chgData name="Thao Nguyen" userId="82f0e0b938c1e911" providerId="LiveId" clId="{C34EDB4A-4437-4804-9DD6-7CDEDCD107B2}" dt="2020-12-15T07:12:27.267" v="2" actId="27636"/>
          <ac:spMkLst>
            <pc:docMk/>
            <pc:sldMk cId="1177738615" sldId="259"/>
            <ac:spMk id="3" creationId="{00000000-0000-0000-0000-000000000000}"/>
          </ac:spMkLst>
        </pc:spChg>
      </pc:sldChg>
      <pc:sldChg chg="modSp mod">
        <pc:chgData name="Thao Nguyen" userId="82f0e0b938c1e911" providerId="LiveId" clId="{C34EDB4A-4437-4804-9DD6-7CDEDCD107B2}" dt="2020-12-29T08:02:10.530" v="68" actId="113"/>
        <pc:sldMkLst>
          <pc:docMk/>
          <pc:sldMk cId="3053982933" sldId="265"/>
        </pc:sldMkLst>
        <pc:spChg chg="mod">
          <ac:chgData name="Thao Nguyen" userId="82f0e0b938c1e911" providerId="LiveId" clId="{C34EDB4A-4437-4804-9DD6-7CDEDCD107B2}" dt="2020-12-29T08:02:10.530" v="68" actId="113"/>
          <ac:spMkLst>
            <pc:docMk/>
            <pc:sldMk cId="3053982933" sldId="265"/>
            <ac:spMk id="3" creationId="{00000000-0000-0000-0000-000000000000}"/>
          </ac:spMkLst>
        </pc:spChg>
      </pc:sldChg>
      <pc:sldChg chg="addCm">
        <pc:chgData name="Thao Nguyen" userId="82f0e0b938c1e911" providerId="LiveId" clId="{C34EDB4A-4437-4804-9DD6-7CDEDCD107B2}" dt="2020-12-15T06:54:08.024" v="0" actId="1589"/>
        <pc:sldMkLst>
          <pc:docMk/>
          <pc:sldMk cId="3051591934" sldId="268"/>
        </pc:sldMkLst>
      </pc:sldChg>
      <pc:sldChg chg="del">
        <pc:chgData name="Thao Nguyen" userId="82f0e0b938c1e911" providerId="LiveId" clId="{C34EDB4A-4437-4804-9DD6-7CDEDCD107B2}" dt="2022-10-18T06:39:36.575" v="69" actId="47"/>
        <pc:sldMkLst>
          <pc:docMk/>
          <pc:sldMk cId="1239941743" sldId="26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2-15T13:54:07.984" idx="1">
    <p:pos x="3568" y="2936"/>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384259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406894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sz="3600"/>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338776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a:lvl1pPr>
          </a:lstStyle>
          <a:p>
            <a:r>
              <a:rPr lang="en-US"/>
              <a:t>Click to edit Master title style</a:t>
            </a:r>
          </a:p>
        </p:txBody>
      </p:sp>
      <p:sp>
        <p:nvSpPr>
          <p:cNvPr id="3" name="Content Placeholder 2"/>
          <p:cNvSpPr>
            <a:spLocks noGrp="1"/>
          </p:cNvSpPr>
          <p:nvPr>
            <p:ph idx="1"/>
          </p:nvPr>
        </p:nvSpPr>
        <p:spPr/>
        <p:txBody>
          <a:bodyPr/>
          <a:lstStyle>
            <a:lvl1pPr>
              <a:lnSpc>
                <a:spcPct val="114000"/>
              </a:lnSpc>
              <a:defRPr sz="2800"/>
            </a:lvl1pPr>
            <a:lvl2pPr>
              <a:lnSpc>
                <a:spcPct val="114000"/>
              </a:lnSpc>
              <a:defRPr sz="2400"/>
            </a:lvl2pPr>
            <a:lvl3pPr>
              <a:lnSpc>
                <a:spcPct val="114000"/>
              </a:lnSpc>
              <a:defRPr sz="2000"/>
            </a:lvl3pPr>
            <a:lvl4pPr>
              <a:lnSpc>
                <a:spcPct val="114000"/>
              </a:lnSpc>
              <a:defRPr sz="1800"/>
            </a:lvl4pPr>
            <a:lvl5pPr>
              <a:lnSpc>
                <a:spcPct val="114000"/>
              </a:lnSpc>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171227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54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81629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315918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lvl1pPr algn="l">
              <a:defRPr sz="3600"/>
            </a:lvl1p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17101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408060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20339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415671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A074876-C343-4BD7-923F-37EF436680DA}" type="datetimeFigureOut">
              <a:rPr lang="en-GB" smtClean="0"/>
              <a:t>18/10/2022</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E9A76BB-2199-4AB1-9AE7-C7D788AFB71B}" type="slidenum">
              <a:rPr lang="en-GB" smtClean="0"/>
              <a:t>‹#›</a:t>
            </a:fld>
            <a:endParaRPr lang="en-GB"/>
          </a:p>
        </p:txBody>
      </p:sp>
    </p:spTree>
    <p:extLst>
      <p:ext uri="{BB962C8B-B14F-4D97-AF65-F5344CB8AC3E}">
        <p14:creationId xmlns:p14="http://schemas.microsoft.com/office/powerpoint/2010/main" val="27702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DA074876-C343-4BD7-923F-37EF436680DA}" type="datetimeFigureOut">
              <a:rPr lang="en-GB" smtClean="0"/>
              <a:t>18/10/2022</a:t>
            </a:fld>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E9A76BB-2199-4AB1-9AE7-C7D788AFB71B}" type="slidenum">
              <a:rPr lang="en-GB" smtClean="0"/>
              <a:t>‹#›</a:t>
            </a:fld>
            <a:endParaRPr lang="en-GB"/>
          </a:p>
        </p:txBody>
      </p:sp>
    </p:spTree>
    <p:extLst>
      <p:ext uri="{BB962C8B-B14F-4D97-AF65-F5344CB8AC3E}">
        <p14:creationId xmlns:p14="http://schemas.microsoft.com/office/powerpoint/2010/main" val="38415827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a/wru.vn/thaont/kien-truc-may-tinh" TargetMode="External"/><Relationship Id="rId2" Type="http://schemas.openxmlformats.org/officeDocument/2006/relationships/hyperlink" Target="https://sites.google.com/site/duchaule2011/teaching/computer-architecture"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888" y="1709738"/>
            <a:ext cx="7886700" cy="1727943"/>
          </a:xfrm>
        </p:spPr>
        <p:txBody>
          <a:bodyPr/>
          <a:lstStyle/>
          <a:p>
            <a:r>
              <a:rPr lang="en-GB"/>
              <a:t>Thực hành 1</a:t>
            </a:r>
            <a:br>
              <a:rPr lang="en-GB"/>
            </a:br>
            <a:r>
              <a:rPr lang="en-GB"/>
              <a:t>Bộ nhớ Cache</a:t>
            </a:r>
          </a:p>
        </p:txBody>
      </p:sp>
      <p:sp>
        <p:nvSpPr>
          <p:cNvPr id="5" name="Text Placeholder 4"/>
          <p:cNvSpPr>
            <a:spLocks noGrp="1"/>
          </p:cNvSpPr>
          <p:nvPr>
            <p:ph type="body" idx="1"/>
          </p:nvPr>
        </p:nvSpPr>
        <p:spPr>
          <a:xfrm>
            <a:off x="623888" y="3565003"/>
            <a:ext cx="7886700" cy="2524647"/>
          </a:xfrm>
        </p:spPr>
        <p:txBody>
          <a:bodyPr/>
          <a:lstStyle/>
          <a:p>
            <a:r>
              <a:rPr lang="en-GB"/>
              <a:t>Phần mềm SMPCache:</a:t>
            </a:r>
          </a:p>
          <a:p>
            <a:r>
              <a:rPr lang="en-GB" b="1">
                <a:hlinkClick r:id="rId2"/>
              </a:rPr>
              <a:t>https://sites.google.com/site/duchaule2011/teaching/computer-architecture</a:t>
            </a:r>
            <a:endParaRPr lang="en-GB" b="1"/>
          </a:p>
          <a:p>
            <a:r>
              <a:rPr lang="en-GB" b="1">
                <a:hlinkClick r:id="rId3"/>
              </a:rPr>
              <a:t>https://sites.google.com/a/wru.vn/thaont/kien-truc-may-tinh</a:t>
            </a:r>
            <a:endParaRPr lang="en-GB" b="1"/>
          </a:p>
          <a:p>
            <a:endParaRPr lang="en-GB" b="1"/>
          </a:p>
        </p:txBody>
      </p:sp>
    </p:spTree>
    <p:extLst>
      <p:ext uri="{BB962C8B-B14F-4D97-AF65-F5344CB8AC3E}">
        <p14:creationId xmlns:p14="http://schemas.microsoft.com/office/powerpoint/2010/main" val="191610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4: Ảnh hưởng của phương pháp ánh xạ đến hiệu suất hệ thống</a:t>
            </a:r>
          </a:p>
        </p:txBody>
      </p:sp>
      <p:sp>
        <p:nvSpPr>
          <p:cNvPr id="4" name="Content Placeholder 2"/>
          <p:cNvSpPr>
            <a:spLocks noGrp="1"/>
          </p:cNvSpPr>
          <p:nvPr>
            <p:ph idx="1"/>
          </p:nvPr>
        </p:nvSpPr>
        <p:spPr/>
        <p:txBody>
          <a:bodyPr>
            <a:normAutofit fontScale="85000" lnSpcReduction="10000"/>
          </a:bodyPr>
          <a:lstStyle/>
          <a:p>
            <a:r>
              <a:rPr lang="en-GB" err="1"/>
              <a:t>Mục</a:t>
            </a:r>
            <a:r>
              <a:rPr lang="en-GB"/>
              <a:t> </a:t>
            </a:r>
            <a:r>
              <a:rPr lang="en-GB" err="1"/>
              <a:t>đích</a:t>
            </a:r>
            <a:r>
              <a:rPr lang="en-GB"/>
              <a:t>: </a:t>
            </a:r>
            <a:r>
              <a:rPr lang="en-GB" err="1"/>
              <a:t>thấy</a:t>
            </a:r>
            <a:r>
              <a:rPr lang="en-GB"/>
              <a:t> </a:t>
            </a:r>
            <a:r>
              <a:rPr lang="en-GB" err="1"/>
              <a:t>được</a:t>
            </a:r>
            <a:r>
              <a:rPr lang="en-GB"/>
              <a:t> </a:t>
            </a:r>
            <a:r>
              <a:rPr lang="en-GB" err="1"/>
              <a:t>ảnh</a:t>
            </a:r>
            <a:r>
              <a:rPr lang="en-GB"/>
              <a:t> </a:t>
            </a:r>
            <a:r>
              <a:rPr lang="en-GB" err="1"/>
              <a:t>hưởng</a:t>
            </a:r>
            <a:r>
              <a:rPr lang="en-GB"/>
              <a:t> </a:t>
            </a:r>
            <a:r>
              <a:rPr lang="en-GB" err="1"/>
              <a:t>của</a:t>
            </a:r>
            <a:r>
              <a:rPr lang="en-GB"/>
              <a:t> phương pháp ánh xạ cùng với kích thước bộ nhớ cache lên hiệu suất hệ thống</a:t>
            </a:r>
          </a:p>
          <a:p>
            <a:r>
              <a:rPr lang="en-GB" err="1"/>
              <a:t>Thực</a:t>
            </a:r>
            <a:r>
              <a:rPr lang="en-GB"/>
              <a:t> </a:t>
            </a:r>
            <a:r>
              <a:rPr lang="en-GB" err="1"/>
              <a:t>hiện</a:t>
            </a:r>
            <a:r>
              <a:rPr lang="en-GB"/>
              <a:t>: </a:t>
            </a:r>
            <a:r>
              <a:rPr lang="en-GB" err="1"/>
              <a:t>Thiết</a:t>
            </a:r>
            <a:r>
              <a:rPr lang="en-GB"/>
              <a:t> </a:t>
            </a:r>
            <a:r>
              <a:rPr lang="en-GB" err="1"/>
              <a:t>lập</a:t>
            </a:r>
            <a:r>
              <a:rPr lang="en-GB"/>
              <a:t> </a:t>
            </a:r>
            <a:r>
              <a:rPr lang="en-GB" err="1"/>
              <a:t>cấu</a:t>
            </a:r>
            <a:r>
              <a:rPr lang="en-GB"/>
              <a:t> </a:t>
            </a:r>
            <a:r>
              <a:rPr lang="en-GB" err="1"/>
              <a:t>hình</a:t>
            </a:r>
            <a:r>
              <a:rPr lang="en-GB"/>
              <a:t> </a:t>
            </a:r>
            <a:r>
              <a:rPr lang="en-GB" err="1"/>
              <a:t>của</a:t>
            </a:r>
            <a:r>
              <a:rPr lang="en-GB"/>
              <a:t> </a:t>
            </a:r>
            <a:r>
              <a:rPr lang="en-GB" err="1"/>
              <a:t>hệ</a:t>
            </a:r>
            <a:r>
              <a:rPr lang="en-GB"/>
              <a:t> </a:t>
            </a:r>
            <a:r>
              <a:rPr lang="en-GB" err="1"/>
              <a:t>thống</a:t>
            </a:r>
            <a:r>
              <a:rPr lang="en-GB"/>
              <a:t> </a:t>
            </a:r>
            <a:r>
              <a:rPr lang="en-GB" err="1"/>
              <a:t>với</a:t>
            </a:r>
            <a:r>
              <a:rPr lang="en-GB"/>
              <a:t> </a:t>
            </a:r>
            <a:r>
              <a:rPr lang="en-GB" err="1"/>
              <a:t>các</a:t>
            </a:r>
            <a:r>
              <a:rPr lang="en-GB"/>
              <a:t> </a:t>
            </a:r>
            <a:r>
              <a:rPr lang="en-GB" err="1"/>
              <a:t>đặc</a:t>
            </a:r>
            <a:r>
              <a:rPr lang="en-GB"/>
              <a:t> </a:t>
            </a:r>
            <a:r>
              <a:rPr lang="en-GB" err="1"/>
              <a:t>tính</a:t>
            </a:r>
            <a:r>
              <a:rPr lang="en-GB"/>
              <a:t> </a:t>
            </a:r>
            <a:r>
              <a:rPr lang="en-GB" err="1"/>
              <a:t>kiến</a:t>
            </a:r>
            <a:r>
              <a:rPr lang="en-GB"/>
              <a:t> </a:t>
            </a:r>
            <a:r>
              <a:rPr lang="en-GB" err="1"/>
              <a:t>trúc</a:t>
            </a:r>
            <a:r>
              <a:rPr lang="en-GB"/>
              <a:t> </a:t>
            </a:r>
            <a:r>
              <a:rPr lang="en-GB" err="1"/>
              <a:t>sau</a:t>
            </a:r>
            <a:r>
              <a:rPr lang="en-GB"/>
              <a:t>:</a:t>
            </a:r>
          </a:p>
          <a:p>
            <a:pPr lvl="1"/>
            <a:r>
              <a:rPr lang="en-US" err="1"/>
              <a:t>Số</a:t>
            </a:r>
            <a:r>
              <a:rPr lang="en-US"/>
              <a:t> </a:t>
            </a:r>
            <a:r>
              <a:rPr lang="en-US" err="1"/>
              <a:t>lượng</a:t>
            </a:r>
            <a:r>
              <a:rPr lang="en-US"/>
              <a:t> </a:t>
            </a:r>
            <a:r>
              <a:rPr lang="en-US" err="1"/>
              <a:t>bộ</a:t>
            </a:r>
            <a:r>
              <a:rPr lang="en-US"/>
              <a:t> </a:t>
            </a:r>
            <a:r>
              <a:rPr lang="en-US" err="1"/>
              <a:t>xử</a:t>
            </a:r>
            <a:r>
              <a:rPr lang="en-US"/>
              <a:t> </a:t>
            </a:r>
            <a:r>
              <a:rPr lang="en-US" err="1"/>
              <a:t>lý</a:t>
            </a:r>
            <a:r>
              <a:rPr lang="en-US"/>
              <a:t> - Processors in SMP = 1.</a:t>
            </a:r>
          </a:p>
          <a:p>
            <a:pPr lvl="1"/>
            <a:r>
              <a:rPr lang="en-US" err="1"/>
              <a:t>Giao</a:t>
            </a:r>
            <a:r>
              <a:rPr lang="en-US"/>
              <a:t> </a:t>
            </a:r>
            <a:r>
              <a:rPr lang="en-US" err="1"/>
              <a:t>thức</a:t>
            </a:r>
            <a:r>
              <a:rPr lang="en-US"/>
              <a:t> </a:t>
            </a:r>
            <a:r>
              <a:rPr lang="en-US" err="1"/>
              <a:t>liên</a:t>
            </a:r>
            <a:r>
              <a:rPr lang="en-US"/>
              <a:t> </a:t>
            </a:r>
            <a:r>
              <a:rPr lang="en-US" err="1"/>
              <a:t>kết</a:t>
            </a:r>
            <a:r>
              <a:rPr lang="en-US"/>
              <a:t> cache - Cache coherence protocol = MESI.</a:t>
            </a:r>
          </a:p>
          <a:p>
            <a:pPr lvl="1"/>
            <a:r>
              <a:rPr lang="en-US"/>
              <a:t>Phương </a:t>
            </a:r>
            <a:r>
              <a:rPr lang="en-US" err="1"/>
              <a:t>pháp</a:t>
            </a:r>
            <a:r>
              <a:rPr lang="en-US"/>
              <a:t> </a:t>
            </a:r>
            <a:r>
              <a:rPr lang="en-US" err="1"/>
              <a:t>phân</a:t>
            </a:r>
            <a:r>
              <a:rPr lang="en-US"/>
              <a:t> </a:t>
            </a:r>
            <a:r>
              <a:rPr lang="en-US" err="1"/>
              <a:t>xử</a:t>
            </a:r>
            <a:r>
              <a:rPr lang="en-US"/>
              <a:t> Bus - Scheme for bus arbitration = Random.</a:t>
            </a:r>
          </a:p>
          <a:p>
            <a:pPr lvl="1"/>
            <a:r>
              <a:rPr lang="en-US" err="1"/>
              <a:t>Kích</a:t>
            </a:r>
            <a:r>
              <a:rPr lang="en-US"/>
              <a:t> </a:t>
            </a:r>
            <a:r>
              <a:rPr lang="en-US" err="1"/>
              <a:t>thước</a:t>
            </a:r>
            <a:r>
              <a:rPr lang="en-US"/>
              <a:t> word - Word wide (bits) = 32.</a:t>
            </a:r>
          </a:p>
          <a:p>
            <a:pPr lvl="1"/>
            <a:r>
              <a:rPr lang="en-US"/>
              <a:t>Số word trong một block = 64</a:t>
            </a:r>
          </a:p>
          <a:p>
            <a:pPr lvl="1"/>
            <a:r>
              <a:rPr lang="en-US"/>
              <a:t>Số block trong bộ nhớ chính = 4096</a:t>
            </a:r>
          </a:p>
          <a:p>
            <a:pPr lvl="1"/>
            <a:r>
              <a:rPr lang="en-US"/>
              <a:t>Chính </a:t>
            </a:r>
            <a:r>
              <a:rPr lang="en-US" err="1"/>
              <a:t>sách</a:t>
            </a:r>
            <a:r>
              <a:rPr lang="en-US"/>
              <a:t> </a:t>
            </a:r>
            <a:r>
              <a:rPr lang="en-US" err="1"/>
              <a:t>thay</a:t>
            </a:r>
            <a:r>
              <a:rPr lang="en-US"/>
              <a:t> </a:t>
            </a:r>
            <a:r>
              <a:rPr lang="en-US" err="1"/>
              <a:t>thế</a:t>
            </a:r>
            <a:r>
              <a:rPr lang="en-US"/>
              <a:t> - Replacement policy = LRU. </a:t>
            </a:r>
            <a:endParaRPr lang="en-GB"/>
          </a:p>
        </p:txBody>
      </p:sp>
    </p:spTree>
    <p:extLst>
      <p:ext uri="{BB962C8B-B14F-4D97-AF65-F5344CB8AC3E}">
        <p14:creationId xmlns:p14="http://schemas.microsoft.com/office/powerpoint/2010/main" val="284782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48943"/>
          </a:xfrm>
          <a:solidFill>
            <a:schemeClr val="bg1"/>
          </a:solidFill>
        </p:spPr>
        <p:txBody>
          <a:bodyPr/>
          <a:lstStyle/>
          <a:p>
            <a:r>
              <a:rPr lang="en-GB" sz="2400" dirty="0" err="1"/>
              <a:t>Cấu</a:t>
            </a:r>
            <a:r>
              <a:rPr lang="en-GB" sz="2400" dirty="0"/>
              <a:t> </a:t>
            </a:r>
            <a:r>
              <a:rPr lang="en-GB" sz="2400" dirty="0" err="1"/>
              <a:t>hình</a:t>
            </a:r>
            <a:r>
              <a:rPr lang="en-GB" sz="2400" dirty="0"/>
              <a:t> </a:t>
            </a:r>
            <a:r>
              <a:rPr lang="en-GB" sz="2400" dirty="0" err="1"/>
              <a:t>các</a:t>
            </a:r>
            <a:r>
              <a:rPr lang="en-GB" sz="2400" dirty="0"/>
              <a:t> </a:t>
            </a:r>
            <a:r>
              <a:rPr lang="en-GB" sz="2400" dirty="0" err="1"/>
              <a:t>phương</a:t>
            </a:r>
            <a:r>
              <a:rPr lang="en-GB" sz="2400" dirty="0"/>
              <a:t> </a:t>
            </a:r>
            <a:r>
              <a:rPr lang="en-GB" sz="2400" dirty="0" err="1"/>
              <a:t>pháp</a:t>
            </a:r>
            <a:r>
              <a:rPr lang="en-GB" sz="2400" dirty="0"/>
              <a:t> </a:t>
            </a:r>
            <a:r>
              <a:rPr lang="en-GB" sz="2400" dirty="0" err="1"/>
              <a:t>ánh</a:t>
            </a:r>
            <a:r>
              <a:rPr lang="en-GB" sz="2400" dirty="0"/>
              <a:t> </a:t>
            </a:r>
            <a:r>
              <a:rPr lang="en-GB" sz="2400" dirty="0" err="1"/>
              <a:t>xạ</a:t>
            </a:r>
            <a:r>
              <a:rPr lang="en-GB" sz="2400" dirty="0"/>
              <a:t> (Mapping) </a:t>
            </a:r>
            <a:r>
              <a:rPr lang="en-GB" sz="2400" dirty="0" err="1"/>
              <a:t>khác</a:t>
            </a:r>
            <a:r>
              <a:rPr lang="en-GB" sz="2400" dirty="0"/>
              <a:t> </a:t>
            </a:r>
            <a:r>
              <a:rPr lang="en-GB" sz="2400" dirty="0" err="1"/>
              <a:t>nhau</a:t>
            </a:r>
            <a:r>
              <a:rPr lang="en-GB" sz="2400" dirty="0"/>
              <a:t> </a:t>
            </a:r>
            <a:r>
              <a:rPr lang="en-GB" sz="2400" dirty="0" err="1"/>
              <a:t>cho</a:t>
            </a:r>
            <a:r>
              <a:rPr lang="en-GB" sz="2400" dirty="0"/>
              <a:t> </a:t>
            </a:r>
            <a:r>
              <a:rPr lang="en-GB" sz="2400" dirty="0" err="1"/>
              <a:t>hệ</a:t>
            </a:r>
            <a:r>
              <a:rPr lang="en-GB" sz="2400" dirty="0"/>
              <a:t> </a:t>
            </a:r>
            <a:r>
              <a:rPr lang="en-GB" sz="2400" dirty="0" err="1"/>
              <a:t>thống</a:t>
            </a:r>
            <a:r>
              <a:rPr lang="en-GB" sz="2400" dirty="0"/>
              <a:t>: </a:t>
            </a:r>
            <a:r>
              <a:rPr lang="en-GB" sz="2400" dirty="0" err="1"/>
              <a:t>ánh</a:t>
            </a:r>
            <a:r>
              <a:rPr lang="en-GB" sz="2400" dirty="0"/>
              <a:t> </a:t>
            </a:r>
            <a:r>
              <a:rPr lang="en-GB" sz="2400" dirty="0" err="1"/>
              <a:t>xạ</a:t>
            </a:r>
            <a:r>
              <a:rPr lang="en-GB" sz="2400" dirty="0"/>
              <a:t> </a:t>
            </a:r>
            <a:r>
              <a:rPr lang="en-GB" sz="2400" dirty="0" err="1"/>
              <a:t>trực</a:t>
            </a:r>
            <a:r>
              <a:rPr lang="en-GB" sz="2400" dirty="0"/>
              <a:t> </a:t>
            </a:r>
            <a:r>
              <a:rPr lang="en-GB" sz="2400" dirty="0" err="1"/>
              <a:t>tiếp</a:t>
            </a:r>
            <a:r>
              <a:rPr lang="en-GB" sz="2400" dirty="0"/>
              <a:t> (Direct), </a:t>
            </a:r>
            <a:r>
              <a:rPr lang="en-GB" sz="2400" dirty="0" err="1"/>
              <a:t>ánh</a:t>
            </a:r>
            <a:r>
              <a:rPr lang="en-GB" sz="2400" dirty="0"/>
              <a:t> </a:t>
            </a:r>
            <a:r>
              <a:rPr lang="en-GB" sz="2400" dirty="0" err="1"/>
              <a:t>xạ</a:t>
            </a:r>
            <a:r>
              <a:rPr lang="en-GB" sz="2400" dirty="0"/>
              <a:t> </a:t>
            </a:r>
            <a:r>
              <a:rPr lang="en-GB" sz="2400" dirty="0" err="1"/>
              <a:t>tập</a:t>
            </a:r>
            <a:r>
              <a:rPr lang="en-GB" sz="2400" dirty="0"/>
              <a:t> </a:t>
            </a:r>
            <a:r>
              <a:rPr lang="en-GB" sz="2400" dirty="0" err="1"/>
              <a:t>kết</a:t>
            </a:r>
            <a:r>
              <a:rPr lang="en-GB" sz="2400" dirty="0"/>
              <a:t> </a:t>
            </a:r>
            <a:r>
              <a:rPr lang="en-GB" sz="2400" dirty="0" err="1"/>
              <a:t>hợp</a:t>
            </a:r>
            <a:r>
              <a:rPr lang="en-GB" sz="2400" dirty="0"/>
              <a:t> 2 </a:t>
            </a:r>
            <a:r>
              <a:rPr lang="en-GB" sz="2400" dirty="0" err="1"/>
              <a:t>đường</a:t>
            </a:r>
            <a:r>
              <a:rPr lang="en-GB" sz="2400" dirty="0"/>
              <a:t> (2-way set associative), </a:t>
            </a:r>
            <a:r>
              <a:rPr lang="en-GB" sz="2400" dirty="0" err="1"/>
              <a:t>ánh</a:t>
            </a:r>
            <a:r>
              <a:rPr lang="en-GB" sz="2400" dirty="0"/>
              <a:t> </a:t>
            </a:r>
            <a:r>
              <a:rPr lang="en-GB" sz="2400" dirty="0" err="1"/>
              <a:t>xạ</a:t>
            </a:r>
            <a:r>
              <a:rPr lang="en-GB" sz="2400" dirty="0"/>
              <a:t> </a:t>
            </a:r>
            <a:r>
              <a:rPr lang="en-GB" sz="2400" dirty="0" err="1"/>
              <a:t>tập</a:t>
            </a:r>
            <a:r>
              <a:rPr lang="en-GB" sz="2400" dirty="0"/>
              <a:t> </a:t>
            </a:r>
            <a:r>
              <a:rPr lang="en-GB" sz="2400" dirty="0" err="1"/>
              <a:t>kết</a:t>
            </a:r>
            <a:r>
              <a:rPr lang="en-GB" sz="2400" dirty="0"/>
              <a:t> </a:t>
            </a:r>
            <a:r>
              <a:rPr lang="en-GB" sz="2400" dirty="0" err="1"/>
              <a:t>hợp</a:t>
            </a:r>
            <a:r>
              <a:rPr lang="en-GB" sz="2400" dirty="0"/>
              <a:t> 4 </a:t>
            </a:r>
            <a:r>
              <a:rPr lang="en-GB" sz="2400" dirty="0" err="1"/>
              <a:t>đường</a:t>
            </a:r>
            <a:r>
              <a:rPr lang="en-GB" sz="2400" dirty="0"/>
              <a:t> (4-way set associative). </a:t>
            </a:r>
          </a:p>
          <a:p>
            <a:pPr lvl="1"/>
            <a:r>
              <a:rPr lang="en-GB" sz="2000" dirty="0" err="1"/>
              <a:t>Chú</a:t>
            </a:r>
            <a:r>
              <a:rPr lang="en-GB" sz="2000" dirty="0"/>
              <a:t> ý: </a:t>
            </a:r>
            <a:r>
              <a:rPr lang="en-GB" sz="2000" dirty="0" err="1"/>
              <a:t>để</a:t>
            </a:r>
            <a:r>
              <a:rPr lang="en-GB" sz="2000" dirty="0"/>
              <a:t> </a:t>
            </a:r>
            <a:r>
              <a:rPr lang="en-GB" sz="2000" dirty="0" err="1"/>
              <a:t>thiết</a:t>
            </a:r>
            <a:r>
              <a:rPr lang="en-GB" sz="2000" dirty="0"/>
              <a:t> </a:t>
            </a:r>
            <a:r>
              <a:rPr lang="en-GB" sz="2000" dirty="0" err="1"/>
              <a:t>lập</a:t>
            </a:r>
            <a:r>
              <a:rPr lang="en-GB" sz="2000" dirty="0"/>
              <a:t> </a:t>
            </a:r>
            <a:r>
              <a:rPr lang="en-GB" sz="2000" dirty="0" err="1"/>
              <a:t>được</a:t>
            </a:r>
            <a:r>
              <a:rPr lang="en-GB" sz="2000" dirty="0"/>
              <a:t> </a:t>
            </a:r>
            <a:r>
              <a:rPr lang="en-GB" sz="2000" dirty="0" err="1"/>
              <a:t>ánh</a:t>
            </a:r>
            <a:r>
              <a:rPr lang="en-GB" sz="2000" dirty="0"/>
              <a:t> </a:t>
            </a:r>
            <a:r>
              <a:rPr lang="en-GB" sz="2000" dirty="0" err="1"/>
              <a:t>xạ</a:t>
            </a:r>
            <a:r>
              <a:rPr lang="en-GB" sz="2000" dirty="0"/>
              <a:t> 2-way set associative ta </a:t>
            </a:r>
            <a:r>
              <a:rPr lang="en-GB" sz="2000" dirty="0" err="1"/>
              <a:t>cần</a:t>
            </a:r>
            <a:r>
              <a:rPr lang="en-GB" sz="2000" dirty="0"/>
              <a:t> </a:t>
            </a:r>
            <a:r>
              <a:rPr lang="en-GB" sz="2000" dirty="0" err="1"/>
              <a:t>thiết</a:t>
            </a:r>
            <a:r>
              <a:rPr lang="en-GB" sz="2000" dirty="0"/>
              <a:t> </a:t>
            </a:r>
            <a:r>
              <a:rPr lang="en-GB" sz="2000" dirty="0" err="1"/>
              <a:t>lập</a:t>
            </a:r>
            <a:r>
              <a:rPr lang="en-GB" sz="2000" dirty="0"/>
              <a:t> </a:t>
            </a:r>
            <a:r>
              <a:rPr lang="en-GB" sz="2000" b="1" dirty="0" err="1"/>
              <a:t>số</a:t>
            </a:r>
            <a:r>
              <a:rPr lang="en-GB" sz="2000" b="1" dirty="0"/>
              <a:t> </a:t>
            </a:r>
            <a:r>
              <a:rPr lang="en-GB" sz="2000" b="1" dirty="0" err="1"/>
              <a:t>lượng</a:t>
            </a:r>
            <a:r>
              <a:rPr lang="en-GB" sz="2000" b="1" dirty="0"/>
              <a:t> block </a:t>
            </a:r>
            <a:r>
              <a:rPr lang="en-GB" sz="2000" b="1" dirty="0" err="1"/>
              <a:t>trong</a:t>
            </a:r>
            <a:r>
              <a:rPr lang="en-GB" sz="2000" b="1" dirty="0"/>
              <a:t> cache (Blocks in cache)/</a:t>
            </a:r>
            <a:r>
              <a:rPr lang="en-GB" sz="2000" b="1" dirty="0" err="1"/>
              <a:t>số</a:t>
            </a:r>
            <a:r>
              <a:rPr lang="en-GB" sz="2000" b="1" dirty="0"/>
              <a:t> </a:t>
            </a:r>
            <a:r>
              <a:rPr lang="en-GB" sz="2000" b="1" dirty="0" err="1"/>
              <a:t>lượng</a:t>
            </a:r>
            <a:r>
              <a:rPr lang="en-GB" sz="2000" b="1" dirty="0"/>
              <a:t> set </a:t>
            </a:r>
            <a:r>
              <a:rPr lang="en-GB" sz="2000" dirty="0" err="1"/>
              <a:t>trong</a:t>
            </a:r>
            <a:r>
              <a:rPr lang="en-GB" sz="2000" dirty="0"/>
              <a:t> cache (cache sets) = 2. </a:t>
            </a:r>
            <a:r>
              <a:rPr lang="en-GB" sz="2000" dirty="0" err="1"/>
              <a:t>Tương</a:t>
            </a:r>
            <a:r>
              <a:rPr lang="en-GB" sz="2000" dirty="0"/>
              <a:t> </a:t>
            </a:r>
            <a:r>
              <a:rPr lang="en-GB" sz="2000" dirty="0" err="1"/>
              <a:t>tự</a:t>
            </a:r>
            <a:r>
              <a:rPr lang="en-GB" sz="2000" dirty="0"/>
              <a:t>, </a:t>
            </a:r>
            <a:r>
              <a:rPr lang="en-GB" sz="2000" dirty="0" err="1"/>
              <a:t>để</a:t>
            </a:r>
            <a:r>
              <a:rPr lang="en-GB" sz="2000" dirty="0"/>
              <a:t> </a:t>
            </a:r>
            <a:r>
              <a:rPr lang="en-GB" sz="2000" dirty="0" err="1"/>
              <a:t>thiết</a:t>
            </a:r>
            <a:r>
              <a:rPr lang="en-GB" sz="2000" dirty="0"/>
              <a:t> </a:t>
            </a:r>
            <a:r>
              <a:rPr lang="en-GB" sz="2000" dirty="0" err="1"/>
              <a:t>lập</a:t>
            </a:r>
            <a:r>
              <a:rPr lang="en-GB" sz="2000" dirty="0"/>
              <a:t> </a:t>
            </a:r>
            <a:r>
              <a:rPr lang="en-GB" sz="2000" dirty="0" err="1"/>
              <a:t>được</a:t>
            </a:r>
            <a:r>
              <a:rPr lang="en-GB" sz="2000" dirty="0"/>
              <a:t> </a:t>
            </a:r>
            <a:r>
              <a:rPr lang="en-GB" sz="2000" dirty="0" err="1"/>
              <a:t>ánh</a:t>
            </a:r>
            <a:r>
              <a:rPr lang="en-GB" sz="2000" dirty="0"/>
              <a:t> </a:t>
            </a:r>
            <a:r>
              <a:rPr lang="en-GB" sz="2000" dirty="0" err="1"/>
              <a:t>xạ</a:t>
            </a:r>
            <a:r>
              <a:rPr lang="en-GB" sz="2000" dirty="0"/>
              <a:t> 4-way set associative ta </a:t>
            </a:r>
            <a:r>
              <a:rPr lang="en-GB" sz="2000" dirty="0" err="1"/>
              <a:t>cần</a:t>
            </a:r>
            <a:r>
              <a:rPr lang="en-GB" sz="2000" dirty="0"/>
              <a:t> </a:t>
            </a:r>
            <a:r>
              <a:rPr lang="en-GB" sz="2000" dirty="0" err="1"/>
              <a:t>thiết</a:t>
            </a:r>
            <a:r>
              <a:rPr lang="en-GB" sz="2000" dirty="0"/>
              <a:t> </a:t>
            </a:r>
            <a:r>
              <a:rPr lang="en-GB" sz="2000" dirty="0" err="1"/>
              <a:t>lập</a:t>
            </a:r>
            <a:r>
              <a:rPr lang="en-GB" sz="2000" dirty="0"/>
              <a:t> </a:t>
            </a:r>
            <a:r>
              <a:rPr lang="en-GB" sz="2000" dirty="0" err="1"/>
              <a:t>số</a:t>
            </a:r>
            <a:r>
              <a:rPr lang="en-GB" sz="2000" dirty="0"/>
              <a:t> </a:t>
            </a:r>
            <a:r>
              <a:rPr lang="en-GB" sz="2000" dirty="0" err="1"/>
              <a:t>lượng</a:t>
            </a:r>
            <a:r>
              <a:rPr lang="en-GB" sz="2000" dirty="0"/>
              <a:t> block </a:t>
            </a:r>
            <a:r>
              <a:rPr lang="en-GB" sz="2000" dirty="0" err="1"/>
              <a:t>trong</a:t>
            </a:r>
            <a:r>
              <a:rPr lang="en-GB" sz="2000" dirty="0"/>
              <a:t> cache/</a:t>
            </a:r>
            <a:r>
              <a:rPr lang="en-GB" sz="2000" dirty="0" err="1"/>
              <a:t>số</a:t>
            </a:r>
            <a:r>
              <a:rPr lang="en-GB" sz="2000" dirty="0"/>
              <a:t> </a:t>
            </a:r>
            <a:r>
              <a:rPr lang="en-GB" sz="2000" dirty="0" err="1"/>
              <a:t>lượng</a:t>
            </a:r>
            <a:r>
              <a:rPr lang="en-GB" sz="2000" dirty="0"/>
              <a:t> set </a:t>
            </a:r>
            <a:r>
              <a:rPr lang="en-GB" sz="2000" dirty="0" err="1"/>
              <a:t>trong</a:t>
            </a:r>
            <a:r>
              <a:rPr lang="en-GB" sz="2000" dirty="0"/>
              <a:t> cache = 4</a:t>
            </a:r>
          </a:p>
          <a:p>
            <a:r>
              <a:rPr lang="en-GB" sz="2400" dirty="0" err="1"/>
              <a:t>Với</a:t>
            </a:r>
            <a:r>
              <a:rPr lang="en-GB" sz="2400" dirty="0"/>
              <a:t> </a:t>
            </a:r>
            <a:r>
              <a:rPr lang="en-GB" sz="2400" dirty="0" err="1"/>
              <a:t>mỗi</a:t>
            </a:r>
            <a:r>
              <a:rPr lang="en-GB" sz="2400" dirty="0"/>
              <a:t> </a:t>
            </a:r>
            <a:r>
              <a:rPr lang="en-GB" sz="2400" dirty="0" err="1"/>
              <a:t>cấu</a:t>
            </a:r>
            <a:r>
              <a:rPr lang="en-GB" sz="2400" dirty="0"/>
              <a:t> </a:t>
            </a:r>
            <a:r>
              <a:rPr lang="en-GB" sz="2400" dirty="0" err="1"/>
              <a:t>hình</a:t>
            </a:r>
            <a:r>
              <a:rPr lang="en-GB" sz="2400" dirty="0"/>
              <a:t>, </a:t>
            </a:r>
            <a:r>
              <a:rPr lang="en-GB" sz="2400" dirty="0" err="1"/>
              <a:t>thiết</a:t>
            </a:r>
            <a:r>
              <a:rPr lang="en-GB" sz="2400" dirty="0"/>
              <a:t> </a:t>
            </a:r>
            <a:r>
              <a:rPr lang="en-GB" sz="2400" dirty="0" err="1"/>
              <a:t>lập</a:t>
            </a:r>
            <a:r>
              <a:rPr lang="en-GB" sz="2400" dirty="0"/>
              <a:t> </a:t>
            </a:r>
            <a:r>
              <a:rPr lang="en-GB" sz="2400" dirty="0" err="1"/>
              <a:t>số</a:t>
            </a:r>
            <a:r>
              <a:rPr lang="en-GB" sz="2400" dirty="0"/>
              <a:t> </a:t>
            </a:r>
            <a:r>
              <a:rPr lang="en-GB" sz="2400" dirty="0" err="1"/>
              <a:t>lượng</a:t>
            </a:r>
            <a:r>
              <a:rPr lang="en-GB" sz="2400" dirty="0"/>
              <a:t> block </a:t>
            </a:r>
            <a:r>
              <a:rPr lang="en-GB" sz="2400" dirty="0" err="1"/>
              <a:t>trong</a:t>
            </a:r>
            <a:r>
              <a:rPr lang="en-GB" sz="2400" dirty="0"/>
              <a:t> cache </a:t>
            </a:r>
            <a:r>
              <a:rPr lang="en-GB" sz="2400" dirty="0" err="1"/>
              <a:t>sao</a:t>
            </a:r>
            <a:r>
              <a:rPr lang="en-GB" sz="2400" dirty="0"/>
              <a:t> </a:t>
            </a:r>
            <a:r>
              <a:rPr lang="en-GB" sz="2400" dirty="0" err="1"/>
              <a:t>cho</a:t>
            </a:r>
            <a:r>
              <a:rPr lang="en-GB" sz="2400" dirty="0"/>
              <a:t> ta </a:t>
            </a:r>
            <a:r>
              <a:rPr lang="en-GB" sz="2400" dirty="0" err="1"/>
              <a:t>được</a:t>
            </a:r>
            <a:r>
              <a:rPr lang="en-GB" sz="2400" dirty="0"/>
              <a:t> </a:t>
            </a:r>
            <a:r>
              <a:rPr lang="en-GB" sz="2400" dirty="0" err="1"/>
              <a:t>kích</a:t>
            </a:r>
            <a:r>
              <a:rPr lang="en-GB" sz="2400" dirty="0"/>
              <a:t> </a:t>
            </a:r>
            <a:r>
              <a:rPr lang="en-GB" sz="2400" dirty="0" err="1"/>
              <a:t>thước</a:t>
            </a:r>
            <a:r>
              <a:rPr lang="en-GB" sz="2400" dirty="0"/>
              <a:t> cache </a:t>
            </a:r>
            <a:r>
              <a:rPr lang="en-GB" sz="2400" dirty="0" err="1"/>
              <a:t>như</a:t>
            </a:r>
            <a:r>
              <a:rPr lang="en-GB" sz="2400" dirty="0"/>
              <a:t> </a:t>
            </a:r>
            <a:r>
              <a:rPr lang="en-GB" sz="2400" dirty="0" err="1"/>
              <a:t>sau</a:t>
            </a:r>
            <a:r>
              <a:rPr lang="en-GB" sz="2400" dirty="0"/>
              <a:t>: </a:t>
            </a:r>
            <a:r>
              <a:rPr lang="en-GB" sz="2400" dirty="0" err="1"/>
              <a:t>4KB</a:t>
            </a:r>
            <a:r>
              <a:rPr lang="en-GB" sz="2400" dirty="0"/>
              <a:t>, </a:t>
            </a:r>
            <a:r>
              <a:rPr lang="en-GB" sz="2400" dirty="0" err="1"/>
              <a:t>8KB</a:t>
            </a:r>
            <a:r>
              <a:rPr lang="en-GB" sz="2400" dirty="0"/>
              <a:t>, </a:t>
            </a:r>
            <a:r>
              <a:rPr lang="en-GB" sz="2400" dirty="0" err="1"/>
              <a:t>16KB</a:t>
            </a:r>
            <a:r>
              <a:rPr lang="en-GB" sz="2400" dirty="0"/>
              <a:t>, </a:t>
            </a:r>
            <a:r>
              <a:rPr lang="en-GB" sz="2400" dirty="0" err="1"/>
              <a:t>32KB</a:t>
            </a:r>
            <a:r>
              <a:rPr lang="en-GB" sz="2400" dirty="0"/>
              <a:t>. </a:t>
            </a:r>
          </a:p>
          <a:p>
            <a:r>
              <a:rPr lang="en-GB" sz="2400" dirty="0" err="1"/>
              <a:t>Gọi</a:t>
            </a:r>
            <a:r>
              <a:rPr lang="en-GB" sz="2400" dirty="0"/>
              <a:t> memory traces EAR </a:t>
            </a:r>
            <a:r>
              <a:rPr lang="en-GB" sz="2400" dirty="0" err="1"/>
              <a:t>cho</a:t>
            </a:r>
            <a:r>
              <a:rPr lang="en-GB" sz="2400" dirty="0"/>
              <a:t> </a:t>
            </a:r>
            <a:r>
              <a:rPr lang="en-GB" sz="2400" dirty="0" err="1"/>
              <a:t>các</a:t>
            </a:r>
            <a:r>
              <a:rPr lang="en-GB" sz="2400" dirty="0"/>
              <a:t> </a:t>
            </a:r>
            <a:r>
              <a:rPr lang="en-GB" sz="2400" dirty="0" err="1"/>
              <a:t>trường</a:t>
            </a:r>
            <a:r>
              <a:rPr lang="en-GB" sz="2400" dirty="0"/>
              <a:t> </a:t>
            </a:r>
            <a:r>
              <a:rPr lang="en-GB" sz="2400" dirty="0" err="1"/>
              <a:t>hợp</a:t>
            </a:r>
            <a:r>
              <a:rPr lang="en-GB" sz="2400" dirty="0"/>
              <a:t> </a:t>
            </a:r>
            <a:r>
              <a:rPr lang="en-GB" sz="2400" dirty="0" err="1"/>
              <a:t>trên</a:t>
            </a:r>
            <a:r>
              <a:rPr lang="en-GB" sz="2400" dirty="0"/>
              <a:t> </a:t>
            </a:r>
            <a:r>
              <a:rPr lang="en-GB" sz="2400" dirty="0" err="1"/>
              <a:t>và</a:t>
            </a:r>
            <a:r>
              <a:rPr lang="en-GB" sz="2400" dirty="0"/>
              <a:t> </a:t>
            </a:r>
            <a:r>
              <a:rPr lang="en-GB" sz="2400" dirty="0" err="1"/>
              <a:t>tính</a:t>
            </a:r>
            <a:r>
              <a:rPr lang="en-GB" sz="2400" dirty="0"/>
              <a:t> miss rate</a:t>
            </a:r>
          </a:p>
        </p:txBody>
      </p:sp>
      <p:sp>
        <p:nvSpPr>
          <p:cNvPr id="4" name="Title 1"/>
          <p:cNvSpPr>
            <a:spLocks noGrp="1"/>
          </p:cNvSpPr>
          <p:nvPr>
            <p:ph type="title"/>
          </p:nvPr>
        </p:nvSpPr>
        <p:spPr/>
        <p:txBody>
          <a:bodyPr/>
          <a:lstStyle/>
          <a:p>
            <a:r>
              <a:rPr lang="en-US"/>
              <a:t>Project 4: Ảnh hưởng của phương pháp ánh xạ đến hiệu suất hệ thống (tiếp)</a:t>
            </a:r>
          </a:p>
        </p:txBody>
      </p:sp>
    </p:spTree>
    <p:extLst>
      <p:ext uri="{BB962C8B-B14F-4D97-AF65-F5344CB8AC3E}">
        <p14:creationId xmlns:p14="http://schemas.microsoft.com/office/powerpoint/2010/main" val="305398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a:t>Lập bảng và trả lời các câu hỏi sau:</a:t>
            </a:r>
          </a:p>
          <a:p>
            <a:pPr marL="514350" indent="-514350">
              <a:buFont typeface="+mj-lt"/>
              <a:buAutoNum type="arabicPeriod"/>
            </a:pPr>
            <a:r>
              <a:rPr lang="en-GB"/>
              <a:t>Với mỗi phương pháp ánh xạ, miss rate tăng hay giảm. Vì sao?</a:t>
            </a:r>
          </a:p>
          <a:p>
            <a:pPr marL="514350" indent="-514350">
              <a:buFont typeface="+mj-lt"/>
              <a:buAutoNum type="arabicPeriod"/>
            </a:pPr>
            <a:r>
              <a:rPr lang="en-GB"/>
              <a:t>Nếu cache size tăng, miss rate đối với mỗi phương pháp ánh xạ tăng hay giảm?</a:t>
            </a:r>
          </a:p>
          <a:p>
            <a:pPr marL="514350" indent="-514350">
              <a:buFont typeface="+mj-lt"/>
              <a:buAutoNum type="arabicPeriod"/>
            </a:pPr>
            <a:r>
              <a:rPr lang="en-GB"/>
              <a:t>Tổng kết, liệu phương pháp ánh xạ tập kết hợp có làm tăng hiệu suất của hệ thống. Phương pháp nào là thích hợp nhất?</a:t>
            </a:r>
          </a:p>
          <a:p>
            <a:pPr marL="514350" indent="-514350">
              <a:buFont typeface="+mj-lt"/>
              <a:buAutoNum type="arabicPeriod"/>
            </a:pPr>
            <a:endParaRPr lang="en-GB"/>
          </a:p>
        </p:txBody>
      </p:sp>
      <p:sp>
        <p:nvSpPr>
          <p:cNvPr id="4" name="Title 1"/>
          <p:cNvSpPr>
            <a:spLocks noGrp="1"/>
          </p:cNvSpPr>
          <p:nvPr>
            <p:ph type="title"/>
          </p:nvPr>
        </p:nvSpPr>
        <p:spPr>
          <a:xfrm>
            <a:off x="457200" y="246063"/>
            <a:ext cx="8229600" cy="1143000"/>
          </a:xfrm>
        </p:spPr>
        <p:txBody>
          <a:bodyPr/>
          <a:lstStyle/>
          <a:p>
            <a:r>
              <a:rPr lang="en-US"/>
              <a:t>Project 4: Ảnh hưởng của phương pháp ánh xạ đến hiệu suất hệ thống (tiếp)</a:t>
            </a:r>
          </a:p>
        </p:txBody>
      </p:sp>
    </p:spTree>
    <p:extLst>
      <p:ext uri="{BB962C8B-B14F-4D97-AF65-F5344CB8AC3E}">
        <p14:creationId xmlns:p14="http://schemas.microsoft.com/office/powerpoint/2010/main" val="29114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Mục đích bài Lab1</a:t>
            </a:r>
          </a:p>
        </p:txBody>
      </p:sp>
      <p:sp>
        <p:nvSpPr>
          <p:cNvPr id="5" name="Content Placeholder 4"/>
          <p:cNvSpPr>
            <a:spLocks noGrp="1"/>
          </p:cNvSpPr>
          <p:nvPr>
            <p:ph idx="1"/>
          </p:nvPr>
        </p:nvSpPr>
        <p:spPr/>
        <p:txBody>
          <a:bodyPr/>
          <a:lstStyle/>
          <a:p>
            <a:r>
              <a:rPr lang="en-GB" dirty="0" err="1"/>
              <a:t>Hiểu</a:t>
            </a:r>
            <a:r>
              <a:rPr lang="en-GB" dirty="0"/>
              <a:t> </a:t>
            </a:r>
            <a:r>
              <a:rPr lang="en-GB" dirty="0" err="1"/>
              <a:t>nguyên</a:t>
            </a:r>
            <a:r>
              <a:rPr lang="en-GB" dirty="0"/>
              <a:t> </a:t>
            </a:r>
            <a:r>
              <a:rPr lang="en-GB" dirty="0" err="1"/>
              <a:t>lý</a:t>
            </a:r>
            <a:r>
              <a:rPr lang="en-GB" dirty="0"/>
              <a:t> </a:t>
            </a:r>
            <a:r>
              <a:rPr lang="en-GB" dirty="0" err="1"/>
              <a:t>bộ</a:t>
            </a:r>
            <a:r>
              <a:rPr lang="en-GB" dirty="0"/>
              <a:t> </a:t>
            </a:r>
            <a:r>
              <a:rPr lang="en-GB" dirty="0" err="1"/>
              <a:t>nhớ</a:t>
            </a:r>
            <a:r>
              <a:rPr lang="en-GB" dirty="0"/>
              <a:t> Cache</a:t>
            </a:r>
          </a:p>
          <a:p>
            <a:r>
              <a:rPr lang="en-GB" dirty="0" err="1"/>
              <a:t>Kiểm</a:t>
            </a:r>
            <a:r>
              <a:rPr lang="en-GB" dirty="0"/>
              <a:t> </a:t>
            </a:r>
            <a:r>
              <a:rPr lang="en-GB" dirty="0" err="1"/>
              <a:t>tra</a:t>
            </a:r>
            <a:r>
              <a:rPr lang="en-GB" dirty="0"/>
              <a:t>, </a:t>
            </a:r>
            <a:r>
              <a:rPr lang="en-GB" dirty="0" err="1"/>
              <a:t>đánh</a:t>
            </a:r>
            <a:r>
              <a:rPr lang="en-GB" dirty="0"/>
              <a:t> </a:t>
            </a:r>
            <a:r>
              <a:rPr lang="en-GB" dirty="0" err="1"/>
              <a:t>giá</a:t>
            </a:r>
            <a:r>
              <a:rPr lang="en-GB" dirty="0"/>
              <a:t> </a:t>
            </a:r>
            <a:r>
              <a:rPr lang="en-GB" dirty="0" err="1"/>
              <a:t>sự</a:t>
            </a:r>
            <a:r>
              <a:rPr lang="en-GB" dirty="0"/>
              <a:t> </a:t>
            </a:r>
            <a:r>
              <a:rPr lang="en-GB" dirty="0" err="1"/>
              <a:t>ảnh</a:t>
            </a:r>
            <a:r>
              <a:rPr lang="en-GB" dirty="0"/>
              <a:t> </a:t>
            </a:r>
            <a:r>
              <a:rPr lang="en-GB" dirty="0" err="1"/>
              <a:t>hưởng</a:t>
            </a:r>
            <a:r>
              <a:rPr lang="en-GB" dirty="0"/>
              <a:t> </a:t>
            </a:r>
            <a:r>
              <a:rPr lang="en-GB" dirty="0" err="1"/>
              <a:t>của</a:t>
            </a:r>
            <a:r>
              <a:rPr lang="en-GB" dirty="0"/>
              <a:t> </a:t>
            </a:r>
            <a:r>
              <a:rPr lang="en-GB" dirty="0" err="1"/>
              <a:t>các</a:t>
            </a:r>
            <a:r>
              <a:rPr lang="en-GB" dirty="0"/>
              <a:t> </a:t>
            </a:r>
            <a:r>
              <a:rPr lang="en-GB" dirty="0" err="1"/>
              <a:t>yếu</a:t>
            </a:r>
            <a:r>
              <a:rPr lang="en-GB" dirty="0"/>
              <a:t> </a:t>
            </a:r>
            <a:r>
              <a:rPr lang="en-GB" dirty="0" err="1"/>
              <a:t>tố</a:t>
            </a:r>
            <a:r>
              <a:rPr lang="en-GB" dirty="0"/>
              <a:t> </a:t>
            </a:r>
            <a:r>
              <a:rPr lang="en-GB" dirty="0" err="1"/>
              <a:t>đến</a:t>
            </a:r>
            <a:r>
              <a:rPr lang="en-GB" dirty="0"/>
              <a:t> </a:t>
            </a:r>
            <a:r>
              <a:rPr lang="en-GB" dirty="0" err="1"/>
              <a:t>hiệu</a:t>
            </a:r>
            <a:r>
              <a:rPr lang="en-GB" dirty="0"/>
              <a:t> </a:t>
            </a:r>
            <a:r>
              <a:rPr lang="en-GB" dirty="0" err="1"/>
              <a:t>suất</a:t>
            </a:r>
            <a:r>
              <a:rPr lang="en-GB" dirty="0"/>
              <a:t> </a:t>
            </a:r>
            <a:r>
              <a:rPr lang="en-GB" dirty="0" err="1"/>
              <a:t>hệ</a:t>
            </a:r>
            <a:r>
              <a:rPr lang="en-GB" dirty="0"/>
              <a:t> </a:t>
            </a:r>
            <a:r>
              <a:rPr lang="en-GB" dirty="0" err="1"/>
              <a:t>thống</a:t>
            </a:r>
            <a:endParaRPr lang="en-GB" dirty="0"/>
          </a:p>
          <a:p>
            <a:pPr lvl="1"/>
            <a:r>
              <a:rPr lang="en-GB" dirty="0"/>
              <a:t>Tính </a:t>
            </a:r>
            <a:r>
              <a:rPr lang="en-GB" dirty="0" err="1"/>
              <a:t>cục</a:t>
            </a:r>
            <a:r>
              <a:rPr lang="en-GB" dirty="0"/>
              <a:t> </a:t>
            </a:r>
            <a:r>
              <a:rPr lang="en-GB" dirty="0" err="1"/>
              <a:t>bộ</a:t>
            </a:r>
            <a:r>
              <a:rPr lang="en-GB" dirty="0"/>
              <a:t> (</a:t>
            </a:r>
            <a:r>
              <a:rPr lang="en-GB" dirty="0" err="1"/>
              <a:t>lân</a:t>
            </a:r>
            <a:r>
              <a:rPr lang="en-GB" dirty="0"/>
              <a:t> </a:t>
            </a:r>
            <a:r>
              <a:rPr lang="en-GB" dirty="0" err="1"/>
              <a:t>cận</a:t>
            </a:r>
            <a:r>
              <a:rPr lang="en-GB" dirty="0"/>
              <a:t>) </a:t>
            </a:r>
            <a:r>
              <a:rPr lang="en-GB" dirty="0" err="1"/>
              <a:t>của</a:t>
            </a:r>
            <a:r>
              <a:rPr lang="en-GB" dirty="0"/>
              <a:t> </a:t>
            </a:r>
            <a:r>
              <a:rPr lang="en-GB" dirty="0" err="1"/>
              <a:t>chương</a:t>
            </a:r>
            <a:r>
              <a:rPr lang="en-GB" dirty="0"/>
              <a:t> </a:t>
            </a:r>
            <a:r>
              <a:rPr lang="en-GB" dirty="0" err="1"/>
              <a:t>trình</a:t>
            </a:r>
            <a:r>
              <a:rPr lang="en-GB" dirty="0"/>
              <a:t> </a:t>
            </a:r>
            <a:r>
              <a:rPr lang="en-GB" dirty="0" err="1"/>
              <a:t>máy</a:t>
            </a:r>
            <a:r>
              <a:rPr lang="en-GB" dirty="0"/>
              <a:t> </a:t>
            </a:r>
            <a:r>
              <a:rPr lang="en-GB" dirty="0" err="1"/>
              <a:t>tính</a:t>
            </a:r>
            <a:r>
              <a:rPr lang="en-GB" dirty="0"/>
              <a:t>: Project 1</a:t>
            </a:r>
          </a:p>
          <a:p>
            <a:pPr lvl="1"/>
            <a:r>
              <a:rPr lang="en-GB" dirty="0" err="1"/>
              <a:t>Kích</a:t>
            </a:r>
            <a:r>
              <a:rPr lang="en-GB" dirty="0"/>
              <a:t> </a:t>
            </a:r>
            <a:r>
              <a:rPr lang="en-GB" dirty="0" err="1"/>
              <a:t>thước</a:t>
            </a:r>
            <a:r>
              <a:rPr lang="en-GB" dirty="0"/>
              <a:t> BN cache: Project 2</a:t>
            </a:r>
          </a:p>
          <a:p>
            <a:pPr lvl="1"/>
            <a:r>
              <a:rPr lang="en-GB" dirty="0" err="1"/>
              <a:t>Kích</a:t>
            </a:r>
            <a:r>
              <a:rPr lang="en-GB" dirty="0"/>
              <a:t> </a:t>
            </a:r>
            <a:r>
              <a:rPr lang="en-GB" dirty="0" err="1"/>
              <a:t>thước</a:t>
            </a:r>
            <a:r>
              <a:rPr lang="en-GB" dirty="0"/>
              <a:t> block: Project 3</a:t>
            </a:r>
          </a:p>
          <a:p>
            <a:pPr lvl="1"/>
            <a:r>
              <a:rPr lang="en-GB" dirty="0" err="1"/>
              <a:t>Các</a:t>
            </a:r>
            <a:r>
              <a:rPr lang="en-GB" dirty="0"/>
              <a:t> </a:t>
            </a:r>
            <a:r>
              <a:rPr lang="en-GB" dirty="0" err="1"/>
              <a:t>phương</a:t>
            </a:r>
            <a:r>
              <a:rPr lang="en-GB" dirty="0"/>
              <a:t> </a:t>
            </a:r>
            <a:r>
              <a:rPr lang="en-GB" dirty="0" err="1"/>
              <a:t>pháp</a:t>
            </a:r>
            <a:r>
              <a:rPr lang="en-GB" dirty="0"/>
              <a:t> </a:t>
            </a:r>
            <a:r>
              <a:rPr lang="en-GB" dirty="0" err="1"/>
              <a:t>ánh</a:t>
            </a:r>
            <a:r>
              <a:rPr lang="en-GB" dirty="0"/>
              <a:t> </a:t>
            </a:r>
            <a:r>
              <a:rPr lang="en-GB" dirty="0" err="1"/>
              <a:t>xạ</a:t>
            </a:r>
            <a:r>
              <a:rPr lang="en-GB" dirty="0"/>
              <a:t>: Project 4</a:t>
            </a:r>
          </a:p>
          <a:p>
            <a:pPr lvl="1"/>
            <a:endParaRPr lang="en-GB" dirty="0"/>
          </a:p>
          <a:p>
            <a:pPr lvl="1"/>
            <a:endParaRPr lang="en-GB" dirty="0"/>
          </a:p>
        </p:txBody>
      </p:sp>
    </p:spTree>
    <p:extLst>
      <p:ext uri="{BB962C8B-B14F-4D97-AF65-F5344CB8AC3E}">
        <p14:creationId xmlns:p14="http://schemas.microsoft.com/office/powerpoint/2010/main" val="305159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Project 1: Kiểm tra tính cục bộ (lân cận) của các chương trình khác nhau</a:t>
            </a:r>
          </a:p>
        </p:txBody>
      </p:sp>
      <p:sp>
        <p:nvSpPr>
          <p:cNvPr id="3" name="Content Placeholder 2"/>
          <p:cNvSpPr>
            <a:spLocks noGrp="1"/>
          </p:cNvSpPr>
          <p:nvPr>
            <p:ph idx="1"/>
          </p:nvPr>
        </p:nvSpPr>
        <p:spPr>
          <a:xfrm>
            <a:off x="628650" y="1546411"/>
            <a:ext cx="7886700" cy="4714689"/>
          </a:xfrm>
        </p:spPr>
        <p:txBody>
          <a:bodyPr>
            <a:normAutofit fontScale="77500" lnSpcReduction="20000"/>
          </a:bodyPr>
          <a:lstStyle/>
          <a:p>
            <a:r>
              <a:rPr lang="en-GB" dirty="0" err="1"/>
              <a:t>Mục</a:t>
            </a:r>
            <a:r>
              <a:rPr lang="en-GB" dirty="0"/>
              <a:t> </a:t>
            </a:r>
            <a:r>
              <a:rPr lang="en-GB" dirty="0" err="1"/>
              <a:t>đích</a:t>
            </a:r>
            <a:r>
              <a:rPr lang="en-GB" dirty="0"/>
              <a:t>: </a:t>
            </a:r>
            <a:r>
              <a:rPr lang="en-GB" dirty="0" err="1"/>
              <a:t>mỗi</a:t>
            </a:r>
            <a:r>
              <a:rPr lang="en-GB" dirty="0"/>
              <a:t> </a:t>
            </a:r>
            <a:r>
              <a:rPr lang="en-GB" dirty="0" err="1"/>
              <a:t>chương</a:t>
            </a:r>
            <a:r>
              <a:rPr lang="en-GB" dirty="0"/>
              <a:t> </a:t>
            </a:r>
            <a:r>
              <a:rPr lang="en-GB" dirty="0" err="1"/>
              <a:t>trình</a:t>
            </a:r>
            <a:r>
              <a:rPr lang="en-GB" dirty="0"/>
              <a:t> </a:t>
            </a:r>
            <a:r>
              <a:rPr lang="en-GB" dirty="0" err="1"/>
              <a:t>có</a:t>
            </a:r>
            <a:r>
              <a:rPr lang="en-GB" dirty="0"/>
              <a:t> </a:t>
            </a:r>
            <a:r>
              <a:rPr lang="en-GB" dirty="0" err="1"/>
              <a:t>một</a:t>
            </a:r>
            <a:r>
              <a:rPr lang="en-GB" dirty="0"/>
              <a:t> </a:t>
            </a:r>
            <a:r>
              <a:rPr lang="en-GB" dirty="0" err="1"/>
              <a:t>tính</a:t>
            </a:r>
            <a:r>
              <a:rPr lang="en-GB" dirty="0"/>
              <a:t> </a:t>
            </a:r>
            <a:r>
              <a:rPr lang="en-GB" dirty="0" err="1"/>
              <a:t>cục</a:t>
            </a:r>
            <a:r>
              <a:rPr lang="en-GB" dirty="0"/>
              <a:t> </a:t>
            </a:r>
            <a:r>
              <a:rPr lang="en-GB" dirty="0" err="1"/>
              <a:t>bộ</a:t>
            </a:r>
            <a:r>
              <a:rPr lang="en-GB" dirty="0"/>
              <a:t> </a:t>
            </a:r>
            <a:r>
              <a:rPr lang="en-GB" dirty="0" err="1"/>
              <a:t>khác</a:t>
            </a:r>
            <a:r>
              <a:rPr lang="en-GB" dirty="0"/>
              <a:t> </a:t>
            </a:r>
            <a:r>
              <a:rPr lang="en-GB" dirty="0" err="1"/>
              <a:t>nhau</a:t>
            </a:r>
            <a:r>
              <a:rPr lang="en-GB" dirty="0"/>
              <a:t>, </a:t>
            </a:r>
            <a:r>
              <a:rPr lang="en-GB" dirty="0" err="1"/>
              <a:t>có</a:t>
            </a:r>
            <a:r>
              <a:rPr lang="en-GB" dirty="0"/>
              <a:t> </a:t>
            </a:r>
            <a:r>
              <a:rPr lang="en-GB" dirty="0" err="1"/>
              <a:t>chương</a:t>
            </a:r>
            <a:r>
              <a:rPr lang="en-GB" dirty="0"/>
              <a:t> </a:t>
            </a:r>
            <a:r>
              <a:rPr lang="en-GB" dirty="0" err="1"/>
              <a:t>trình</a:t>
            </a:r>
            <a:r>
              <a:rPr lang="en-GB" dirty="0"/>
              <a:t> </a:t>
            </a:r>
            <a:r>
              <a:rPr lang="en-GB" dirty="0" err="1"/>
              <a:t>có</a:t>
            </a:r>
            <a:r>
              <a:rPr lang="en-GB" dirty="0"/>
              <a:t> </a:t>
            </a:r>
            <a:r>
              <a:rPr lang="en-GB" dirty="0" err="1"/>
              <a:t>tính</a:t>
            </a:r>
            <a:r>
              <a:rPr lang="en-GB" dirty="0"/>
              <a:t> </a:t>
            </a:r>
            <a:r>
              <a:rPr lang="en-GB" dirty="0" err="1"/>
              <a:t>cục</a:t>
            </a:r>
            <a:r>
              <a:rPr lang="en-GB" dirty="0"/>
              <a:t> </a:t>
            </a:r>
            <a:r>
              <a:rPr lang="en-GB" dirty="0" err="1"/>
              <a:t>bộ</a:t>
            </a:r>
            <a:r>
              <a:rPr lang="en-GB" dirty="0"/>
              <a:t> “</a:t>
            </a:r>
            <a:r>
              <a:rPr lang="en-GB" dirty="0" err="1"/>
              <a:t>tốt</a:t>
            </a:r>
            <a:r>
              <a:rPr lang="en-GB" dirty="0"/>
              <a:t>” </a:t>
            </a:r>
            <a:r>
              <a:rPr lang="en-GB" dirty="0" err="1"/>
              <a:t>hoặc</a:t>
            </a:r>
            <a:r>
              <a:rPr lang="en-GB" dirty="0"/>
              <a:t> “</a:t>
            </a:r>
            <a:r>
              <a:rPr lang="en-GB" dirty="0" err="1"/>
              <a:t>kém</a:t>
            </a:r>
            <a:r>
              <a:rPr lang="en-GB" dirty="0"/>
              <a:t>”</a:t>
            </a:r>
          </a:p>
          <a:p>
            <a:r>
              <a:rPr lang="en-GB" dirty="0" err="1"/>
              <a:t>Thực</a:t>
            </a:r>
            <a:r>
              <a:rPr lang="en-GB" dirty="0"/>
              <a:t> </a:t>
            </a:r>
            <a:r>
              <a:rPr lang="en-GB" dirty="0" err="1"/>
              <a:t>hiện</a:t>
            </a:r>
            <a:r>
              <a:rPr lang="en-GB" dirty="0"/>
              <a:t>: </a:t>
            </a:r>
            <a:r>
              <a:rPr lang="en-GB" dirty="0" err="1"/>
              <a:t>Cấu</a:t>
            </a:r>
            <a:r>
              <a:rPr lang="en-GB" dirty="0"/>
              <a:t> </a:t>
            </a:r>
            <a:r>
              <a:rPr lang="en-GB" dirty="0" err="1"/>
              <a:t>hình</a:t>
            </a:r>
            <a:r>
              <a:rPr lang="en-GB" dirty="0"/>
              <a:t> </a:t>
            </a:r>
            <a:r>
              <a:rPr lang="en-GB" dirty="0" err="1"/>
              <a:t>một</a:t>
            </a:r>
            <a:r>
              <a:rPr lang="en-GB" dirty="0"/>
              <a:t> </a:t>
            </a:r>
            <a:r>
              <a:rPr lang="en-GB" dirty="0" err="1"/>
              <a:t>hệ</a:t>
            </a:r>
            <a:r>
              <a:rPr lang="en-GB" dirty="0"/>
              <a:t> </a:t>
            </a:r>
            <a:r>
              <a:rPr lang="en-GB" dirty="0" err="1"/>
              <a:t>thống</a:t>
            </a:r>
            <a:r>
              <a:rPr lang="en-GB" dirty="0"/>
              <a:t> </a:t>
            </a:r>
            <a:r>
              <a:rPr lang="en-GB" dirty="0" err="1"/>
              <a:t>với</a:t>
            </a:r>
            <a:r>
              <a:rPr lang="en-GB" dirty="0"/>
              <a:t> </a:t>
            </a:r>
            <a:r>
              <a:rPr lang="en-GB" dirty="0" err="1"/>
              <a:t>các</a:t>
            </a:r>
            <a:r>
              <a:rPr lang="en-GB" dirty="0"/>
              <a:t> </a:t>
            </a:r>
            <a:r>
              <a:rPr lang="en-GB" dirty="0" err="1"/>
              <a:t>đặc</a:t>
            </a:r>
            <a:r>
              <a:rPr lang="en-GB" dirty="0"/>
              <a:t> </a:t>
            </a:r>
            <a:r>
              <a:rPr lang="en-GB" dirty="0" err="1"/>
              <a:t>tính</a:t>
            </a:r>
            <a:r>
              <a:rPr lang="en-GB" dirty="0"/>
              <a:t> </a:t>
            </a:r>
            <a:r>
              <a:rPr lang="en-GB" dirty="0" err="1"/>
              <a:t>kiến</a:t>
            </a:r>
            <a:r>
              <a:rPr lang="en-GB" dirty="0"/>
              <a:t> </a:t>
            </a:r>
            <a:r>
              <a:rPr lang="en-GB" dirty="0" err="1"/>
              <a:t>trúc</a:t>
            </a:r>
            <a:r>
              <a:rPr lang="en-GB" dirty="0"/>
              <a:t> </a:t>
            </a:r>
            <a:r>
              <a:rPr lang="en-GB" dirty="0" err="1"/>
              <a:t>như</a:t>
            </a:r>
            <a:r>
              <a:rPr lang="en-GB" dirty="0"/>
              <a:t> </a:t>
            </a:r>
            <a:r>
              <a:rPr lang="en-GB" dirty="0" err="1"/>
              <a:t>sau</a:t>
            </a:r>
            <a:r>
              <a:rPr lang="en-GB" dirty="0"/>
              <a:t>:</a:t>
            </a:r>
          </a:p>
          <a:p>
            <a:pPr lvl="1"/>
            <a:r>
              <a:rPr lang="en-US" dirty="0" err="1"/>
              <a:t>Số</a:t>
            </a:r>
            <a:r>
              <a:rPr lang="en-US" dirty="0"/>
              <a:t> </a:t>
            </a:r>
            <a:r>
              <a:rPr lang="en-US" dirty="0" err="1"/>
              <a:t>lượng</a:t>
            </a:r>
            <a:r>
              <a:rPr lang="en-US" dirty="0"/>
              <a:t> </a:t>
            </a:r>
            <a:r>
              <a:rPr lang="en-US" dirty="0" err="1"/>
              <a:t>bộ</a:t>
            </a:r>
            <a:r>
              <a:rPr lang="en-US" dirty="0"/>
              <a:t> </a:t>
            </a:r>
            <a:r>
              <a:rPr lang="en-US" dirty="0" err="1"/>
              <a:t>xử</a:t>
            </a:r>
            <a:r>
              <a:rPr lang="en-US" dirty="0"/>
              <a:t> </a:t>
            </a:r>
            <a:r>
              <a:rPr lang="en-US" dirty="0" err="1"/>
              <a:t>lý</a:t>
            </a:r>
            <a:r>
              <a:rPr lang="en-US" dirty="0"/>
              <a:t> - Processors in </a:t>
            </a:r>
            <a:r>
              <a:rPr lang="en-US" dirty="0" err="1"/>
              <a:t>SMP</a:t>
            </a:r>
            <a:r>
              <a:rPr lang="en-US" dirty="0"/>
              <a:t> = 1.</a:t>
            </a:r>
          </a:p>
          <a:p>
            <a:pPr lvl="1"/>
            <a:r>
              <a:rPr lang="en-US" dirty="0"/>
              <a:t>Giao </a:t>
            </a:r>
            <a:r>
              <a:rPr lang="en-US" dirty="0" err="1"/>
              <a:t>thức</a:t>
            </a:r>
            <a:r>
              <a:rPr lang="en-US" dirty="0"/>
              <a:t> </a:t>
            </a:r>
            <a:r>
              <a:rPr lang="en-US" dirty="0" err="1"/>
              <a:t>liên</a:t>
            </a:r>
            <a:r>
              <a:rPr lang="en-US" dirty="0"/>
              <a:t> </a:t>
            </a:r>
            <a:r>
              <a:rPr lang="en-US" dirty="0" err="1"/>
              <a:t>kết</a:t>
            </a:r>
            <a:r>
              <a:rPr lang="en-US" dirty="0"/>
              <a:t> cache - Cache coherence protocol = </a:t>
            </a:r>
            <a:r>
              <a:rPr lang="en-US" dirty="0" err="1"/>
              <a:t>MESI</a:t>
            </a:r>
            <a:r>
              <a:rPr lang="en-US" dirty="0"/>
              <a:t>.</a:t>
            </a:r>
          </a:p>
          <a:p>
            <a:pPr lvl="1"/>
            <a:r>
              <a:rPr lang="en-US" dirty="0"/>
              <a:t>Phương </a:t>
            </a:r>
            <a:r>
              <a:rPr lang="en-US" dirty="0" err="1"/>
              <a:t>pháp</a:t>
            </a:r>
            <a:r>
              <a:rPr lang="en-US" dirty="0"/>
              <a:t> </a:t>
            </a:r>
            <a:r>
              <a:rPr lang="en-US" dirty="0" err="1"/>
              <a:t>phân</a:t>
            </a:r>
            <a:r>
              <a:rPr lang="en-US" dirty="0"/>
              <a:t> </a:t>
            </a:r>
            <a:r>
              <a:rPr lang="en-US" dirty="0" err="1"/>
              <a:t>xử</a:t>
            </a:r>
            <a:r>
              <a:rPr lang="en-US" dirty="0"/>
              <a:t> Bus - Scheme for bus arbitration = Random.</a:t>
            </a:r>
          </a:p>
          <a:p>
            <a:pPr lvl="1"/>
            <a:r>
              <a:rPr lang="en-US" dirty="0" err="1"/>
              <a:t>Kích</a:t>
            </a:r>
            <a:r>
              <a:rPr lang="en-US" dirty="0"/>
              <a:t> </a:t>
            </a:r>
            <a:r>
              <a:rPr lang="en-US" dirty="0" err="1"/>
              <a:t>thước</a:t>
            </a:r>
            <a:r>
              <a:rPr lang="en-US" dirty="0"/>
              <a:t> word - Word wide (bits) = 16.</a:t>
            </a:r>
          </a:p>
          <a:p>
            <a:pPr lvl="1"/>
            <a:r>
              <a:rPr lang="en-US" dirty="0" err="1"/>
              <a:t>Số</a:t>
            </a:r>
            <a:r>
              <a:rPr lang="en-US" dirty="0"/>
              <a:t> word </a:t>
            </a:r>
            <a:r>
              <a:rPr lang="en-US" dirty="0" err="1"/>
              <a:t>trong</a:t>
            </a:r>
            <a:r>
              <a:rPr lang="en-US" dirty="0"/>
              <a:t> </a:t>
            </a:r>
            <a:r>
              <a:rPr lang="en-US" dirty="0" err="1"/>
              <a:t>một</a:t>
            </a:r>
            <a:r>
              <a:rPr lang="en-US" dirty="0"/>
              <a:t> block - Words by block = 16 (block size = 32 bytes).</a:t>
            </a:r>
          </a:p>
          <a:p>
            <a:pPr lvl="1"/>
            <a:r>
              <a:rPr lang="en-US" dirty="0" err="1"/>
              <a:t>Số</a:t>
            </a:r>
            <a:r>
              <a:rPr lang="en-US" dirty="0"/>
              <a:t> block </a:t>
            </a:r>
            <a:r>
              <a:rPr lang="en-US" dirty="0" err="1"/>
              <a:t>trong</a:t>
            </a:r>
            <a:r>
              <a:rPr lang="en-US" dirty="0"/>
              <a:t> </a:t>
            </a:r>
            <a:r>
              <a:rPr lang="en-US" dirty="0" err="1"/>
              <a:t>bộ</a:t>
            </a:r>
            <a:r>
              <a:rPr lang="en-US" dirty="0"/>
              <a:t> </a:t>
            </a:r>
            <a:r>
              <a:rPr lang="en-US" dirty="0" err="1"/>
              <a:t>nhớ</a:t>
            </a:r>
            <a:r>
              <a:rPr lang="en-US" dirty="0"/>
              <a:t> </a:t>
            </a:r>
            <a:r>
              <a:rPr lang="en-US" dirty="0" err="1"/>
              <a:t>chính</a:t>
            </a:r>
            <a:r>
              <a:rPr lang="en-US" dirty="0"/>
              <a:t> - Blocks in main memory = 8192. </a:t>
            </a:r>
            <a:r>
              <a:rPr lang="en-US" dirty="0" err="1">
                <a:solidFill>
                  <a:srgbClr val="FF0000"/>
                </a:solidFill>
              </a:rPr>
              <a:t>Kích</a:t>
            </a:r>
            <a:r>
              <a:rPr lang="en-US" dirty="0">
                <a:solidFill>
                  <a:srgbClr val="FF0000"/>
                </a:solidFill>
              </a:rPr>
              <a:t> </a:t>
            </a:r>
            <a:r>
              <a:rPr lang="en-US" dirty="0" err="1">
                <a:solidFill>
                  <a:srgbClr val="FF0000"/>
                </a:solidFill>
              </a:rPr>
              <a:t>thước</a:t>
            </a:r>
            <a:r>
              <a:rPr lang="en-US" dirty="0">
                <a:solidFill>
                  <a:srgbClr val="FF0000"/>
                </a:solidFill>
              </a:rPr>
              <a:t> </a:t>
            </a:r>
            <a:r>
              <a:rPr lang="en-US" dirty="0" err="1">
                <a:solidFill>
                  <a:srgbClr val="FF0000"/>
                </a:solidFill>
              </a:rPr>
              <a:t>bộ</a:t>
            </a:r>
            <a:r>
              <a:rPr lang="en-US" dirty="0">
                <a:solidFill>
                  <a:srgbClr val="FF0000"/>
                </a:solidFill>
              </a:rPr>
              <a:t> </a:t>
            </a:r>
            <a:r>
              <a:rPr lang="en-US" dirty="0" err="1">
                <a:solidFill>
                  <a:srgbClr val="FF0000"/>
                </a:solidFill>
              </a:rPr>
              <a:t>nhớ</a:t>
            </a:r>
            <a:r>
              <a:rPr lang="en-US" dirty="0">
                <a:solidFill>
                  <a:srgbClr val="FF0000"/>
                </a:solidFill>
              </a:rPr>
              <a:t> </a:t>
            </a:r>
            <a:r>
              <a:rPr lang="en-US" dirty="0" err="1">
                <a:solidFill>
                  <a:srgbClr val="FF0000"/>
                </a:solidFill>
              </a:rPr>
              <a:t>chính</a:t>
            </a:r>
            <a:r>
              <a:rPr lang="en-US" dirty="0">
                <a:solidFill>
                  <a:srgbClr val="FF0000"/>
                </a:solidFill>
              </a:rPr>
              <a:t> </a:t>
            </a:r>
            <a:r>
              <a:rPr lang="en-US" dirty="0" err="1">
                <a:solidFill>
                  <a:srgbClr val="FF0000"/>
                </a:solidFill>
              </a:rPr>
              <a:t>bằng</a:t>
            </a:r>
            <a:r>
              <a:rPr lang="en-US" dirty="0">
                <a:solidFill>
                  <a:srgbClr val="FF0000"/>
                </a:solidFill>
              </a:rPr>
              <a:t> bao </a:t>
            </a:r>
            <a:r>
              <a:rPr lang="en-US" dirty="0" err="1">
                <a:solidFill>
                  <a:srgbClr val="FF0000"/>
                </a:solidFill>
              </a:rPr>
              <a:t>nhiêu</a:t>
            </a:r>
            <a:r>
              <a:rPr lang="en-US" dirty="0">
                <a:solidFill>
                  <a:srgbClr val="FF0000"/>
                </a:solidFill>
              </a:rPr>
              <a:t>?</a:t>
            </a:r>
          </a:p>
          <a:p>
            <a:pPr lvl="1"/>
            <a:r>
              <a:rPr lang="en-US" dirty="0">
                <a:solidFill>
                  <a:srgbClr val="FF0000"/>
                </a:solidFill>
              </a:rPr>
              <a:t>Blocks in cache: 512</a:t>
            </a:r>
          </a:p>
          <a:p>
            <a:pPr lvl="1"/>
            <a:r>
              <a:rPr lang="en-US" dirty="0" err="1"/>
              <a:t>Ánh</a:t>
            </a:r>
            <a:r>
              <a:rPr lang="en-US" dirty="0"/>
              <a:t> </a:t>
            </a:r>
            <a:r>
              <a:rPr lang="en-US" dirty="0" err="1"/>
              <a:t>xạ</a:t>
            </a:r>
            <a:r>
              <a:rPr lang="en-US" dirty="0"/>
              <a:t> - Mapping = Fully-Associative.</a:t>
            </a:r>
          </a:p>
          <a:p>
            <a:pPr lvl="1"/>
            <a:r>
              <a:rPr lang="en-US" dirty="0" err="1"/>
              <a:t>Chính</a:t>
            </a:r>
            <a:r>
              <a:rPr lang="en-US" dirty="0"/>
              <a:t> </a:t>
            </a:r>
            <a:r>
              <a:rPr lang="en-US" dirty="0" err="1"/>
              <a:t>sách</a:t>
            </a:r>
            <a:r>
              <a:rPr lang="en-US" dirty="0"/>
              <a:t> </a:t>
            </a:r>
            <a:r>
              <a:rPr lang="en-US" dirty="0" err="1"/>
              <a:t>thay</a:t>
            </a:r>
            <a:r>
              <a:rPr lang="en-US" dirty="0"/>
              <a:t> </a:t>
            </a:r>
            <a:r>
              <a:rPr lang="en-US" dirty="0" err="1"/>
              <a:t>thế</a:t>
            </a:r>
            <a:r>
              <a:rPr lang="en-US" dirty="0"/>
              <a:t> - Replacement policy = </a:t>
            </a:r>
            <a:r>
              <a:rPr lang="en-US" dirty="0" err="1"/>
              <a:t>LRU</a:t>
            </a:r>
            <a:r>
              <a:rPr lang="en-US" dirty="0"/>
              <a:t>. </a:t>
            </a:r>
            <a:endParaRPr lang="en-GB" dirty="0"/>
          </a:p>
        </p:txBody>
      </p:sp>
    </p:spTree>
    <p:extLst>
      <p:ext uri="{BB962C8B-B14F-4D97-AF65-F5344CB8AC3E}">
        <p14:creationId xmlns:p14="http://schemas.microsoft.com/office/powerpoint/2010/main" val="128312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Project 1: </a:t>
            </a:r>
            <a:r>
              <a:rPr lang="en-GB" dirty="0" err="1"/>
              <a:t>Kiểm</a:t>
            </a:r>
            <a:r>
              <a:rPr lang="en-GB" dirty="0"/>
              <a:t> </a:t>
            </a:r>
            <a:r>
              <a:rPr lang="en-GB" dirty="0" err="1"/>
              <a:t>tra</a:t>
            </a:r>
            <a:r>
              <a:rPr lang="en-GB" dirty="0"/>
              <a:t> </a:t>
            </a:r>
            <a:r>
              <a:rPr lang="en-GB" dirty="0" err="1"/>
              <a:t>tính</a:t>
            </a:r>
            <a:r>
              <a:rPr lang="en-GB" dirty="0"/>
              <a:t> </a:t>
            </a:r>
            <a:r>
              <a:rPr lang="en-GB" dirty="0" err="1"/>
              <a:t>cục</a:t>
            </a:r>
            <a:r>
              <a:rPr lang="en-GB" dirty="0"/>
              <a:t> </a:t>
            </a:r>
            <a:r>
              <a:rPr lang="en-GB" dirty="0" err="1"/>
              <a:t>bộ</a:t>
            </a:r>
            <a:r>
              <a:rPr lang="en-GB" dirty="0"/>
              <a:t> (</a:t>
            </a:r>
            <a:r>
              <a:rPr lang="en-GB" dirty="0" err="1"/>
              <a:t>lân</a:t>
            </a:r>
            <a:r>
              <a:rPr lang="en-GB" dirty="0"/>
              <a:t> </a:t>
            </a:r>
            <a:r>
              <a:rPr lang="en-GB" dirty="0" err="1"/>
              <a:t>cận</a:t>
            </a:r>
            <a:r>
              <a:rPr lang="en-GB" dirty="0"/>
              <a:t>) </a:t>
            </a:r>
            <a:r>
              <a:rPr lang="en-GB" dirty="0" err="1"/>
              <a:t>của</a:t>
            </a:r>
            <a:r>
              <a:rPr lang="en-GB" dirty="0"/>
              <a:t> </a:t>
            </a:r>
            <a:r>
              <a:rPr lang="en-GB" dirty="0" err="1"/>
              <a:t>các</a:t>
            </a:r>
            <a:r>
              <a:rPr lang="en-GB" dirty="0"/>
              <a:t> </a:t>
            </a:r>
            <a:r>
              <a:rPr lang="en-GB" dirty="0" err="1"/>
              <a:t>chương</a:t>
            </a:r>
            <a:r>
              <a:rPr lang="en-GB" dirty="0"/>
              <a:t> </a:t>
            </a:r>
            <a:r>
              <a:rPr lang="en-GB" dirty="0" err="1"/>
              <a:t>trình</a:t>
            </a:r>
            <a:r>
              <a:rPr lang="en-GB" dirty="0"/>
              <a:t> </a:t>
            </a:r>
            <a:r>
              <a:rPr lang="en-GB" dirty="0" err="1"/>
              <a:t>khác</a:t>
            </a:r>
            <a:r>
              <a:rPr lang="en-GB" dirty="0"/>
              <a:t> </a:t>
            </a:r>
            <a:r>
              <a:rPr lang="en-GB" dirty="0" err="1"/>
              <a:t>nhau</a:t>
            </a:r>
            <a:r>
              <a:rPr lang="en-GB" dirty="0"/>
              <a:t> (</a:t>
            </a:r>
            <a:r>
              <a:rPr lang="en-GB" dirty="0" err="1"/>
              <a:t>tiếp</a:t>
            </a:r>
            <a:r>
              <a:rPr lang="en-GB" dirty="0"/>
              <a:t>)</a:t>
            </a:r>
          </a:p>
        </p:txBody>
      </p:sp>
      <p:sp>
        <p:nvSpPr>
          <p:cNvPr id="3" name="Content Placeholder 2"/>
          <p:cNvSpPr>
            <a:spLocks noGrp="1"/>
          </p:cNvSpPr>
          <p:nvPr>
            <p:ph idx="1"/>
          </p:nvPr>
        </p:nvSpPr>
        <p:spPr>
          <a:xfrm>
            <a:off x="457200" y="1600201"/>
            <a:ext cx="8229600" cy="4070349"/>
          </a:xfrm>
        </p:spPr>
        <p:txBody>
          <a:bodyPr>
            <a:normAutofit lnSpcReduction="10000"/>
          </a:bodyPr>
          <a:lstStyle/>
          <a:p>
            <a:r>
              <a:rPr lang="en-GB" sz="2400" dirty="0"/>
              <a:t>Quan </a:t>
            </a:r>
            <a:r>
              <a:rPr lang="en-GB" sz="2400" dirty="0" err="1"/>
              <a:t>sát</a:t>
            </a:r>
            <a:r>
              <a:rPr lang="en-GB" sz="2400" dirty="0"/>
              <a:t> miss rate (</a:t>
            </a:r>
            <a:r>
              <a:rPr lang="en-GB" sz="2400" dirty="0" err="1"/>
              <a:t>tỷ</a:t>
            </a:r>
            <a:r>
              <a:rPr lang="en-GB" sz="2400" dirty="0"/>
              <a:t> </a:t>
            </a:r>
            <a:r>
              <a:rPr lang="en-GB" sz="2400" dirty="0" err="1"/>
              <a:t>lệ</a:t>
            </a:r>
            <a:r>
              <a:rPr lang="en-GB" sz="2400" dirty="0"/>
              <a:t> </a:t>
            </a:r>
            <a:r>
              <a:rPr lang="en-GB" sz="2400" dirty="0" err="1"/>
              <a:t>truy</a:t>
            </a:r>
            <a:r>
              <a:rPr lang="en-GB" sz="2400" dirty="0"/>
              <a:t> </a:t>
            </a:r>
            <a:r>
              <a:rPr lang="en-GB" sz="2400" dirty="0" err="1"/>
              <a:t>xuất</a:t>
            </a:r>
            <a:r>
              <a:rPr lang="en-GB" sz="2400" dirty="0"/>
              <a:t> cache </a:t>
            </a:r>
            <a:r>
              <a:rPr lang="en-GB" sz="2400" dirty="0" err="1"/>
              <a:t>không</a:t>
            </a:r>
            <a:r>
              <a:rPr lang="en-GB" sz="2400" dirty="0"/>
              <a:t> </a:t>
            </a:r>
            <a:r>
              <a:rPr lang="en-GB" sz="2400" dirty="0" err="1"/>
              <a:t>thành</a:t>
            </a:r>
            <a:r>
              <a:rPr lang="en-GB" sz="2400" dirty="0"/>
              <a:t> </a:t>
            </a:r>
            <a:r>
              <a:rPr lang="en-GB" sz="2400" dirty="0" err="1"/>
              <a:t>công</a:t>
            </a:r>
            <a:r>
              <a:rPr lang="en-GB" sz="2400" dirty="0"/>
              <a:t>) </a:t>
            </a:r>
            <a:r>
              <a:rPr lang="en-GB" sz="2400" dirty="0" err="1"/>
              <a:t>với</a:t>
            </a:r>
            <a:r>
              <a:rPr lang="en-GB" sz="2400" dirty="0"/>
              <a:t> </a:t>
            </a:r>
            <a:r>
              <a:rPr lang="en-GB" sz="2400" dirty="0" err="1"/>
              <a:t>các</a:t>
            </a:r>
            <a:r>
              <a:rPr lang="en-GB" sz="2400" dirty="0"/>
              <a:t> memory traces: Hydro, </a:t>
            </a:r>
            <a:r>
              <a:rPr lang="en-GB" sz="2400" dirty="0" err="1"/>
              <a:t>Nasa7</a:t>
            </a:r>
            <a:r>
              <a:rPr lang="en-GB" sz="2400" dirty="0"/>
              <a:t>, </a:t>
            </a:r>
            <a:r>
              <a:rPr lang="en-GB" sz="2400" dirty="0" err="1"/>
              <a:t>Cexp</a:t>
            </a:r>
            <a:r>
              <a:rPr lang="en-GB" sz="2400" dirty="0"/>
              <a:t>, </a:t>
            </a:r>
            <a:r>
              <a:rPr lang="en-GB" sz="2400" dirty="0" err="1"/>
              <a:t>Mdljd</a:t>
            </a:r>
            <a:r>
              <a:rPr lang="en-GB" sz="2400" dirty="0"/>
              <a:t>, Ear, Comp, Wave, </a:t>
            </a:r>
            <a:r>
              <a:rPr lang="en-GB" sz="2400" dirty="0" err="1"/>
              <a:t>Swm</a:t>
            </a:r>
            <a:r>
              <a:rPr lang="en-GB" sz="2400" dirty="0"/>
              <a:t> </a:t>
            </a:r>
            <a:r>
              <a:rPr lang="en-GB" sz="2400" dirty="0" err="1"/>
              <a:t>và</a:t>
            </a:r>
            <a:r>
              <a:rPr lang="en-GB" sz="2400" dirty="0"/>
              <a:t> </a:t>
            </a:r>
            <a:r>
              <a:rPr lang="en-GB" sz="2400" dirty="0" err="1"/>
              <a:t>Ucomp</a:t>
            </a:r>
            <a:endParaRPr lang="en-GB" sz="2400" dirty="0"/>
          </a:p>
          <a:p>
            <a:r>
              <a:rPr lang="en-GB" sz="2400" dirty="0"/>
              <a:t>Lập </a:t>
            </a:r>
            <a:r>
              <a:rPr lang="en-GB" sz="2400" dirty="0" err="1"/>
              <a:t>bảng</a:t>
            </a:r>
            <a:r>
              <a:rPr lang="en-GB" sz="2400" dirty="0"/>
              <a:t> </a:t>
            </a:r>
            <a:r>
              <a:rPr lang="en-GB" sz="2400" dirty="0" err="1"/>
              <a:t>thống</a:t>
            </a:r>
            <a:r>
              <a:rPr lang="en-GB" sz="2400" dirty="0"/>
              <a:t> </a:t>
            </a:r>
            <a:r>
              <a:rPr lang="en-GB" sz="2400" dirty="0" err="1"/>
              <a:t>kê</a:t>
            </a:r>
            <a:r>
              <a:rPr lang="en-GB" sz="2400" dirty="0"/>
              <a:t> </a:t>
            </a:r>
            <a:r>
              <a:rPr lang="en-GB" sz="2400" dirty="0" err="1"/>
              <a:t>số</a:t>
            </a:r>
            <a:r>
              <a:rPr lang="en-GB" sz="2400" dirty="0"/>
              <a:t> </a:t>
            </a:r>
            <a:r>
              <a:rPr lang="en-GB" sz="2400" dirty="0" err="1"/>
              <a:t>liệu</a:t>
            </a:r>
            <a:r>
              <a:rPr lang="en-GB" sz="2400" dirty="0"/>
              <a:t> </a:t>
            </a:r>
            <a:r>
              <a:rPr lang="en-GB" sz="2400" dirty="0" err="1"/>
              <a:t>và</a:t>
            </a:r>
            <a:r>
              <a:rPr lang="en-GB" sz="2400" dirty="0"/>
              <a:t> </a:t>
            </a:r>
            <a:r>
              <a:rPr lang="en-GB" sz="2400" dirty="0" err="1"/>
              <a:t>trả</a:t>
            </a:r>
            <a:r>
              <a:rPr lang="en-GB" sz="2400" dirty="0"/>
              <a:t> </a:t>
            </a:r>
            <a:r>
              <a:rPr lang="en-GB" sz="2400" dirty="0" err="1"/>
              <a:t>lời</a:t>
            </a:r>
            <a:r>
              <a:rPr lang="en-GB" sz="2400" dirty="0"/>
              <a:t> </a:t>
            </a:r>
            <a:r>
              <a:rPr lang="en-GB" sz="2400" dirty="0" err="1"/>
              <a:t>câu</a:t>
            </a:r>
            <a:r>
              <a:rPr lang="en-GB" sz="2400" dirty="0"/>
              <a:t> </a:t>
            </a:r>
            <a:r>
              <a:rPr lang="en-GB" sz="2400" dirty="0" err="1"/>
              <a:t>hỏi</a:t>
            </a:r>
            <a:r>
              <a:rPr lang="en-GB" sz="2400" dirty="0"/>
              <a:t>: </a:t>
            </a:r>
          </a:p>
          <a:p>
            <a:pPr lvl="1"/>
            <a:r>
              <a:rPr lang="en-GB" sz="2100" dirty="0" err="1"/>
              <a:t>Liệu</a:t>
            </a:r>
            <a:r>
              <a:rPr lang="en-GB" sz="2100" dirty="0"/>
              <a:t> </a:t>
            </a:r>
            <a:r>
              <a:rPr lang="en-GB" sz="2100" dirty="0" err="1"/>
              <a:t>các</a:t>
            </a:r>
            <a:r>
              <a:rPr lang="en-GB" sz="2100" dirty="0"/>
              <a:t> </a:t>
            </a:r>
            <a:r>
              <a:rPr lang="en-GB" sz="2100" dirty="0" err="1"/>
              <a:t>chương</a:t>
            </a:r>
            <a:r>
              <a:rPr lang="en-GB" sz="2100" dirty="0"/>
              <a:t> </a:t>
            </a:r>
            <a:r>
              <a:rPr lang="en-GB" sz="2100" dirty="0" err="1"/>
              <a:t>trình</a:t>
            </a:r>
            <a:r>
              <a:rPr lang="en-GB" sz="2100" dirty="0"/>
              <a:t> </a:t>
            </a:r>
            <a:r>
              <a:rPr lang="en-GB" sz="2100" dirty="0" err="1"/>
              <a:t>có</a:t>
            </a:r>
            <a:r>
              <a:rPr lang="en-GB" sz="2100" dirty="0"/>
              <a:t> </a:t>
            </a:r>
            <a:r>
              <a:rPr lang="en-GB" sz="2100" dirty="0" err="1"/>
              <a:t>cùng</a:t>
            </a:r>
            <a:r>
              <a:rPr lang="en-GB" sz="2100" dirty="0"/>
              <a:t> </a:t>
            </a:r>
            <a:r>
              <a:rPr lang="en-GB" sz="2100" dirty="0" err="1"/>
              <a:t>mức</a:t>
            </a:r>
            <a:r>
              <a:rPr lang="en-GB" sz="2100" dirty="0"/>
              <a:t> </a:t>
            </a:r>
            <a:r>
              <a:rPr lang="en-GB" sz="2100" dirty="0" err="1"/>
              <a:t>độ</a:t>
            </a:r>
            <a:r>
              <a:rPr lang="en-GB" sz="2100" dirty="0"/>
              <a:t> </a:t>
            </a:r>
            <a:r>
              <a:rPr lang="en-GB" sz="2100" dirty="0" err="1"/>
              <a:t>cục</a:t>
            </a:r>
            <a:r>
              <a:rPr lang="en-GB" sz="2100" dirty="0"/>
              <a:t> </a:t>
            </a:r>
            <a:r>
              <a:rPr lang="en-GB" sz="2100" dirty="0" err="1"/>
              <a:t>bộ</a:t>
            </a:r>
            <a:r>
              <a:rPr lang="en-GB" sz="2100" dirty="0"/>
              <a:t>? </a:t>
            </a:r>
            <a:r>
              <a:rPr lang="en-GB" sz="2100" dirty="0" err="1"/>
              <a:t>Chương</a:t>
            </a:r>
            <a:r>
              <a:rPr lang="en-GB" sz="2100" dirty="0"/>
              <a:t> </a:t>
            </a:r>
            <a:r>
              <a:rPr lang="en-GB" sz="2100" dirty="0" err="1"/>
              <a:t>trình</a:t>
            </a:r>
            <a:r>
              <a:rPr lang="en-GB" sz="2100" dirty="0"/>
              <a:t> </a:t>
            </a:r>
            <a:r>
              <a:rPr lang="en-GB" sz="2100" dirty="0" err="1"/>
              <a:t>nào</a:t>
            </a:r>
            <a:r>
              <a:rPr lang="en-GB" sz="2100" dirty="0"/>
              <a:t> </a:t>
            </a:r>
            <a:r>
              <a:rPr lang="en-GB" sz="2100" dirty="0" err="1"/>
              <a:t>có</a:t>
            </a:r>
            <a:r>
              <a:rPr lang="en-GB" sz="2100" dirty="0"/>
              <a:t> </a:t>
            </a:r>
            <a:r>
              <a:rPr lang="en-GB" sz="2100" dirty="0" err="1"/>
              <a:t>tính</a:t>
            </a:r>
            <a:r>
              <a:rPr lang="en-GB" sz="2100" dirty="0"/>
              <a:t> </a:t>
            </a:r>
            <a:r>
              <a:rPr lang="en-GB" sz="2100" dirty="0" err="1"/>
              <a:t>cục</a:t>
            </a:r>
            <a:r>
              <a:rPr lang="en-GB" sz="2100" dirty="0"/>
              <a:t> </a:t>
            </a:r>
            <a:r>
              <a:rPr lang="en-GB" sz="2100" dirty="0" err="1"/>
              <a:t>bộ</a:t>
            </a:r>
            <a:r>
              <a:rPr lang="en-GB" sz="2100" dirty="0"/>
              <a:t> </a:t>
            </a:r>
            <a:r>
              <a:rPr lang="en-GB" sz="2100" dirty="0" err="1"/>
              <a:t>tốt</a:t>
            </a:r>
            <a:r>
              <a:rPr lang="en-GB" sz="2100" dirty="0"/>
              <a:t> </a:t>
            </a:r>
            <a:r>
              <a:rPr lang="en-GB" sz="2100" dirty="0" err="1"/>
              <a:t>nhất</a:t>
            </a:r>
            <a:r>
              <a:rPr lang="en-GB" sz="2100" dirty="0"/>
              <a:t>? </a:t>
            </a:r>
            <a:r>
              <a:rPr lang="en-GB" sz="2100" dirty="0" err="1"/>
              <a:t>Chương</a:t>
            </a:r>
            <a:r>
              <a:rPr lang="en-GB" sz="2100" dirty="0"/>
              <a:t> </a:t>
            </a:r>
            <a:r>
              <a:rPr lang="en-GB" sz="2100" dirty="0" err="1"/>
              <a:t>trình</a:t>
            </a:r>
            <a:r>
              <a:rPr lang="en-GB" sz="2100" dirty="0"/>
              <a:t> </a:t>
            </a:r>
            <a:r>
              <a:rPr lang="en-GB" sz="2100" dirty="0" err="1"/>
              <a:t>nào</a:t>
            </a:r>
            <a:r>
              <a:rPr lang="en-GB" sz="2100" dirty="0"/>
              <a:t> </a:t>
            </a:r>
            <a:r>
              <a:rPr lang="en-GB" sz="2100" dirty="0" err="1"/>
              <a:t>có</a:t>
            </a:r>
            <a:r>
              <a:rPr lang="en-GB" sz="2100" dirty="0"/>
              <a:t> </a:t>
            </a:r>
            <a:r>
              <a:rPr lang="en-GB" sz="2100" dirty="0" err="1"/>
              <a:t>tính</a:t>
            </a:r>
            <a:r>
              <a:rPr lang="en-GB" sz="2100" dirty="0"/>
              <a:t> </a:t>
            </a:r>
            <a:r>
              <a:rPr lang="en-GB" sz="2100" dirty="0" err="1"/>
              <a:t>cục</a:t>
            </a:r>
            <a:r>
              <a:rPr lang="en-GB" sz="2100" dirty="0"/>
              <a:t> </a:t>
            </a:r>
            <a:r>
              <a:rPr lang="en-GB" sz="2100" dirty="0" err="1"/>
              <a:t>bộ</a:t>
            </a:r>
            <a:r>
              <a:rPr lang="en-GB" sz="2100" dirty="0"/>
              <a:t> </a:t>
            </a:r>
            <a:r>
              <a:rPr lang="en-GB" sz="2100" dirty="0" err="1"/>
              <a:t>kém</a:t>
            </a:r>
            <a:r>
              <a:rPr lang="en-GB" sz="2100" dirty="0"/>
              <a:t> </a:t>
            </a:r>
            <a:r>
              <a:rPr lang="en-GB" sz="2100" dirty="0" err="1"/>
              <a:t>nhất</a:t>
            </a:r>
            <a:r>
              <a:rPr lang="en-GB" sz="2100" dirty="0"/>
              <a:t>?</a:t>
            </a:r>
          </a:p>
          <a:p>
            <a:pPr lvl="1"/>
            <a:r>
              <a:rPr lang="en-GB" sz="2100" dirty="0" err="1"/>
              <a:t>Liệu</a:t>
            </a:r>
            <a:r>
              <a:rPr lang="en-GB" sz="2100" dirty="0"/>
              <a:t> </a:t>
            </a:r>
            <a:r>
              <a:rPr lang="en-GB" sz="2100" dirty="0" err="1"/>
              <a:t>cấu</a:t>
            </a:r>
            <a:r>
              <a:rPr lang="en-GB" sz="2100" dirty="0"/>
              <a:t> </a:t>
            </a:r>
            <a:r>
              <a:rPr lang="en-GB" sz="2100" dirty="0" err="1"/>
              <a:t>hình</a:t>
            </a:r>
            <a:r>
              <a:rPr lang="en-GB" sz="2100" dirty="0"/>
              <a:t> </a:t>
            </a:r>
            <a:r>
              <a:rPr lang="en-GB" sz="2100" dirty="0" err="1"/>
              <a:t>trên</a:t>
            </a:r>
            <a:r>
              <a:rPr lang="en-GB" sz="2100" dirty="0"/>
              <a:t> </a:t>
            </a:r>
            <a:r>
              <a:rPr lang="en-GB" sz="2100" dirty="0" err="1"/>
              <a:t>có</a:t>
            </a:r>
            <a:r>
              <a:rPr lang="en-GB" sz="2100" dirty="0"/>
              <a:t> </a:t>
            </a:r>
            <a:r>
              <a:rPr lang="en-GB" sz="2100" dirty="0" err="1"/>
              <a:t>khai</a:t>
            </a:r>
            <a:r>
              <a:rPr lang="en-GB" sz="2100" dirty="0"/>
              <a:t> </a:t>
            </a:r>
            <a:r>
              <a:rPr lang="en-GB" sz="2100" dirty="0" err="1"/>
              <a:t>thác</a:t>
            </a:r>
            <a:r>
              <a:rPr lang="en-GB" sz="2100" dirty="0"/>
              <a:t> </a:t>
            </a:r>
            <a:r>
              <a:rPr lang="en-GB" sz="2100" dirty="0" err="1"/>
              <a:t>được</a:t>
            </a:r>
            <a:r>
              <a:rPr lang="en-GB" sz="2100" dirty="0"/>
              <a:t> </a:t>
            </a:r>
            <a:r>
              <a:rPr lang="en-GB" sz="2100" dirty="0" err="1"/>
              <a:t>tính</a:t>
            </a:r>
            <a:r>
              <a:rPr lang="en-GB" sz="2100" dirty="0"/>
              <a:t> </a:t>
            </a:r>
            <a:r>
              <a:rPr lang="en-GB" sz="2100" dirty="0" err="1"/>
              <a:t>cục</a:t>
            </a:r>
            <a:r>
              <a:rPr lang="en-GB" sz="2100" dirty="0"/>
              <a:t> </a:t>
            </a:r>
            <a:r>
              <a:rPr lang="en-GB" sz="2100" dirty="0" err="1"/>
              <a:t>bộ</a:t>
            </a:r>
            <a:r>
              <a:rPr lang="en-GB" sz="2100" dirty="0"/>
              <a:t> </a:t>
            </a:r>
            <a:r>
              <a:rPr lang="en-GB" sz="2100" dirty="0" err="1"/>
              <a:t>của</a:t>
            </a:r>
            <a:r>
              <a:rPr lang="en-GB" sz="2100" dirty="0"/>
              <a:t> </a:t>
            </a:r>
            <a:r>
              <a:rPr lang="en-GB" sz="2100" dirty="0" err="1"/>
              <a:t>các</a:t>
            </a:r>
            <a:r>
              <a:rPr lang="en-GB" sz="2100" dirty="0"/>
              <a:t> </a:t>
            </a:r>
            <a:r>
              <a:rPr lang="en-GB" sz="2100" dirty="0" err="1"/>
              <a:t>chương</a:t>
            </a:r>
            <a:r>
              <a:rPr lang="en-GB" sz="2100" dirty="0"/>
              <a:t> </a:t>
            </a:r>
            <a:r>
              <a:rPr lang="en-GB" sz="2100" dirty="0" err="1"/>
              <a:t>trình</a:t>
            </a:r>
            <a:r>
              <a:rPr lang="en-GB" sz="2100" dirty="0"/>
              <a:t> </a:t>
            </a:r>
            <a:r>
              <a:rPr lang="en-GB" sz="2100" dirty="0" err="1"/>
              <a:t>này</a:t>
            </a:r>
            <a:r>
              <a:rPr lang="en-GB" sz="2100" dirty="0"/>
              <a:t> </a:t>
            </a:r>
            <a:r>
              <a:rPr lang="en-GB" sz="2100" dirty="0" err="1"/>
              <a:t>và</a:t>
            </a:r>
            <a:r>
              <a:rPr lang="en-GB" sz="2100" dirty="0"/>
              <a:t> </a:t>
            </a:r>
            <a:r>
              <a:rPr lang="en-GB" sz="2100" dirty="0" err="1"/>
              <a:t>tăng</a:t>
            </a:r>
            <a:r>
              <a:rPr lang="en-GB" sz="2100" dirty="0"/>
              <a:t> </a:t>
            </a:r>
            <a:r>
              <a:rPr lang="en-GB" sz="2100" dirty="0" err="1"/>
              <a:t>hiệu</a:t>
            </a:r>
            <a:r>
              <a:rPr lang="en-GB" sz="2100" dirty="0"/>
              <a:t> </a:t>
            </a:r>
            <a:r>
              <a:rPr lang="en-GB" sz="2100" dirty="0" err="1"/>
              <a:t>suất</a:t>
            </a:r>
            <a:r>
              <a:rPr lang="en-GB" sz="2100" dirty="0"/>
              <a:t> </a:t>
            </a:r>
            <a:r>
              <a:rPr lang="en-GB" sz="2100" dirty="0" err="1"/>
              <a:t>hệ</a:t>
            </a:r>
            <a:r>
              <a:rPr lang="en-GB" sz="2100" dirty="0"/>
              <a:t> </a:t>
            </a:r>
            <a:r>
              <a:rPr lang="en-GB" sz="2100" dirty="0" err="1"/>
              <a:t>thống</a:t>
            </a:r>
            <a:r>
              <a:rPr lang="en-GB" sz="2100" dirty="0"/>
              <a:t> </a:t>
            </a:r>
            <a:r>
              <a:rPr lang="en-GB" sz="2100" dirty="0" err="1"/>
              <a:t>không</a:t>
            </a:r>
            <a:r>
              <a:rPr lang="en-GB" sz="2100" dirty="0"/>
              <a:t>? </a:t>
            </a:r>
            <a:r>
              <a:rPr lang="en-GB" sz="2100" dirty="0" err="1"/>
              <a:t>Tại</a:t>
            </a:r>
            <a:r>
              <a:rPr lang="en-GB" sz="2100" dirty="0"/>
              <a:t> </a:t>
            </a:r>
            <a:r>
              <a:rPr lang="en-GB" sz="2100" dirty="0" err="1"/>
              <a:t>sao</a:t>
            </a:r>
            <a:r>
              <a:rPr lang="en-GB" sz="2100" dirty="0"/>
              <a:t>?</a:t>
            </a:r>
          </a:p>
          <a:p>
            <a:pPr lvl="1"/>
            <a:r>
              <a:rPr lang="en-GB" sz="2100" dirty="0"/>
              <a:t>Trong </a:t>
            </a:r>
            <a:r>
              <a:rPr lang="en-GB" sz="2100" dirty="0" err="1"/>
              <a:t>quá</a:t>
            </a:r>
            <a:r>
              <a:rPr lang="en-GB" sz="2100" dirty="0"/>
              <a:t> </a:t>
            </a:r>
            <a:r>
              <a:rPr lang="en-GB" sz="2100" dirty="0" err="1"/>
              <a:t>trình</a:t>
            </a:r>
            <a:r>
              <a:rPr lang="en-GB" sz="2100" dirty="0"/>
              <a:t> </a:t>
            </a:r>
            <a:r>
              <a:rPr lang="en-GB" sz="2100" dirty="0" err="1"/>
              <a:t>chương</a:t>
            </a:r>
            <a:r>
              <a:rPr lang="en-GB" sz="2100" dirty="0"/>
              <a:t> </a:t>
            </a:r>
            <a:r>
              <a:rPr lang="en-GB" sz="2100" dirty="0" err="1"/>
              <a:t>trình</a:t>
            </a:r>
            <a:r>
              <a:rPr lang="en-GB" sz="2100" dirty="0"/>
              <a:t> </a:t>
            </a:r>
            <a:r>
              <a:rPr lang="en-GB" sz="2100" dirty="0" err="1"/>
              <a:t>thực</a:t>
            </a:r>
            <a:r>
              <a:rPr lang="en-GB" sz="2100" dirty="0"/>
              <a:t> </a:t>
            </a:r>
            <a:r>
              <a:rPr lang="en-GB" sz="2100" dirty="0" err="1"/>
              <a:t>hiện</a:t>
            </a:r>
            <a:r>
              <a:rPr lang="en-GB" sz="2100" dirty="0"/>
              <a:t>, </a:t>
            </a:r>
            <a:r>
              <a:rPr lang="en-GB" sz="2100" dirty="0" err="1"/>
              <a:t>nếu</a:t>
            </a:r>
            <a:r>
              <a:rPr lang="en-GB" sz="2100" dirty="0"/>
              <a:t> </a:t>
            </a:r>
            <a:r>
              <a:rPr lang="en-GB" sz="2100" dirty="0" err="1"/>
              <a:t>quan</a:t>
            </a:r>
            <a:r>
              <a:rPr lang="en-GB" sz="2100" dirty="0"/>
              <a:t> </a:t>
            </a:r>
            <a:r>
              <a:rPr lang="en-GB" sz="2100" dirty="0" err="1"/>
              <a:t>sát</a:t>
            </a:r>
            <a:r>
              <a:rPr lang="en-GB" sz="2100" dirty="0"/>
              <a:t> </a:t>
            </a:r>
            <a:r>
              <a:rPr lang="en-GB" sz="2100" dirty="0" err="1"/>
              <a:t>dưới</a:t>
            </a:r>
            <a:r>
              <a:rPr lang="en-GB" sz="2100" dirty="0"/>
              <a:t> </a:t>
            </a:r>
            <a:r>
              <a:rPr lang="en-GB" sz="2100" dirty="0" err="1"/>
              <a:t>dạng</a:t>
            </a:r>
            <a:r>
              <a:rPr lang="en-GB" sz="2100" dirty="0"/>
              <a:t> </a:t>
            </a:r>
            <a:r>
              <a:rPr lang="en-GB" sz="2100" dirty="0" err="1"/>
              <a:t>đồ</a:t>
            </a:r>
            <a:r>
              <a:rPr lang="en-GB" sz="2100" dirty="0"/>
              <a:t> </a:t>
            </a:r>
            <a:r>
              <a:rPr lang="en-GB" sz="2100" dirty="0" err="1"/>
              <a:t>thị</a:t>
            </a:r>
            <a:r>
              <a:rPr lang="en-GB" sz="2100" dirty="0"/>
              <a:t>, </a:t>
            </a:r>
            <a:r>
              <a:rPr lang="en-GB" sz="2100" dirty="0" err="1"/>
              <a:t>tỷ</a:t>
            </a:r>
            <a:r>
              <a:rPr lang="en-GB" sz="2100" dirty="0"/>
              <a:t> </a:t>
            </a:r>
            <a:r>
              <a:rPr lang="en-GB" sz="2100" dirty="0" err="1"/>
              <a:t>lệ</a:t>
            </a:r>
            <a:r>
              <a:rPr lang="en-GB" sz="2100" dirty="0"/>
              <a:t> miss rate </a:t>
            </a:r>
            <a:r>
              <a:rPr lang="en-GB" sz="2100" dirty="0" err="1"/>
              <a:t>giảm</a:t>
            </a:r>
            <a:r>
              <a:rPr lang="en-GB" sz="2100" dirty="0"/>
              <a:t> </a:t>
            </a:r>
            <a:r>
              <a:rPr lang="en-GB" sz="2100" dirty="0" err="1"/>
              <a:t>dần</a:t>
            </a:r>
            <a:r>
              <a:rPr lang="en-GB" sz="2100" dirty="0"/>
              <a:t>, </a:t>
            </a:r>
            <a:r>
              <a:rPr lang="en-GB" sz="2100" dirty="0" err="1"/>
              <a:t>nguyên</a:t>
            </a:r>
            <a:r>
              <a:rPr lang="en-GB" sz="2100" dirty="0"/>
              <a:t> </a:t>
            </a:r>
            <a:r>
              <a:rPr lang="en-GB" sz="2100" dirty="0" err="1"/>
              <a:t>nhân</a:t>
            </a:r>
            <a:r>
              <a:rPr lang="en-GB" sz="2100" dirty="0"/>
              <a:t> </a:t>
            </a:r>
            <a:r>
              <a:rPr lang="en-GB" sz="2100" dirty="0" err="1"/>
              <a:t>tại</a:t>
            </a:r>
            <a:r>
              <a:rPr lang="en-GB" sz="2100" dirty="0"/>
              <a:t> </a:t>
            </a:r>
            <a:r>
              <a:rPr lang="en-GB" sz="2100" dirty="0" err="1"/>
              <a:t>sao</a:t>
            </a:r>
            <a:r>
              <a:rPr lang="en-GB" sz="2100" dirty="0"/>
              <a:t>? </a:t>
            </a:r>
          </a:p>
        </p:txBody>
      </p:sp>
    </p:spTree>
    <p:extLst>
      <p:ext uri="{BB962C8B-B14F-4D97-AF65-F5344CB8AC3E}">
        <p14:creationId xmlns:p14="http://schemas.microsoft.com/office/powerpoint/2010/main" val="117773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Project 2: Ảnh hưởng của kích thước Cache đến hiệu suất hệ thống</a:t>
            </a:r>
          </a:p>
        </p:txBody>
      </p:sp>
      <p:sp>
        <p:nvSpPr>
          <p:cNvPr id="3" name="Content Placeholder 2"/>
          <p:cNvSpPr>
            <a:spLocks noGrp="1"/>
          </p:cNvSpPr>
          <p:nvPr>
            <p:ph idx="1"/>
          </p:nvPr>
        </p:nvSpPr>
        <p:spPr>
          <a:xfrm>
            <a:off x="628650" y="1417638"/>
            <a:ext cx="7886700" cy="4420687"/>
          </a:xfrm>
        </p:spPr>
        <p:txBody>
          <a:bodyPr>
            <a:normAutofit fontScale="77500" lnSpcReduction="20000"/>
          </a:bodyPr>
          <a:lstStyle/>
          <a:p>
            <a:r>
              <a:rPr lang="en-GB" err="1"/>
              <a:t>Mục</a:t>
            </a:r>
            <a:r>
              <a:rPr lang="en-GB"/>
              <a:t> </a:t>
            </a:r>
            <a:r>
              <a:rPr lang="en-GB" err="1"/>
              <a:t>đích</a:t>
            </a:r>
            <a:r>
              <a:rPr lang="en-GB"/>
              <a:t>: </a:t>
            </a:r>
            <a:r>
              <a:rPr lang="en-GB" err="1"/>
              <a:t>thấy</a:t>
            </a:r>
            <a:r>
              <a:rPr lang="en-GB"/>
              <a:t> </a:t>
            </a:r>
            <a:r>
              <a:rPr lang="en-GB" err="1"/>
              <a:t>được</a:t>
            </a:r>
            <a:r>
              <a:rPr lang="en-GB"/>
              <a:t> </a:t>
            </a:r>
            <a:r>
              <a:rPr lang="en-GB" err="1"/>
              <a:t>ảnh</a:t>
            </a:r>
            <a:r>
              <a:rPr lang="en-GB"/>
              <a:t> </a:t>
            </a:r>
            <a:r>
              <a:rPr lang="en-GB" err="1"/>
              <a:t>hưởng</a:t>
            </a:r>
            <a:r>
              <a:rPr lang="en-GB"/>
              <a:t> </a:t>
            </a:r>
            <a:r>
              <a:rPr lang="en-GB" err="1"/>
              <a:t>của</a:t>
            </a:r>
            <a:r>
              <a:rPr lang="en-GB"/>
              <a:t> </a:t>
            </a:r>
            <a:r>
              <a:rPr lang="en-GB" err="1"/>
              <a:t>kích</a:t>
            </a:r>
            <a:r>
              <a:rPr lang="en-GB"/>
              <a:t> </a:t>
            </a:r>
            <a:r>
              <a:rPr lang="en-GB" err="1"/>
              <a:t>thước</a:t>
            </a:r>
            <a:r>
              <a:rPr lang="en-GB"/>
              <a:t> cache </a:t>
            </a:r>
            <a:r>
              <a:rPr lang="en-GB" err="1"/>
              <a:t>đối</a:t>
            </a:r>
            <a:r>
              <a:rPr lang="en-GB"/>
              <a:t> </a:t>
            </a:r>
            <a:r>
              <a:rPr lang="en-GB" err="1"/>
              <a:t>với</a:t>
            </a:r>
            <a:r>
              <a:rPr lang="en-GB"/>
              <a:t> miss rate </a:t>
            </a:r>
          </a:p>
          <a:p>
            <a:r>
              <a:rPr lang="en-GB" err="1"/>
              <a:t>Thực</a:t>
            </a:r>
            <a:r>
              <a:rPr lang="en-GB"/>
              <a:t> </a:t>
            </a:r>
            <a:r>
              <a:rPr lang="en-GB" err="1"/>
              <a:t>hiện</a:t>
            </a:r>
            <a:r>
              <a:rPr lang="en-GB"/>
              <a:t>: </a:t>
            </a:r>
            <a:r>
              <a:rPr lang="en-GB" err="1"/>
              <a:t>Thiết</a:t>
            </a:r>
            <a:r>
              <a:rPr lang="en-GB"/>
              <a:t> </a:t>
            </a:r>
            <a:r>
              <a:rPr lang="en-GB" err="1"/>
              <a:t>lập</a:t>
            </a:r>
            <a:r>
              <a:rPr lang="en-GB"/>
              <a:t> </a:t>
            </a:r>
            <a:r>
              <a:rPr lang="en-GB" err="1"/>
              <a:t>cấu</a:t>
            </a:r>
            <a:r>
              <a:rPr lang="en-GB"/>
              <a:t> </a:t>
            </a:r>
            <a:r>
              <a:rPr lang="en-GB" err="1"/>
              <a:t>hình</a:t>
            </a:r>
            <a:r>
              <a:rPr lang="en-GB"/>
              <a:t> </a:t>
            </a:r>
            <a:r>
              <a:rPr lang="en-GB" err="1"/>
              <a:t>của</a:t>
            </a:r>
            <a:r>
              <a:rPr lang="en-GB"/>
              <a:t> </a:t>
            </a:r>
            <a:r>
              <a:rPr lang="en-GB" err="1"/>
              <a:t>hệ</a:t>
            </a:r>
            <a:r>
              <a:rPr lang="en-GB"/>
              <a:t> </a:t>
            </a:r>
            <a:r>
              <a:rPr lang="en-GB" err="1"/>
              <a:t>thống</a:t>
            </a:r>
            <a:r>
              <a:rPr lang="en-GB"/>
              <a:t> </a:t>
            </a:r>
            <a:r>
              <a:rPr lang="en-GB" err="1"/>
              <a:t>với</a:t>
            </a:r>
            <a:r>
              <a:rPr lang="en-GB"/>
              <a:t> </a:t>
            </a:r>
            <a:r>
              <a:rPr lang="en-GB" err="1"/>
              <a:t>các</a:t>
            </a:r>
            <a:r>
              <a:rPr lang="en-GB"/>
              <a:t> </a:t>
            </a:r>
            <a:r>
              <a:rPr lang="en-GB" err="1"/>
              <a:t>đặc</a:t>
            </a:r>
            <a:r>
              <a:rPr lang="en-GB"/>
              <a:t> </a:t>
            </a:r>
            <a:r>
              <a:rPr lang="en-GB" err="1"/>
              <a:t>tính</a:t>
            </a:r>
            <a:r>
              <a:rPr lang="en-GB"/>
              <a:t> </a:t>
            </a:r>
            <a:r>
              <a:rPr lang="en-GB" err="1"/>
              <a:t>kiến</a:t>
            </a:r>
            <a:r>
              <a:rPr lang="en-GB"/>
              <a:t> </a:t>
            </a:r>
            <a:r>
              <a:rPr lang="en-GB" err="1"/>
              <a:t>trúc</a:t>
            </a:r>
            <a:r>
              <a:rPr lang="en-GB"/>
              <a:t> </a:t>
            </a:r>
            <a:r>
              <a:rPr lang="en-GB" err="1"/>
              <a:t>sau</a:t>
            </a:r>
            <a:r>
              <a:rPr lang="en-GB"/>
              <a:t>:</a:t>
            </a:r>
          </a:p>
          <a:p>
            <a:pPr lvl="1"/>
            <a:r>
              <a:rPr lang="en-US" err="1"/>
              <a:t>Số</a:t>
            </a:r>
            <a:r>
              <a:rPr lang="en-US"/>
              <a:t> </a:t>
            </a:r>
            <a:r>
              <a:rPr lang="en-US" err="1"/>
              <a:t>lượng</a:t>
            </a:r>
            <a:r>
              <a:rPr lang="en-US"/>
              <a:t> </a:t>
            </a:r>
            <a:r>
              <a:rPr lang="en-US" err="1"/>
              <a:t>bộ</a:t>
            </a:r>
            <a:r>
              <a:rPr lang="en-US"/>
              <a:t> </a:t>
            </a:r>
            <a:r>
              <a:rPr lang="en-US" err="1"/>
              <a:t>xử</a:t>
            </a:r>
            <a:r>
              <a:rPr lang="en-US"/>
              <a:t> </a:t>
            </a:r>
            <a:r>
              <a:rPr lang="en-US" err="1"/>
              <a:t>lý</a:t>
            </a:r>
            <a:r>
              <a:rPr lang="en-US"/>
              <a:t> - Processors in SMP = 1.</a:t>
            </a:r>
          </a:p>
          <a:p>
            <a:pPr lvl="1"/>
            <a:r>
              <a:rPr lang="en-US" err="1"/>
              <a:t>Giao</a:t>
            </a:r>
            <a:r>
              <a:rPr lang="en-US"/>
              <a:t> </a:t>
            </a:r>
            <a:r>
              <a:rPr lang="en-US" err="1"/>
              <a:t>thức</a:t>
            </a:r>
            <a:r>
              <a:rPr lang="en-US"/>
              <a:t> </a:t>
            </a:r>
            <a:r>
              <a:rPr lang="en-US" err="1"/>
              <a:t>liên</a:t>
            </a:r>
            <a:r>
              <a:rPr lang="en-US"/>
              <a:t> </a:t>
            </a:r>
            <a:r>
              <a:rPr lang="en-US" err="1"/>
              <a:t>kết</a:t>
            </a:r>
            <a:r>
              <a:rPr lang="en-US"/>
              <a:t> cache - Cache coherence protocol = MESI.</a:t>
            </a:r>
          </a:p>
          <a:p>
            <a:pPr lvl="1"/>
            <a:r>
              <a:rPr lang="en-US"/>
              <a:t>Phương </a:t>
            </a:r>
            <a:r>
              <a:rPr lang="en-US" err="1"/>
              <a:t>pháp</a:t>
            </a:r>
            <a:r>
              <a:rPr lang="en-US"/>
              <a:t> </a:t>
            </a:r>
            <a:r>
              <a:rPr lang="en-US" err="1"/>
              <a:t>phân</a:t>
            </a:r>
            <a:r>
              <a:rPr lang="en-US"/>
              <a:t> </a:t>
            </a:r>
            <a:r>
              <a:rPr lang="en-US" err="1"/>
              <a:t>xử</a:t>
            </a:r>
            <a:r>
              <a:rPr lang="en-US"/>
              <a:t> Bus - Scheme for bus arbitration = Random.</a:t>
            </a:r>
          </a:p>
          <a:p>
            <a:pPr lvl="1"/>
            <a:r>
              <a:rPr lang="en-US" err="1"/>
              <a:t>Kích</a:t>
            </a:r>
            <a:r>
              <a:rPr lang="en-US"/>
              <a:t> </a:t>
            </a:r>
            <a:r>
              <a:rPr lang="en-US" err="1"/>
              <a:t>thước</a:t>
            </a:r>
            <a:r>
              <a:rPr lang="en-US"/>
              <a:t> word - Word wide (bits) = 16.</a:t>
            </a:r>
          </a:p>
          <a:p>
            <a:pPr lvl="1"/>
            <a:r>
              <a:rPr lang="en-US" err="1"/>
              <a:t>Số</a:t>
            </a:r>
            <a:r>
              <a:rPr lang="en-US"/>
              <a:t> word </a:t>
            </a:r>
            <a:r>
              <a:rPr lang="en-US" err="1"/>
              <a:t>trong</a:t>
            </a:r>
            <a:r>
              <a:rPr lang="en-US"/>
              <a:t> </a:t>
            </a:r>
            <a:r>
              <a:rPr lang="en-US" err="1"/>
              <a:t>một</a:t>
            </a:r>
            <a:r>
              <a:rPr lang="en-US"/>
              <a:t> block - Words by block = 16 (block size = 32 bytes).</a:t>
            </a:r>
          </a:p>
          <a:p>
            <a:pPr lvl="1"/>
            <a:r>
              <a:rPr lang="en-US" err="1"/>
              <a:t>Số</a:t>
            </a:r>
            <a:r>
              <a:rPr lang="en-US"/>
              <a:t> block </a:t>
            </a:r>
            <a:r>
              <a:rPr lang="en-US" err="1"/>
              <a:t>trong</a:t>
            </a:r>
            <a:r>
              <a:rPr lang="en-US"/>
              <a:t> </a:t>
            </a:r>
            <a:r>
              <a:rPr lang="en-US" err="1"/>
              <a:t>bộ</a:t>
            </a:r>
            <a:r>
              <a:rPr lang="en-US"/>
              <a:t> </a:t>
            </a:r>
            <a:r>
              <a:rPr lang="en-US" err="1"/>
              <a:t>nhớ</a:t>
            </a:r>
            <a:r>
              <a:rPr lang="en-US"/>
              <a:t> </a:t>
            </a:r>
            <a:r>
              <a:rPr lang="en-US" err="1"/>
              <a:t>chính</a:t>
            </a:r>
            <a:r>
              <a:rPr lang="en-US"/>
              <a:t> - Blocks in main memory = 8192. </a:t>
            </a:r>
            <a:r>
              <a:rPr lang="en-US" err="1">
                <a:solidFill>
                  <a:srgbClr val="FF0000"/>
                </a:solidFill>
              </a:rPr>
              <a:t>Kích</a:t>
            </a:r>
            <a:r>
              <a:rPr lang="en-US">
                <a:solidFill>
                  <a:srgbClr val="FF0000"/>
                </a:solidFill>
              </a:rPr>
              <a:t> </a:t>
            </a:r>
            <a:r>
              <a:rPr lang="en-US" err="1">
                <a:solidFill>
                  <a:srgbClr val="FF0000"/>
                </a:solidFill>
              </a:rPr>
              <a:t>thước</a:t>
            </a:r>
            <a:r>
              <a:rPr lang="en-US">
                <a:solidFill>
                  <a:srgbClr val="FF0000"/>
                </a:solidFill>
              </a:rPr>
              <a:t> </a:t>
            </a:r>
            <a:r>
              <a:rPr lang="en-US" err="1">
                <a:solidFill>
                  <a:srgbClr val="FF0000"/>
                </a:solidFill>
              </a:rPr>
              <a:t>bộ</a:t>
            </a:r>
            <a:r>
              <a:rPr lang="en-US">
                <a:solidFill>
                  <a:srgbClr val="FF0000"/>
                </a:solidFill>
              </a:rPr>
              <a:t> </a:t>
            </a:r>
            <a:r>
              <a:rPr lang="en-US" err="1">
                <a:solidFill>
                  <a:srgbClr val="FF0000"/>
                </a:solidFill>
              </a:rPr>
              <a:t>nhớ</a:t>
            </a:r>
            <a:r>
              <a:rPr lang="en-US">
                <a:solidFill>
                  <a:srgbClr val="FF0000"/>
                </a:solidFill>
              </a:rPr>
              <a:t> </a:t>
            </a:r>
            <a:r>
              <a:rPr lang="en-US" err="1">
                <a:solidFill>
                  <a:srgbClr val="FF0000"/>
                </a:solidFill>
              </a:rPr>
              <a:t>chính</a:t>
            </a:r>
            <a:r>
              <a:rPr lang="en-US">
                <a:solidFill>
                  <a:srgbClr val="FF0000"/>
                </a:solidFill>
              </a:rPr>
              <a:t> </a:t>
            </a:r>
            <a:r>
              <a:rPr lang="en-US" err="1">
                <a:solidFill>
                  <a:srgbClr val="FF0000"/>
                </a:solidFill>
              </a:rPr>
              <a:t>bằng</a:t>
            </a:r>
            <a:r>
              <a:rPr lang="en-US">
                <a:solidFill>
                  <a:srgbClr val="FF0000"/>
                </a:solidFill>
              </a:rPr>
              <a:t> </a:t>
            </a:r>
            <a:r>
              <a:rPr lang="en-US" err="1">
                <a:solidFill>
                  <a:srgbClr val="FF0000"/>
                </a:solidFill>
              </a:rPr>
              <a:t>bao</a:t>
            </a:r>
            <a:r>
              <a:rPr lang="en-US">
                <a:solidFill>
                  <a:srgbClr val="FF0000"/>
                </a:solidFill>
              </a:rPr>
              <a:t> </a:t>
            </a:r>
            <a:r>
              <a:rPr lang="en-US" err="1">
                <a:solidFill>
                  <a:srgbClr val="FF0000"/>
                </a:solidFill>
              </a:rPr>
              <a:t>nhiêu</a:t>
            </a:r>
            <a:r>
              <a:rPr lang="en-US">
                <a:solidFill>
                  <a:srgbClr val="FF0000"/>
                </a:solidFill>
              </a:rPr>
              <a:t>?</a:t>
            </a:r>
          </a:p>
          <a:p>
            <a:pPr lvl="1"/>
            <a:r>
              <a:rPr lang="en-US" err="1"/>
              <a:t>Ánh</a:t>
            </a:r>
            <a:r>
              <a:rPr lang="en-US"/>
              <a:t> </a:t>
            </a:r>
            <a:r>
              <a:rPr lang="en-US" err="1"/>
              <a:t>xạ</a:t>
            </a:r>
            <a:r>
              <a:rPr lang="en-US"/>
              <a:t> - Mapping = Fully-Associative.</a:t>
            </a:r>
          </a:p>
          <a:p>
            <a:pPr lvl="1"/>
            <a:r>
              <a:rPr lang="en-US" err="1"/>
              <a:t>Chính</a:t>
            </a:r>
            <a:r>
              <a:rPr lang="en-US"/>
              <a:t> </a:t>
            </a:r>
            <a:r>
              <a:rPr lang="en-US" err="1"/>
              <a:t>sách</a:t>
            </a:r>
            <a:r>
              <a:rPr lang="en-US"/>
              <a:t> </a:t>
            </a:r>
            <a:r>
              <a:rPr lang="en-US" err="1"/>
              <a:t>thay</a:t>
            </a:r>
            <a:r>
              <a:rPr lang="en-US"/>
              <a:t> </a:t>
            </a:r>
            <a:r>
              <a:rPr lang="en-US" err="1"/>
              <a:t>thế</a:t>
            </a:r>
            <a:r>
              <a:rPr lang="en-US"/>
              <a:t> - Replacement policy = LRU. </a:t>
            </a:r>
            <a:endParaRPr lang="en-GB"/>
          </a:p>
        </p:txBody>
      </p:sp>
    </p:spTree>
    <p:extLst>
      <p:ext uri="{BB962C8B-B14F-4D97-AF65-F5344CB8AC3E}">
        <p14:creationId xmlns:p14="http://schemas.microsoft.com/office/powerpoint/2010/main" val="98229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Project 2: Ảnh hưởng của kích thước Cache đến hiệu suất hệ thống (tiếp)</a:t>
            </a:r>
            <a:endParaRPr lang="en-US"/>
          </a:p>
        </p:txBody>
      </p:sp>
      <p:sp>
        <p:nvSpPr>
          <p:cNvPr id="3" name="Content Placeholder 2"/>
          <p:cNvSpPr>
            <a:spLocks noGrp="1"/>
          </p:cNvSpPr>
          <p:nvPr>
            <p:ph idx="1"/>
          </p:nvPr>
        </p:nvSpPr>
        <p:spPr>
          <a:xfrm>
            <a:off x="457200" y="1600199"/>
            <a:ext cx="8229600" cy="4406153"/>
          </a:xfrm>
          <a:solidFill>
            <a:schemeClr val="bg1"/>
          </a:solidFill>
        </p:spPr>
        <p:txBody>
          <a:bodyPr>
            <a:normAutofit fontScale="92500" lnSpcReduction="20000"/>
          </a:bodyPr>
          <a:lstStyle/>
          <a:p>
            <a:r>
              <a:rPr lang="en-US" sz="2400"/>
              <a:t>Thiết lập cache với kích thước như sau (số block trong cache): 1, 2, 4, 8, 16, 32, 64, 128, 256 và 512.</a:t>
            </a:r>
          </a:p>
          <a:p>
            <a:r>
              <a:rPr lang="en-US" sz="2400"/>
              <a:t>Với mỗi thông số trên, thiết lập các memory traces: </a:t>
            </a:r>
            <a:r>
              <a:rPr lang="en-US" sz="2400" i="1"/>
              <a:t>Hydro</a:t>
            </a:r>
            <a:r>
              <a:rPr lang="en-US" sz="2400"/>
              <a:t>, </a:t>
            </a:r>
            <a:r>
              <a:rPr lang="en-US" sz="2400" i="1"/>
              <a:t>Nasa7</a:t>
            </a:r>
            <a:r>
              <a:rPr lang="en-US" sz="2400"/>
              <a:t>, </a:t>
            </a:r>
            <a:r>
              <a:rPr lang="en-US" sz="2400" i="1"/>
              <a:t>Cexp</a:t>
            </a:r>
            <a:r>
              <a:rPr lang="en-US" sz="2400"/>
              <a:t>, </a:t>
            </a:r>
            <a:r>
              <a:rPr lang="en-US" sz="2400" i="1"/>
              <a:t>Mdljd</a:t>
            </a:r>
            <a:r>
              <a:rPr lang="en-US" sz="2400"/>
              <a:t>, </a:t>
            </a:r>
            <a:r>
              <a:rPr lang="en-US" sz="2400" i="1"/>
              <a:t>Ear</a:t>
            </a:r>
            <a:r>
              <a:rPr lang="en-US" sz="2400"/>
              <a:t>, </a:t>
            </a:r>
            <a:r>
              <a:rPr lang="en-US" sz="2400" i="1"/>
              <a:t>Comp</a:t>
            </a:r>
            <a:r>
              <a:rPr lang="en-US" sz="2400"/>
              <a:t>, </a:t>
            </a:r>
            <a:r>
              <a:rPr lang="en-US" sz="2400" i="1"/>
              <a:t>Wave</a:t>
            </a:r>
            <a:r>
              <a:rPr lang="en-US" sz="2400"/>
              <a:t>, </a:t>
            </a:r>
            <a:r>
              <a:rPr lang="en-US" sz="2400" i="1"/>
              <a:t>Swm </a:t>
            </a:r>
            <a:r>
              <a:rPr lang="en-US" sz="2400"/>
              <a:t>và </a:t>
            </a:r>
            <a:r>
              <a:rPr lang="en-US" sz="2400" i="1"/>
              <a:t>Ucomp. </a:t>
            </a:r>
            <a:r>
              <a:rPr lang="en-US" sz="2400"/>
              <a:t>Chạy và ghi lại các miss rate.</a:t>
            </a:r>
          </a:p>
          <a:p>
            <a:r>
              <a:rPr lang="en-US" sz="2400"/>
              <a:t>Thực hiện bảng thống kê dữ liệu và trả lời câu hỏi sau:</a:t>
            </a:r>
          </a:p>
          <a:p>
            <a:pPr lvl="1">
              <a:buFont typeface="Arial" panose="020B0604020202020204" pitchFamily="34" charset="0"/>
              <a:buChar char="•"/>
            </a:pPr>
            <a:r>
              <a:rPr lang="en-US" sz="2000"/>
              <a:t> Miss rate tăng hay giảm khi kích thước cache tăng? Tại sao?</a:t>
            </a:r>
          </a:p>
          <a:p>
            <a:pPr lvl="1">
              <a:buFont typeface="Arial" panose="020B0604020202020204" pitchFamily="34" charset="0"/>
              <a:buChar char="•"/>
            </a:pPr>
            <a:r>
              <a:rPr lang="en-US" sz="2000"/>
              <a:t>Trong ví dụ này, có thể thấy rằng với kích thước cache rất lớn, miss rate lại ổn định. Tại sao?</a:t>
            </a:r>
          </a:p>
          <a:p>
            <a:pPr lvl="1">
              <a:buFont typeface="Arial" panose="020B0604020202020204" pitchFamily="34" charset="0"/>
              <a:buChar char="•"/>
            </a:pPr>
            <a:r>
              <a:rPr lang="en-US" sz="2000"/>
              <a:t>Ta có thể thấy tỷ lệ miss rate có sự khác biệt lớn đối với từng mức tăng kích thước cache. Sự khác biệt này chỉ ra điều gì? Sự khác biệt này có xảy ra tại cùng một điểm với tất cả các chương trình không? Tại sao</a:t>
            </a:r>
            <a:br>
              <a:rPr lang="en-US" sz="2000"/>
            </a:br>
            <a:endParaRPr lang="en-US" sz="2000"/>
          </a:p>
        </p:txBody>
      </p:sp>
      <p:sp>
        <p:nvSpPr>
          <p:cNvPr id="4" name="Rectangle 3"/>
          <p:cNvSpPr/>
          <p:nvPr/>
        </p:nvSpPr>
        <p:spPr>
          <a:xfrm>
            <a:off x="457200" y="5574306"/>
            <a:ext cx="8229600" cy="1323439"/>
          </a:xfrm>
          <a:prstGeom prst="rect">
            <a:avLst/>
          </a:prstGeom>
          <a:solidFill>
            <a:schemeClr val="bg1"/>
          </a:solidFill>
        </p:spPr>
        <p:txBody>
          <a:bodyPr wrap="square">
            <a:spAutoFit/>
          </a:bodyPr>
          <a:lstStyle/>
          <a:p>
            <a:pPr marL="800100" lvl="1" indent="-342900">
              <a:buFont typeface="Arial" panose="020B0604020202020204" pitchFamily="34" charset="0"/>
              <a:buChar char="•"/>
            </a:pPr>
            <a:r>
              <a:rPr lang="en-US" sz="2000"/>
              <a:t>Liệu việc tăng kích thước cache có giúp cải thiện hiệu suất của hệ thống không?</a:t>
            </a:r>
          </a:p>
          <a:p>
            <a:pPr marL="800100" lvl="1" indent="-342900">
              <a:buFont typeface="Arial" panose="020B0604020202020204" pitchFamily="34" charset="0"/>
              <a:buChar char="•"/>
            </a:pPr>
            <a:r>
              <a:rPr lang="en-US" sz="2000"/>
              <a:t>Theo em, với cấu hình máy như vậy, kích thước cache hợp lý là bao nhiêu</a:t>
            </a:r>
            <a:endParaRPr lang="en-GB"/>
          </a:p>
        </p:txBody>
      </p:sp>
    </p:spTree>
    <p:extLst>
      <p:ext uri="{BB962C8B-B14F-4D97-AF65-F5344CB8AC3E}">
        <p14:creationId xmlns:p14="http://schemas.microsoft.com/office/powerpoint/2010/main" val="277963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Kết quả Project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7368770"/>
              </p:ext>
            </p:extLst>
          </p:nvPr>
        </p:nvGraphicFramePr>
        <p:xfrm>
          <a:off x="457200" y="1299258"/>
          <a:ext cx="3975904" cy="4617720"/>
        </p:xfrm>
        <a:graphic>
          <a:graphicData uri="http://schemas.openxmlformats.org/drawingml/2006/table">
            <a:tbl>
              <a:tblPr firstRow="1" bandRow="1">
                <a:tableStyleId>{93296810-A885-4BE3-A3E7-6D5BEEA58F35}</a:tableStyleId>
              </a:tblPr>
              <a:tblGrid>
                <a:gridCol w="862314">
                  <a:extLst>
                    <a:ext uri="{9D8B030D-6E8A-4147-A177-3AD203B41FA5}">
                      <a16:colId xmlns:a16="http://schemas.microsoft.com/office/drawing/2014/main" val="20000"/>
                    </a:ext>
                  </a:extLst>
                </a:gridCol>
                <a:gridCol w="1053296">
                  <a:extLst>
                    <a:ext uri="{9D8B030D-6E8A-4147-A177-3AD203B41FA5}">
                      <a16:colId xmlns:a16="http://schemas.microsoft.com/office/drawing/2014/main" val="20001"/>
                    </a:ext>
                  </a:extLst>
                </a:gridCol>
                <a:gridCol w="1041722">
                  <a:extLst>
                    <a:ext uri="{9D8B030D-6E8A-4147-A177-3AD203B41FA5}">
                      <a16:colId xmlns:a16="http://schemas.microsoft.com/office/drawing/2014/main" val="20002"/>
                    </a:ext>
                  </a:extLst>
                </a:gridCol>
                <a:gridCol w="1018572">
                  <a:extLst>
                    <a:ext uri="{9D8B030D-6E8A-4147-A177-3AD203B41FA5}">
                      <a16:colId xmlns:a16="http://schemas.microsoft.com/office/drawing/2014/main" val="20003"/>
                    </a:ext>
                  </a:extLst>
                </a:gridCol>
              </a:tblGrid>
              <a:tr h="370840">
                <a:tc>
                  <a:txBody>
                    <a:bodyPr/>
                    <a:lstStyle/>
                    <a:p>
                      <a:r>
                        <a:rPr lang="en-GB"/>
                        <a:t>Cache size</a:t>
                      </a:r>
                    </a:p>
                  </a:txBody>
                  <a:tcPr/>
                </a:tc>
                <a:tc>
                  <a:txBody>
                    <a:bodyPr/>
                    <a:lstStyle/>
                    <a:p>
                      <a:r>
                        <a:rPr lang="en-GB"/>
                        <a:t>Hydro</a:t>
                      </a:r>
                    </a:p>
                  </a:txBody>
                  <a:tcPr/>
                </a:tc>
                <a:tc>
                  <a:txBody>
                    <a:bodyPr/>
                    <a:lstStyle/>
                    <a:p>
                      <a:r>
                        <a:rPr lang="en-GB"/>
                        <a:t>Nasa7</a:t>
                      </a:r>
                    </a:p>
                  </a:txBody>
                  <a:tcPr/>
                </a:tc>
                <a:tc>
                  <a:txBody>
                    <a:bodyPr/>
                    <a:lstStyle/>
                    <a:p>
                      <a:r>
                        <a:rPr lang="en-GB"/>
                        <a:t>Cexp</a:t>
                      </a:r>
                    </a:p>
                  </a:txBody>
                  <a:tcPr/>
                </a:tc>
                <a:extLst>
                  <a:ext uri="{0D108BD9-81ED-4DB2-BD59-A6C34878D82A}">
                    <a16:rowId xmlns:a16="http://schemas.microsoft.com/office/drawing/2014/main" val="10000"/>
                  </a:ext>
                </a:extLst>
              </a:tr>
              <a:tr h="370840">
                <a:tc>
                  <a:txBody>
                    <a:bodyPr/>
                    <a:lstStyle/>
                    <a:p>
                      <a:r>
                        <a:rPr lang="en-GB"/>
                        <a:t>1</a:t>
                      </a:r>
                    </a:p>
                  </a:txBody>
                  <a:tcPr/>
                </a:tc>
                <a:tc>
                  <a:txBody>
                    <a:bodyPr/>
                    <a:lstStyle/>
                    <a:p>
                      <a:r>
                        <a:rPr lang="en-GB"/>
                        <a:t>66.19fd7%</a:t>
                      </a:r>
                    </a:p>
                  </a:txBody>
                  <a:tcPr/>
                </a:tc>
                <a:tc>
                  <a:txBody>
                    <a:bodyPr/>
                    <a:lstStyle/>
                    <a:p>
                      <a:r>
                        <a:rPr lang="en-GB"/>
                        <a:t>66.577%</a:t>
                      </a:r>
                    </a:p>
                  </a:txBody>
                  <a:tcPr/>
                </a:tc>
                <a:tc>
                  <a:txBody>
                    <a:bodyPr/>
                    <a:lstStyle/>
                    <a:p>
                      <a:r>
                        <a:rPr lang="en-GB"/>
                        <a:t>52.920%</a:t>
                      </a:r>
                    </a:p>
                  </a:txBody>
                  <a:tcPr/>
                </a:tc>
                <a:extLst>
                  <a:ext uri="{0D108BD9-81ED-4DB2-BD59-A6C34878D82A}">
                    <a16:rowId xmlns:a16="http://schemas.microsoft.com/office/drawing/2014/main" val="10001"/>
                  </a:ext>
                </a:extLst>
              </a:tr>
              <a:tr h="370840">
                <a:tc>
                  <a:txBody>
                    <a:bodyPr/>
                    <a:lstStyle/>
                    <a:p>
                      <a:r>
                        <a:rPr lang="en-GB"/>
                        <a:t>2</a:t>
                      </a:r>
                    </a:p>
                  </a:txBody>
                  <a:tcPr/>
                </a:tc>
                <a:tc>
                  <a:txBody>
                    <a:bodyPr/>
                    <a:lstStyle/>
                    <a:p>
                      <a:r>
                        <a:rPr lang="en-GB"/>
                        <a:t>42.360%</a:t>
                      </a:r>
                    </a:p>
                  </a:txBody>
                  <a:tcPr/>
                </a:tc>
                <a:tc>
                  <a:txBody>
                    <a:bodyPr/>
                    <a:lstStyle/>
                    <a:p>
                      <a:r>
                        <a:rPr lang="en-GB"/>
                        <a:t>41.024%</a:t>
                      </a:r>
                    </a:p>
                  </a:txBody>
                  <a:tcPr/>
                </a:tc>
                <a:tc>
                  <a:txBody>
                    <a:bodyPr/>
                    <a:lstStyle/>
                    <a:p>
                      <a:r>
                        <a:rPr lang="en-GB"/>
                        <a:t>43.900%</a:t>
                      </a:r>
                    </a:p>
                  </a:txBody>
                  <a:tcPr/>
                </a:tc>
                <a:extLst>
                  <a:ext uri="{0D108BD9-81ED-4DB2-BD59-A6C34878D82A}">
                    <a16:rowId xmlns:a16="http://schemas.microsoft.com/office/drawing/2014/main" val="10002"/>
                  </a:ext>
                </a:extLst>
              </a:tr>
              <a:tr h="370840">
                <a:tc>
                  <a:txBody>
                    <a:bodyPr/>
                    <a:lstStyle/>
                    <a:p>
                      <a:r>
                        <a:rPr lang="en-GB"/>
                        <a:t>4</a:t>
                      </a:r>
                    </a:p>
                  </a:txBody>
                  <a:tcPr/>
                </a:tc>
                <a:tc>
                  <a:txBody>
                    <a:bodyPr/>
                    <a:lstStyle/>
                    <a:p>
                      <a:r>
                        <a:rPr lang="en-GB"/>
                        <a:t>32.111%</a:t>
                      </a:r>
                    </a:p>
                  </a:txBody>
                  <a:tcPr/>
                </a:tc>
                <a:tc>
                  <a:txBody>
                    <a:bodyPr/>
                    <a:lstStyle/>
                    <a:p>
                      <a:r>
                        <a:rPr lang="en-GB"/>
                        <a:t>29.650%</a:t>
                      </a:r>
                    </a:p>
                  </a:txBody>
                  <a:tcPr/>
                </a:tc>
                <a:tc>
                  <a:txBody>
                    <a:bodyPr/>
                    <a:lstStyle/>
                    <a:p>
                      <a:r>
                        <a:rPr lang="en-GB"/>
                        <a:t>43.145%</a:t>
                      </a:r>
                    </a:p>
                  </a:txBody>
                  <a:tcPr/>
                </a:tc>
                <a:extLst>
                  <a:ext uri="{0D108BD9-81ED-4DB2-BD59-A6C34878D82A}">
                    <a16:rowId xmlns:a16="http://schemas.microsoft.com/office/drawing/2014/main" val="10003"/>
                  </a:ext>
                </a:extLst>
              </a:tr>
              <a:tr h="370840">
                <a:tc>
                  <a:txBody>
                    <a:bodyPr/>
                    <a:lstStyle/>
                    <a:p>
                      <a:r>
                        <a:rPr lang="en-GB"/>
                        <a:t>8</a:t>
                      </a:r>
                    </a:p>
                  </a:txBody>
                  <a:tcPr/>
                </a:tc>
                <a:tc>
                  <a:txBody>
                    <a:bodyPr/>
                    <a:lstStyle/>
                    <a:p>
                      <a:r>
                        <a:rPr lang="en-GB"/>
                        <a:t>28.068%</a:t>
                      </a:r>
                    </a:p>
                  </a:txBody>
                  <a:tcPr/>
                </a:tc>
                <a:tc>
                  <a:txBody>
                    <a:bodyPr/>
                    <a:lstStyle/>
                    <a:p>
                      <a:r>
                        <a:rPr lang="en-GB"/>
                        <a:t>25.822%</a:t>
                      </a:r>
                    </a:p>
                  </a:txBody>
                  <a:tcPr/>
                </a:tc>
                <a:tc>
                  <a:txBody>
                    <a:bodyPr/>
                    <a:lstStyle/>
                    <a:p>
                      <a:r>
                        <a:rPr lang="en-GB"/>
                        <a:t>40.065%</a:t>
                      </a:r>
                    </a:p>
                  </a:txBody>
                  <a:tcPr/>
                </a:tc>
                <a:extLst>
                  <a:ext uri="{0D108BD9-81ED-4DB2-BD59-A6C34878D82A}">
                    <a16:rowId xmlns:a16="http://schemas.microsoft.com/office/drawing/2014/main" val="10004"/>
                  </a:ext>
                </a:extLst>
              </a:tr>
              <a:tr h="370840">
                <a:tc>
                  <a:txBody>
                    <a:bodyPr/>
                    <a:lstStyle/>
                    <a:p>
                      <a:r>
                        <a:rPr lang="en-GB"/>
                        <a:t>16</a:t>
                      </a:r>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370840">
                <a:tc>
                  <a:txBody>
                    <a:bodyPr/>
                    <a:lstStyle/>
                    <a:p>
                      <a:r>
                        <a:rPr lang="en-GB"/>
                        <a:t>32</a:t>
                      </a:r>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6"/>
                  </a:ext>
                </a:extLst>
              </a:tr>
              <a:tr h="370840">
                <a:tc>
                  <a:txBody>
                    <a:bodyPr/>
                    <a:lstStyle/>
                    <a:p>
                      <a:r>
                        <a:rPr lang="en-GB"/>
                        <a:t>64</a:t>
                      </a:r>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7"/>
                  </a:ext>
                </a:extLst>
              </a:tr>
              <a:tr h="370840">
                <a:tc>
                  <a:txBody>
                    <a:bodyPr/>
                    <a:lstStyle/>
                    <a:p>
                      <a:r>
                        <a:rPr lang="en-GB"/>
                        <a:t>128</a:t>
                      </a:r>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8"/>
                  </a:ext>
                </a:extLst>
              </a:tr>
              <a:tr h="370840">
                <a:tc>
                  <a:txBody>
                    <a:bodyPr/>
                    <a:lstStyle/>
                    <a:p>
                      <a:r>
                        <a:rPr lang="en-GB"/>
                        <a:t>256</a:t>
                      </a:r>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9"/>
                  </a:ext>
                </a:extLst>
              </a:tr>
              <a:tr h="370840">
                <a:tc>
                  <a:txBody>
                    <a:bodyPr/>
                    <a:lstStyle/>
                    <a:p>
                      <a:r>
                        <a:rPr lang="en-GB"/>
                        <a:t>512</a:t>
                      </a:r>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2458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3: </a:t>
            </a:r>
            <a:r>
              <a:rPr lang="en-GB" dirty="0" err="1"/>
              <a:t>Ảnh</a:t>
            </a:r>
            <a:r>
              <a:rPr lang="en-GB" dirty="0"/>
              <a:t> </a:t>
            </a:r>
            <a:r>
              <a:rPr lang="en-GB" dirty="0" err="1"/>
              <a:t>hưởng</a:t>
            </a:r>
            <a:r>
              <a:rPr lang="en-GB" dirty="0"/>
              <a:t> </a:t>
            </a:r>
            <a:r>
              <a:rPr lang="en-GB" dirty="0" err="1"/>
              <a:t>của</a:t>
            </a:r>
            <a:r>
              <a:rPr lang="en-GB" dirty="0"/>
              <a:t> </a:t>
            </a:r>
            <a:r>
              <a:rPr lang="en-GB" dirty="0" err="1"/>
              <a:t>kích</a:t>
            </a:r>
            <a:r>
              <a:rPr lang="en-GB" dirty="0"/>
              <a:t> </a:t>
            </a:r>
            <a:r>
              <a:rPr lang="en-GB" dirty="0" err="1"/>
              <a:t>thước</a:t>
            </a:r>
            <a:r>
              <a:rPr lang="en-GB" dirty="0"/>
              <a:t> Block </a:t>
            </a:r>
            <a:r>
              <a:rPr lang="en-GB" dirty="0" err="1"/>
              <a:t>đến</a:t>
            </a:r>
            <a:r>
              <a:rPr lang="en-GB" dirty="0"/>
              <a:t> </a:t>
            </a:r>
            <a:r>
              <a:rPr lang="en-GB" dirty="0" err="1"/>
              <a:t>hiệu</a:t>
            </a:r>
            <a:r>
              <a:rPr lang="en-GB" dirty="0"/>
              <a:t> </a:t>
            </a:r>
            <a:r>
              <a:rPr lang="en-GB" dirty="0" err="1"/>
              <a:t>suất</a:t>
            </a:r>
            <a:r>
              <a:rPr lang="en-GB" dirty="0"/>
              <a:t> </a:t>
            </a:r>
            <a:r>
              <a:rPr lang="en-GB" dirty="0" err="1"/>
              <a:t>hệ</a:t>
            </a:r>
            <a:r>
              <a:rPr lang="en-GB" dirty="0"/>
              <a:t> </a:t>
            </a:r>
            <a:r>
              <a:rPr lang="en-GB" dirty="0" err="1"/>
              <a:t>thống</a:t>
            </a:r>
            <a:endParaRPr lang="en-US" dirty="0"/>
          </a:p>
        </p:txBody>
      </p:sp>
      <p:sp>
        <p:nvSpPr>
          <p:cNvPr id="4" name="Content Placeholder 2"/>
          <p:cNvSpPr>
            <a:spLocks noGrp="1"/>
          </p:cNvSpPr>
          <p:nvPr>
            <p:ph idx="1"/>
          </p:nvPr>
        </p:nvSpPr>
        <p:spPr/>
        <p:txBody>
          <a:bodyPr>
            <a:normAutofit fontScale="77500" lnSpcReduction="20000"/>
          </a:bodyPr>
          <a:lstStyle/>
          <a:p>
            <a:r>
              <a:rPr lang="en-GB" err="1"/>
              <a:t>Mục</a:t>
            </a:r>
            <a:r>
              <a:rPr lang="en-GB"/>
              <a:t> </a:t>
            </a:r>
            <a:r>
              <a:rPr lang="en-GB" err="1"/>
              <a:t>đích</a:t>
            </a:r>
            <a:r>
              <a:rPr lang="en-GB"/>
              <a:t>: </a:t>
            </a:r>
            <a:r>
              <a:rPr lang="en-GB" err="1"/>
              <a:t>thấy</a:t>
            </a:r>
            <a:r>
              <a:rPr lang="en-GB"/>
              <a:t> </a:t>
            </a:r>
            <a:r>
              <a:rPr lang="en-GB" err="1"/>
              <a:t>được</a:t>
            </a:r>
            <a:r>
              <a:rPr lang="en-GB"/>
              <a:t> </a:t>
            </a:r>
            <a:r>
              <a:rPr lang="en-GB" err="1"/>
              <a:t>ảnh</a:t>
            </a:r>
            <a:r>
              <a:rPr lang="en-GB"/>
              <a:t> </a:t>
            </a:r>
            <a:r>
              <a:rPr lang="en-GB" err="1"/>
              <a:t>hưởng</a:t>
            </a:r>
            <a:r>
              <a:rPr lang="en-GB"/>
              <a:t> </a:t>
            </a:r>
            <a:r>
              <a:rPr lang="en-GB" err="1"/>
              <a:t>của</a:t>
            </a:r>
            <a:r>
              <a:rPr lang="en-GB"/>
              <a:t> </a:t>
            </a:r>
            <a:r>
              <a:rPr lang="en-GB" err="1"/>
              <a:t>kích</a:t>
            </a:r>
            <a:r>
              <a:rPr lang="en-GB"/>
              <a:t> </a:t>
            </a:r>
            <a:r>
              <a:rPr lang="en-GB" err="1"/>
              <a:t>thước</a:t>
            </a:r>
            <a:r>
              <a:rPr lang="en-GB"/>
              <a:t> Block đối </a:t>
            </a:r>
            <a:r>
              <a:rPr lang="en-GB" err="1"/>
              <a:t>với</a:t>
            </a:r>
            <a:r>
              <a:rPr lang="en-GB"/>
              <a:t> miss rate </a:t>
            </a:r>
          </a:p>
          <a:p>
            <a:r>
              <a:rPr lang="en-GB" err="1"/>
              <a:t>Thực</a:t>
            </a:r>
            <a:r>
              <a:rPr lang="en-GB"/>
              <a:t> </a:t>
            </a:r>
            <a:r>
              <a:rPr lang="en-GB" err="1"/>
              <a:t>hiện</a:t>
            </a:r>
            <a:r>
              <a:rPr lang="en-GB"/>
              <a:t>: </a:t>
            </a:r>
            <a:r>
              <a:rPr lang="en-GB" err="1"/>
              <a:t>Thiết</a:t>
            </a:r>
            <a:r>
              <a:rPr lang="en-GB"/>
              <a:t> </a:t>
            </a:r>
            <a:r>
              <a:rPr lang="en-GB" err="1"/>
              <a:t>lập</a:t>
            </a:r>
            <a:r>
              <a:rPr lang="en-GB"/>
              <a:t> </a:t>
            </a:r>
            <a:r>
              <a:rPr lang="en-GB" err="1"/>
              <a:t>cấu</a:t>
            </a:r>
            <a:r>
              <a:rPr lang="en-GB"/>
              <a:t> </a:t>
            </a:r>
            <a:r>
              <a:rPr lang="en-GB" err="1"/>
              <a:t>hình</a:t>
            </a:r>
            <a:r>
              <a:rPr lang="en-GB"/>
              <a:t> </a:t>
            </a:r>
            <a:r>
              <a:rPr lang="en-GB" err="1"/>
              <a:t>của</a:t>
            </a:r>
            <a:r>
              <a:rPr lang="en-GB"/>
              <a:t> </a:t>
            </a:r>
            <a:r>
              <a:rPr lang="en-GB" err="1"/>
              <a:t>hệ</a:t>
            </a:r>
            <a:r>
              <a:rPr lang="en-GB"/>
              <a:t> </a:t>
            </a:r>
            <a:r>
              <a:rPr lang="en-GB" err="1"/>
              <a:t>thống</a:t>
            </a:r>
            <a:r>
              <a:rPr lang="en-GB"/>
              <a:t> </a:t>
            </a:r>
            <a:r>
              <a:rPr lang="en-GB" err="1"/>
              <a:t>với</a:t>
            </a:r>
            <a:r>
              <a:rPr lang="en-GB"/>
              <a:t> </a:t>
            </a:r>
            <a:r>
              <a:rPr lang="en-GB" err="1"/>
              <a:t>các</a:t>
            </a:r>
            <a:r>
              <a:rPr lang="en-GB"/>
              <a:t> </a:t>
            </a:r>
            <a:r>
              <a:rPr lang="en-GB" err="1"/>
              <a:t>đặc</a:t>
            </a:r>
            <a:r>
              <a:rPr lang="en-GB"/>
              <a:t> </a:t>
            </a:r>
            <a:r>
              <a:rPr lang="en-GB" err="1"/>
              <a:t>tính</a:t>
            </a:r>
            <a:r>
              <a:rPr lang="en-GB"/>
              <a:t> </a:t>
            </a:r>
            <a:r>
              <a:rPr lang="en-GB" err="1"/>
              <a:t>kiến</a:t>
            </a:r>
            <a:r>
              <a:rPr lang="en-GB"/>
              <a:t> </a:t>
            </a:r>
            <a:r>
              <a:rPr lang="en-GB" err="1"/>
              <a:t>trúc</a:t>
            </a:r>
            <a:r>
              <a:rPr lang="en-GB"/>
              <a:t> </a:t>
            </a:r>
            <a:r>
              <a:rPr lang="en-GB" err="1"/>
              <a:t>sau</a:t>
            </a:r>
            <a:r>
              <a:rPr lang="en-GB"/>
              <a:t>:</a:t>
            </a:r>
          </a:p>
          <a:p>
            <a:pPr lvl="1"/>
            <a:r>
              <a:rPr lang="en-US" err="1"/>
              <a:t>Số</a:t>
            </a:r>
            <a:r>
              <a:rPr lang="en-US"/>
              <a:t> </a:t>
            </a:r>
            <a:r>
              <a:rPr lang="en-US" err="1"/>
              <a:t>lượng</a:t>
            </a:r>
            <a:r>
              <a:rPr lang="en-US"/>
              <a:t> </a:t>
            </a:r>
            <a:r>
              <a:rPr lang="en-US" err="1"/>
              <a:t>bộ</a:t>
            </a:r>
            <a:r>
              <a:rPr lang="en-US"/>
              <a:t> </a:t>
            </a:r>
            <a:r>
              <a:rPr lang="en-US" err="1"/>
              <a:t>xử</a:t>
            </a:r>
            <a:r>
              <a:rPr lang="en-US"/>
              <a:t> </a:t>
            </a:r>
            <a:r>
              <a:rPr lang="en-US" err="1"/>
              <a:t>lý</a:t>
            </a:r>
            <a:r>
              <a:rPr lang="en-US"/>
              <a:t> - Processors in SMP = 1.</a:t>
            </a:r>
          </a:p>
          <a:p>
            <a:pPr lvl="1"/>
            <a:r>
              <a:rPr lang="en-US" err="1"/>
              <a:t>Giao</a:t>
            </a:r>
            <a:r>
              <a:rPr lang="en-US"/>
              <a:t> </a:t>
            </a:r>
            <a:r>
              <a:rPr lang="en-US" err="1"/>
              <a:t>thức</a:t>
            </a:r>
            <a:r>
              <a:rPr lang="en-US"/>
              <a:t> </a:t>
            </a:r>
            <a:r>
              <a:rPr lang="en-US" err="1"/>
              <a:t>liên</a:t>
            </a:r>
            <a:r>
              <a:rPr lang="en-US"/>
              <a:t> </a:t>
            </a:r>
            <a:r>
              <a:rPr lang="en-US" err="1"/>
              <a:t>kết</a:t>
            </a:r>
            <a:r>
              <a:rPr lang="en-US"/>
              <a:t> cache - Cache coherence protocol = MESI.</a:t>
            </a:r>
          </a:p>
          <a:p>
            <a:pPr lvl="1"/>
            <a:r>
              <a:rPr lang="en-US"/>
              <a:t>Phương </a:t>
            </a:r>
            <a:r>
              <a:rPr lang="en-US" err="1"/>
              <a:t>pháp</a:t>
            </a:r>
            <a:r>
              <a:rPr lang="en-US"/>
              <a:t> </a:t>
            </a:r>
            <a:r>
              <a:rPr lang="en-US" err="1"/>
              <a:t>phân</a:t>
            </a:r>
            <a:r>
              <a:rPr lang="en-US"/>
              <a:t> </a:t>
            </a:r>
            <a:r>
              <a:rPr lang="en-US" err="1"/>
              <a:t>xử</a:t>
            </a:r>
            <a:r>
              <a:rPr lang="en-US"/>
              <a:t> Bus - Scheme for bus arbitration = Random.</a:t>
            </a:r>
          </a:p>
          <a:p>
            <a:pPr lvl="1"/>
            <a:r>
              <a:rPr lang="en-US" err="1"/>
              <a:t>Kích</a:t>
            </a:r>
            <a:r>
              <a:rPr lang="en-US"/>
              <a:t> </a:t>
            </a:r>
            <a:r>
              <a:rPr lang="en-US" err="1"/>
              <a:t>thước</a:t>
            </a:r>
            <a:r>
              <a:rPr lang="en-US"/>
              <a:t> word - Word wide (bits) = 16.</a:t>
            </a:r>
          </a:p>
          <a:p>
            <a:pPr lvl="1"/>
            <a:r>
              <a:rPr lang="en-US"/>
              <a:t>Kích thước bộ nhớ RAM = 256 KB (số lượng block trong bộ nhớ sẽ thay đổi) </a:t>
            </a:r>
          </a:p>
          <a:p>
            <a:pPr lvl="1"/>
            <a:r>
              <a:rPr lang="en-US"/>
              <a:t>Kích thước cache = 4 KB (số line –block trong cace thay đổi)</a:t>
            </a:r>
            <a:endParaRPr lang="en-US">
              <a:solidFill>
                <a:srgbClr val="FF0000"/>
              </a:solidFill>
            </a:endParaRPr>
          </a:p>
          <a:p>
            <a:pPr lvl="1"/>
            <a:r>
              <a:rPr lang="en-US" err="1"/>
              <a:t>Ánh</a:t>
            </a:r>
            <a:r>
              <a:rPr lang="en-US"/>
              <a:t> </a:t>
            </a:r>
            <a:r>
              <a:rPr lang="en-US" err="1"/>
              <a:t>xạ</a:t>
            </a:r>
            <a:r>
              <a:rPr lang="en-US"/>
              <a:t> - Mapping = Fully-Associative.</a:t>
            </a:r>
          </a:p>
          <a:p>
            <a:pPr lvl="1"/>
            <a:r>
              <a:rPr lang="en-US" err="1"/>
              <a:t>Chính</a:t>
            </a:r>
            <a:r>
              <a:rPr lang="en-US"/>
              <a:t> </a:t>
            </a:r>
            <a:r>
              <a:rPr lang="en-US" err="1"/>
              <a:t>sách</a:t>
            </a:r>
            <a:r>
              <a:rPr lang="en-US"/>
              <a:t> </a:t>
            </a:r>
            <a:r>
              <a:rPr lang="en-US" err="1"/>
              <a:t>thay</a:t>
            </a:r>
            <a:r>
              <a:rPr lang="en-US"/>
              <a:t> </a:t>
            </a:r>
            <a:r>
              <a:rPr lang="en-US" err="1"/>
              <a:t>thế</a:t>
            </a:r>
            <a:r>
              <a:rPr lang="en-US"/>
              <a:t> - Replacement policy = LRU. </a:t>
            </a:r>
            <a:endParaRPr lang="en-GB"/>
          </a:p>
        </p:txBody>
      </p:sp>
    </p:spTree>
    <p:extLst>
      <p:ext uri="{BB962C8B-B14F-4D97-AF65-F5344CB8AC3E}">
        <p14:creationId xmlns:p14="http://schemas.microsoft.com/office/powerpoint/2010/main" val="293009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525963"/>
          </a:xfrm>
        </p:spPr>
        <p:txBody>
          <a:bodyPr/>
          <a:lstStyle/>
          <a:p>
            <a:r>
              <a:rPr lang="en-US" dirty="0" err="1"/>
              <a:t>Cấu</a:t>
            </a:r>
            <a:r>
              <a:rPr lang="en-US" dirty="0"/>
              <a:t> </a:t>
            </a:r>
            <a:r>
              <a:rPr lang="en-US" dirty="0" err="1"/>
              <a:t>hình</a:t>
            </a:r>
            <a:r>
              <a:rPr lang="en-US" dirty="0"/>
              <a:t> </a:t>
            </a:r>
            <a:r>
              <a:rPr lang="en-US" dirty="0" err="1"/>
              <a:t>kích</a:t>
            </a:r>
            <a:r>
              <a:rPr lang="en-US" dirty="0"/>
              <a:t> </a:t>
            </a:r>
            <a:r>
              <a:rPr lang="en-US" dirty="0" err="1"/>
              <a:t>thước</a:t>
            </a:r>
            <a:r>
              <a:rPr lang="en-US" dirty="0"/>
              <a:t> Block (</a:t>
            </a:r>
            <a:r>
              <a:rPr lang="en-US" dirty="0" err="1"/>
              <a:t>số</a:t>
            </a:r>
            <a:r>
              <a:rPr lang="en-US" dirty="0"/>
              <a:t> word/1 block) </a:t>
            </a:r>
            <a:r>
              <a:rPr lang="en-US" dirty="0" err="1"/>
              <a:t>như</a:t>
            </a:r>
            <a:r>
              <a:rPr lang="en-US" dirty="0"/>
              <a:t> </a:t>
            </a:r>
            <a:r>
              <a:rPr lang="en-US" dirty="0" err="1"/>
              <a:t>sau</a:t>
            </a:r>
            <a:r>
              <a:rPr lang="en-US" dirty="0"/>
              <a:t>: 4, 8, 16, 32, 64, 128, 256, 512, 1024.</a:t>
            </a:r>
          </a:p>
          <a:p>
            <a:r>
              <a:rPr lang="en-US" dirty="0" err="1"/>
              <a:t>Với</a:t>
            </a:r>
            <a:r>
              <a:rPr lang="en-US" dirty="0"/>
              <a:t> </a:t>
            </a:r>
            <a:r>
              <a:rPr lang="en-US" dirty="0" err="1"/>
              <a:t>mỗi</a:t>
            </a:r>
            <a:r>
              <a:rPr lang="en-US" dirty="0"/>
              <a:t> </a:t>
            </a:r>
            <a:r>
              <a:rPr lang="en-US" dirty="0" err="1"/>
              <a:t>cấu</a:t>
            </a:r>
            <a:r>
              <a:rPr lang="en-US" dirty="0"/>
              <a:t> </a:t>
            </a:r>
            <a:r>
              <a:rPr lang="en-US" dirty="0" err="1"/>
              <a:t>hình</a:t>
            </a:r>
            <a:r>
              <a:rPr lang="en-US" dirty="0"/>
              <a:t> </a:t>
            </a:r>
            <a:r>
              <a:rPr lang="en-US" dirty="0" err="1"/>
              <a:t>trên</a:t>
            </a:r>
            <a:r>
              <a:rPr lang="en-US" dirty="0"/>
              <a:t>, </a:t>
            </a:r>
            <a:r>
              <a:rPr lang="en-US" dirty="0" err="1"/>
              <a:t>gọi</a:t>
            </a:r>
            <a:r>
              <a:rPr lang="en-US" dirty="0"/>
              <a:t> </a:t>
            </a:r>
            <a:r>
              <a:rPr lang="en-US" dirty="0" err="1"/>
              <a:t>các</a:t>
            </a:r>
            <a:r>
              <a:rPr lang="en-US" dirty="0"/>
              <a:t> memory traces: </a:t>
            </a:r>
            <a:r>
              <a:rPr lang="en-US" i="1" dirty="0"/>
              <a:t>Hydro</a:t>
            </a:r>
            <a:r>
              <a:rPr lang="en-US" dirty="0"/>
              <a:t>, </a:t>
            </a:r>
            <a:r>
              <a:rPr lang="en-US" i="1" dirty="0" err="1"/>
              <a:t>Nasa7</a:t>
            </a:r>
            <a:r>
              <a:rPr lang="en-US" dirty="0"/>
              <a:t>, </a:t>
            </a:r>
            <a:r>
              <a:rPr lang="en-US" i="1" dirty="0" err="1"/>
              <a:t>Cexp</a:t>
            </a:r>
            <a:r>
              <a:rPr lang="en-US" dirty="0"/>
              <a:t> </a:t>
            </a:r>
            <a:r>
              <a:rPr lang="en-US" dirty="0" err="1"/>
              <a:t>và</a:t>
            </a:r>
            <a:r>
              <a:rPr lang="en-US" dirty="0"/>
              <a:t> </a:t>
            </a:r>
            <a:r>
              <a:rPr lang="en-US" dirty="0" err="1"/>
              <a:t>xác</a:t>
            </a:r>
            <a:r>
              <a:rPr lang="en-US" dirty="0"/>
              <a:t> </a:t>
            </a:r>
            <a:r>
              <a:rPr lang="en-US" dirty="0" err="1"/>
              <a:t>định</a:t>
            </a:r>
            <a:r>
              <a:rPr lang="en-US" dirty="0"/>
              <a:t> miss rate </a:t>
            </a:r>
            <a:r>
              <a:rPr lang="en-US" dirty="0" err="1"/>
              <a:t>của</a:t>
            </a:r>
            <a:r>
              <a:rPr lang="en-US" dirty="0"/>
              <a:t> </a:t>
            </a:r>
            <a:r>
              <a:rPr lang="en-US" dirty="0" err="1"/>
              <a:t>chúng</a:t>
            </a:r>
            <a:endParaRPr lang="en-US" dirty="0"/>
          </a:p>
          <a:p>
            <a:r>
              <a:rPr lang="en-US" dirty="0"/>
              <a:t>Lập </a:t>
            </a:r>
            <a:r>
              <a:rPr lang="en-US" dirty="0" err="1"/>
              <a:t>bảng</a:t>
            </a:r>
            <a:r>
              <a:rPr lang="en-US" dirty="0"/>
              <a:t> </a:t>
            </a:r>
            <a:r>
              <a:rPr lang="en-US" dirty="0" err="1"/>
              <a:t>và</a:t>
            </a:r>
            <a:r>
              <a:rPr lang="en-US" dirty="0"/>
              <a:t> </a:t>
            </a:r>
            <a:r>
              <a:rPr lang="en-US" dirty="0" err="1"/>
              <a:t>trả</a:t>
            </a:r>
            <a:r>
              <a:rPr lang="en-US" dirty="0"/>
              <a:t> </a:t>
            </a:r>
            <a:r>
              <a:rPr lang="en-US" dirty="0" err="1"/>
              <a:t>lời</a:t>
            </a:r>
            <a:r>
              <a:rPr lang="en-US" dirty="0"/>
              <a:t> </a:t>
            </a:r>
            <a:r>
              <a:rPr lang="en-US" dirty="0" err="1"/>
              <a:t>các</a:t>
            </a:r>
            <a:r>
              <a:rPr lang="en-US" dirty="0"/>
              <a:t> </a:t>
            </a:r>
            <a:r>
              <a:rPr lang="en-US" dirty="0" err="1"/>
              <a:t>câu</a:t>
            </a:r>
            <a:r>
              <a:rPr lang="en-US" dirty="0"/>
              <a:t> </a:t>
            </a:r>
            <a:r>
              <a:rPr lang="en-US" dirty="0" err="1"/>
              <a:t>hỏi</a:t>
            </a:r>
            <a:r>
              <a:rPr lang="en-US" dirty="0"/>
              <a:t> </a:t>
            </a:r>
            <a:r>
              <a:rPr lang="en-US" dirty="0" err="1"/>
              <a:t>sau</a:t>
            </a:r>
            <a:r>
              <a:rPr lang="en-US" dirty="0"/>
              <a:t>:</a:t>
            </a:r>
          </a:p>
          <a:p>
            <a:pPr lvl="1"/>
            <a:r>
              <a:rPr lang="en-US" dirty="0" err="1"/>
              <a:t>Nếu</a:t>
            </a:r>
            <a:r>
              <a:rPr lang="en-US" dirty="0"/>
              <a:t> </a:t>
            </a:r>
            <a:r>
              <a:rPr lang="en-US" dirty="0" err="1"/>
              <a:t>kích</a:t>
            </a:r>
            <a:r>
              <a:rPr lang="en-US" dirty="0"/>
              <a:t> </a:t>
            </a:r>
            <a:r>
              <a:rPr lang="en-US" dirty="0" err="1"/>
              <a:t>thước</a:t>
            </a:r>
            <a:r>
              <a:rPr lang="en-US" dirty="0"/>
              <a:t> block </a:t>
            </a:r>
            <a:r>
              <a:rPr lang="en-US" dirty="0" err="1"/>
              <a:t>tăng</a:t>
            </a:r>
            <a:r>
              <a:rPr lang="en-US" dirty="0"/>
              <a:t> </a:t>
            </a:r>
            <a:r>
              <a:rPr lang="en-US" dirty="0" err="1"/>
              <a:t>thì</a:t>
            </a:r>
            <a:r>
              <a:rPr lang="en-US" dirty="0"/>
              <a:t> miss rate </a:t>
            </a:r>
            <a:r>
              <a:rPr lang="en-US" dirty="0" err="1"/>
              <a:t>tăng</a:t>
            </a:r>
            <a:r>
              <a:rPr lang="en-US" dirty="0"/>
              <a:t> hay </a:t>
            </a:r>
            <a:r>
              <a:rPr lang="en-US" dirty="0" err="1"/>
              <a:t>giảm</a:t>
            </a:r>
            <a:r>
              <a:rPr lang="en-US" dirty="0"/>
              <a:t>? </a:t>
            </a:r>
            <a:r>
              <a:rPr lang="en-US" dirty="0" err="1"/>
              <a:t>Tại</a:t>
            </a:r>
            <a:r>
              <a:rPr lang="en-US" dirty="0"/>
              <a:t> </a:t>
            </a:r>
            <a:r>
              <a:rPr lang="en-US" dirty="0" err="1"/>
              <a:t>sao</a:t>
            </a:r>
            <a:r>
              <a:rPr lang="en-US" dirty="0"/>
              <a:t>?</a:t>
            </a:r>
          </a:p>
          <a:p>
            <a:pPr lvl="1"/>
            <a:r>
              <a:rPr lang="en-US" dirty="0" err="1"/>
              <a:t>Kích</a:t>
            </a:r>
            <a:r>
              <a:rPr lang="en-US" dirty="0"/>
              <a:t> </a:t>
            </a:r>
            <a:r>
              <a:rPr lang="en-US" dirty="0" err="1"/>
              <a:t>thước</a:t>
            </a:r>
            <a:r>
              <a:rPr lang="en-US" dirty="0"/>
              <a:t> Block </a:t>
            </a:r>
            <a:r>
              <a:rPr lang="en-US" dirty="0" err="1"/>
              <a:t>nào</a:t>
            </a:r>
            <a:r>
              <a:rPr lang="en-US" dirty="0"/>
              <a:t> </a:t>
            </a:r>
            <a:r>
              <a:rPr lang="en-US" dirty="0" err="1"/>
              <a:t>cho</a:t>
            </a:r>
            <a:r>
              <a:rPr lang="en-US" dirty="0"/>
              <a:t> </a:t>
            </a:r>
            <a:r>
              <a:rPr lang="en-US" dirty="0" err="1"/>
              <a:t>hiệu</a:t>
            </a:r>
            <a:r>
              <a:rPr lang="en-US" dirty="0"/>
              <a:t> </a:t>
            </a:r>
            <a:r>
              <a:rPr lang="en-US" dirty="0" err="1"/>
              <a:t>suất</a:t>
            </a:r>
            <a:r>
              <a:rPr lang="en-US" dirty="0"/>
              <a:t> </a:t>
            </a:r>
            <a:r>
              <a:rPr lang="en-US" dirty="0" err="1"/>
              <a:t>hệ</a:t>
            </a:r>
            <a:r>
              <a:rPr lang="en-US" dirty="0"/>
              <a:t> </a:t>
            </a:r>
            <a:r>
              <a:rPr lang="en-US" dirty="0" err="1"/>
              <a:t>thống</a:t>
            </a:r>
            <a:r>
              <a:rPr lang="en-US" dirty="0"/>
              <a:t> </a:t>
            </a:r>
            <a:r>
              <a:rPr lang="en-US" dirty="0" err="1"/>
              <a:t>cao</a:t>
            </a:r>
            <a:r>
              <a:rPr lang="en-US" dirty="0"/>
              <a:t> </a:t>
            </a:r>
            <a:r>
              <a:rPr lang="en-US" dirty="0" err="1"/>
              <a:t>nhất</a:t>
            </a:r>
            <a:r>
              <a:rPr lang="en-US" dirty="0"/>
              <a:t> </a:t>
            </a:r>
            <a:r>
              <a:rPr lang="en-US" dirty="0" err="1"/>
              <a:t>đối</a:t>
            </a:r>
            <a:r>
              <a:rPr lang="en-US" dirty="0"/>
              <a:t> </a:t>
            </a:r>
            <a:r>
              <a:rPr lang="en-US" dirty="0" err="1"/>
              <a:t>với</a:t>
            </a:r>
            <a:r>
              <a:rPr lang="en-US" dirty="0"/>
              <a:t> </a:t>
            </a:r>
            <a:r>
              <a:rPr lang="en-US" dirty="0" err="1"/>
              <a:t>cả</a:t>
            </a:r>
            <a:r>
              <a:rPr lang="en-US" dirty="0"/>
              <a:t> 3 </a:t>
            </a:r>
            <a:r>
              <a:rPr lang="en-US" dirty="0" err="1"/>
              <a:t>chương</a:t>
            </a:r>
            <a:r>
              <a:rPr lang="en-US" dirty="0"/>
              <a:t> </a:t>
            </a:r>
            <a:r>
              <a:rPr lang="en-US" dirty="0" err="1"/>
              <a:t>trình</a:t>
            </a:r>
            <a:r>
              <a:rPr lang="en-US" dirty="0"/>
              <a:t> </a:t>
            </a:r>
            <a:r>
              <a:rPr lang="en-US" dirty="0" err="1"/>
              <a:t>trên</a:t>
            </a:r>
            <a:r>
              <a:rPr lang="en-US" dirty="0"/>
              <a:t>.</a:t>
            </a:r>
          </a:p>
          <a:p>
            <a:pPr lvl="1"/>
            <a:endParaRPr lang="en-US" dirty="0"/>
          </a:p>
        </p:txBody>
      </p:sp>
      <p:sp>
        <p:nvSpPr>
          <p:cNvPr id="4" name="Title 1"/>
          <p:cNvSpPr>
            <a:spLocks noGrp="1"/>
          </p:cNvSpPr>
          <p:nvPr>
            <p:ph type="title"/>
          </p:nvPr>
        </p:nvSpPr>
        <p:spPr/>
        <p:txBody>
          <a:bodyPr/>
          <a:lstStyle/>
          <a:p>
            <a:r>
              <a:rPr lang="en-GB"/>
              <a:t>Project 3: Ảnh hưởng của kích thước Block đến hiệu suất hệ thống (tiếp)</a:t>
            </a:r>
            <a:endParaRPr lang="en-US"/>
          </a:p>
        </p:txBody>
      </p:sp>
    </p:spTree>
    <p:extLst>
      <p:ext uri="{BB962C8B-B14F-4D97-AF65-F5344CB8AC3E}">
        <p14:creationId xmlns:p14="http://schemas.microsoft.com/office/powerpoint/2010/main" val="65043531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594</Template>
  <TotalTime>1762</TotalTime>
  <Words>1525</Words>
  <Application>Microsoft Office PowerPoint</Application>
  <PresentationFormat>On-screen Show (4:3)</PresentationFormat>
  <Paragraphs>113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Diseño predeterminado</vt:lpstr>
      <vt:lpstr>Thực hành 1 Bộ nhớ Cache</vt:lpstr>
      <vt:lpstr>Mục đích bài Lab1</vt:lpstr>
      <vt:lpstr>Project 1: Kiểm tra tính cục bộ (lân cận) của các chương trình khác nhau</vt:lpstr>
      <vt:lpstr>Project 1: Kiểm tra tính cục bộ (lân cận) của các chương trình khác nhau (tiếp)</vt:lpstr>
      <vt:lpstr>Project 2: Ảnh hưởng của kích thước Cache đến hiệu suất hệ thống</vt:lpstr>
      <vt:lpstr>Project 2: Ảnh hưởng của kích thước Cache đến hiệu suất hệ thống (tiếp)</vt:lpstr>
      <vt:lpstr>Kết quả Project 2</vt:lpstr>
      <vt:lpstr>Project 3: Ảnh hưởng của kích thước Block đến hiệu suất hệ thống</vt:lpstr>
      <vt:lpstr>Project 3: Ảnh hưởng của kích thước Block đến hiệu suất hệ thống (tiếp)</vt:lpstr>
      <vt:lpstr>Project 4: Ảnh hưởng của phương pháp ánh xạ đến hiệu suất hệ thống</vt:lpstr>
      <vt:lpstr>Project 4: Ảnh hưởng của phương pháp ánh xạ đến hiệu suất hệ thống (tiếp)</vt:lpstr>
      <vt:lpstr>Project 4: Ảnh hưởng của phương pháp ánh xạ đến hiệu suất hệ thống (tiếp)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Projects using SMPCache 3.0</dc:title>
  <dc:creator>Thao Nguyen</dc:creator>
  <cp:lastModifiedBy>Thao Nguyen</cp:lastModifiedBy>
  <cp:revision>35</cp:revision>
  <dcterms:created xsi:type="dcterms:W3CDTF">2018-09-28T08:00:38Z</dcterms:created>
  <dcterms:modified xsi:type="dcterms:W3CDTF">2022-10-18T06:39:43Z</dcterms:modified>
</cp:coreProperties>
</file>