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8"/>
  </p:notesMasterIdLst>
  <p:sldIdLst>
    <p:sldId id="256" r:id="rId3"/>
    <p:sldId id="257" r:id="rId4"/>
    <p:sldId id="258" r:id="rId5"/>
    <p:sldId id="291" r:id="rId6"/>
    <p:sldId id="259" r:id="rId7"/>
    <p:sldId id="260" r:id="rId8"/>
    <p:sldId id="292" r:id="rId9"/>
    <p:sldId id="261" r:id="rId10"/>
    <p:sldId id="262" r:id="rId11"/>
    <p:sldId id="263" r:id="rId12"/>
    <p:sldId id="264" r:id="rId13"/>
    <p:sldId id="265" r:id="rId14"/>
    <p:sldId id="266" r:id="rId15"/>
    <p:sldId id="267" r:id="rId16"/>
    <p:sldId id="269" r:id="rId17"/>
    <p:sldId id="271" r:id="rId18"/>
    <p:sldId id="293" r:id="rId19"/>
    <p:sldId id="294" r:id="rId20"/>
    <p:sldId id="295" r:id="rId21"/>
    <p:sldId id="270" r:id="rId22"/>
    <p:sldId id="274" r:id="rId23"/>
    <p:sldId id="273" r:id="rId24"/>
    <p:sldId id="279" r:id="rId25"/>
    <p:sldId id="272" r:id="rId26"/>
    <p:sldId id="277" r:id="rId27"/>
    <p:sldId id="296" r:id="rId28"/>
    <p:sldId id="297" r:id="rId29"/>
    <p:sldId id="298" r:id="rId30"/>
    <p:sldId id="299" r:id="rId31"/>
    <p:sldId id="278" r:id="rId32"/>
    <p:sldId id="281" r:id="rId33"/>
    <p:sldId id="280" r:id="rId34"/>
    <p:sldId id="300" r:id="rId35"/>
    <p:sldId id="288" r:id="rId36"/>
    <p:sldId id="290" r:id="rId37"/>
  </p:sldIdLst>
  <p:sldSz cx="9144000" cy="5143500" type="screen16x9"/>
  <p:notesSz cx="6858000" cy="9144000"/>
  <p:embeddedFontLst>
    <p:embeddedFont>
      <p:font typeface="Fira Sans Extra Condensed" panose="020B0503050000020004" pitchFamily="34" charset="0"/>
      <p:regular r:id="rId39"/>
      <p:bold r:id="rId40"/>
      <p:italic r:id="rId41"/>
      <p:boldItalic r:id="rId42"/>
    </p:embeddedFont>
    <p:embeddedFont>
      <p:font typeface="Fira Sans Extra Condensed SemiBold" panose="020B0604020202020204" charset="0"/>
      <p:regular r:id="rId43"/>
      <p:bold r:id="rId44"/>
      <p:italic r:id="rId45"/>
      <p:boldItalic r:id="rId46"/>
    </p:embeddedFont>
    <p:embeddedFont>
      <p:font typeface="Proxima Nova" panose="020B0604020202020204" charset="0"/>
      <p:regular r:id="rId47"/>
      <p:bold r:id="rId48"/>
      <p:italic r:id="rId49"/>
      <p:boldItalic r:id="rId50"/>
    </p:embeddedFont>
    <p:embeddedFont>
      <p:font typeface="Proxima Nova Semibold" panose="020B0604020202020204" charset="0"/>
      <p:regular r:id="rId51"/>
      <p:bold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631149-0DAC-4F56-AE0A-95FECC6A5E05}">
  <a:tblStyle styleId="{42631149-0DAC-4F56-AE0A-95FECC6A5E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07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e96fd5876e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453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4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07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e96fd5876e_0_2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667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e96fd5876e_0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e96fd5876e_0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593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a:extLst>
            <a:ext uri="{FF2B5EF4-FFF2-40B4-BE49-F238E27FC236}">
              <a16:creationId xmlns:a16="http://schemas.microsoft.com/office/drawing/2014/main" id="{8B04D17D-4591-FD46-7C13-47E81993851A}"/>
            </a:ext>
          </a:extLst>
        </p:cNvPr>
        <p:cNvGrpSpPr/>
        <p:nvPr/>
      </p:nvGrpSpPr>
      <p:grpSpPr>
        <a:xfrm>
          <a:off x="0" y="0"/>
          <a:ext cx="0" cy="0"/>
          <a:chOff x="0" y="0"/>
          <a:chExt cx="0" cy="0"/>
        </a:xfrm>
      </p:grpSpPr>
      <p:sp>
        <p:nvSpPr>
          <p:cNvPr id="1373" name="Google Shape;1373;ge96fd5876e_0_2032:notes">
            <a:extLst>
              <a:ext uri="{FF2B5EF4-FFF2-40B4-BE49-F238E27FC236}">
                <a16:creationId xmlns:a16="http://schemas.microsoft.com/office/drawing/2014/main" id="{70FFAEC8-AAE5-5269-3FFD-7D9548940C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a:extLst>
              <a:ext uri="{FF2B5EF4-FFF2-40B4-BE49-F238E27FC236}">
                <a16:creationId xmlns:a16="http://schemas.microsoft.com/office/drawing/2014/main" id="{AE97093D-4B52-9154-B5BF-E310961CF7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244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a:extLst>
            <a:ext uri="{FF2B5EF4-FFF2-40B4-BE49-F238E27FC236}">
              <a16:creationId xmlns:a16="http://schemas.microsoft.com/office/drawing/2014/main" id="{D2DC83A9-B8A4-D043-53F3-0BF5428CB2C5}"/>
            </a:ext>
          </a:extLst>
        </p:cNvPr>
        <p:cNvGrpSpPr/>
        <p:nvPr/>
      </p:nvGrpSpPr>
      <p:grpSpPr>
        <a:xfrm>
          <a:off x="0" y="0"/>
          <a:ext cx="0" cy="0"/>
          <a:chOff x="0" y="0"/>
          <a:chExt cx="0" cy="0"/>
        </a:xfrm>
      </p:grpSpPr>
      <p:sp>
        <p:nvSpPr>
          <p:cNvPr id="1373" name="Google Shape;1373;ge96fd5876e_0_2032:notes">
            <a:extLst>
              <a:ext uri="{FF2B5EF4-FFF2-40B4-BE49-F238E27FC236}">
                <a16:creationId xmlns:a16="http://schemas.microsoft.com/office/drawing/2014/main" id="{ED7E49FE-9F89-9F8C-2249-F796E609C9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a:extLst>
              <a:ext uri="{FF2B5EF4-FFF2-40B4-BE49-F238E27FC236}">
                <a16:creationId xmlns:a16="http://schemas.microsoft.com/office/drawing/2014/main" id="{BF87D158-A739-80DC-B78E-D69D824E2D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582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e96fd5876e_0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012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e96fd5876e_0_4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256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e96fd5876e_0_3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e96fd5876e_0_3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178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e4f2e5e74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e4f2e5e74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92EDD1B1-7F5C-17EC-DB79-8399200995BC}"/>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16CC3024-63AC-1F71-0D34-F77C2F0170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9087498E-4860-4236-C4F2-248DA218AD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77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a:extLst>
            <a:ext uri="{FF2B5EF4-FFF2-40B4-BE49-F238E27FC236}">
              <a16:creationId xmlns:a16="http://schemas.microsoft.com/office/drawing/2014/main" id="{B978309F-4B80-C870-3FDC-739963890D07}"/>
            </a:ext>
          </a:extLst>
        </p:cNvPr>
        <p:cNvGrpSpPr/>
        <p:nvPr/>
      </p:nvGrpSpPr>
      <p:grpSpPr>
        <a:xfrm>
          <a:off x="0" y="0"/>
          <a:ext cx="0" cy="0"/>
          <a:chOff x="0" y="0"/>
          <a:chExt cx="0" cy="0"/>
        </a:xfrm>
      </p:grpSpPr>
      <p:sp>
        <p:nvSpPr>
          <p:cNvPr id="447" name="Google Shape;447;ge9566a474a_0_1210:notes">
            <a:extLst>
              <a:ext uri="{FF2B5EF4-FFF2-40B4-BE49-F238E27FC236}">
                <a16:creationId xmlns:a16="http://schemas.microsoft.com/office/drawing/2014/main" id="{4786BC75-D459-BA7B-09F0-D0C4582EF7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a:extLst>
              <a:ext uri="{FF2B5EF4-FFF2-40B4-BE49-F238E27FC236}">
                <a16:creationId xmlns:a16="http://schemas.microsoft.com/office/drawing/2014/main" id="{6CD60948-29AC-7F8F-2D5D-B437CF3532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64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1595013267"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a:t>Ứng dụng Học máy xây dựng Mô hình phân tích cảm xúc của người xem trực tuyến qua các đánh giá Phim</a:t>
            </a:r>
            <a:endParaRPr sz="2800"/>
          </a:p>
        </p:txBody>
      </p:sp>
      <p:sp>
        <p:nvSpPr>
          <p:cNvPr id="47" name="Google Shape;47;p15"/>
          <p:cNvSpPr txBox="1">
            <a:spLocks noGrp="1"/>
          </p:cNvSpPr>
          <p:nvPr>
            <p:ph type="subTitle" idx="1"/>
          </p:nvPr>
        </p:nvSpPr>
        <p:spPr>
          <a:xfrm>
            <a:off x="5623200" y="3567648"/>
            <a:ext cx="2855926" cy="7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Nhóm 1 – 64KTPM1</a:t>
            </a:r>
          </a:p>
          <a:p>
            <a:pPr marL="0" lvl="0" indent="0" algn="ctr" rtl="0">
              <a:spcBef>
                <a:spcPts val="0"/>
              </a:spcBef>
              <a:spcAft>
                <a:spcPts val="0"/>
              </a:spcAft>
              <a:buNone/>
            </a:pPr>
            <a:r>
              <a:rPr lang="en"/>
              <a:t>GVHD.TS.Tạ Quang Chiểu</a:t>
            </a:r>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txBox="1"/>
          <p:nvPr/>
        </p:nvSpPr>
        <p:spPr>
          <a:xfrm>
            <a:off x="4095763" y="1047750"/>
            <a:ext cx="952500"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accent6"/>
                </a:solidFill>
                <a:latin typeface="Fira Sans Extra Condensed"/>
                <a:ea typeface="Fira Sans Extra Condensed"/>
                <a:cs typeface="Fira Sans Extra Condensed"/>
                <a:sym typeface="Fira Sans Extra Condensed"/>
              </a:rPr>
              <a:t>AI</a:t>
            </a:r>
            <a:endParaRPr sz="4800" b="1">
              <a:solidFill>
                <a:schemeClr val="accent6"/>
              </a:solidFill>
              <a:latin typeface="Fira Sans Extra Condensed"/>
              <a:ea typeface="Fira Sans Extra Condensed"/>
              <a:cs typeface="Fira Sans Extra Condensed"/>
              <a:sym typeface="Fira Sans Extra Condensed"/>
            </a:endParaRPr>
          </a:p>
        </p:txBody>
      </p:sp>
      <p:sp>
        <p:nvSpPr>
          <p:cNvPr id="690" name="Google Shape;690;p22"/>
          <p:cNvSpPr txBox="1"/>
          <p:nvPr/>
        </p:nvSpPr>
        <p:spPr>
          <a:xfrm>
            <a:off x="3480025" y="1473900"/>
            <a:ext cx="2184000" cy="4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 ID3</a:t>
            </a:r>
            <a:endParaRPr sz="1800" b="1">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stCxn id="690" idx="2"/>
            <a:endCxn id="692" idx="0"/>
          </p:cNvCxnSpPr>
          <p:nvPr/>
        </p:nvCxnSpPr>
        <p:spPr>
          <a:xfrm rot="5400000">
            <a:off x="4156525" y="2081100"/>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3133988" cy="824600"/>
            <a:chOff x="457200" y="959300"/>
            <a:chExt cx="3133988" cy="824600"/>
          </a:xfrm>
        </p:grpSpPr>
        <p:grpSp>
          <p:nvGrpSpPr>
            <p:cNvPr id="697" name="Google Shape;697;p22"/>
            <p:cNvGrpSpPr/>
            <p:nvPr/>
          </p:nvGrpSpPr>
          <p:grpSpPr>
            <a:xfrm>
              <a:off x="914400" y="959300"/>
              <a:ext cx="2676788" cy="824600"/>
              <a:chOff x="457200" y="959300"/>
              <a:chExt cx="2676788" cy="824600"/>
            </a:xfrm>
          </p:grpSpPr>
          <p:sp>
            <p:nvSpPr>
              <p:cNvPr id="698" name="Google Shape;698;p22"/>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ID3 là gì?</a:t>
                </a:r>
                <a:endParaRPr sz="1800" b="1">
                  <a:solidFill>
                    <a:srgbClr val="000000"/>
                  </a:solidFill>
                  <a:latin typeface="Fira Sans Extra Condensed"/>
                  <a:ea typeface="Fira Sans Extra Condensed"/>
                  <a:cs typeface="Fira Sans Extra Condensed"/>
                  <a:sym typeface="Fira Sans Extra Condensed"/>
                </a:endParaRPr>
              </a:p>
            </p:txBody>
          </p:sp>
          <p:sp>
            <p:nvSpPr>
              <p:cNvPr id="699" name="Google Shape;699;p22"/>
              <p:cNvSpPr txBox="1"/>
              <p:nvPr/>
            </p:nvSpPr>
            <p:spPr>
              <a:xfrm>
                <a:off x="457200" y="1300900"/>
                <a:ext cx="2676788"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ID3 là thuật toán xây dựng decision tree áp dụng cho bài toán phân lớp nhị phân</a:t>
                </a:r>
                <a:endParaRPr sz="1300">
                  <a:solidFill>
                    <a:srgbClr val="000000"/>
                  </a:solidFill>
                  <a:latin typeface="Roboto"/>
                  <a:ea typeface="Roboto"/>
                  <a:cs typeface="Roboto"/>
                  <a:sym typeface="Roboto"/>
                </a:endParaRPr>
              </a:p>
            </p:txBody>
          </p:sp>
        </p:gr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612040" cy="824600"/>
            <a:chOff x="457200" y="2970300"/>
            <a:chExt cx="2612040" cy="824600"/>
          </a:xfrm>
        </p:grpSpPr>
        <p:grpSp>
          <p:nvGrpSpPr>
            <p:cNvPr id="702" name="Google Shape;702;p22"/>
            <p:cNvGrpSpPr/>
            <p:nvPr/>
          </p:nvGrpSpPr>
          <p:grpSpPr>
            <a:xfrm>
              <a:off x="914399" y="2970300"/>
              <a:ext cx="2154841" cy="824600"/>
              <a:chOff x="457199" y="2984950"/>
              <a:chExt cx="2154841" cy="824600"/>
            </a:xfrm>
          </p:grpSpPr>
          <p:sp>
            <p:nvSpPr>
              <p:cNvPr id="703" name="Google Shape;703;p22"/>
              <p:cNvSpPr txBox="1"/>
              <p:nvPr/>
            </p:nvSpPr>
            <p:spPr>
              <a:xfrm>
                <a:off x="457200" y="29849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Mục đích</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704" name="Google Shape;704;p22"/>
              <p:cNvSpPr txBox="1"/>
              <p:nvPr/>
            </p:nvSpPr>
            <p:spPr>
              <a:xfrm>
                <a:off x="457199" y="3326550"/>
                <a:ext cx="2154841"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Khả năng xử lý các loại dữ liệu: category và numeric</a:t>
                </a:r>
                <a:endParaRPr sz="1300">
                  <a:solidFill>
                    <a:srgbClr val="000000"/>
                  </a:solidFill>
                  <a:latin typeface="Roboto"/>
                  <a:ea typeface="Roboto"/>
                  <a:cs typeface="Roboto"/>
                  <a:sym typeface="Roboto"/>
                </a:endParaRPr>
              </a:p>
            </p:txBody>
          </p:sp>
        </p:gr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03</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724800" cy="824600"/>
            <a:chOff x="457200" y="1964800"/>
            <a:chExt cx="2724800" cy="824600"/>
          </a:xfrm>
        </p:grpSpPr>
        <p:grpSp>
          <p:nvGrpSpPr>
            <p:cNvPr id="707" name="Google Shape;707;p22"/>
            <p:cNvGrpSpPr/>
            <p:nvPr/>
          </p:nvGrpSpPr>
          <p:grpSpPr>
            <a:xfrm>
              <a:off x="914400" y="1964800"/>
              <a:ext cx="2267600" cy="824600"/>
              <a:chOff x="457200" y="2087425"/>
              <a:chExt cx="2267600" cy="824600"/>
            </a:xfrm>
          </p:grpSpPr>
          <p:sp>
            <p:nvSpPr>
              <p:cNvPr id="708" name="Google Shape;708;p22"/>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Mục đích</a:t>
                </a:r>
                <a:endParaRPr sz="1800" b="1">
                  <a:solidFill>
                    <a:srgbClr val="000000"/>
                  </a:solidFill>
                  <a:latin typeface="Fira Sans Extra Condensed"/>
                  <a:ea typeface="Fira Sans Extra Condensed"/>
                  <a:cs typeface="Fira Sans Extra Condensed"/>
                  <a:sym typeface="Fira Sans Extra Condensed"/>
                </a:endParaRPr>
              </a:p>
            </p:txBody>
          </p:sp>
          <p:sp>
            <p:nvSpPr>
              <p:cNvPr id="709" name="Google Shape;709;p22"/>
              <p:cNvSpPr txBox="1"/>
              <p:nvPr/>
            </p:nvSpPr>
            <p:spPr>
              <a:xfrm>
                <a:off x="457200" y="2429025"/>
                <a:ext cx="22676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Hiệu quả với dữ liệu của bài toán phân loại có nhãn đầu ra rời rạc</a:t>
                </a:r>
                <a:endParaRPr sz="1300">
                  <a:solidFill>
                    <a:srgbClr val="000000"/>
                  </a:solidFill>
                  <a:latin typeface="Roboto"/>
                  <a:ea typeface="Roboto"/>
                  <a:cs typeface="Roboto"/>
                  <a:sym typeface="Roboto"/>
                </a:endParaRP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02</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824600"/>
            <a:chOff x="457200" y="3975800"/>
            <a:chExt cx="2518200" cy="824600"/>
          </a:xfrm>
        </p:grpSpPr>
        <p:grpSp>
          <p:nvGrpSpPr>
            <p:cNvPr id="712" name="Google Shape;712;p22"/>
            <p:cNvGrpSpPr/>
            <p:nvPr/>
          </p:nvGrpSpPr>
          <p:grpSpPr>
            <a:xfrm>
              <a:off x="914400" y="3975800"/>
              <a:ext cx="2061000" cy="824600"/>
              <a:chOff x="457200" y="3975800"/>
              <a:chExt cx="2061000" cy="824600"/>
            </a:xfrm>
          </p:grpSpPr>
          <p:sp>
            <p:nvSpPr>
              <p:cNvPr id="713" name="Google Shape;713;p22"/>
              <p:cNvSpPr txBox="1"/>
              <p:nvPr/>
            </p:nvSpPr>
            <p:spPr>
              <a:xfrm>
                <a:off x="4572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Mục đích</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714" name="Google Shape;714;p22"/>
              <p:cNvSpPr txBox="1"/>
              <p:nvPr/>
            </p:nvSpPr>
            <p:spPr>
              <a:xfrm>
                <a:off x="457200" y="43174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Dễ hiểu cách thức ra quyết định của mô hình</a:t>
                </a:r>
                <a:endParaRPr sz="1300">
                  <a:solidFill>
                    <a:srgbClr val="000000"/>
                  </a:solidFill>
                  <a:latin typeface="Roboto"/>
                  <a:ea typeface="Roboto"/>
                  <a:cs typeface="Roboto"/>
                  <a:sym typeface="Roboto"/>
                </a:endParaRPr>
              </a:p>
            </p:txBody>
          </p:sp>
        </p:gr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04</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168600" y="959300"/>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Input</a:t>
                </a:r>
                <a:endParaRPr sz="1800" b="1">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Training data set gồm tập dữ liệu X và nhãn Y</a:t>
                </a:r>
                <a:endParaRPr sz="1300">
                  <a:solidFill>
                    <a:srgbClr val="000000"/>
                  </a:solidFill>
                  <a:latin typeface="Roboto"/>
                  <a:ea typeface="Roboto"/>
                  <a:cs typeface="Roboto"/>
                  <a:sym typeface="Roboto"/>
                </a:endParaRPr>
              </a:p>
            </p:txBody>
          </p:sp>
        </p:gr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05</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6168600" y="1964800"/>
            <a:ext cx="2518200" cy="824600"/>
            <a:chOff x="6168600" y="1964800"/>
            <a:chExt cx="2518200" cy="824600"/>
          </a:xfrm>
        </p:grpSpPr>
        <p:grpSp>
          <p:nvGrpSpPr>
            <p:cNvPr id="727" name="Google Shape;727;p22"/>
            <p:cNvGrpSpPr/>
            <p:nvPr/>
          </p:nvGrpSpPr>
          <p:grpSpPr>
            <a:xfrm>
              <a:off x="6168600" y="1964800"/>
              <a:ext cx="2061000" cy="824600"/>
              <a:chOff x="6625825" y="2087425"/>
              <a:chExt cx="2061000" cy="824600"/>
            </a:xfrm>
          </p:grpSpPr>
          <p:sp>
            <p:nvSpPr>
              <p:cNvPr id="728" name="Google Shape;728;p22"/>
              <p:cNvSpPr txBox="1"/>
              <p:nvPr/>
            </p:nvSpPr>
            <p:spPr>
              <a:xfrm>
                <a:off x="6625825"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Output</a:t>
                </a:r>
                <a:endParaRPr sz="1800" b="1">
                  <a:solidFill>
                    <a:srgbClr val="000000"/>
                  </a:solidFill>
                  <a:latin typeface="Fira Sans Extra Condensed"/>
                  <a:ea typeface="Fira Sans Extra Condensed"/>
                  <a:cs typeface="Fira Sans Extra Condensed"/>
                  <a:sym typeface="Fira Sans Extra Condensed"/>
                </a:endParaRPr>
              </a:p>
            </p:txBody>
          </p:sp>
          <p:sp>
            <p:nvSpPr>
              <p:cNvPr id="729" name="Google Shape;729;p22"/>
              <p:cNvSpPr txBox="1"/>
              <p:nvPr/>
            </p:nvSpPr>
            <p:spPr>
              <a:xfrm>
                <a:off x="6625825"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t>Đ</a:t>
                </a:r>
                <a:r>
                  <a:rPr lang="vi-VN"/>
                  <a:t>ưa ra dự đoán nhãn </a:t>
                </a:r>
                <a:r>
                  <a:rPr lang="en-US"/>
                  <a:t>Y</a:t>
                </a:r>
                <a:r>
                  <a:rPr lang="vi-VN"/>
                  <a:t> trên dữ liệu bất kỳ</a:t>
                </a:r>
                <a:endParaRPr>
                  <a:solidFill>
                    <a:srgbClr val="000000"/>
                  </a:solidFill>
                  <a:latin typeface="Roboto"/>
                  <a:ea typeface="Roboto"/>
                  <a:cs typeface="Roboto"/>
                  <a:sym typeface="Roboto"/>
                </a:endParaRPr>
              </a:p>
            </p:txBody>
          </p:sp>
        </p:gr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06</a:t>
              </a:r>
              <a:endParaRPr sz="1800" b="1">
                <a:solidFill>
                  <a:schemeClr val="accent6"/>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3"/>
          <p:cNvSpPr/>
          <p:nvPr/>
        </p:nvSpPr>
        <p:spPr>
          <a:xfrm>
            <a:off x="4168050" y="1625107"/>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4168050" y="2762420"/>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grpSp>
        <p:nvGrpSpPr>
          <p:cNvPr id="750" name="Google Shape;750;p23"/>
          <p:cNvGrpSpPr/>
          <p:nvPr/>
        </p:nvGrpSpPr>
        <p:grpSpPr>
          <a:xfrm>
            <a:off x="4336020" y="1793058"/>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4335959" y="2930314"/>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4335891" y="4067689"/>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8" name="Google Shape;768;p23"/>
          <p:cNvCxnSpPr>
            <a:cxnSpLocks/>
          </p:cNvCxnSpPr>
          <p:nvPr/>
        </p:nvCxnSpPr>
        <p:spPr>
          <a:xfrm flipH="1">
            <a:off x="3482775" y="2061290"/>
            <a:ext cx="685275" cy="0"/>
          </a:xfrm>
          <a:prstGeom prst="straightConnector1">
            <a:avLst/>
          </a:prstGeom>
          <a:noFill/>
          <a:ln w="9525" cap="flat" cmpd="sng">
            <a:solidFill>
              <a:schemeClr val="accent1"/>
            </a:solidFill>
            <a:prstDash val="solid"/>
            <a:round/>
            <a:headEnd type="none" w="med" len="med"/>
            <a:tailEnd type="none" w="med" len="med"/>
          </a:ln>
        </p:spPr>
      </p:cxnSp>
      <p:grpSp>
        <p:nvGrpSpPr>
          <p:cNvPr id="770" name="Google Shape;770;p23"/>
          <p:cNvGrpSpPr/>
          <p:nvPr/>
        </p:nvGrpSpPr>
        <p:grpSpPr>
          <a:xfrm>
            <a:off x="548038" y="1828126"/>
            <a:ext cx="2934737" cy="483000"/>
            <a:chOff x="6626315" y="1686145"/>
            <a:chExt cx="2934737" cy="483000"/>
          </a:xfrm>
        </p:grpSpPr>
        <p:sp>
          <p:nvSpPr>
            <p:cNvPr id="771" name="Google Shape;771;p23"/>
            <p:cNvSpPr txBox="1"/>
            <p:nvPr/>
          </p:nvSpPr>
          <p:spPr>
            <a:xfrm>
              <a:off x="6626315" y="1686145"/>
              <a:ext cx="280613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Ta</a:t>
              </a:r>
              <a:r>
                <a:rPr lang="en-US" sz="1300"/>
                <a:t> </a:t>
              </a:r>
              <a:r>
                <a:rPr lang="vi-VN" sz="1300"/>
                <a:t>cần</a:t>
              </a:r>
              <a:r>
                <a:rPr lang="en-US" sz="1300"/>
                <a:t> </a:t>
              </a:r>
              <a:r>
                <a:rPr lang="vi-VN" sz="1300"/>
                <a:t>xác</a:t>
              </a:r>
              <a:r>
                <a:rPr lang="en-US" sz="1300"/>
                <a:t> </a:t>
              </a:r>
              <a:r>
                <a:rPr lang="vi-VN" sz="1300"/>
                <a:t>định thứ tự của thuộc tính cần xem xét tại mỗi bước</a:t>
              </a:r>
              <a:endParaRPr sz="1300">
                <a:solidFill>
                  <a:srgbClr val="000000"/>
                </a:solidFill>
                <a:latin typeface="Roboto"/>
                <a:ea typeface="Roboto"/>
                <a:cs typeface="Roboto"/>
                <a:sym typeface="Roboto"/>
              </a:endParaRPr>
            </a:p>
          </p:txBody>
        </p:sp>
        <p:sp>
          <p:nvSpPr>
            <p:cNvPr id="769" name="Google Shape;769;p23"/>
            <p:cNvSpPr/>
            <p:nvPr/>
          </p:nvSpPr>
          <p:spPr>
            <a:xfrm>
              <a:off x="9515333" y="1718621"/>
              <a:ext cx="45719"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3"/>
          <p:cNvGrpSpPr/>
          <p:nvPr/>
        </p:nvGrpSpPr>
        <p:grpSpPr>
          <a:xfrm>
            <a:off x="3443485" y="2921745"/>
            <a:ext cx="4959865" cy="520202"/>
            <a:chOff x="4098992" y="2472563"/>
            <a:chExt cx="4729738" cy="520202"/>
          </a:xfrm>
        </p:grpSpPr>
        <p:sp>
          <p:nvSpPr>
            <p:cNvPr id="773" name="Google Shape;773;p23"/>
            <p:cNvSpPr txBox="1"/>
            <p:nvPr/>
          </p:nvSpPr>
          <p:spPr>
            <a:xfrm>
              <a:off x="6451786" y="2472563"/>
              <a:ext cx="2376944"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Áp dụng cho mỗi node con đến khi đạt điều kiện dừng</a:t>
              </a:r>
              <a:endParaRPr sz="1300">
                <a:solidFill>
                  <a:srgbClr val="000000"/>
                </a:solidFill>
                <a:latin typeface="Roboto"/>
                <a:ea typeface="Roboto"/>
                <a:cs typeface="Roboto"/>
                <a:sym typeface="Roboto"/>
              </a:endParaRPr>
            </a:p>
          </p:txBody>
        </p:sp>
        <p:sp>
          <p:nvSpPr>
            <p:cNvPr id="774" name="Google Shape;774;p23"/>
            <p:cNvSpPr/>
            <p:nvPr/>
          </p:nvSpPr>
          <p:spPr>
            <a:xfrm>
              <a:off x="4098992" y="2591365"/>
              <a:ext cx="45719"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9" name="Google Shape;779;p23"/>
          <p:cNvCxnSpPr>
            <a:cxnSpLocks/>
            <a:stCxn id="774" idx="1"/>
          </p:cNvCxnSpPr>
          <p:nvPr/>
        </p:nvCxnSpPr>
        <p:spPr>
          <a:xfrm flipV="1">
            <a:off x="3443485" y="3234011"/>
            <a:ext cx="724565" cy="7236"/>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768;p23">
            <a:extLst>
              <a:ext uri="{FF2B5EF4-FFF2-40B4-BE49-F238E27FC236}">
                <a16:creationId xmlns:a16="http://schemas.microsoft.com/office/drawing/2014/main" id="{66DD8D22-749A-A0A8-22FC-016441F2CFDF}"/>
              </a:ext>
            </a:extLst>
          </p:cNvPr>
          <p:cNvCxnSpPr>
            <a:cxnSpLocks/>
            <a:endCxn id="18" idx="1"/>
          </p:cNvCxnSpPr>
          <p:nvPr/>
        </p:nvCxnSpPr>
        <p:spPr>
          <a:xfrm>
            <a:off x="4975950" y="2061302"/>
            <a:ext cx="780300" cy="0"/>
          </a:xfrm>
          <a:prstGeom prst="straightConnector1">
            <a:avLst/>
          </a:prstGeom>
          <a:noFill/>
          <a:ln w="9525" cap="flat" cmpd="sng">
            <a:solidFill>
              <a:schemeClr val="accent1"/>
            </a:solidFill>
            <a:prstDash val="solid"/>
            <a:round/>
            <a:headEnd type="none" w="med" len="med"/>
            <a:tailEnd type="none" w="med" len="med"/>
          </a:ln>
        </p:spPr>
      </p:cxnSp>
      <p:grpSp>
        <p:nvGrpSpPr>
          <p:cNvPr id="16" name="Google Shape;770;p23">
            <a:extLst>
              <a:ext uri="{FF2B5EF4-FFF2-40B4-BE49-F238E27FC236}">
                <a16:creationId xmlns:a16="http://schemas.microsoft.com/office/drawing/2014/main" id="{C5E9B302-5B8E-CD19-1644-D8B7B89F4361}"/>
              </a:ext>
            </a:extLst>
          </p:cNvPr>
          <p:cNvGrpSpPr/>
          <p:nvPr/>
        </p:nvGrpSpPr>
        <p:grpSpPr>
          <a:xfrm>
            <a:off x="5756100" y="1819790"/>
            <a:ext cx="2761100" cy="483000"/>
            <a:chOff x="6483000" y="1338363"/>
            <a:chExt cx="2761100" cy="483000"/>
          </a:xfrm>
        </p:grpSpPr>
        <p:sp>
          <p:nvSpPr>
            <p:cNvPr id="17" name="Google Shape;771;p23">
              <a:extLst>
                <a:ext uri="{FF2B5EF4-FFF2-40B4-BE49-F238E27FC236}">
                  <a16:creationId xmlns:a16="http://schemas.microsoft.com/office/drawing/2014/main" id="{1FEBCE5E-0FB0-F2AB-0EFE-29CAE4C31289}"/>
                </a:ext>
              </a:extLst>
            </p:cNvPr>
            <p:cNvSpPr txBox="1"/>
            <p:nvPr/>
          </p:nvSpPr>
          <p:spPr>
            <a:xfrm>
              <a:off x="6625788" y="1338363"/>
              <a:ext cx="2618312"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Với mỗi thuộc tính dữ liệu được chia vào các node con tương ứng với giá trị thuộc tính đã chọn</a:t>
              </a:r>
              <a:endParaRPr sz="1300">
                <a:solidFill>
                  <a:srgbClr val="000000"/>
                </a:solidFill>
                <a:latin typeface="Roboto"/>
                <a:ea typeface="Roboto"/>
                <a:cs typeface="Roboto"/>
                <a:sym typeface="Roboto"/>
              </a:endParaRPr>
            </a:p>
          </p:txBody>
        </p:sp>
        <p:sp>
          <p:nvSpPr>
            <p:cNvPr id="18" name="Google Shape;769;p23">
              <a:extLst>
                <a:ext uri="{FF2B5EF4-FFF2-40B4-BE49-F238E27FC236}">
                  <a16:creationId xmlns:a16="http://schemas.microsoft.com/office/drawing/2014/main" id="{8A545322-87AA-33FE-1AEF-A1AF043F0A93}"/>
                </a:ext>
              </a:extLst>
            </p:cNvPr>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772;p23">
            <a:extLst>
              <a:ext uri="{FF2B5EF4-FFF2-40B4-BE49-F238E27FC236}">
                <a16:creationId xmlns:a16="http://schemas.microsoft.com/office/drawing/2014/main" id="{B907D7B3-2B39-2E05-3940-5D30E40DC42B}"/>
              </a:ext>
            </a:extLst>
          </p:cNvPr>
          <p:cNvGrpSpPr/>
          <p:nvPr/>
        </p:nvGrpSpPr>
        <p:grpSpPr>
          <a:xfrm>
            <a:off x="417819" y="2582317"/>
            <a:ext cx="5384614" cy="1825571"/>
            <a:chOff x="992319" y="1980735"/>
            <a:chExt cx="5384614" cy="1825571"/>
          </a:xfrm>
        </p:grpSpPr>
        <p:sp>
          <p:nvSpPr>
            <p:cNvPr id="20" name="Google Shape;773;p23">
              <a:extLst>
                <a:ext uri="{FF2B5EF4-FFF2-40B4-BE49-F238E27FC236}">
                  <a16:creationId xmlns:a16="http://schemas.microsoft.com/office/drawing/2014/main" id="{DA174A5B-AB6E-C309-704B-AB39347F592C}"/>
                </a:ext>
              </a:extLst>
            </p:cNvPr>
            <p:cNvSpPr txBox="1"/>
            <p:nvPr/>
          </p:nvSpPr>
          <p:spPr>
            <a:xfrm>
              <a:off x="992319" y="1980735"/>
              <a:ext cx="3113832" cy="18255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Chọn thuộc tính tốt nhất: tại mỗi bước thuật toán chọn thuộc tính có khả năng phân chia dữ liệu tốt nhất dựa vào hàm entropy để đo độ tinh khiết/vẩn đục và information gain để đánh giá mức độ thông tin của mỗi thuộc tính</a:t>
              </a:r>
              <a:endParaRPr sz="1300">
                <a:solidFill>
                  <a:srgbClr val="000000"/>
                </a:solidFill>
                <a:latin typeface="Roboto"/>
                <a:ea typeface="Roboto"/>
                <a:cs typeface="Roboto"/>
                <a:sym typeface="Roboto"/>
              </a:endParaRPr>
            </a:p>
          </p:txBody>
        </p:sp>
        <p:sp>
          <p:nvSpPr>
            <p:cNvPr id="21" name="Google Shape;774;p23">
              <a:extLst>
                <a:ext uri="{FF2B5EF4-FFF2-40B4-BE49-F238E27FC236}">
                  <a16:creationId xmlns:a16="http://schemas.microsoft.com/office/drawing/2014/main" id="{69A61095-9FB4-3B24-9CB1-428A858B6EAC}"/>
                </a:ext>
              </a:extLst>
            </p:cNvPr>
            <p:cNvSpPr/>
            <p:nvPr/>
          </p:nvSpPr>
          <p:spPr>
            <a:xfrm>
              <a:off x="6331214" y="2444421"/>
              <a:ext cx="45719"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 name="Google Shape;779;p23">
            <a:extLst>
              <a:ext uri="{FF2B5EF4-FFF2-40B4-BE49-F238E27FC236}">
                <a16:creationId xmlns:a16="http://schemas.microsoft.com/office/drawing/2014/main" id="{9D17A90A-17A3-7E9E-2913-7F3CA0F50D9D}"/>
              </a:ext>
            </a:extLst>
          </p:cNvPr>
          <p:cNvCxnSpPr>
            <a:cxnSpLocks/>
            <a:endCxn id="21" idx="1"/>
          </p:cNvCxnSpPr>
          <p:nvPr/>
        </p:nvCxnSpPr>
        <p:spPr>
          <a:xfrm>
            <a:off x="4962142" y="3234011"/>
            <a:ext cx="794572" cy="12692"/>
          </a:xfrm>
          <a:prstGeom prst="straightConnector1">
            <a:avLst/>
          </a:prstGeom>
          <a:noFill/>
          <a:ln w="9525" cap="flat" cmpd="sng">
            <a:solidFill>
              <a:schemeClr val="accent4"/>
            </a:solidFill>
            <a:prstDash val="solid"/>
            <a:round/>
            <a:headEnd type="none" w="med" len="med"/>
            <a:tailEnd type="none" w="med" len="med"/>
          </a:ln>
        </p:spPr>
      </p:cxnSp>
      <p:sp>
        <p:nvSpPr>
          <p:cNvPr id="32" name="TextBox 31">
            <a:extLst>
              <a:ext uri="{FF2B5EF4-FFF2-40B4-BE49-F238E27FC236}">
                <a16:creationId xmlns:a16="http://schemas.microsoft.com/office/drawing/2014/main" id="{B17215B0-AEF1-372B-B9E4-324D4BE5196F}"/>
              </a:ext>
            </a:extLst>
          </p:cNvPr>
          <p:cNvSpPr txBox="1"/>
          <p:nvPr/>
        </p:nvSpPr>
        <p:spPr>
          <a:xfrm>
            <a:off x="3528586" y="886864"/>
            <a:ext cx="2012816" cy="307777"/>
          </a:xfrm>
          <a:prstGeom prst="rect">
            <a:avLst/>
          </a:prstGeom>
          <a:noFill/>
        </p:spPr>
        <p:txBody>
          <a:bodyPr wrap="square" rtlCol="0">
            <a:spAutoFit/>
          </a:bodyPr>
          <a:lstStyle/>
          <a:p>
            <a:pPr algn="ctr"/>
            <a:r>
              <a:rPr lang="en-US" b="1"/>
              <a:t>Ý tưởng thuật toán</a:t>
            </a:r>
          </a:p>
        </p:txBody>
      </p:sp>
      <p:sp>
        <p:nvSpPr>
          <p:cNvPr id="41" name="Google Shape;896;p25">
            <a:extLst>
              <a:ext uri="{FF2B5EF4-FFF2-40B4-BE49-F238E27FC236}">
                <a16:creationId xmlns:a16="http://schemas.microsoft.com/office/drawing/2014/main" id="{DC680955-D514-94BD-412A-45BB259606DD}"/>
              </a:ext>
            </a:extLst>
          </p:cNvPr>
          <p:cNvSpPr/>
          <p:nvPr/>
        </p:nvSpPr>
        <p:spPr>
          <a:xfrm>
            <a:off x="401209" y="2832147"/>
            <a:ext cx="3090220" cy="1278421"/>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4;p25">
            <a:extLst>
              <a:ext uri="{FF2B5EF4-FFF2-40B4-BE49-F238E27FC236}">
                <a16:creationId xmlns:a16="http://schemas.microsoft.com/office/drawing/2014/main" id="{1E351469-65DE-7711-6F66-A204D185F8F4}"/>
              </a:ext>
            </a:extLst>
          </p:cNvPr>
          <p:cNvSpPr/>
          <p:nvPr/>
        </p:nvSpPr>
        <p:spPr>
          <a:xfrm>
            <a:off x="5756100" y="1754884"/>
            <a:ext cx="2761100" cy="614664"/>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2;p25">
            <a:extLst>
              <a:ext uri="{FF2B5EF4-FFF2-40B4-BE49-F238E27FC236}">
                <a16:creationId xmlns:a16="http://schemas.microsoft.com/office/drawing/2014/main" id="{D5543F91-5234-A504-A987-3144FCA2040E}"/>
              </a:ext>
            </a:extLst>
          </p:cNvPr>
          <p:cNvSpPr/>
          <p:nvPr/>
        </p:nvSpPr>
        <p:spPr>
          <a:xfrm>
            <a:off x="401210" y="1819790"/>
            <a:ext cx="3074424" cy="491331"/>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90;p25">
            <a:extLst>
              <a:ext uri="{FF2B5EF4-FFF2-40B4-BE49-F238E27FC236}">
                <a16:creationId xmlns:a16="http://schemas.microsoft.com/office/drawing/2014/main" id="{64191B9D-7210-0E4F-08AA-D74242EE47E9}"/>
              </a:ext>
            </a:extLst>
          </p:cNvPr>
          <p:cNvSpPr/>
          <p:nvPr/>
        </p:nvSpPr>
        <p:spPr>
          <a:xfrm>
            <a:off x="5756100" y="2930314"/>
            <a:ext cx="2761100" cy="4830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4"/>
          <p:cNvSpPr/>
          <p:nvPr/>
        </p:nvSpPr>
        <p:spPr>
          <a:xfrm>
            <a:off x="4077295" y="2392973"/>
            <a:ext cx="4667400" cy="800100"/>
          </a:xfrm>
          <a:prstGeom prst="roundRect">
            <a:avLst>
              <a:gd name="adj" fmla="val 50000"/>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4013536" y="1134387"/>
            <a:ext cx="4673264" cy="8001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 name="Google Shape;788;p24"/>
          <p:cNvGrpSpPr/>
          <p:nvPr/>
        </p:nvGrpSpPr>
        <p:grpSpPr>
          <a:xfrm>
            <a:off x="457174" y="2260745"/>
            <a:ext cx="2909328" cy="2471118"/>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sp>
        <p:nvSpPr>
          <p:cNvPr id="853" name="Google Shape;853;p24"/>
          <p:cNvSpPr/>
          <p:nvPr/>
        </p:nvSpPr>
        <p:spPr>
          <a:xfrm>
            <a:off x="3996057" y="1134387"/>
            <a:ext cx="801105" cy="800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4077295" y="2383638"/>
            <a:ext cx="800100" cy="800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4094987" y="3574925"/>
            <a:ext cx="800100" cy="800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4"/>
          <p:cNvGrpSpPr/>
          <p:nvPr/>
        </p:nvGrpSpPr>
        <p:grpSpPr>
          <a:xfrm>
            <a:off x="457200" y="1216038"/>
            <a:ext cx="2913201" cy="540200"/>
            <a:chOff x="737850" y="1035250"/>
            <a:chExt cx="2913201" cy="1021200"/>
          </a:xfrm>
        </p:grpSpPr>
        <p:sp>
          <p:nvSpPr>
            <p:cNvPr id="867" name="Google Shape;867;p24"/>
            <p:cNvSpPr/>
            <p:nvPr/>
          </p:nvSpPr>
          <p:spPr>
            <a:xfrm>
              <a:off x="737850" y="10352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046551" y="1048256"/>
              <a:ext cx="604500" cy="93913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sp>
        <p:nvSpPr>
          <p:cNvPr id="870" name="Google Shape;870;p24"/>
          <p:cNvSpPr txBox="1"/>
          <p:nvPr/>
        </p:nvSpPr>
        <p:spPr>
          <a:xfrm>
            <a:off x="851033" y="134089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Điều kiện dừng</a:t>
            </a:r>
            <a:endParaRPr sz="1800" b="1">
              <a:solidFill>
                <a:srgbClr val="000000"/>
              </a:solidFill>
              <a:latin typeface="Fira Sans Extra Condensed"/>
              <a:ea typeface="Fira Sans Extra Condensed"/>
              <a:cs typeface="Fira Sans Extra Condensed"/>
              <a:sym typeface="Fira Sans Extra Condensed"/>
            </a:endParaRPr>
          </a:p>
        </p:txBody>
      </p:sp>
      <p:sp>
        <p:nvSpPr>
          <p:cNvPr id="872" name="Google Shape;872;p24"/>
          <p:cNvSpPr/>
          <p:nvPr/>
        </p:nvSpPr>
        <p:spPr>
          <a:xfrm>
            <a:off x="2892349" y="1299454"/>
            <a:ext cx="354617"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4"/>
          <p:cNvGrpSpPr/>
          <p:nvPr/>
        </p:nvGrpSpPr>
        <p:grpSpPr>
          <a:xfrm>
            <a:off x="4077295" y="1378287"/>
            <a:ext cx="4324185" cy="312300"/>
            <a:chOff x="4084251" y="1996500"/>
            <a:chExt cx="4412874" cy="312300"/>
          </a:xfrm>
        </p:grpSpPr>
        <p:sp>
          <p:nvSpPr>
            <p:cNvPr id="874" name="Google Shape;874;p24"/>
            <p:cNvSpPr txBox="1"/>
            <p:nvPr/>
          </p:nvSpPr>
          <p:spPr>
            <a:xfrm>
              <a:off x="4747251" y="1996500"/>
              <a:ext cx="3749874"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Nếu chỉ có duy nhất một nhãn trong tập dữ liệu thì không cần phân chia thêm và ta gán nhãn đó cho nhánh</a:t>
              </a:r>
              <a:endParaRPr sz="1300">
                <a:solidFill>
                  <a:schemeClr val="dk1"/>
                </a:solidFill>
                <a:latin typeface="Roboto"/>
                <a:ea typeface="Roboto"/>
                <a:cs typeface="Roboto"/>
                <a:sym typeface="Roboto"/>
              </a:endParaRPr>
            </a:p>
          </p:txBody>
        </p:sp>
        <p:sp>
          <p:nvSpPr>
            <p:cNvPr id="875" name="Google Shape;875;p24"/>
            <p:cNvSpPr txBox="1"/>
            <p:nvPr/>
          </p:nvSpPr>
          <p:spPr>
            <a:xfrm>
              <a:off x="4084251" y="19965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01</a:t>
              </a:r>
              <a:endParaRPr sz="1800" b="1">
                <a:solidFill>
                  <a:schemeClr val="dk1"/>
                </a:solidFill>
                <a:latin typeface="Fira Sans Extra Condensed"/>
                <a:ea typeface="Fira Sans Extra Condensed"/>
                <a:cs typeface="Fira Sans Extra Condensed"/>
                <a:sym typeface="Fira Sans Extra Condensed"/>
              </a:endParaRPr>
            </a:p>
          </p:txBody>
        </p:sp>
      </p:grpSp>
      <p:grpSp>
        <p:nvGrpSpPr>
          <p:cNvPr id="876" name="Google Shape;876;p24"/>
          <p:cNvGrpSpPr/>
          <p:nvPr/>
        </p:nvGrpSpPr>
        <p:grpSpPr>
          <a:xfrm>
            <a:off x="4163537" y="2636873"/>
            <a:ext cx="4363359" cy="354054"/>
            <a:chOff x="4105792" y="3330000"/>
            <a:chExt cx="4363359" cy="354054"/>
          </a:xfrm>
        </p:grpSpPr>
        <p:sp>
          <p:nvSpPr>
            <p:cNvPr id="877" name="Google Shape;877;p24"/>
            <p:cNvSpPr txBox="1"/>
            <p:nvPr/>
          </p:nvSpPr>
          <p:spPr>
            <a:xfrm>
              <a:off x="4739417" y="3330000"/>
              <a:ext cx="3729734" cy="3540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Nếu độ sâu của cây đạt đến giới hạn tối đa thì ta gán nhãn cho nút phổ biến nhất trong tập con hiện tại</a:t>
              </a:r>
              <a:endParaRPr sz="1300">
                <a:solidFill>
                  <a:schemeClr val="dk1"/>
                </a:solidFill>
                <a:latin typeface="Roboto"/>
                <a:ea typeface="Roboto"/>
                <a:cs typeface="Roboto"/>
                <a:sym typeface="Roboto"/>
              </a:endParaRPr>
            </a:p>
          </p:txBody>
        </p:sp>
        <p:sp>
          <p:nvSpPr>
            <p:cNvPr id="878" name="Google Shape;878;p24"/>
            <p:cNvSpPr txBox="1"/>
            <p:nvPr/>
          </p:nvSpPr>
          <p:spPr>
            <a:xfrm>
              <a:off x="4105792" y="33402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02</a:t>
              </a:r>
              <a:endParaRPr sz="1800" b="1">
                <a:solidFill>
                  <a:schemeClr val="dk1"/>
                </a:solidFill>
                <a:latin typeface="Fira Sans Extra Condensed"/>
                <a:ea typeface="Fira Sans Extra Condensed"/>
                <a:cs typeface="Fira Sans Extra Condensed"/>
                <a:sym typeface="Fira Sans Extra Condensed"/>
              </a:endParaRPr>
            </a:p>
          </p:txBody>
        </p:sp>
      </p:grpSp>
      <p:sp>
        <p:nvSpPr>
          <p:cNvPr id="8" name="Google Shape;786;p24">
            <a:extLst>
              <a:ext uri="{FF2B5EF4-FFF2-40B4-BE49-F238E27FC236}">
                <a16:creationId xmlns:a16="http://schemas.microsoft.com/office/drawing/2014/main" id="{FB739136-F3D5-34F6-F3F6-A987B32DD6D4}"/>
              </a:ext>
            </a:extLst>
          </p:cNvPr>
          <p:cNvSpPr/>
          <p:nvPr/>
        </p:nvSpPr>
        <p:spPr>
          <a:xfrm>
            <a:off x="4094987" y="3574925"/>
            <a:ext cx="4667400" cy="800100"/>
          </a:xfrm>
          <a:prstGeom prst="roundRect">
            <a:avLst>
              <a:gd name="adj" fmla="val 50000"/>
            </a:avLst>
          </a:prstGeom>
          <a:solidFill>
            <a:schemeClr val="accent3">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6;p24">
            <a:extLst>
              <a:ext uri="{FF2B5EF4-FFF2-40B4-BE49-F238E27FC236}">
                <a16:creationId xmlns:a16="http://schemas.microsoft.com/office/drawing/2014/main" id="{BD6344B4-E38E-BAE2-8AA6-E2135424155A}"/>
              </a:ext>
            </a:extLst>
          </p:cNvPr>
          <p:cNvGrpSpPr/>
          <p:nvPr/>
        </p:nvGrpSpPr>
        <p:grpSpPr>
          <a:xfrm>
            <a:off x="4163537" y="3818825"/>
            <a:ext cx="4598700" cy="329892"/>
            <a:chOff x="4088100" y="3330000"/>
            <a:chExt cx="4598700" cy="329892"/>
          </a:xfrm>
        </p:grpSpPr>
        <p:sp>
          <p:nvSpPr>
            <p:cNvPr id="11" name="Google Shape;877;p24">
              <a:extLst>
                <a:ext uri="{FF2B5EF4-FFF2-40B4-BE49-F238E27FC236}">
                  <a16:creationId xmlns:a16="http://schemas.microsoft.com/office/drawing/2014/main" id="{522DA257-6400-D20F-2C0A-5B78BD1CCC37}"/>
                </a:ext>
              </a:extLst>
            </p:cNvPr>
            <p:cNvSpPr txBox="1"/>
            <p:nvPr/>
          </p:nvSpPr>
          <p:spPr>
            <a:xfrm>
              <a:off x="4874698" y="3330000"/>
              <a:ext cx="3812102" cy="31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300"/>
                <a:t>Nếu số lượng mẫu trong tập con hiện tại nhỏ hơn số mẫu tối thiểu để thực hiện một phân chia thì ta không phân chia nữa và gán nhãn cho nút với nhãn phổ biến nhất trong tập dữ liệu S</a:t>
              </a:r>
              <a:endParaRPr sz="1300">
                <a:solidFill>
                  <a:schemeClr val="dk1"/>
                </a:solidFill>
                <a:latin typeface="Roboto"/>
                <a:ea typeface="Roboto"/>
                <a:cs typeface="Roboto"/>
                <a:sym typeface="Roboto"/>
              </a:endParaRPr>
            </a:p>
          </p:txBody>
        </p:sp>
        <p:sp>
          <p:nvSpPr>
            <p:cNvPr id="12" name="Google Shape;878;p24">
              <a:extLst>
                <a:ext uri="{FF2B5EF4-FFF2-40B4-BE49-F238E27FC236}">
                  <a16:creationId xmlns:a16="http://schemas.microsoft.com/office/drawing/2014/main" id="{E768093D-65C6-37A4-C6C3-75420972E7C9}"/>
                </a:ext>
              </a:extLst>
            </p:cNvPr>
            <p:cNvSpPr txBox="1"/>
            <p:nvPr/>
          </p:nvSpPr>
          <p:spPr>
            <a:xfrm>
              <a:off x="4088100" y="3347592"/>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03</a:t>
              </a:r>
              <a:endParaRPr sz="1800" b="1">
                <a:solidFill>
                  <a:schemeClr val="dk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sp>
        <p:nvSpPr>
          <p:cNvPr id="884" name="Google Shape;884;p25"/>
          <p:cNvSpPr/>
          <p:nvPr/>
        </p:nvSpPr>
        <p:spPr>
          <a:xfrm>
            <a:off x="457200" y="962025"/>
            <a:ext cx="3819166"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5"/>
          <p:cNvGrpSpPr/>
          <p:nvPr/>
        </p:nvGrpSpPr>
        <p:grpSpPr>
          <a:xfrm>
            <a:off x="535374" y="1081628"/>
            <a:ext cx="2595324" cy="967326"/>
            <a:chOff x="535374" y="1094550"/>
            <a:chExt cx="2595324" cy="1071836"/>
          </a:xfrm>
        </p:grpSpPr>
        <p:sp>
          <p:nvSpPr>
            <p:cNvPr id="886" name="Google Shape;886;p25"/>
            <p:cNvSpPr/>
            <p:nvPr/>
          </p:nvSpPr>
          <p:spPr>
            <a:xfrm>
              <a:off x="628649" y="1094550"/>
              <a:ext cx="2502049"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ea typeface="Fira Sans Extra Condensed"/>
                  <a:cs typeface="Fira Sans Extra Condensed"/>
                  <a:sym typeface="Fira Sans Extra Condensed"/>
                </a:rPr>
                <a:t>Entropy tại root node</a:t>
              </a:r>
              <a:endParaRPr sz="1500">
                <a:solidFill>
                  <a:schemeClr val="tx1"/>
                </a:solidFill>
              </a:endParaRPr>
            </a:p>
          </p:txBody>
        </p:sp>
        <p:sp>
          <p:nvSpPr>
            <p:cNvPr id="888" name="Google Shape;888;p25"/>
            <p:cNvSpPr txBox="1"/>
            <p:nvPr/>
          </p:nvSpPr>
          <p:spPr>
            <a:xfrm>
              <a:off x="535374" y="1560986"/>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000000"/>
                </a:solidFill>
                <a:latin typeface="Roboto"/>
                <a:ea typeface="Roboto"/>
                <a:cs typeface="Roboto"/>
                <a:sym typeface="Roboto"/>
              </a:endParaRPr>
            </a:p>
          </p:txBody>
        </p:sp>
      </p:grpSp>
      <p:sp>
        <p:nvSpPr>
          <p:cNvPr id="890" name="Google Shape;890;p25"/>
          <p:cNvSpPr/>
          <p:nvPr/>
        </p:nvSpPr>
        <p:spPr>
          <a:xfrm>
            <a:off x="4572000" y="962025"/>
            <a:ext cx="36625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5"/>
          <p:cNvGrpSpPr/>
          <p:nvPr/>
        </p:nvGrpSpPr>
        <p:grpSpPr>
          <a:xfrm>
            <a:off x="4682196" y="962025"/>
            <a:ext cx="3380754" cy="426147"/>
            <a:chOff x="938946" y="962025"/>
            <a:chExt cx="3380754" cy="426147"/>
          </a:xfrm>
        </p:grpSpPr>
        <p:sp>
          <p:nvSpPr>
            <p:cNvPr id="892" name="Google Shape;892;p25"/>
            <p:cNvSpPr/>
            <p:nvPr/>
          </p:nvSpPr>
          <p:spPr>
            <a:xfrm>
              <a:off x="938946" y="1092972"/>
              <a:ext cx="2509604"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ea typeface="Fira Sans Extra Condensed"/>
                  <a:cs typeface="Fira Sans Extra Condensed"/>
                  <a:sym typeface="Fira Sans Extra Condensed"/>
                </a:rPr>
                <a:t>Entropy tại thuộc tính</a:t>
              </a:r>
              <a:endParaRPr sz="1500">
                <a:solidFill>
                  <a:schemeClr val="tx1"/>
                </a:solidFill>
              </a:endParaRP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533399" y="3205744"/>
            <a:ext cx="3742967"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5"/>
          <p:cNvGrpSpPr/>
          <p:nvPr/>
        </p:nvGrpSpPr>
        <p:grpSpPr>
          <a:xfrm>
            <a:off x="704850" y="3257762"/>
            <a:ext cx="3497162" cy="375707"/>
            <a:chOff x="4933850" y="1014043"/>
            <a:chExt cx="3497162" cy="375707"/>
          </a:xfrm>
        </p:grpSpPr>
        <p:sp>
          <p:nvSpPr>
            <p:cNvPr id="898" name="Google Shape;898;p25"/>
            <p:cNvSpPr/>
            <p:nvPr/>
          </p:nvSpPr>
          <p:spPr>
            <a:xfrm>
              <a:off x="4933850" y="1094550"/>
              <a:ext cx="2425848"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sym typeface="Fira Sans Extra Condensed"/>
                </a:rPr>
                <a:t>Information gain</a:t>
              </a:r>
              <a:endParaRPr sz="1500">
                <a:solidFill>
                  <a:schemeClr val="tx1"/>
                </a:solidFill>
              </a:endParaRPr>
            </a:p>
          </p:txBody>
        </p:sp>
        <p:sp>
          <p:nvSpPr>
            <p:cNvPr id="901" name="Google Shape;901;p25"/>
            <p:cNvSpPr txBox="1"/>
            <p:nvPr/>
          </p:nvSpPr>
          <p:spPr>
            <a:xfrm>
              <a:off x="8059312" y="1014043"/>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p:txBody>
        </p:sp>
      </p:grpSp>
      <p:sp>
        <p:nvSpPr>
          <p:cNvPr id="902" name="Google Shape;902;p25"/>
          <p:cNvSpPr/>
          <p:nvPr/>
        </p:nvSpPr>
        <p:spPr>
          <a:xfrm>
            <a:off x="4567733" y="3205744"/>
            <a:ext cx="3742967"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5"/>
          <p:cNvGrpSpPr/>
          <p:nvPr/>
        </p:nvGrpSpPr>
        <p:grpSpPr>
          <a:xfrm>
            <a:off x="4791846" y="3205744"/>
            <a:ext cx="3456954" cy="427725"/>
            <a:chOff x="5167946" y="962025"/>
            <a:chExt cx="3456954" cy="427725"/>
          </a:xfrm>
        </p:grpSpPr>
        <p:sp>
          <p:nvSpPr>
            <p:cNvPr id="904" name="Google Shape;904;p25"/>
            <p:cNvSpPr/>
            <p:nvPr/>
          </p:nvSpPr>
          <p:spPr>
            <a:xfrm>
              <a:off x="5167946" y="1094550"/>
              <a:ext cx="2509604" cy="295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sym typeface="Fira Sans Extra Condensed"/>
                </a:rPr>
                <a:t>Thuộc tính được chọn dựa vào</a:t>
              </a:r>
              <a:endParaRPr sz="1500">
                <a:solidFill>
                  <a:schemeClr val="tx1"/>
                </a:solidFill>
              </a:endParaRPr>
            </a:p>
          </p:txBody>
        </p:sp>
        <p:sp>
          <p:nvSpPr>
            <p:cNvPr id="907" name="Google Shape;907;p25"/>
            <p:cNvSpPr txBox="1"/>
            <p:nvPr/>
          </p:nvSpPr>
          <p:spPr>
            <a:xfrm>
              <a:off x="82532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p:txBody>
        </p:sp>
      </p:grpSp>
      <p:sp>
        <p:nvSpPr>
          <p:cNvPr id="9" name="Google Shape;895;p25">
            <a:extLst>
              <a:ext uri="{FF2B5EF4-FFF2-40B4-BE49-F238E27FC236}">
                <a16:creationId xmlns:a16="http://schemas.microsoft.com/office/drawing/2014/main" id="{015AC758-995F-ABCB-4C4A-85B179E7D63F}"/>
              </a:ext>
            </a:extLst>
          </p:cNvPr>
          <p:cNvSpPr txBox="1"/>
          <p:nvPr/>
        </p:nvSpPr>
        <p:spPr>
          <a:xfrm>
            <a:off x="3835148" y="968717"/>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pic>
        <p:nvPicPr>
          <p:cNvPr id="11" name="Picture 10">
            <a:extLst>
              <a:ext uri="{FF2B5EF4-FFF2-40B4-BE49-F238E27FC236}">
                <a16:creationId xmlns:a16="http://schemas.microsoft.com/office/drawing/2014/main" id="{AF63D6B9-04DE-4504-1524-DAC9BF69FEF3}"/>
              </a:ext>
            </a:extLst>
          </p:cNvPr>
          <p:cNvPicPr>
            <a:picLocks noChangeAspect="1"/>
          </p:cNvPicPr>
          <p:nvPr/>
        </p:nvPicPr>
        <p:blipFill>
          <a:blip r:embed="rId3"/>
          <a:stretch>
            <a:fillRect/>
          </a:stretch>
        </p:blipFill>
        <p:spPr>
          <a:xfrm>
            <a:off x="649089" y="1598400"/>
            <a:ext cx="3181223" cy="792250"/>
          </a:xfrm>
          <a:prstGeom prst="rect">
            <a:avLst/>
          </a:prstGeom>
        </p:spPr>
      </p:pic>
      <p:pic>
        <p:nvPicPr>
          <p:cNvPr id="13" name="Picture 12">
            <a:extLst>
              <a:ext uri="{FF2B5EF4-FFF2-40B4-BE49-F238E27FC236}">
                <a16:creationId xmlns:a16="http://schemas.microsoft.com/office/drawing/2014/main" id="{CB040511-0C7D-1964-4D48-DF44D1B559B2}"/>
              </a:ext>
            </a:extLst>
          </p:cNvPr>
          <p:cNvPicPr>
            <a:picLocks noChangeAspect="1"/>
          </p:cNvPicPr>
          <p:nvPr/>
        </p:nvPicPr>
        <p:blipFill>
          <a:blip r:embed="rId4"/>
          <a:stretch>
            <a:fillRect/>
          </a:stretch>
        </p:blipFill>
        <p:spPr>
          <a:xfrm>
            <a:off x="4682196" y="1598399"/>
            <a:ext cx="3116109" cy="791820"/>
          </a:xfrm>
          <a:prstGeom prst="rect">
            <a:avLst/>
          </a:prstGeom>
        </p:spPr>
      </p:pic>
      <p:pic>
        <p:nvPicPr>
          <p:cNvPr id="15" name="Picture 14">
            <a:extLst>
              <a:ext uri="{FF2B5EF4-FFF2-40B4-BE49-F238E27FC236}">
                <a16:creationId xmlns:a16="http://schemas.microsoft.com/office/drawing/2014/main" id="{91892B33-8412-0F65-D5AA-2501C7E70CD7}"/>
              </a:ext>
            </a:extLst>
          </p:cNvPr>
          <p:cNvPicPr>
            <a:picLocks noChangeAspect="1"/>
          </p:cNvPicPr>
          <p:nvPr/>
        </p:nvPicPr>
        <p:blipFill>
          <a:blip r:embed="rId5"/>
          <a:stretch>
            <a:fillRect/>
          </a:stretch>
        </p:blipFill>
        <p:spPr>
          <a:xfrm>
            <a:off x="649089" y="3947097"/>
            <a:ext cx="3181223" cy="784928"/>
          </a:xfrm>
          <a:prstGeom prst="rect">
            <a:avLst/>
          </a:prstGeom>
        </p:spPr>
      </p:pic>
      <p:pic>
        <p:nvPicPr>
          <p:cNvPr id="17" name="Picture 16">
            <a:extLst>
              <a:ext uri="{FF2B5EF4-FFF2-40B4-BE49-F238E27FC236}">
                <a16:creationId xmlns:a16="http://schemas.microsoft.com/office/drawing/2014/main" id="{527136D3-6F86-B34F-14CE-7364D4421C97}"/>
              </a:ext>
            </a:extLst>
          </p:cNvPr>
          <p:cNvPicPr>
            <a:picLocks noChangeAspect="1"/>
          </p:cNvPicPr>
          <p:nvPr/>
        </p:nvPicPr>
        <p:blipFill>
          <a:blip r:embed="rId6"/>
          <a:stretch>
            <a:fillRect/>
          </a:stretch>
        </p:blipFill>
        <p:spPr>
          <a:xfrm>
            <a:off x="4791846" y="3941445"/>
            <a:ext cx="3006459" cy="9976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Random Forest</a:t>
            </a:r>
            <a:endParaRPr/>
          </a:p>
        </p:txBody>
      </p:sp>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6"/>
          <p:cNvGrpSpPr/>
          <p:nvPr/>
        </p:nvGrpSpPr>
        <p:grpSpPr>
          <a:xfrm>
            <a:off x="217401" y="614688"/>
            <a:ext cx="3636349" cy="1804262"/>
            <a:chOff x="217401" y="614688"/>
            <a:chExt cx="3636349" cy="1804262"/>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981" name="Google Shape;981;p26"/>
            <p:cNvSpPr txBox="1"/>
            <p:nvPr/>
          </p:nvSpPr>
          <p:spPr>
            <a:xfrm>
              <a:off x="217401" y="614688"/>
              <a:ext cx="3192551" cy="18042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solidFill>
                    <a:schemeClr val="tx1"/>
                  </a:solidFill>
                </a:rPr>
                <a:t>Random Forest </a:t>
              </a:r>
              <a:r>
                <a:rPr lang="en-US" sz="1300"/>
                <a:t>là thuật toán học kết hợp(ensemble learning) sử dụng nhiều cây quyết định bằng thuật toán decision trees,mỗi cây quyết định khác nhau do yếu tố random</a:t>
              </a:r>
              <a:r>
                <a:rPr lang="en-US" sz="1300">
                  <a:sym typeface="Wingdings" panose="05000000000000000000" pitchFamily="2" charset="2"/>
                </a:rPr>
                <a:t>K</a:t>
              </a:r>
              <a:r>
                <a:rPr lang="en-US" sz="1300"/>
                <a:t>ết quả dự đoán tổng hợp từ các cây quyết định</a:t>
              </a:r>
              <a:endParaRPr sz="1300">
                <a:latin typeface="Roboto"/>
                <a:ea typeface="Roboto"/>
                <a:cs typeface="Roboto"/>
                <a:sym typeface="Roboto"/>
              </a:endParaRPr>
            </a:p>
          </p:txBody>
        </p:sp>
      </p:grpSp>
      <p:grpSp>
        <p:nvGrpSpPr>
          <p:cNvPr id="982" name="Google Shape;982;p26"/>
          <p:cNvGrpSpPr/>
          <p:nvPr/>
        </p:nvGrpSpPr>
        <p:grpSpPr>
          <a:xfrm>
            <a:off x="173145" y="2415833"/>
            <a:ext cx="3749132" cy="683075"/>
            <a:chOff x="165797" y="2330746"/>
            <a:chExt cx="3749132" cy="683075"/>
          </a:xfrm>
        </p:grpSpPr>
        <p:sp>
          <p:nvSpPr>
            <p:cNvPr id="983" name="Google Shape;983;p26"/>
            <p:cNvSpPr/>
            <p:nvPr/>
          </p:nvSpPr>
          <p:spPr>
            <a:xfrm>
              <a:off x="3310429" y="2330746"/>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985" name="Google Shape;985;p26"/>
            <p:cNvSpPr txBox="1"/>
            <p:nvPr/>
          </p:nvSpPr>
          <p:spPr>
            <a:xfrm>
              <a:off x="165797" y="2671446"/>
              <a:ext cx="3052800" cy="3423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t>Thuật toán Random Forest</a:t>
              </a:r>
              <a:r>
                <a:rPr lang="en-US" sz="1300"/>
                <a:t> gồm nhiều cây quyết định,mỗi cây đều có yếu tố ngẫu nhiên(ngẫu nhiên dữ liệu/ngẫu nhiên các thuộc tính) để xây dựng cây quyết định nên có độ chính xác cao,xử lý tập dữ liệu lớn,giảm thiểu overfitting</a:t>
              </a:r>
              <a:endParaRPr sz="1300">
                <a:latin typeface="Roboto"/>
                <a:ea typeface="Roboto"/>
                <a:cs typeface="Roboto"/>
                <a:sym typeface="Roboto"/>
              </a:endParaRPr>
            </a:p>
          </p:txBody>
        </p:sp>
      </p:grpSp>
      <p:grpSp>
        <p:nvGrpSpPr>
          <p:cNvPr id="986" name="Google Shape;986;p26"/>
          <p:cNvGrpSpPr/>
          <p:nvPr/>
        </p:nvGrpSpPr>
        <p:grpSpPr>
          <a:xfrm>
            <a:off x="157850" y="3401735"/>
            <a:ext cx="3763381" cy="741291"/>
            <a:chOff x="99999" y="3075257"/>
            <a:chExt cx="3763381" cy="741291"/>
          </a:xfrm>
        </p:grpSpPr>
        <p:sp>
          <p:nvSpPr>
            <p:cNvPr id="987" name="Google Shape;987;p26"/>
            <p:cNvSpPr/>
            <p:nvPr/>
          </p:nvSpPr>
          <p:spPr>
            <a:xfrm>
              <a:off x="3258880" y="3075257"/>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989" name="Google Shape;989;p26"/>
            <p:cNvSpPr txBox="1"/>
            <p:nvPr/>
          </p:nvSpPr>
          <p:spPr>
            <a:xfrm>
              <a:off x="99999" y="3484748"/>
              <a:ext cx="2460285"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Tốn</a:t>
              </a:r>
              <a:r>
                <a:rPr lang="en-US" sz="1300"/>
                <a:t> </a:t>
              </a:r>
              <a:r>
                <a:rPr lang="vi-VN" sz="1300"/>
                <a:t>ít</a:t>
              </a:r>
              <a:r>
                <a:rPr lang="en-US" sz="1300"/>
                <a:t> </a:t>
              </a:r>
              <a:r>
                <a:rPr lang="vi-VN" sz="1300"/>
                <a:t>thời gian đào tạo hơn so với các thuật toán khác</a:t>
              </a:r>
              <a:endParaRPr sz="1300">
                <a:latin typeface="Roboto"/>
                <a:ea typeface="Roboto"/>
                <a:cs typeface="Roboto"/>
                <a:sym typeface="Roboto"/>
              </a:endParaRPr>
            </a:p>
          </p:txBody>
        </p:sp>
      </p:grpSp>
      <p:grpSp>
        <p:nvGrpSpPr>
          <p:cNvPr id="990" name="Google Shape;990;p26"/>
          <p:cNvGrpSpPr/>
          <p:nvPr/>
        </p:nvGrpSpPr>
        <p:grpSpPr>
          <a:xfrm>
            <a:off x="160026" y="4260242"/>
            <a:ext cx="3738083" cy="604500"/>
            <a:chOff x="182074" y="4161807"/>
            <a:chExt cx="3738083" cy="604500"/>
          </a:xfrm>
        </p:grpSpPr>
        <p:sp>
          <p:nvSpPr>
            <p:cNvPr id="991" name="Google Shape;991;p26"/>
            <p:cNvSpPr/>
            <p:nvPr/>
          </p:nvSpPr>
          <p:spPr>
            <a:xfrm>
              <a:off x="3315657" y="4161807"/>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993" name="Google Shape;993;p26"/>
            <p:cNvSpPr txBox="1"/>
            <p:nvPr/>
          </p:nvSpPr>
          <p:spPr>
            <a:xfrm>
              <a:off x="182074" y="4217613"/>
              <a:ext cx="2631124" cy="4011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Duy trì độ chính xác khi một tỉ lệ lớn dữ liệu bị thiếu</a:t>
              </a:r>
              <a:endParaRPr sz="1300">
                <a:latin typeface="Roboto"/>
                <a:ea typeface="Roboto"/>
                <a:cs typeface="Roboto"/>
                <a:sym typeface="Roboto"/>
              </a:endParaRPr>
            </a:p>
          </p:txBody>
        </p:sp>
      </p:grpSp>
      <p:sp>
        <p:nvSpPr>
          <p:cNvPr id="994" name="Google Shape;994;p26"/>
          <p:cNvSpPr txBox="1"/>
          <p:nvPr/>
        </p:nvSpPr>
        <p:spPr>
          <a:xfrm>
            <a:off x="4572000" y="1055950"/>
            <a:ext cx="41148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Tổng quan</a:t>
            </a:r>
            <a:endParaRPr sz="2100" b="1">
              <a:solidFill>
                <a:srgbClr val="000000"/>
              </a:solidFill>
              <a:latin typeface="Fira Sans Extra Condensed"/>
              <a:ea typeface="Fira Sans Extra Condensed"/>
              <a:cs typeface="Fira Sans Extra Condensed"/>
              <a:sym typeface="Fira Sans Extra Condensed"/>
            </a:endParaRP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26"/>
          <p:cNvCxnSpPr>
            <a:stCxn id="995" idx="2"/>
            <a:endCxn id="979" idx="6"/>
          </p:cNvCxnSpPr>
          <p:nvPr/>
        </p:nvCxnSpPr>
        <p:spPr>
          <a:xfrm rot="10800000">
            <a:off x="3853850" y="14933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flipH="1">
            <a:off x="3922277" y="2459075"/>
            <a:ext cx="2984373" cy="259008"/>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921231" y="2459075"/>
            <a:ext cx="2985419" cy="124491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98109" y="2459075"/>
            <a:ext cx="3008541" cy="2103417"/>
          </a:xfrm>
          <a:prstGeom prst="straightConnector1">
            <a:avLst/>
          </a:prstGeom>
          <a:noFill/>
          <a:ln w="9525" cap="flat" cmpd="sng">
            <a:solidFill>
              <a:schemeClr val="lt2"/>
            </a:solidFill>
            <a:prstDash val="solid"/>
            <a:round/>
            <a:headEnd type="none" w="med" len="med"/>
            <a:tailEnd type="none" w="med" len="med"/>
          </a:ln>
        </p:spPr>
      </p:cxnSp>
      <p:sp>
        <p:nvSpPr>
          <p:cNvPr id="5" name="Google Shape;902;p25">
            <a:extLst>
              <a:ext uri="{FF2B5EF4-FFF2-40B4-BE49-F238E27FC236}">
                <a16:creationId xmlns:a16="http://schemas.microsoft.com/office/drawing/2014/main" id="{DF4BE21D-1936-5E8D-F6EC-CF253E82CC20}"/>
              </a:ext>
            </a:extLst>
          </p:cNvPr>
          <p:cNvSpPr/>
          <p:nvPr/>
        </p:nvSpPr>
        <p:spPr>
          <a:xfrm>
            <a:off x="76120" y="2166602"/>
            <a:ext cx="3192551" cy="1510002"/>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4;p25">
            <a:extLst>
              <a:ext uri="{FF2B5EF4-FFF2-40B4-BE49-F238E27FC236}">
                <a16:creationId xmlns:a16="http://schemas.microsoft.com/office/drawing/2014/main" id="{DFB21B92-0D07-6F9D-D89B-24B6098D5069}"/>
              </a:ext>
            </a:extLst>
          </p:cNvPr>
          <p:cNvSpPr/>
          <p:nvPr/>
        </p:nvSpPr>
        <p:spPr>
          <a:xfrm>
            <a:off x="81456" y="3746905"/>
            <a:ext cx="3167313" cy="482264"/>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0;p25">
            <a:extLst>
              <a:ext uri="{FF2B5EF4-FFF2-40B4-BE49-F238E27FC236}">
                <a16:creationId xmlns:a16="http://schemas.microsoft.com/office/drawing/2014/main" id="{A92E255B-5088-4745-6EC5-D3E9BA44F300}"/>
              </a:ext>
            </a:extLst>
          </p:cNvPr>
          <p:cNvSpPr/>
          <p:nvPr/>
        </p:nvSpPr>
        <p:spPr>
          <a:xfrm>
            <a:off x="76120" y="908948"/>
            <a:ext cx="3172487" cy="1187353"/>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6;p25">
            <a:extLst>
              <a:ext uri="{FF2B5EF4-FFF2-40B4-BE49-F238E27FC236}">
                <a16:creationId xmlns:a16="http://schemas.microsoft.com/office/drawing/2014/main" id="{6B687C9D-35A5-F785-08D7-3B0AE9A12CF6}"/>
              </a:ext>
            </a:extLst>
          </p:cNvPr>
          <p:cNvSpPr/>
          <p:nvPr/>
        </p:nvSpPr>
        <p:spPr>
          <a:xfrm>
            <a:off x="103857" y="4312497"/>
            <a:ext cx="3177911" cy="408245"/>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28"/>
          <p:cNvSpPr/>
          <p:nvPr/>
        </p:nvSpPr>
        <p:spPr>
          <a:xfrm>
            <a:off x="5802360" y="1198550"/>
            <a:ext cx="2884465" cy="10212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190247" y="1110125"/>
            <a:ext cx="3543471" cy="1694938"/>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txBox="1">
            <a:spLocks noGrp="1"/>
          </p:cNvSpPr>
          <p:nvPr>
            <p:ph type="title"/>
          </p:nvPr>
        </p:nvSpPr>
        <p:spPr>
          <a:xfrm>
            <a:off x="474412" y="278891"/>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Random Forest</a:t>
            </a:r>
            <a:endParaRPr/>
          </a:p>
        </p:txBody>
      </p:sp>
      <p:grpSp>
        <p:nvGrpSpPr>
          <p:cNvPr id="1086" name="Google Shape;1086;p28"/>
          <p:cNvGrpSpPr/>
          <p:nvPr/>
        </p:nvGrpSpPr>
        <p:grpSpPr>
          <a:xfrm>
            <a:off x="5601165" y="1181936"/>
            <a:ext cx="2773800" cy="815184"/>
            <a:chOff x="5272440" y="508794"/>
            <a:chExt cx="2773800" cy="815184"/>
          </a:xfrm>
        </p:grpSpPr>
        <p:sp>
          <p:nvSpPr>
            <p:cNvPr id="1087" name="Google Shape;1087;p28"/>
            <p:cNvSpPr txBox="1"/>
            <p:nvPr/>
          </p:nvSpPr>
          <p:spPr>
            <a:xfrm>
              <a:off x="6065040" y="50879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Ý tưởng</a:t>
              </a:r>
              <a:endParaRPr sz="1800" b="1">
                <a:solidFill>
                  <a:srgbClr val="000000"/>
                </a:solidFill>
                <a:latin typeface="Fira Sans Extra Condensed"/>
                <a:ea typeface="Fira Sans Extra Condensed"/>
                <a:cs typeface="Fira Sans Extra Condensed"/>
                <a:sym typeface="Fira Sans Extra Condensed"/>
              </a:endParaRPr>
            </a:p>
          </p:txBody>
        </p:sp>
        <p:sp>
          <p:nvSpPr>
            <p:cNvPr id="1088" name="Google Shape;1088;p28"/>
            <p:cNvSpPr txBox="1"/>
            <p:nvPr/>
          </p:nvSpPr>
          <p:spPr>
            <a:xfrm>
              <a:off x="5272440" y="992178"/>
              <a:ext cx="2761808" cy="331800"/>
            </a:xfrm>
            <a:prstGeom prst="rect">
              <a:avLst/>
            </a:prstGeom>
            <a:noFill/>
            <a:ln>
              <a:noFill/>
            </a:ln>
          </p:spPr>
          <p:txBody>
            <a:bodyPr spcFirstLastPara="1" wrap="square" lIns="91425" tIns="91425" rIns="91425" bIns="91425" anchor="ctr" anchorCtr="0">
              <a:noAutofit/>
            </a:bodyPr>
            <a:lstStyle/>
            <a:p>
              <a:pPr algn="r"/>
              <a:r>
                <a:rPr lang="vi-VN" sz="1300"/>
                <a:t>Tổng hợp thông tin từ một nhóm cây quyết định và kết quả cho ra tốt hơn thuật toán Decision Tree với một cây quyết định</a:t>
              </a:r>
              <a:endParaRPr lang="vi-VN" sz="1300">
                <a:latin typeface="Roboto"/>
                <a:ea typeface="Roboto"/>
                <a:cs typeface="Roboto"/>
                <a:sym typeface="Roboto"/>
              </a:endParaRPr>
            </a:p>
          </p:txBody>
        </p:sp>
      </p:grpSp>
      <p:grpSp>
        <p:nvGrpSpPr>
          <p:cNvPr id="1089" name="Google Shape;1089;p28"/>
          <p:cNvGrpSpPr/>
          <p:nvPr/>
        </p:nvGrpSpPr>
        <p:grpSpPr>
          <a:xfrm>
            <a:off x="475308" y="1050600"/>
            <a:ext cx="3393830" cy="1695975"/>
            <a:chOff x="5747300" y="377450"/>
            <a:chExt cx="3393830" cy="1695975"/>
          </a:xfrm>
        </p:grpSpPr>
        <p:sp>
          <p:nvSpPr>
            <p:cNvPr id="1090" name="Google Shape;1090;p28"/>
            <p:cNvSpPr txBox="1"/>
            <p:nvPr/>
          </p:nvSpPr>
          <p:spPr>
            <a:xfrm>
              <a:off x="5986873" y="37745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solidFill>
                    <a:srgbClr val="000000"/>
                  </a:solidFill>
                  <a:latin typeface="Fira Sans Extra Condensed"/>
                  <a:ea typeface="Fira Sans Extra Condensed"/>
                  <a:cs typeface="Fira Sans Extra Condensed"/>
                  <a:sym typeface="Fira Sans Extra Condensed"/>
                </a:rPr>
                <a:t>Ví dụ</a:t>
              </a:r>
              <a:endParaRPr sz="1800" b="1">
                <a:solidFill>
                  <a:srgbClr val="00000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5747300" y="814991"/>
              <a:ext cx="3393830" cy="1258434"/>
            </a:xfrm>
            <a:prstGeom prst="rect">
              <a:avLst/>
            </a:prstGeom>
            <a:noFill/>
            <a:ln>
              <a:noFill/>
            </a:ln>
          </p:spPr>
          <p:txBody>
            <a:bodyPr spcFirstLastPara="1" wrap="square" lIns="91425" tIns="91425" rIns="91425" bIns="91425" anchor="ctr" anchorCtr="0">
              <a:noAutofit/>
            </a:bodyPr>
            <a:lstStyle/>
            <a:p>
              <a:r>
                <a:rPr lang="vi-VN" sz="1300"/>
                <a:t>Mọi người muốn mua 1 sản phẩm trên shopee,khi đọc review sản phẩm nếu chỉ đọc 1 review thì có thể là ý kiến chủ quan,hoặc sản phẩm mua không may bị lỗi gì,thông thường để có cái nhìn tốt về sản phẩm,ta hay đọc tất cả review rồi cho ra quyết định cuối cùng.</a:t>
              </a:r>
              <a:endParaRPr lang="vi-VN" sz="1300">
                <a:latin typeface="Roboto"/>
                <a:ea typeface="Roboto"/>
                <a:cs typeface="Roboto"/>
                <a:sym typeface="Roboto"/>
              </a:endParaRPr>
            </a:p>
            <a:p>
              <a:pPr marL="0" lvl="0" indent="0" algn="l" rtl="0">
                <a:spcBef>
                  <a:spcPts val="0"/>
                </a:spcBef>
                <a:spcAft>
                  <a:spcPts val="0"/>
                </a:spcAft>
                <a:buNone/>
              </a:pPr>
              <a:endParaRPr sz="1300">
                <a:latin typeface="Roboto"/>
                <a:ea typeface="Roboto"/>
                <a:cs typeface="Roboto"/>
                <a:sym typeface="Roboto"/>
              </a:endParaRPr>
            </a:p>
          </p:txBody>
        </p:sp>
      </p:grpSp>
      <p:grpSp>
        <p:nvGrpSpPr>
          <p:cNvPr id="1092" name="Google Shape;1092;p28"/>
          <p:cNvGrpSpPr/>
          <p:nvPr/>
        </p:nvGrpSpPr>
        <p:grpSpPr>
          <a:xfrm>
            <a:off x="5601165" y="4055029"/>
            <a:ext cx="1981204" cy="671250"/>
            <a:chOff x="6381765" y="4055029"/>
            <a:chExt cx="1981204" cy="671250"/>
          </a:xfrm>
        </p:grpSpPr>
        <p:sp>
          <p:nvSpPr>
            <p:cNvPr id="1093" name="Google Shape;1093;p28"/>
            <p:cNvSpPr txBox="1"/>
            <p:nvPr/>
          </p:nvSpPr>
          <p:spPr>
            <a:xfrm>
              <a:off x="6381769" y="405502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Ouput</a:t>
              </a:r>
              <a:endParaRPr sz="1800" b="1">
                <a:solidFill>
                  <a:srgbClr val="000000"/>
                </a:solidFill>
                <a:latin typeface="Fira Sans Extra Condensed"/>
                <a:ea typeface="Fira Sans Extra Condensed"/>
                <a:cs typeface="Fira Sans Extra Condensed"/>
                <a:sym typeface="Fira Sans Extra Condensed"/>
              </a:endParaRPr>
            </a:p>
          </p:txBody>
        </p:sp>
        <p:sp>
          <p:nvSpPr>
            <p:cNvPr id="1094" name="Google Shape;1094;p28"/>
            <p:cNvSpPr txBox="1"/>
            <p:nvPr/>
          </p:nvSpPr>
          <p:spPr>
            <a:xfrm>
              <a:off x="6381765" y="4394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t>Dự đoán cho nhãn Y với tập dữ liệu bất kỳ</a:t>
              </a:r>
              <a:endParaRPr>
                <a:latin typeface="Roboto"/>
                <a:ea typeface="Roboto"/>
                <a:cs typeface="Roboto"/>
                <a:sym typeface="Roboto"/>
              </a:endParaRPr>
            </a:p>
          </p:txBody>
        </p:sp>
      </p:grpSp>
      <p:grpSp>
        <p:nvGrpSpPr>
          <p:cNvPr id="1095" name="Google Shape;1095;p28"/>
          <p:cNvGrpSpPr/>
          <p:nvPr/>
        </p:nvGrpSpPr>
        <p:grpSpPr>
          <a:xfrm>
            <a:off x="1561648" y="4055013"/>
            <a:ext cx="1981204" cy="671250"/>
            <a:chOff x="781048" y="4055013"/>
            <a:chExt cx="1981204" cy="671250"/>
          </a:xfrm>
        </p:grpSpPr>
        <p:sp>
          <p:nvSpPr>
            <p:cNvPr id="1096" name="Google Shape;1096;p28"/>
            <p:cNvSpPr txBox="1"/>
            <p:nvPr/>
          </p:nvSpPr>
          <p:spPr>
            <a:xfrm>
              <a:off x="781052" y="40550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a:t>
              </a:r>
              <a:endParaRPr sz="1800" b="1">
                <a:solidFill>
                  <a:srgbClr val="000000"/>
                </a:solidFill>
                <a:latin typeface="Fira Sans Extra Condensed"/>
                <a:ea typeface="Fira Sans Extra Condensed"/>
                <a:cs typeface="Fira Sans Extra Condensed"/>
                <a:sym typeface="Fira Sans Extra Condensed"/>
              </a:endParaRPr>
            </a:p>
          </p:txBody>
        </p:sp>
        <p:sp>
          <p:nvSpPr>
            <p:cNvPr id="1097" name="Google Shape;1097;p28"/>
            <p:cNvSpPr txBox="1"/>
            <p:nvPr/>
          </p:nvSpPr>
          <p:spPr>
            <a:xfrm>
              <a:off x="78104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DataSet gồm các đặc trưng X và nhãn Y</a:t>
              </a:r>
              <a:endParaRPr sz="1300">
                <a:latin typeface="Roboto"/>
                <a:ea typeface="Roboto"/>
                <a:cs typeface="Roboto"/>
                <a:sym typeface="Roboto"/>
              </a:endParaRPr>
            </a:p>
          </p:txBody>
        </p:sp>
      </p:grpSp>
      <p:cxnSp>
        <p:nvCxnSpPr>
          <p:cNvPr id="1098" name="Google Shape;1098;p28"/>
          <p:cNvCxnSpPr>
            <a:stCxn id="1096" idx="1"/>
            <a:endCxn id="1099" idx="2"/>
          </p:cNvCxnSpPr>
          <p:nvPr/>
        </p:nvCxnSpPr>
        <p:spPr>
          <a:xfrm rot="10800000" flipH="1">
            <a:off x="1561652" y="2812713"/>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cxnSp>
        <p:nvCxnSpPr>
          <p:cNvPr id="1100" name="Google Shape;1100;p28"/>
          <p:cNvCxnSpPr>
            <a:cxnSpLocks/>
          </p:cNvCxnSpPr>
          <p:nvPr/>
        </p:nvCxnSpPr>
        <p:spPr>
          <a:xfrm>
            <a:off x="5430300" y="2839347"/>
            <a:ext cx="1871045" cy="1296471"/>
          </a:xfrm>
          <a:prstGeom prst="curvedConnector3">
            <a:avLst>
              <a:gd name="adj1" fmla="val 109978"/>
            </a:avLst>
          </a:prstGeom>
          <a:noFill/>
          <a:ln w="9525" cap="flat" cmpd="sng">
            <a:solidFill>
              <a:schemeClr val="dk2"/>
            </a:solidFill>
            <a:prstDash val="solid"/>
            <a:round/>
            <a:headEnd type="none" w="med" len="med"/>
            <a:tailEnd type="stealth" w="med" len="med"/>
          </a:ln>
        </p:spPr>
      </p:cxnSp>
      <p:grpSp>
        <p:nvGrpSpPr>
          <p:cNvPr id="1102" name="Google Shape;1102;p28"/>
          <p:cNvGrpSpPr/>
          <p:nvPr/>
        </p:nvGrpSpPr>
        <p:grpSpPr>
          <a:xfrm>
            <a:off x="3542850" y="1110125"/>
            <a:ext cx="2058325" cy="3621846"/>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79" name="Google Shape;1179;p28"/>
          <p:cNvCxnSpPr>
            <a:cxnSpLocks/>
            <a:stCxn id="1083" idx="1"/>
            <a:endCxn id="1178" idx="6"/>
          </p:cNvCxnSpPr>
          <p:nvPr/>
        </p:nvCxnSpPr>
        <p:spPr>
          <a:xfrm rot="10800000">
            <a:off x="5286850" y="1709150"/>
            <a:ext cx="515510" cy="12700"/>
          </a:xfrm>
          <a:prstGeom prst="curvedConnector3">
            <a:avLst>
              <a:gd name="adj1" fmla="val 50000"/>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447941" y="1505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Thuật toán Random Forest</a:t>
            </a:r>
            <a:endParaRPr/>
          </a:p>
        </p:txBody>
      </p:sp>
      <p:grpSp>
        <p:nvGrpSpPr>
          <p:cNvPr id="1263" name="Google Shape;1263;p30"/>
          <p:cNvGrpSpPr/>
          <p:nvPr/>
        </p:nvGrpSpPr>
        <p:grpSpPr>
          <a:xfrm>
            <a:off x="457197" y="1512105"/>
            <a:ext cx="2916555" cy="825206"/>
            <a:chOff x="457200" y="959300"/>
            <a:chExt cx="3084343" cy="825206"/>
          </a:xfrm>
        </p:grpSpPr>
        <p:grpSp>
          <p:nvGrpSpPr>
            <p:cNvPr id="1264" name="Google Shape;1264;p30"/>
            <p:cNvGrpSpPr/>
            <p:nvPr/>
          </p:nvGrpSpPr>
          <p:grpSpPr>
            <a:xfrm>
              <a:off x="796944" y="959300"/>
              <a:ext cx="2744599" cy="825206"/>
              <a:chOff x="339744" y="959300"/>
              <a:chExt cx="2744599" cy="825206"/>
            </a:xfrm>
          </p:grpSpPr>
          <p:sp>
            <p:nvSpPr>
              <p:cNvPr id="1265" name="Google Shape;126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266" name="Google Shape;1266;p30"/>
              <p:cNvSpPr txBox="1"/>
              <p:nvPr/>
            </p:nvSpPr>
            <p:spPr>
              <a:xfrm>
                <a:off x="339744" y="1301506"/>
                <a:ext cx="2744599"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Lấy ngẫu nhiên n dữ liệu từ bộ dữ liệu với kỹ thuật Bootstrapping(sample được 1 dữ liệu thì không bỏ dữ liệu đấy ra mà vẫn giữ lại trong tập dữ liệu ban đầu rồi tiếp tục sample tới khi sample đủ n dữ liệu)</a:t>
                </a:r>
                <a:endParaRPr sz="1300">
                  <a:solidFill>
                    <a:srgbClr val="000000"/>
                  </a:solidFill>
                  <a:latin typeface="Roboto"/>
                  <a:ea typeface="Roboto"/>
                  <a:cs typeface="Roboto"/>
                  <a:sym typeface="Roboto"/>
                </a:endParaRPr>
              </a:p>
            </p:txBody>
          </p:sp>
        </p:grpSp>
        <p:sp>
          <p:nvSpPr>
            <p:cNvPr id="1267" name="Google Shape;126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268" name="Google Shape;1268;p30"/>
          <p:cNvGrpSpPr/>
          <p:nvPr/>
        </p:nvGrpSpPr>
        <p:grpSpPr>
          <a:xfrm>
            <a:off x="6217180" y="1141307"/>
            <a:ext cx="2495581" cy="1084198"/>
            <a:chOff x="6217180" y="1141307"/>
            <a:chExt cx="2495581" cy="1084198"/>
          </a:xfrm>
        </p:grpSpPr>
        <p:sp>
          <p:nvSpPr>
            <p:cNvPr id="1271" name="Google Shape;1271;p30"/>
            <p:cNvSpPr txBox="1"/>
            <p:nvPr/>
          </p:nvSpPr>
          <p:spPr>
            <a:xfrm>
              <a:off x="6217180" y="1141307"/>
              <a:ext cx="2495581" cy="108419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300"/>
                <a:t>Sau khi sample được n dữ liệu ở B1 ta chọn ngẫu nhiên k thuộc tính(k</a:t>
              </a:r>
              <a:r>
                <a:rPr lang="en-US" sz="1300"/>
                <a:t>&lt;n)</a:t>
              </a:r>
            </a:p>
            <a:p>
              <a:pPr marL="0" lvl="0" indent="0" rtl="0">
                <a:spcBef>
                  <a:spcPts val="0"/>
                </a:spcBef>
                <a:spcAft>
                  <a:spcPts val="0"/>
                </a:spcAft>
                <a:buNone/>
              </a:pPr>
              <a:r>
                <a:rPr lang="en-US" sz="1300">
                  <a:latin typeface="Roboto"/>
                  <a:ea typeface="Roboto"/>
                  <a:cs typeface="Roboto"/>
                  <a:sym typeface="Wingdings" panose="05000000000000000000" pitchFamily="2" charset="2"/>
                </a:rPr>
                <a:t></a:t>
              </a:r>
              <a:r>
                <a:rPr lang="en-US" sz="1300"/>
                <a:t>Bộ dữ liệu mới gồm n dữ liệu và mỗi dữ liệu có k thuộc tính</a:t>
              </a:r>
            </a:p>
          </p:txBody>
        </p:sp>
        <p:sp>
          <p:nvSpPr>
            <p:cNvPr id="1272" name="Google Shape;1272;p30"/>
            <p:cNvSpPr txBox="1"/>
            <p:nvPr/>
          </p:nvSpPr>
          <p:spPr>
            <a:xfrm>
              <a:off x="8272420" y="1465945"/>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273" name="Google Shape;1273;p30"/>
          <p:cNvGrpSpPr/>
          <p:nvPr/>
        </p:nvGrpSpPr>
        <p:grpSpPr>
          <a:xfrm>
            <a:off x="457197" y="3077542"/>
            <a:ext cx="2772174" cy="735318"/>
            <a:chOff x="457200" y="1048582"/>
            <a:chExt cx="2931656" cy="735318"/>
          </a:xfrm>
        </p:grpSpPr>
        <p:sp>
          <p:nvSpPr>
            <p:cNvPr id="1276" name="Google Shape;1276;p30"/>
            <p:cNvSpPr txBox="1"/>
            <p:nvPr/>
          </p:nvSpPr>
          <p:spPr>
            <a:xfrm>
              <a:off x="796944" y="1300900"/>
              <a:ext cx="2591912"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Dùng thuật toán Decision Tree để xây dựng cây quyết định với dữ liệu ở bước 2</a:t>
              </a:r>
              <a:endParaRPr sz="1300">
                <a:latin typeface="Roboto"/>
                <a:ea typeface="Roboto"/>
                <a:cs typeface="Roboto"/>
                <a:sym typeface="Roboto"/>
              </a:endParaRPr>
            </a:p>
          </p:txBody>
        </p:sp>
        <p:sp>
          <p:nvSpPr>
            <p:cNvPr id="1277" name="Google Shape;1277;p30"/>
            <p:cNvSpPr txBox="1"/>
            <p:nvPr/>
          </p:nvSpPr>
          <p:spPr>
            <a:xfrm>
              <a:off x="457200" y="1048582"/>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sp>
        <p:nvSpPr>
          <p:cNvPr id="1283" name="Google Shape;1283;p30"/>
          <p:cNvSpPr/>
          <p:nvPr/>
        </p:nvSpPr>
        <p:spPr>
          <a:xfrm>
            <a:off x="23241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38400"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1532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69627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30"/>
          <p:cNvGrpSpPr/>
          <p:nvPr/>
        </p:nvGrpSpPr>
        <p:grpSpPr>
          <a:xfrm>
            <a:off x="3381814" y="1036808"/>
            <a:ext cx="2990047" cy="3762375"/>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8" name="Google Shape;1368;p30"/>
          <p:cNvCxnSpPr>
            <a:stCxn id="1283" idx="6"/>
            <a:endCxn id="1364" idx="0"/>
          </p:cNvCxnSpPr>
          <p:nvPr/>
        </p:nvCxnSpPr>
        <p:spPr>
          <a:xfrm>
            <a:off x="2486100" y="1690725"/>
            <a:ext cx="1671638" cy="231983"/>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stCxn id="1284" idx="6"/>
            <a:endCxn id="1365" idx="0"/>
          </p:cNvCxnSpPr>
          <p:nvPr/>
        </p:nvCxnSpPr>
        <p:spPr>
          <a:xfrm>
            <a:off x="2600400" y="3146925"/>
            <a:ext cx="1557338" cy="431933"/>
          </a:xfrm>
          <a:prstGeom prst="bentConnector2">
            <a:avLst/>
          </a:prstGeom>
          <a:noFill/>
          <a:ln w="9525" cap="flat" cmpd="sng">
            <a:solidFill>
              <a:schemeClr val="dk2"/>
            </a:solidFill>
            <a:prstDash val="solid"/>
            <a:round/>
            <a:headEnd type="none" w="med" len="med"/>
            <a:tailEnd type="oval" w="med" len="med"/>
          </a:ln>
        </p:spPr>
      </p:cxnSp>
      <p:cxnSp>
        <p:nvCxnSpPr>
          <p:cNvPr id="1370" name="Google Shape;1370;p30"/>
          <p:cNvCxnSpPr>
            <a:stCxn id="1286" idx="2"/>
            <a:endCxn id="1367" idx="6"/>
          </p:cNvCxnSpPr>
          <p:nvPr/>
        </p:nvCxnSpPr>
        <p:spPr>
          <a:xfrm rot="10800000">
            <a:off x="5029238" y="1117809"/>
            <a:ext cx="1933462" cy="572917"/>
          </a:xfrm>
          <a:prstGeom prst="bentConnector3">
            <a:avLst>
              <a:gd name="adj1" fmla="val 50000"/>
            </a:avLst>
          </a:prstGeom>
          <a:noFill/>
          <a:ln w="9525" cap="flat" cmpd="sng">
            <a:solidFill>
              <a:schemeClr val="dk2"/>
            </a:solidFill>
            <a:prstDash val="solid"/>
            <a:round/>
            <a:headEnd type="none" w="med" len="med"/>
            <a:tailEnd type="oval" w="med" len="med"/>
          </a:ln>
        </p:spPr>
      </p:cxnSp>
      <p:sp>
        <p:nvSpPr>
          <p:cNvPr id="2" name="TextBox 1">
            <a:extLst>
              <a:ext uri="{FF2B5EF4-FFF2-40B4-BE49-F238E27FC236}">
                <a16:creationId xmlns:a16="http://schemas.microsoft.com/office/drawing/2014/main" id="{524AD3B3-499A-AA98-D24D-16D4B826E242}"/>
              </a:ext>
            </a:extLst>
          </p:cNvPr>
          <p:cNvSpPr txBox="1"/>
          <p:nvPr/>
        </p:nvSpPr>
        <p:spPr>
          <a:xfrm>
            <a:off x="3597839" y="571981"/>
            <a:ext cx="3419581" cy="307777"/>
          </a:xfrm>
          <a:prstGeom prst="rect">
            <a:avLst/>
          </a:prstGeom>
          <a:noFill/>
        </p:spPr>
        <p:txBody>
          <a:bodyPr wrap="square" rtlCol="0">
            <a:spAutoFit/>
          </a:bodyPr>
          <a:lstStyle/>
          <a:p>
            <a:r>
              <a:rPr lang="en-US" b="1"/>
              <a:t>Xây dựng thuật toán</a:t>
            </a:r>
          </a:p>
        </p:txBody>
      </p:sp>
      <p:sp>
        <p:nvSpPr>
          <p:cNvPr id="3" name="TextBox 2">
            <a:extLst>
              <a:ext uri="{FF2B5EF4-FFF2-40B4-BE49-F238E27FC236}">
                <a16:creationId xmlns:a16="http://schemas.microsoft.com/office/drawing/2014/main" id="{B7382BEB-7061-0020-5FB2-D21350946F14}"/>
              </a:ext>
            </a:extLst>
          </p:cNvPr>
          <p:cNvSpPr txBox="1"/>
          <p:nvPr/>
        </p:nvSpPr>
        <p:spPr>
          <a:xfrm>
            <a:off x="442399" y="4657982"/>
            <a:ext cx="5057345" cy="292388"/>
          </a:xfrm>
          <a:prstGeom prst="rect">
            <a:avLst/>
          </a:prstGeom>
          <a:noFill/>
        </p:spPr>
        <p:txBody>
          <a:bodyPr wrap="square" rtlCol="0">
            <a:spAutoFit/>
          </a:bodyPr>
          <a:lstStyle/>
          <a:p>
            <a:r>
              <a:rPr lang="en-US" sz="1300"/>
              <a:t>Giả sử bộ dữ liệu có n dữ liệu(sample) và có d thuộc tính(feature)</a:t>
            </a:r>
          </a:p>
        </p:txBody>
      </p:sp>
      <p:sp>
        <p:nvSpPr>
          <p:cNvPr id="4" name="Google Shape;896;p25">
            <a:extLst>
              <a:ext uri="{FF2B5EF4-FFF2-40B4-BE49-F238E27FC236}">
                <a16:creationId xmlns:a16="http://schemas.microsoft.com/office/drawing/2014/main" id="{A197EE6F-E39A-21F5-AA98-DD6562A461E8}"/>
              </a:ext>
            </a:extLst>
          </p:cNvPr>
          <p:cNvSpPr/>
          <p:nvPr/>
        </p:nvSpPr>
        <p:spPr>
          <a:xfrm>
            <a:off x="6023866" y="954595"/>
            <a:ext cx="2824501" cy="1382716"/>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02;p25">
            <a:extLst>
              <a:ext uri="{FF2B5EF4-FFF2-40B4-BE49-F238E27FC236}">
                <a16:creationId xmlns:a16="http://schemas.microsoft.com/office/drawing/2014/main" id="{801CC66A-EE23-3D1D-8ABC-9FDFC835A539}"/>
              </a:ext>
            </a:extLst>
          </p:cNvPr>
          <p:cNvSpPr/>
          <p:nvPr/>
        </p:nvSpPr>
        <p:spPr>
          <a:xfrm>
            <a:off x="456009" y="1206893"/>
            <a:ext cx="2785281"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4;p25">
            <a:extLst>
              <a:ext uri="{FF2B5EF4-FFF2-40B4-BE49-F238E27FC236}">
                <a16:creationId xmlns:a16="http://schemas.microsoft.com/office/drawing/2014/main" id="{AD9DFC1B-A44A-EF2F-11FA-1831267CF8B9}"/>
              </a:ext>
            </a:extLst>
          </p:cNvPr>
          <p:cNvSpPr/>
          <p:nvPr/>
        </p:nvSpPr>
        <p:spPr>
          <a:xfrm>
            <a:off x="442399" y="3058973"/>
            <a:ext cx="2795034" cy="854209"/>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0;p25">
            <a:extLst>
              <a:ext uri="{FF2B5EF4-FFF2-40B4-BE49-F238E27FC236}">
                <a16:creationId xmlns:a16="http://schemas.microsoft.com/office/drawing/2014/main" id="{E4287103-8AA4-0AD1-D101-6B173CA60FF5}"/>
              </a:ext>
            </a:extLst>
          </p:cNvPr>
          <p:cNvSpPr/>
          <p:nvPr/>
        </p:nvSpPr>
        <p:spPr>
          <a:xfrm>
            <a:off x="447941" y="4656050"/>
            <a:ext cx="4910461" cy="326825"/>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E338-FAD0-A01A-AFEF-052A81C71B3F}"/>
              </a:ext>
            </a:extLst>
          </p:cNvPr>
          <p:cNvSpPr>
            <a:spLocks noGrp="1"/>
          </p:cNvSpPr>
          <p:nvPr>
            <p:ph type="title"/>
          </p:nvPr>
        </p:nvSpPr>
        <p:spPr>
          <a:xfrm>
            <a:off x="457200" y="191469"/>
            <a:ext cx="8229600" cy="371400"/>
          </a:xfrm>
        </p:spPr>
        <p:txBody>
          <a:bodyPr>
            <a:noAutofit/>
          </a:bodyPr>
          <a:lstStyle/>
          <a:p>
            <a:r>
              <a:rPr lang="en"/>
              <a:t>Thuật toán Random Forest</a:t>
            </a:r>
            <a:endParaRPr lang="en-US"/>
          </a:p>
        </p:txBody>
      </p:sp>
      <p:sp>
        <p:nvSpPr>
          <p:cNvPr id="3" name="TextBox 2">
            <a:extLst>
              <a:ext uri="{FF2B5EF4-FFF2-40B4-BE49-F238E27FC236}">
                <a16:creationId xmlns:a16="http://schemas.microsoft.com/office/drawing/2014/main" id="{957C3F3F-CAA2-5882-D5C6-BF538D2313F2}"/>
              </a:ext>
            </a:extLst>
          </p:cNvPr>
          <p:cNvSpPr txBox="1"/>
          <p:nvPr/>
        </p:nvSpPr>
        <p:spPr>
          <a:xfrm>
            <a:off x="254382" y="458003"/>
            <a:ext cx="2151934" cy="307777"/>
          </a:xfrm>
          <a:prstGeom prst="rect">
            <a:avLst/>
          </a:prstGeom>
          <a:noFill/>
        </p:spPr>
        <p:txBody>
          <a:bodyPr wrap="square" rtlCol="0">
            <a:spAutoFit/>
          </a:bodyPr>
          <a:lstStyle/>
          <a:p>
            <a:r>
              <a:rPr lang="en-US" b="1"/>
              <a:t>MINH HOẠ:</a:t>
            </a:r>
          </a:p>
        </p:txBody>
      </p:sp>
      <p:pic>
        <p:nvPicPr>
          <p:cNvPr id="5" name="Picture 4">
            <a:extLst>
              <a:ext uri="{FF2B5EF4-FFF2-40B4-BE49-F238E27FC236}">
                <a16:creationId xmlns:a16="http://schemas.microsoft.com/office/drawing/2014/main" id="{4971C227-0A13-A1BB-1A56-94C1DCCF05EF}"/>
              </a:ext>
            </a:extLst>
          </p:cNvPr>
          <p:cNvPicPr>
            <a:picLocks noChangeAspect="1"/>
          </p:cNvPicPr>
          <p:nvPr/>
        </p:nvPicPr>
        <p:blipFill>
          <a:blip r:embed="rId2"/>
          <a:stretch>
            <a:fillRect/>
          </a:stretch>
        </p:blipFill>
        <p:spPr>
          <a:xfrm>
            <a:off x="0" y="829403"/>
            <a:ext cx="9144000" cy="3815849"/>
          </a:xfrm>
          <a:prstGeom prst="rect">
            <a:avLst/>
          </a:prstGeom>
        </p:spPr>
      </p:pic>
    </p:spTree>
    <p:extLst>
      <p:ext uri="{BB962C8B-B14F-4D97-AF65-F5344CB8AC3E}">
        <p14:creationId xmlns:p14="http://schemas.microsoft.com/office/powerpoint/2010/main" val="385081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0CB61-9599-F45C-A47A-33687D75BC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D138F-6CA8-063C-16CE-75D4B164A5CE}"/>
              </a:ext>
            </a:extLst>
          </p:cNvPr>
          <p:cNvSpPr>
            <a:spLocks noGrp="1"/>
          </p:cNvSpPr>
          <p:nvPr>
            <p:ph type="title"/>
          </p:nvPr>
        </p:nvSpPr>
        <p:spPr>
          <a:xfrm>
            <a:off x="457200" y="191469"/>
            <a:ext cx="8229600" cy="371400"/>
          </a:xfrm>
        </p:spPr>
        <p:txBody>
          <a:bodyPr>
            <a:noAutofit/>
          </a:bodyPr>
          <a:lstStyle/>
          <a:p>
            <a:r>
              <a:rPr lang="en"/>
              <a:t>Thuật toán Random Forest</a:t>
            </a:r>
            <a:endParaRPr lang="en-US"/>
          </a:p>
        </p:txBody>
      </p:sp>
      <p:sp>
        <p:nvSpPr>
          <p:cNvPr id="3" name="TextBox 2">
            <a:extLst>
              <a:ext uri="{FF2B5EF4-FFF2-40B4-BE49-F238E27FC236}">
                <a16:creationId xmlns:a16="http://schemas.microsoft.com/office/drawing/2014/main" id="{73E4231E-25E0-9406-EBE6-B1EA61FD9807}"/>
              </a:ext>
            </a:extLst>
          </p:cNvPr>
          <p:cNvSpPr txBox="1"/>
          <p:nvPr/>
        </p:nvSpPr>
        <p:spPr>
          <a:xfrm>
            <a:off x="254382" y="458003"/>
            <a:ext cx="2151934" cy="307777"/>
          </a:xfrm>
          <a:prstGeom prst="rect">
            <a:avLst/>
          </a:prstGeom>
          <a:noFill/>
        </p:spPr>
        <p:txBody>
          <a:bodyPr wrap="square" rtlCol="0">
            <a:spAutoFit/>
          </a:bodyPr>
          <a:lstStyle/>
          <a:p>
            <a:r>
              <a:rPr lang="en-US" b="1"/>
              <a:t>MINH HOẠ:</a:t>
            </a:r>
          </a:p>
        </p:txBody>
      </p:sp>
      <p:pic>
        <p:nvPicPr>
          <p:cNvPr id="6" name="Picture 5">
            <a:extLst>
              <a:ext uri="{FF2B5EF4-FFF2-40B4-BE49-F238E27FC236}">
                <a16:creationId xmlns:a16="http://schemas.microsoft.com/office/drawing/2014/main" id="{F139EEC7-A704-2D73-3167-444D738BAD62}"/>
              </a:ext>
            </a:extLst>
          </p:cNvPr>
          <p:cNvPicPr>
            <a:picLocks noChangeAspect="1"/>
          </p:cNvPicPr>
          <p:nvPr/>
        </p:nvPicPr>
        <p:blipFill>
          <a:blip r:embed="rId2"/>
          <a:stretch>
            <a:fillRect/>
          </a:stretch>
        </p:blipFill>
        <p:spPr>
          <a:xfrm>
            <a:off x="611892" y="1292534"/>
            <a:ext cx="7679585" cy="3850965"/>
          </a:xfrm>
          <a:prstGeom prst="rect">
            <a:avLst/>
          </a:prstGeom>
        </p:spPr>
      </p:pic>
      <p:sp>
        <p:nvSpPr>
          <p:cNvPr id="7" name="TextBox 6">
            <a:extLst>
              <a:ext uri="{FF2B5EF4-FFF2-40B4-BE49-F238E27FC236}">
                <a16:creationId xmlns:a16="http://schemas.microsoft.com/office/drawing/2014/main" id="{707C3970-6E6D-66D0-B003-9F76B4CE633D}"/>
              </a:ext>
            </a:extLst>
          </p:cNvPr>
          <p:cNvSpPr txBox="1"/>
          <p:nvPr/>
        </p:nvSpPr>
        <p:spPr>
          <a:xfrm>
            <a:off x="371260" y="765780"/>
            <a:ext cx="7899591" cy="292388"/>
          </a:xfrm>
          <a:prstGeom prst="rect">
            <a:avLst/>
          </a:prstGeom>
          <a:noFill/>
        </p:spPr>
        <p:txBody>
          <a:bodyPr wrap="square" rtlCol="0">
            <a:spAutoFit/>
          </a:bodyPr>
          <a:lstStyle/>
          <a:p>
            <a:pPr marL="285750" indent="-285750">
              <a:buFont typeface="Wingdings" panose="05000000000000000000" pitchFamily="2" charset="2"/>
              <a:buChar char="q"/>
            </a:pPr>
            <a:r>
              <a:rPr lang="vi-VN" sz="1300"/>
              <a:t>Ở</a:t>
            </a:r>
            <a:r>
              <a:rPr lang="en-US" sz="1300"/>
              <a:t> </a:t>
            </a:r>
            <a:r>
              <a:rPr lang="vi-VN" sz="1300"/>
              <a:t>bước huấn luyện xây dựng nhiều cây quyết định,các cây quyết định khác nhau(yếu tố ngẫu nhiên</a:t>
            </a:r>
            <a:r>
              <a:rPr lang="en-US" sz="1300"/>
              <a:t>)</a:t>
            </a:r>
          </a:p>
        </p:txBody>
      </p:sp>
    </p:spTree>
    <p:extLst>
      <p:ext uri="{BB962C8B-B14F-4D97-AF65-F5344CB8AC3E}">
        <p14:creationId xmlns:p14="http://schemas.microsoft.com/office/powerpoint/2010/main" val="352422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C6642-43F3-E899-8EA4-0900CA4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2709A-BD56-6647-E30E-96A576E71A67}"/>
              </a:ext>
            </a:extLst>
          </p:cNvPr>
          <p:cNvSpPr>
            <a:spLocks noGrp="1"/>
          </p:cNvSpPr>
          <p:nvPr>
            <p:ph type="title"/>
          </p:nvPr>
        </p:nvSpPr>
        <p:spPr>
          <a:xfrm>
            <a:off x="457200" y="191469"/>
            <a:ext cx="8229600" cy="371400"/>
          </a:xfrm>
        </p:spPr>
        <p:txBody>
          <a:bodyPr>
            <a:noAutofit/>
          </a:bodyPr>
          <a:lstStyle/>
          <a:p>
            <a:r>
              <a:rPr lang="en"/>
              <a:t>Thuật toán Random Forest</a:t>
            </a:r>
            <a:endParaRPr lang="en-US"/>
          </a:p>
        </p:txBody>
      </p:sp>
      <p:sp>
        <p:nvSpPr>
          <p:cNvPr id="3" name="TextBox 2">
            <a:extLst>
              <a:ext uri="{FF2B5EF4-FFF2-40B4-BE49-F238E27FC236}">
                <a16:creationId xmlns:a16="http://schemas.microsoft.com/office/drawing/2014/main" id="{D51E34CD-F13C-2E2B-D039-2A455C8FE83B}"/>
              </a:ext>
            </a:extLst>
          </p:cNvPr>
          <p:cNvSpPr txBox="1"/>
          <p:nvPr/>
        </p:nvSpPr>
        <p:spPr>
          <a:xfrm>
            <a:off x="254382" y="458003"/>
            <a:ext cx="2151934" cy="307777"/>
          </a:xfrm>
          <a:prstGeom prst="rect">
            <a:avLst/>
          </a:prstGeom>
          <a:noFill/>
        </p:spPr>
        <p:txBody>
          <a:bodyPr wrap="square" rtlCol="0">
            <a:spAutoFit/>
          </a:bodyPr>
          <a:lstStyle/>
          <a:p>
            <a:r>
              <a:rPr lang="en-US" b="1"/>
              <a:t>MINH HOẠ:</a:t>
            </a:r>
          </a:p>
        </p:txBody>
      </p:sp>
      <p:sp>
        <p:nvSpPr>
          <p:cNvPr id="7" name="TextBox 6">
            <a:extLst>
              <a:ext uri="{FF2B5EF4-FFF2-40B4-BE49-F238E27FC236}">
                <a16:creationId xmlns:a16="http://schemas.microsoft.com/office/drawing/2014/main" id="{9FE86EFA-E088-1591-A789-2630A8EDEE73}"/>
              </a:ext>
            </a:extLst>
          </p:cNvPr>
          <p:cNvSpPr txBox="1"/>
          <p:nvPr/>
        </p:nvSpPr>
        <p:spPr>
          <a:xfrm>
            <a:off x="371260" y="765780"/>
            <a:ext cx="7899591" cy="492443"/>
          </a:xfrm>
          <a:prstGeom prst="rect">
            <a:avLst/>
          </a:prstGeom>
          <a:noFill/>
        </p:spPr>
        <p:txBody>
          <a:bodyPr wrap="square" rtlCol="0">
            <a:spAutoFit/>
          </a:bodyPr>
          <a:lstStyle/>
          <a:p>
            <a:pPr marL="285750" indent="-285750">
              <a:buFont typeface="Wingdings" panose="05000000000000000000" pitchFamily="2" charset="2"/>
              <a:buChar char="q"/>
            </a:pPr>
            <a:r>
              <a:rPr lang="vi-VN" sz="1300"/>
              <a:t>Sau đó ở</a:t>
            </a:r>
            <a:r>
              <a:rPr lang="en-US" sz="1300"/>
              <a:t> </a:t>
            </a:r>
            <a:r>
              <a:rPr lang="vi-VN" sz="1300"/>
              <a:t>bước dự đoán với một dữ liệu mới,ở mỗi cây quyết định sẽ đi từ trên xuống theo các node điều kiện để được các dự đoán,sau đó kết quả cuối cùng được tổng hợp từ các cây quyết định</a:t>
            </a:r>
            <a:endParaRPr lang="en-US" sz="1300"/>
          </a:p>
        </p:txBody>
      </p:sp>
      <p:pic>
        <p:nvPicPr>
          <p:cNvPr id="5" name="Picture 4">
            <a:extLst>
              <a:ext uri="{FF2B5EF4-FFF2-40B4-BE49-F238E27FC236}">
                <a16:creationId xmlns:a16="http://schemas.microsoft.com/office/drawing/2014/main" id="{54E966C3-E9BB-3A64-1CF5-F9864F4F1286}"/>
              </a:ext>
            </a:extLst>
          </p:cNvPr>
          <p:cNvPicPr>
            <a:picLocks noChangeAspect="1"/>
          </p:cNvPicPr>
          <p:nvPr/>
        </p:nvPicPr>
        <p:blipFill>
          <a:blip r:embed="rId2"/>
          <a:stretch>
            <a:fillRect/>
          </a:stretch>
        </p:blipFill>
        <p:spPr>
          <a:xfrm>
            <a:off x="1081248" y="1258224"/>
            <a:ext cx="6612088" cy="3427274"/>
          </a:xfrm>
          <a:prstGeom prst="rect">
            <a:avLst/>
          </a:prstGeom>
        </p:spPr>
      </p:pic>
      <p:sp>
        <p:nvSpPr>
          <p:cNvPr id="8" name="TextBox 7">
            <a:extLst>
              <a:ext uri="{FF2B5EF4-FFF2-40B4-BE49-F238E27FC236}">
                <a16:creationId xmlns:a16="http://schemas.microsoft.com/office/drawing/2014/main" id="{0BAD94D9-94B4-E540-CE30-83DF83F216D4}"/>
              </a:ext>
            </a:extLst>
          </p:cNvPr>
          <p:cNvSpPr txBox="1"/>
          <p:nvPr/>
        </p:nvSpPr>
        <p:spPr>
          <a:xfrm>
            <a:off x="371260" y="4657933"/>
            <a:ext cx="8459919" cy="492443"/>
          </a:xfrm>
          <a:prstGeom prst="rect">
            <a:avLst/>
          </a:prstGeom>
          <a:noFill/>
        </p:spPr>
        <p:txBody>
          <a:bodyPr wrap="square" rtlCol="0">
            <a:spAutoFit/>
          </a:bodyPr>
          <a:lstStyle/>
          <a:p>
            <a:pPr marL="285750" indent="-285750">
              <a:buFont typeface="Wingdings" panose="05000000000000000000" pitchFamily="2" charset="2"/>
              <a:buChar char="Ø"/>
            </a:pPr>
            <a:r>
              <a:rPr lang="en-US" sz="1300"/>
              <a:t>Ở ví dụ thuật toán có 6 cây quyết định,5 cây dự đoán 1 và 1 cây dự đoán 0 do đó ta sẽ vote cho ra kết quả dự đoán cuối cùng là 1</a:t>
            </a:r>
          </a:p>
        </p:txBody>
      </p:sp>
    </p:spTree>
    <p:extLst>
      <p:ext uri="{BB962C8B-B14F-4D97-AF65-F5344CB8AC3E}">
        <p14:creationId xmlns:p14="http://schemas.microsoft.com/office/powerpoint/2010/main" val="423865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Ứng dụng </a:t>
            </a:r>
            <a:r>
              <a:rPr lang="en-US"/>
              <a:t>h</a:t>
            </a:r>
            <a:r>
              <a:rPr lang="vi-VN"/>
              <a:t>ọc máy xây dựng </a:t>
            </a:r>
            <a:r>
              <a:rPr lang="en-US"/>
              <a:t>m</a:t>
            </a:r>
            <a:r>
              <a:rPr lang="vi-VN"/>
              <a:t>ô hình phân tích cảm xúc của người xem trực tuyến qua các đánh giá Phim</a:t>
            </a:r>
            <a:endParaRPr/>
          </a:p>
        </p:txBody>
      </p:sp>
      <p:grpSp>
        <p:nvGrpSpPr>
          <p:cNvPr id="236" name="Google Shape;236;p16"/>
          <p:cNvGrpSpPr/>
          <p:nvPr/>
        </p:nvGrpSpPr>
        <p:grpSpPr>
          <a:xfrm>
            <a:off x="3302689" y="1244313"/>
            <a:ext cx="2653489" cy="596100"/>
            <a:chOff x="3297249" y="1109874"/>
            <a:chExt cx="2653489"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22" y="1198627"/>
              <a:ext cx="1981216" cy="502686"/>
              <a:chOff x="3969522" y="1279389"/>
              <a:chExt cx="1981216" cy="502686"/>
            </a:xfrm>
          </p:grpSpPr>
          <p:sp>
            <p:nvSpPr>
              <p:cNvPr id="239" name="Google Shape;239;p16"/>
              <p:cNvSpPr txBox="1"/>
              <p:nvPr/>
            </p:nvSpPr>
            <p:spPr>
              <a:xfrm>
                <a:off x="3969522" y="127938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Giới thiệu</a:t>
                </a:r>
                <a:endParaRPr sz="1800" b="1">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8790" y="1244314"/>
            <a:ext cx="2653473" cy="596100"/>
            <a:chOff x="6033350" y="1109875"/>
            <a:chExt cx="2653473" cy="596100"/>
          </a:xfrm>
        </p:grpSpPr>
        <p:grpSp>
          <p:nvGrpSpPr>
            <p:cNvPr id="300" name="Google Shape;300;p16"/>
            <p:cNvGrpSpPr/>
            <p:nvPr/>
          </p:nvGrpSpPr>
          <p:grpSpPr>
            <a:xfrm>
              <a:off x="6705600" y="1206363"/>
              <a:ext cx="1981223" cy="492800"/>
              <a:chOff x="6053025" y="878821"/>
              <a:chExt cx="1981223" cy="492800"/>
            </a:xfrm>
          </p:grpSpPr>
          <p:sp>
            <p:nvSpPr>
              <p:cNvPr id="301" name="Google Shape;301;p16"/>
              <p:cNvSpPr txBox="1"/>
              <p:nvPr/>
            </p:nvSpPr>
            <p:spPr>
              <a:xfrm>
                <a:off x="6053025" y="878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Kết quả thực nghiệm</a:t>
                </a:r>
                <a:endParaRPr sz="1800" b="1">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302688" y="2724037"/>
            <a:ext cx="2653500" cy="596100"/>
            <a:chOff x="3297248" y="2589598"/>
            <a:chExt cx="2653500" cy="596100"/>
          </a:xfrm>
        </p:grpSpPr>
        <p:grpSp>
          <p:nvGrpSpPr>
            <p:cNvPr id="305" name="Google Shape;305;p16"/>
            <p:cNvGrpSpPr/>
            <p:nvPr/>
          </p:nvGrpSpPr>
          <p:grpSpPr>
            <a:xfrm>
              <a:off x="3893333" y="2728550"/>
              <a:ext cx="2057415" cy="447710"/>
              <a:chOff x="3505145" y="1379603"/>
              <a:chExt cx="2057415" cy="447710"/>
            </a:xfrm>
          </p:grpSpPr>
          <p:sp>
            <p:nvSpPr>
              <p:cNvPr id="306" name="Google Shape;306;p16"/>
              <p:cNvSpPr txBox="1"/>
              <p:nvPr/>
            </p:nvSpPr>
            <p:spPr>
              <a:xfrm>
                <a:off x="3505145" y="137960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Cơ sở lý thuyết và các nghiên cứu liên quan</a:t>
                </a:r>
                <a:endParaRPr sz="1800" b="1">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302688" y="4189462"/>
            <a:ext cx="2729124" cy="596185"/>
            <a:chOff x="3297248" y="4055023"/>
            <a:chExt cx="2729124" cy="596185"/>
          </a:xfrm>
        </p:grpSpPr>
        <p:grpSp>
          <p:nvGrpSpPr>
            <p:cNvPr id="310" name="Google Shape;310;p16"/>
            <p:cNvGrpSpPr/>
            <p:nvPr/>
          </p:nvGrpSpPr>
          <p:grpSpPr>
            <a:xfrm>
              <a:off x="3962550" y="4173705"/>
              <a:ext cx="2063822" cy="477503"/>
              <a:chOff x="3574362" y="2450718"/>
              <a:chExt cx="2063822" cy="477503"/>
            </a:xfrm>
          </p:grpSpPr>
          <p:sp>
            <p:nvSpPr>
              <p:cNvPr id="311" name="Google Shape;311;p16"/>
              <p:cNvSpPr txBox="1"/>
              <p:nvPr/>
            </p:nvSpPr>
            <p:spPr>
              <a:xfrm>
                <a:off x="3574362" y="2450718"/>
                <a:ext cx="206382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Nghiên cứu thực nghiệm</a:t>
                </a:r>
                <a:endParaRPr sz="1800" b="1">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8790" y="2751389"/>
            <a:ext cx="2653510" cy="596100"/>
            <a:chOff x="6033350" y="2616950"/>
            <a:chExt cx="2653510" cy="596100"/>
          </a:xfrm>
        </p:grpSpPr>
        <p:grpSp>
          <p:nvGrpSpPr>
            <p:cNvPr id="315" name="Google Shape;315;p16"/>
            <p:cNvGrpSpPr/>
            <p:nvPr/>
          </p:nvGrpSpPr>
          <p:grpSpPr>
            <a:xfrm>
              <a:off x="6705600" y="2721748"/>
              <a:ext cx="1981260" cy="453442"/>
              <a:chOff x="6705600" y="2848837"/>
              <a:chExt cx="1981260" cy="453442"/>
            </a:xfrm>
          </p:grpSpPr>
          <p:sp>
            <p:nvSpPr>
              <p:cNvPr id="316" name="Google Shape;316;p16"/>
              <p:cNvSpPr txBox="1"/>
              <p:nvPr/>
            </p:nvSpPr>
            <p:spPr>
              <a:xfrm>
                <a:off x="6705600" y="2848837"/>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Kết luận và hướng phát triển</a:t>
                </a:r>
                <a:endParaRPr sz="1800" b="1">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sp>
        <p:nvSpPr>
          <p:cNvPr id="322" name="Google Shape;322;p16"/>
          <p:cNvSpPr txBox="1"/>
          <p:nvPr/>
        </p:nvSpPr>
        <p:spPr>
          <a:xfrm>
            <a:off x="6711063" y="4453856"/>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324" name="Google Shape;324;p16"/>
          <p:cNvCxnSpPr>
            <a:stCxn id="237" idx="4"/>
            <a:endCxn id="308" idx="0"/>
          </p:cNvCxnSpPr>
          <p:nvPr/>
        </p:nvCxnSpPr>
        <p:spPr>
          <a:xfrm>
            <a:off x="3600739" y="1840413"/>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600738" y="3320137"/>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6840" y="1840414"/>
            <a:ext cx="0" cy="91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3.Nghiên cứu thực nghiệm</a:t>
            </a:r>
            <a:endParaRPr/>
          </a:p>
        </p:txBody>
      </p:sp>
      <p:graphicFrame>
        <p:nvGraphicFramePr>
          <p:cNvPr id="1185" name="Google Shape;1185;p29"/>
          <p:cNvGraphicFramePr/>
          <p:nvPr>
            <p:extLst>
              <p:ext uri="{D42A27DB-BD31-4B8C-83A1-F6EECF244321}">
                <p14:modId xmlns:p14="http://schemas.microsoft.com/office/powerpoint/2010/main" val="3003051592"/>
              </p:ext>
            </p:extLst>
          </p:nvPr>
        </p:nvGraphicFramePr>
        <p:xfrm>
          <a:off x="457200" y="1415381"/>
          <a:ext cx="4529200" cy="2712540"/>
        </p:xfrm>
        <a:graphic>
          <a:graphicData uri="http://schemas.openxmlformats.org/drawingml/2006/table">
            <a:tbl>
              <a:tblPr>
                <a:noFill/>
                <a:tableStyleId>{42631149-0DAC-4F56-AE0A-95FECC6A5E05}</a:tableStyleId>
              </a:tblPr>
              <a:tblGrid>
                <a:gridCol w="392400">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a:t>Mô hình nghiên cứu tổng quan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a:t>Sử dụng bộ dữ liệu đánh giá Phim IMDb</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a:solidFill>
                            <a:schemeClr val="dk1"/>
                          </a:solidFill>
                          <a:latin typeface="Fira Sans Extra Condensed"/>
                          <a:ea typeface="Fira Sans Extra Condensed"/>
                          <a:cs typeface="Fira Sans Extra Condensed"/>
                          <a:sym typeface="Fira Sans Extra Condensed"/>
                        </a:rPr>
                        <a:t>Tiền xử lý dữ liệu</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Phân tích nhãn dữ liệu dựa trên bộ dữ liệu</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4025">
                <a:tc>
                  <a:txBody>
                    <a:bodyPr/>
                    <a:lstStyle/>
                    <a:p>
                      <a:pPr marL="0" lvl="0" indent="0" algn="l"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Phương pháp biểu diễn văn bản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171450" lvl="0" indent="-171450" algn="l" rtl="0">
                        <a:spcBef>
                          <a:spcPts val="0"/>
                        </a:spcBef>
                        <a:spcAft>
                          <a:spcPts val="0"/>
                        </a:spcAft>
                        <a:buFont typeface="Wingdings" panose="05000000000000000000" pitchFamily="2" charset="2"/>
                        <a:buChar char="Ø"/>
                      </a:pPr>
                      <a:r>
                        <a:rPr lang="vi-VN" sz="1200"/>
                        <a:t>Phương pháp IF-IDF phân tích các từ quan trọng trong các đánh giá</a:t>
                      </a:r>
                      <a:endParaRPr lang="en-US" sz="1200"/>
                    </a:p>
                    <a:p>
                      <a:pPr marL="171450" lvl="0" indent="-171450" algn="l" rtl="0">
                        <a:spcBef>
                          <a:spcPts val="0"/>
                        </a:spcBef>
                        <a:spcAft>
                          <a:spcPts val="0"/>
                        </a:spcAft>
                        <a:buFont typeface="Wingdings" panose="05000000000000000000" pitchFamily="2" charset="2"/>
                        <a:buChar char="Ø"/>
                      </a:pPr>
                      <a:r>
                        <a:rPr lang="en-US" sz="1200"/>
                        <a:t>Độ dài từ trong các đánh giá</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99701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96;p25">
            <a:extLst>
              <a:ext uri="{FF2B5EF4-FFF2-40B4-BE49-F238E27FC236}">
                <a16:creationId xmlns:a16="http://schemas.microsoft.com/office/drawing/2014/main" id="{320A1436-1249-66B6-42C1-7802C8A1A25E}"/>
              </a:ext>
            </a:extLst>
          </p:cNvPr>
          <p:cNvSpPr/>
          <p:nvPr/>
        </p:nvSpPr>
        <p:spPr>
          <a:xfrm>
            <a:off x="331878" y="1440466"/>
            <a:ext cx="4656599" cy="2709087"/>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49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24863" y="158982"/>
            <a:ext cx="4413691"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t>Mô hình nghiên cứu tổng quan</a:t>
            </a:r>
            <a:endParaRPr lang="en-US" b="1">
              <a:solidFill>
                <a:schemeClr val="dk1"/>
              </a:solidFill>
              <a:latin typeface="Fira Sans Extra Condensed"/>
              <a:ea typeface="Fira Sans Extra Condensed"/>
              <a:cs typeface="Fira Sans Extra Condensed"/>
              <a:sym typeface="Fira Sans Extra Condensed"/>
            </a:endParaRPr>
          </a:p>
        </p:txBody>
      </p:sp>
      <p:grpSp>
        <p:nvGrpSpPr>
          <p:cNvPr id="1546" name="Google Shape;1546;p33"/>
          <p:cNvGrpSpPr/>
          <p:nvPr/>
        </p:nvGrpSpPr>
        <p:grpSpPr>
          <a:xfrm>
            <a:off x="24863" y="142997"/>
            <a:ext cx="4278823" cy="1894765"/>
            <a:chOff x="-6" y="11917"/>
            <a:chExt cx="4524982" cy="1894765"/>
          </a:xfrm>
        </p:grpSpPr>
        <p:sp>
          <p:nvSpPr>
            <p:cNvPr id="1549" name="Google Shape;1549;p33"/>
            <p:cNvSpPr txBox="1"/>
            <p:nvPr/>
          </p:nvSpPr>
          <p:spPr>
            <a:xfrm>
              <a:off x="340861" y="11917"/>
              <a:ext cx="4184115" cy="18947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a:t>
              </a:r>
              <a:r>
                <a:rPr lang="vi-VN"/>
                <a:t>ử dụng bộ dữ liệu Đánh giá Phim IMDb có sẵn</a:t>
              </a:r>
              <a:r>
                <a:rPr lang="en-US"/>
                <a:t>,s</a:t>
              </a:r>
              <a:r>
                <a:rPr lang="vi-VN"/>
                <a:t>au đó dữ liệu thô được tiền xử lý trước khi tiến hành học máy</a:t>
              </a:r>
              <a:endParaRPr>
                <a:solidFill>
                  <a:srgbClr val="000000"/>
                </a:solidFill>
                <a:latin typeface="Roboto"/>
                <a:ea typeface="Roboto"/>
                <a:cs typeface="Roboto"/>
                <a:sym typeface="Roboto"/>
              </a:endParaRPr>
            </a:p>
          </p:txBody>
        </p:sp>
        <p:sp>
          <p:nvSpPr>
            <p:cNvPr id="1550" name="Google Shape;1550;p33"/>
            <p:cNvSpPr txBox="1"/>
            <p:nvPr/>
          </p:nvSpPr>
          <p:spPr>
            <a:xfrm>
              <a:off x="-6" y="6275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01</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551" name="Google Shape;1551;p33"/>
          <p:cNvGrpSpPr/>
          <p:nvPr/>
        </p:nvGrpSpPr>
        <p:grpSpPr>
          <a:xfrm>
            <a:off x="24863" y="1546776"/>
            <a:ext cx="4182750" cy="1552239"/>
            <a:chOff x="0" y="1365931"/>
            <a:chExt cx="4423382" cy="1552239"/>
          </a:xfrm>
        </p:grpSpPr>
        <p:sp>
          <p:nvSpPr>
            <p:cNvPr id="1554" name="Google Shape;1554;p33"/>
            <p:cNvSpPr txBox="1"/>
            <p:nvPr/>
          </p:nvSpPr>
          <p:spPr>
            <a:xfrm>
              <a:off x="340866" y="1632346"/>
              <a:ext cx="4082516" cy="128582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Dữ liệu lấy mẫu được chia thành hai nhóm: tập dữ liệu huấn luyện(training data)</a:t>
              </a:r>
              <a:r>
                <a:rPr lang="en-US" sz="1300"/>
                <a:t> </a:t>
              </a:r>
              <a:r>
                <a:rPr lang="vi-VN" sz="1300"/>
                <a:t>và tập dữ liệu kiểm tra(test data).Tập dữ liệu huấn luyện được sử dụng để thiết lập các mô hình học máy, bộ dữ liệu xác nhận được sử dụng để lặp lại và tinh chỉnh các mô hình được chọn</a:t>
              </a:r>
              <a:r>
                <a:rPr lang="en-US" sz="1300">
                  <a:sym typeface="Wingdings" panose="05000000000000000000" pitchFamily="2" charset="2"/>
                </a:rPr>
                <a:t></a:t>
              </a:r>
              <a:r>
                <a:rPr lang="vi-VN" sz="1300"/>
                <a:t>dựa trên kết quả phân loại chính xác trên dữ liệu tập kiểm tra để tìm ra mô hình học máy phù hợp nhất</a:t>
              </a:r>
              <a:endParaRPr sz="1300">
                <a:solidFill>
                  <a:srgbClr val="000000"/>
                </a:solidFill>
                <a:latin typeface="Roboto"/>
                <a:ea typeface="Roboto"/>
                <a:cs typeface="Roboto"/>
                <a:sym typeface="Roboto"/>
              </a:endParaRPr>
            </a:p>
          </p:txBody>
        </p:sp>
        <p:sp>
          <p:nvSpPr>
            <p:cNvPr id="1555" name="Google Shape;1555;p33"/>
            <p:cNvSpPr txBox="1"/>
            <p:nvPr/>
          </p:nvSpPr>
          <p:spPr>
            <a:xfrm>
              <a:off x="0" y="1365931"/>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02</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556" name="Google Shape;1556;p33"/>
          <p:cNvGrpSpPr/>
          <p:nvPr/>
        </p:nvGrpSpPr>
        <p:grpSpPr>
          <a:xfrm>
            <a:off x="-1" y="3407951"/>
            <a:ext cx="4207613" cy="617559"/>
            <a:chOff x="-26300" y="1166341"/>
            <a:chExt cx="4449675" cy="617559"/>
          </a:xfrm>
        </p:grpSpPr>
        <p:sp>
          <p:nvSpPr>
            <p:cNvPr id="1559" name="Google Shape;1559;p33"/>
            <p:cNvSpPr txBox="1"/>
            <p:nvPr/>
          </p:nvSpPr>
          <p:spPr>
            <a:xfrm>
              <a:off x="340860" y="1300900"/>
              <a:ext cx="4082515"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Các bộ dữ liệu kiểm tra chỉ được sử dụng một lần là bước cuối cùng để báo cáo tỷ lệ lỗi ước tính cho dự đoán trong tương lai</a:t>
              </a:r>
              <a:endParaRPr sz="1300">
                <a:latin typeface="Roboto"/>
                <a:ea typeface="Roboto"/>
                <a:cs typeface="Roboto"/>
                <a:sym typeface="Roboto"/>
              </a:endParaRPr>
            </a:p>
          </p:txBody>
        </p:sp>
        <p:sp>
          <p:nvSpPr>
            <p:cNvPr id="1560" name="Google Shape;1560;p33"/>
            <p:cNvSpPr txBox="1"/>
            <p:nvPr/>
          </p:nvSpPr>
          <p:spPr>
            <a:xfrm>
              <a:off x="-26300" y="1166341"/>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03</a:t>
              </a:r>
              <a:endParaRPr sz="1800" b="1">
                <a:solidFill>
                  <a:schemeClr val="accent2"/>
                </a:solidFill>
                <a:latin typeface="Fira Sans Extra Condensed"/>
                <a:ea typeface="Fira Sans Extra Condensed"/>
                <a:cs typeface="Fira Sans Extra Condensed"/>
                <a:sym typeface="Fira Sans Extra Condensed"/>
              </a:endParaRPr>
            </a:p>
          </p:txBody>
        </p:sp>
      </p:grpSp>
      <p:pic>
        <p:nvPicPr>
          <p:cNvPr id="3" name="Picture 2">
            <a:extLst>
              <a:ext uri="{FF2B5EF4-FFF2-40B4-BE49-F238E27FC236}">
                <a16:creationId xmlns:a16="http://schemas.microsoft.com/office/drawing/2014/main" id="{6B12F407-6366-D240-7E5B-ABB43B477F3C}"/>
              </a:ext>
            </a:extLst>
          </p:cNvPr>
          <p:cNvPicPr>
            <a:picLocks noChangeAspect="1"/>
          </p:cNvPicPr>
          <p:nvPr/>
        </p:nvPicPr>
        <p:blipFill>
          <a:blip r:embed="rId3"/>
          <a:stretch>
            <a:fillRect/>
          </a:stretch>
        </p:blipFill>
        <p:spPr>
          <a:xfrm>
            <a:off x="4413690" y="0"/>
            <a:ext cx="4730310" cy="5143500"/>
          </a:xfrm>
          <a:prstGeom prst="rect">
            <a:avLst/>
          </a:prstGeom>
        </p:spPr>
      </p:pic>
      <p:sp>
        <p:nvSpPr>
          <p:cNvPr id="2" name="Google Shape;902;p25">
            <a:extLst>
              <a:ext uri="{FF2B5EF4-FFF2-40B4-BE49-F238E27FC236}">
                <a16:creationId xmlns:a16="http://schemas.microsoft.com/office/drawing/2014/main" id="{03CF3480-CA1A-C4FF-7EAE-E0226DD099AE}"/>
              </a:ext>
            </a:extLst>
          </p:cNvPr>
          <p:cNvSpPr/>
          <p:nvPr/>
        </p:nvSpPr>
        <p:spPr>
          <a:xfrm>
            <a:off x="84694" y="1533875"/>
            <a:ext cx="4218992"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84;p25">
            <a:extLst>
              <a:ext uri="{FF2B5EF4-FFF2-40B4-BE49-F238E27FC236}">
                <a16:creationId xmlns:a16="http://schemas.microsoft.com/office/drawing/2014/main" id="{5E7E17FD-0392-94E5-0CB7-698D12D7A4E8}"/>
              </a:ext>
            </a:extLst>
          </p:cNvPr>
          <p:cNvSpPr/>
          <p:nvPr/>
        </p:nvSpPr>
        <p:spPr>
          <a:xfrm>
            <a:off x="118100" y="706444"/>
            <a:ext cx="4185586" cy="72826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96;p25">
            <a:extLst>
              <a:ext uri="{FF2B5EF4-FFF2-40B4-BE49-F238E27FC236}">
                <a16:creationId xmlns:a16="http://schemas.microsoft.com/office/drawing/2014/main" id="{95F9E383-E2A5-A2A5-86A1-5E6AB648438D}"/>
              </a:ext>
            </a:extLst>
          </p:cNvPr>
          <p:cNvSpPr/>
          <p:nvPr/>
        </p:nvSpPr>
        <p:spPr>
          <a:xfrm>
            <a:off x="84694" y="3359804"/>
            <a:ext cx="4218992" cy="758434"/>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3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32"/>
          <p:cNvSpPr/>
          <p:nvPr/>
        </p:nvSpPr>
        <p:spPr>
          <a:xfrm>
            <a:off x="5657673" y="3186959"/>
            <a:ext cx="3000000" cy="1490828"/>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5657673" y="1120655"/>
            <a:ext cx="3000000" cy="1486461"/>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Sử dụng bộ dữ liệu Đánh giá Phim IMDb</a:t>
            </a:r>
            <a:endParaRPr/>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2"/>
          <p:cNvSpPr txBox="1"/>
          <p:nvPr/>
        </p:nvSpPr>
        <p:spPr>
          <a:xfrm>
            <a:off x="3045288" y="2558750"/>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t>Sử dụng bộ dữ liệu Đánh giá Phim IMDb</a:t>
            </a:r>
            <a:endParaRPr sz="1300" b="1">
              <a:solidFill>
                <a:srgbClr val="000000"/>
              </a:solidFill>
              <a:latin typeface="Fira Sans Extra Condensed"/>
              <a:ea typeface="Fira Sans Extra Condensed"/>
              <a:cs typeface="Fira Sans Extra Condensed"/>
              <a:sym typeface="Fira Sans Extra Condensed"/>
            </a:endParaRPr>
          </a:p>
        </p:txBody>
      </p:sp>
      <p:grpSp>
        <p:nvGrpSpPr>
          <p:cNvPr id="1529" name="Google Shape;1529;p32"/>
          <p:cNvGrpSpPr/>
          <p:nvPr/>
        </p:nvGrpSpPr>
        <p:grpSpPr>
          <a:xfrm>
            <a:off x="5785711" y="912434"/>
            <a:ext cx="2871962" cy="1535159"/>
            <a:chOff x="5811388" y="1276350"/>
            <a:chExt cx="2871962" cy="1535159"/>
          </a:xfrm>
        </p:grpSpPr>
        <p:sp>
          <p:nvSpPr>
            <p:cNvPr id="1531" name="Google Shape;1531;p32"/>
            <p:cNvSpPr txBox="1"/>
            <p:nvPr/>
          </p:nvSpPr>
          <p:spPr>
            <a:xfrm>
              <a:off x="6292200" y="1639973"/>
              <a:ext cx="2391150" cy="117153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300"/>
                <a:t>Bộ dữ liệu Đánh giá phim IMDb là bộ dữ liệu phân tích </a:t>
              </a:r>
              <a:r>
                <a:rPr lang="en-US" sz="1300"/>
                <a:t>cảm xúc </a:t>
              </a:r>
              <a:r>
                <a:rPr lang="vi-VN" sz="1300"/>
                <a:t>nhị phân bao gồm 50.000 đánh giá từ </a:t>
              </a:r>
              <a:r>
                <a:rPr lang="en-US" sz="1300"/>
                <a:t>c</a:t>
              </a:r>
              <a:r>
                <a:rPr lang="vi-VN" sz="1300"/>
                <a:t>ơ sở dữ liệu phim Internet (IMDb) được gắn nhãn là tích cực hoặc tiêu cực</a:t>
              </a:r>
              <a:endParaRPr sz="1300" b="1">
                <a:solidFill>
                  <a:schemeClr val="dk1"/>
                </a:solidFill>
                <a:latin typeface="Fira Sans Extra Condensed"/>
                <a:ea typeface="Fira Sans Extra Condensed"/>
                <a:cs typeface="Fira Sans Extra Condensed"/>
                <a:sym typeface="Fira Sans Extra Condensed"/>
              </a:endParaRPr>
            </a:p>
          </p:txBody>
        </p:sp>
        <p:sp>
          <p:nvSpPr>
            <p:cNvPr id="1532" name="Google Shape;1532;p32"/>
            <p:cNvSpPr txBox="1"/>
            <p:nvPr/>
          </p:nvSpPr>
          <p:spPr>
            <a:xfrm>
              <a:off x="5811388" y="1276350"/>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4"/>
                  </a:solidFill>
                  <a:latin typeface="Fira Sans Extra Condensed"/>
                  <a:ea typeface="Fira Sans Extra Condensed"/>
                  <a:cs typeface="Fira Sans Extra Condensed"/>
                  <a:sym typeface="Fira Sans Extra Condensed"/>
                </a:rPr>
                <a:t>01</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1533" name="Google Shape;1533;p32"/>
          <p:cNvGrpSpPr/>
          <p:nvPr/>
        </p:nvGrpSpPr>
        <p:grpSpPr>
          <a:xfrm>
            <a:off x="5785711" y="3244109"/>
            <a:ext cx="2871962" cy="1066800"/>
            <a:chOff x="5811388" y="3608025"/>
            <a:chExt cx="2871962" cy="1066800"/>
          </a:xfrm>
        </p:grpSpPr>
        <p:sp>
          <p:nvSpPr>
            <p:cNvPr id="1534" name="Google Shape;1534;p32"/>
            <p:cNvSpPr txBox="1"/>
            <p:nvPr/>
          </p:nvSpPr>
          <p:spPr>
            <a:xfrm>
              <a:off x="6169506" y="4091910"/>
              <a:ext cx="2513844" cy="44740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300"/>
                <a:t>Bộ dữ liệu chứa một số lượng chẵn các đánh giá tích cực và tiêu cực. Chỉ các đánh giá cực kỳ phân cực mới được xem xét.Đánh giá tiêu cực có điểm ≤ 4</a:t>
              </a:r>
              <a:r>
                <a:rPr lang="en-US" sz="1300"/>
                <a:t>/1</a:t>
              </a:r>
              <a:r>
                <a:rPr lang="vi-VN" sz="1300"/>
                <a:t>0 và đánh giá tích cực có điểm ≥ 7</a:t>
              </a:r>
              <a:r>
                <a:rPr lang="en-US" sz="1300"/>
                <a:t>/</a:t>
              </a:r>
              <a:r>
                <a:rPr lang="vi-VN" sz="1300"/>
                <a:t>10</a:t>
              </a:r>
              <a:endParaRPr sz="1300">
                <a:latin typeface="Roboto"/>
                <a:ea typeface="Roboto"/>
                <a:cs typeface="Roboto"/>
                <a:sym typeface="Roboto"/>
              </a:endParaRPr>
            </a:p>
          </p:txBody>
        </p:sp>
        <p:sp>
          <p:nvSpPr>
            <p:cNvPr id="1536" name="Google Shape;1536;p32"/>
            <p:cNvSpPr txBox="1"/>
            <p:nvPr/>
          </p:nvSpPr>
          <p:spPr>
            <a:xfrm>
              <a:off x="5811388" y="3608025"/>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Fira Sans Extra Condensed"/>
                  <a:ea typeface="Fira Sans Extra Condensed"/>
                  <a:cs typeface="Fira Sans Extra Condensed"/>
                  <a:sym typeface="Fira Sans Extra Condensed"/>
                </a:rPr>
                <a:t>02</a:t>
              </a:r>
              <a:endParaRPr sz="2400" b="1">
                <a:solidFill>
                  <a:schemeClr val="accent5"/>
                </a:solidFill>
                <a:latin typeface="Fira Sans Extra Condensed"/>
                <a:ea typeface="Fira Sans Extra Condensed"/>
                <a:cs typeface="Fira Sans Extra Condensed"/>
                <a:sym typeface="Fira Sans Extra Condensed"/>
              </a:endParaRPr>
            </a:p>
          </p:txBody>
        </p:sp>
      </p:grpSp>
      <p:cxnSp>
        <p:nvCxnSpPr>
          <p:cNvPr id="1537" name="Google Shape;1537;p32"/>
          <p:cNvCxnSpPr>
            <a:cxnSpLocks/>
            <a:stCxn id="1438" idx="3"/>
          </p:cNvCxnSpPr>
          <p:nvPr/>
        </p:nvCxnSpPr>
        <p:spPr>
          <a:xfrm flipV="1">
            <a:off x="4572300" y="1815350"/>
            <a:ext cx="1099290" cy="1160250"/>
          </a:xfrm>
          <a:prstGeom prst="bentConnector2">
            <a:avLst/>
          </a:prstGeom>
          <a:noFill/>
          <a:ln w="9525" cap="flat" cmpd="sng">
            <a:solidFill>
              <a:schemeClr val="dk2"/>
            </a:solidFill>
            <a:prstDash val="solid"/>
            <a:round/>
            <a:headEnd type="none" w="med" len="med"/>
            <a:tailEnd type="none" w="med" len="med"/>
          </a:ln>
        </p:spPr>
      </p:cxnSp>
      <p:cxnSp>
        <p:nvCxnSpPr>
          <p:cNvPr id="1538" name="Google Shape;1538;p32"/>
          <p:cNvCxnSpPr>
            <a:cxnSpLocks/>
          </p:cNvCxnSpPr>
          <p:nvPr/>
        </p:nvCxnSpPr>
        <p:spPr>
          <a:xfrm>
            <a:off x="4546623" y="3016456"/>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802558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457188" y="9484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Tiền xử lý dữ liệu</a:t>
            </a:r>
            <a:endParaRPr/>
          </a:p>
        </p:txBody>
      </p:sp>
      <p:grpSp>
        <p:nvGrpSpPr>
          <p:cNvPr id="1922" name="Google Shape;1922;p38"/>
          <p:cNvGrpSpPr/>
          <p:nvPr/>
        </p:nvGrpSpPr>
        <p:grpSpPr>
          <a:xfrm>
            <a:off x="3452924" y="674291"/>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38"/>
          <p:cNvGrpSpPr/>
          <p:nvPr/>
        </p:nvGrpSpPr>
        <p:grpSpPr>
          <a:xfrm>
            <a:off x="457188" y="466246"/>
            <a:ext cx="2972107" cy="818031"/>
            <a:chOff x="69448" y="1098225"/>
            <a:chExt cx="2972107" cy="818031"/>
          </a:xfrm>
        </p:grpSpPr>
        <p:sp>
          <p:nvSpPr>
            <p:cNvPr id="1970" name="Google Shape;1970;p38"/>
            <p:cNvSpPr/>
            <p:nvPr/>
          </p:nvSpPr>
          <p:spPr>
            <a:xfrm>
              <a:off x="2445455" y="1194379"/>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1971" name="Google Shape;1971;p38"/>
            <p:cNvGrpSpPr/>
            <p:nvPr/>
          </p:nvGrpSpPr>
          <p:grpSpPr>
            <a:xfrm>
              <a:off x="69448" y="1098225"/>
              <a:ext cx="2171306" cy="818031"/>
              <a:chOff x="3581798" y="1101463"/>
              <a:chExt cx="2171306" cy="818031"/>
            </a:xfrm>
          </p:grpSpPr>
          <p:sp>
            <p:nvSpPr>
              <p:cNvPr id="1972" name="Google Shape;1972;p38"/>
              <p:cNvSpPr txBox="1"/>
              <p:nvPr/>
            </p:nvSpPr>
            <p:spPr>
              <a:xfrm>
                <a:off x="3581798" y="1101463"/>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Xoá các thẻ HTML</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1973" name="Google Shape;1973;p38"/>
              <p:cNvSpPr txBox="1"/>
              <p:nvPr/>
            </p:nvSpPr>
            <p:spPr>
              <a:xfrm>
                <a:off x="3582564" y="1458168"/>
                <a:ext cx="2170540" cy="4613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Sử dụng BeautifulSoup để loại bỏ các thẻ HTML, chỉ giữ lại văn bản</a:t>
                </a:r>
                <a:endParaRPr sz="1300">
                  <a:latin typeface="Roboto"/>
                  <a:ea typeface="Roboto"/>
                  <a:cs typeface="Roboto"/>
                  <a:sym typeface="Roboto"/>
                </a:endParaRPr>
              </a:p>
            </p:txBody>
          </p:sp>
        </p:grpSp>
      </p:grpSp>
      <p:grpSp>
        <p:nvGrpSpPr>
          <p:cNvPr id="1974" name="Google Shape;1974;p38"/>
          <p:cNvGrpSpPr/>
          <p:nvPr/>
        </p:nvGrpSpPr>
        <p:grpSpPr>
          <a:xfrm>
            <a:off x="5943590" y="459021"/>
            <a:ext cx="2653500" cy="914642"/>
            <a:chOff x="6033300" y="1105450"/>
            <a:chExt cx="2653500" cy="914642"/>
          </a:xfrm>
        </p:grpSpPr>
        <p:grpSp>
          <p:nvGrpSpPr>
            <p:cNvPr id="1975" name="Google Shape;1975;p38"/>
            <p:cNvGrpSpPr/>
            <p:nvPr/>
          </p:nvGrpSpPr>
          <p:grpSpPr>
            <a:xfrm>
              <a:off x="6362633" y="1105450"/>
              <a:ext cx="2324167" cy="914642"/>
              <a:chOff x="5710108" y="700383"/>
              <a:chExt cx="2324167" cy="914642"/>
            </a:xfrm>
          </p:grpSpPr>
          <p:sp>
            <p:nvSpPr>
              <p:cNvPr id="1976" name="Google Shape;1976;p38"/>
              <p:cNvSpPr txBox="1"/>
              <p:nvPr/>
            </p:nvSpPr>
            <p:spPr>
              <a:xfrm>
                <a:off x="5799860" y="700383"/>
                <a:ext cx="2234415"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Mở rộng các từ viết tắt</a:t>
                </a:r>
                <a:endParaRPr sz="1800" b="1">
                  <a:solidFill>
                    <a:srgbClr val="00000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5710108" y="974304"/>
                <a:ext cx="2324140" cy="64072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300"/>
                  <a:t>Sử dụng thư viện contractions để chuyển các từ viết tắt thành dạng đầy đủ</a:t>
                </a:r>
                <a:endParaRPr sz="1300">
                  <a:latin typeface="Roboto"/>
                  <a:ea typeface="Roboto"/>
                  <a:cs typeface="Roboto"/>
                  <a:sym typeface="Roboto"/>
                </a:endParaRP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grpSp>
        <p:nvGrpSpPr>
          <p:cNvPr id="1979" name="Google Shape;1979;p38"/>
          <p:cNvGrpSpPr/>
          <p:nvPr/>
        </p:nvGrpSpPr>
        <p:grpSpPr>
          <a:xfrm>
            <a:off x="337216" y="1424452"/>
            <a:ext cx="3101606" cy="845447"/>
            <a:chOff x="9092" y="2371993"/>
            <a:chExt cx="3101606" cy="845447"/>
          </a:xfrm>
        </p:grpSpPr>
        <p:grpSp>
          <p:nvGrpSpPr>
            <p:cNvPr id="1980" name="Google Shape;1980;p38"/>
            <p:cNvGrpSpPr/>
            <p:nvPr/>
          </p:nvGrpSpPr>
          <p:grpSpPr>
            <a:xfrm>
              <a:off x="9092" y="2371993"/>
              <a:ext cx="2581791" cy="845447"/>
              <a:chOff x="3133254" y="1023045"/>
              <a:chExt cx="2581791" cy="845447"/>
            </a:xfrm>
          </p:grpSpPr>
          <p:sp>
            <p:nvSpPr>
              <p:cNvPr id="1981" name="Google Shape;1981;p38"/>
              <p:cNvSpPr txBox="1"/>
              <p:nvPr/>
            </p:nvSpPr>
            <p:spPr>
              <a:xfrm>
                <a:off x="3133254" y="1023045"/>
                <a:ext cx="2581791"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Loại bỏ biểu tượng cảm xúc</a:t>
                </a:r>
                <a:endParaRPr sz="1800" b="1">
                  <a:solidFill>
                    <a:srgbClr val="00000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158528" y="1356923"/>
                <a:ext cx="2057400" cy="51156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Các biểu tượng cảm xúc</a:t>
                </a:r>
                <a:r>
                  <a:rPr lang="en-US" sz="1300"/>
                  <a:t> </a:t>
                </a:r>
                <a:r>
                  <a:rPr lang="vi-VN" sz="1300"/>
                  <a:t>được xóa để tránh gây nhiễu khi phân tích</a:t>
                </a:r>
                <a:endParaRPr sz="1300">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1984" name="Google Shape;1984;p38"/>
          <p:cNvGrpSpPr/>
          <p:nvPr/>
        </p:nvGrpSpPr>
        <p:grpSpPr>
          <a:xfrm>
            <a:off x="333655" y="2487702"/>
            <a:ext cx="3090775" cy="949622"/>
            <a:chOff x="47444" y="3781461"/>
            <a:chExt cx="3090775" cy="949622"/>
          </a:xfrm>
        </p:grpSpPr>
        <p:grpSp>
          <p:nvGrpSpPr>
            <p:cNvPr id="1985" name="Google Shape;1985;p38"/>
            <p:cNvGrpSpPr/>
            <p:nvPr/>
          </p:nvGrpSpPr>
          <p:grpSpPr>
            <a:xfrm>
              <a:off x="47444" y="3781461"/>
              <a:ext cx="2671152" cy="949622"/>
              <a:chOff x="3171606" y="1978599"/>
              <a:chExt cx="2671152" cy="949622"/>
            </a:xfrm>
          </p:grpSpPr>
          <p:sp>
            <p:nvSpPr>
              <p:cNvPr id="1986" name="Google Shape;1986;p38"/>
              <p:cNvSpPr txBox="1"/>
              <p:nvPr/>
            </p:nvSpPr>
            <p:spPr>
              <a:xfrm>
                <a:off x="3171606" y="1978599"/>
                <a:ext cx="267115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Chuyển đổi chữ in hoa về thường</a:t>
                </a:r>
                <a:endParaRPr sz="1800" b="1">
                  <a:solidFill>
                    <a:srgbClr val="00000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171606" y="2596421"/>
                <a:ext cx="239095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Để đồng nhất văn bản và giảm thiểu sự khác biệt về mã Unicode</a:t>
                </a:r>
                <a:endParaRPr sz="1300">
                  <a:latin typeface="Roboto"/>
                  <a:ea typeface="Roboto"/>
                  <a:cs typeface="Roboto"/>
                  <a:sym typeface="Roboto"/>
                </a:endParaRPr>
              </a:p>
            </p:txBody>
          </p:sp>
        </p:grpSp>
        <p:sp>
          <p:nvSpPr>
            <p:cNvPr id="1988" name="Google Shape;1988;p38"/>
            <p:cNvSpPr/>
            <p:nvPr/>
          </p:nvSpPr>
          <p:spPr>
            <a:xfrm>
              <a:off x="2542119" y="3940749"/>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1989" name="Google Shape;1989;p38"/>
          <p:cNvGrpSpPr/>
          <p:nvPr/>
        </p:nvGrpSpPr>
        <p:grpSpPr>
          <a:xfrm>
            <a:off x="5938368" y="1437664"/>
            <a:ext cx="2653510" cy="711251"/>
            <a:chOff x="6033300" y="2501799"/>
            <a:chExt cx="2653510" cy="711251"/>
          </a:xfrm>
        </p:grpSpPr>
        <p:grpSp>
          <p:nvGrpSpPr>
            <p:cNvPr id="1990" name="Google Shape;1990;p38"/>
            <p:cNvGrpSpPr/>
            <p:nvPr/>
          </p:nvGrpSpPr>
          <p:grpSpPr>
            <a:xfrm>
              <a:off x="6629400" y="2501799"/>
              <a:ext cx="2057410" cy="673391"/>
              <a:chOff x="6629450" y="2628889"/>
              <a:chExt cx="2057410" cy="673391"/>
            </a:xfrm>
          </p:grpSpPr>
          <p:sp>
            <p:nvSpPr>
              <p:cNvPr id="1991" name="Google Shape;1991;p38"/>
              <p:cNvSpPr txBox="1"/>
              <p:nvPr/>
            </p:nvSpPr>
            <p:spPr>
              <a:xfrm>
                <a:off x="6629450" y="2628889"/>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Loại bỏ các URL</a:t>
                </a:r>
                <a:endParaRPr sz="1800" b="1">
                  <a:solidFill>
                    <a:srgbClr val="00000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Để loại bỏ các siêu liên kết không cần thiết</a:t>
                </a:r>
                <a:endParaRPr sz="1300">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07</a:t>
              </a:r>
              <a:endParaRPr sz="1800">
                <a:solidFill>
                  <a:schemeClr val="lt1"/>
                </a:solidFill>
              </a:endParaRPr>
            </a:p>
          </p:txBody>
        </p:sp>
      </p:grpSp>
      <p:grpSp>
        <p:nvGrpSpPr>
          <p:cNvPr id="1994" name="Google Shape;1994;p38"/>
          <p:cNvGrpSpPr/>
          <p:nvPr/>
        </p:nvGrpSpPr>
        <p:grpSpPr>
          <a:xfrm>
            <a:off x="5938368" y="2260035"/>
            <a:ext cx="2653500" cy="745734"/>
            <a:chOff x="6033300" y="4057700"/>
            <a:chExt cx="2653500" cy="745734"/>
          </a:xfrm>
        </p:grpSpPr>
        <p:grpSp>
          <p:nvGrpSpPr>
            <p:cNvPr id="1995" name="Google Shape;1995;p38"/>
            <p:cNvGrpSpPr/>
            <p:nvPr/>
          </p:nvGrpSpPr>
          <p:grpSpPr>
            <a:xfrm>
              <a:off x="6629400" y="4057700"/>
              <a:ext cx="2057400" cy="745734"/>
              <a:chOff x="6629450" y="4058588"/>
              <a:chExt cx="2057400" cy="745734"/>
            </a:xfrm>
          </p:grpSpPr>
          <p:sp>
            <p:nvSpPr>
              <p:cNvPr id="1996" name="Google Shape;1996;p38"/>
              <p:cNvSpPr txBox="1"/>
              <p:nvPr/>
            </p:nvSpPr>
            <p:spPr>
              <a:xfrm>
                <a:off x="6629450" y="4058588"/>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Loại bỏ dấu câu</a:t>
                </a:r>
                <a:endParaRPr sz="1800" b="1">
                  <a:solidFill>
                    <a:srgbClr val="00000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05650" y="4472522"/>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Các dấu câu không mang ý nghĩa phân loại nên loại bỏ</a:t>
                </a:r>
                <a:endParaRPr sz="1300">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08</a:t>
              </a:r>
              <a:endParaRPr sz="1800">
                <a:solidFill>
                  <a:schemeClr val="lt1"/>
                </a:solidFill>
              </a:endParaRPr>
            </a:p>
          </p:txBody>
        </p:sp>
      </p:grpSp>
      <p:sp>
        <p:nvSpPr>
          <p:cNvPr id="1999" name="Google Shape;1999;p38"/>
          <p:cNvSpPr txBox="1"/>
          <p:nvPr/>
        </p:nvSpPr>
        <p:spPr>
          <a:xfrm>
            <a:off x="3428380" y="4262889"/>
            <a:ext cx="236550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a:solidFill>
                <a:schemeClr val="tx1"/>
              </a:solidFill>
            </a:endParaRPr>
          </a:p>
        </p:txBody>
      </p:sp>
      <p:sp>
        <p:nvSpPr>
          <p:cNvPr id="2" name="Google Shape;1828;p36">
            <a:extLst>
              <a:ext uri="{FF2B5EF4-FFF2-40B4-BE49-F238E27FC236}">
                <a16:creationId xmlns:a16="http://schemas.microsoft.com/office/drawing/2014/main" id="{9ABF681A-0F3A-2A36-4774-7559A311FC51}"/>
              </a:ext>
            </a:extLst>
          </p:cNvPr>
          <p:cNvSpPr/>
          <p:nvPr/>
        </p:nvSpPr>
        <p:spPr>
          <a:xfrm>
            <a:off x="3541488" y="3183969"/>
            <a:ext cx="2061000" cy="1452313"/>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545EE50-FE98-E1FA-4AE4-89208779C5F0}"/>
              </a:ext>
            </a:extLst>
          </p:cNvPr>
          <p:cNvSpPr txBox="1"/>
          <p:nvPr/>
        </p:nvSpPr>
        <p:spPr>
          <a:xfrm>
            <a:off x="3607885" y="3224317"/>
            <a:ext cx="2029162" cy="1569660"/>
          </a:xfrm>
          <a:prstGeom prst="rect">
            <a:avLst/>
          </a:prstGeom>
          <a:noFill/>
        </p:spPr>
        <p:txBody>
          <a:bodyPr wrap="square" rtlCol="0">
            <a:spAutoFit/>
          </a:bodyPr>
          <a:lstStyle/>
          <a:p>
            <a:r>
              <a:rPr lang="vi-VN" sz="1200">
                <a:solidFill>
                  <a:schemeClr val="tx1"/>
                </a:solidFill>
              </a:rPr>
              <a:t>Dữ liệu đầu vào có thể chứa các yếu tố gây nhiễu như thẻ HTML, biểu tượng cảm xúc, dấu câu, hoặc từ viết tắt</a:t>
            </a:r>
            <a:r>
              <a:rPr lang="en-US" sz="1200">
                <a:solidFill>
                  <a:schemeClr val="tx1"/>
                </a:solidFill>
                <a:sym typeface="Wingdings" panose="05000000000000000000" pitchFamily="2" charset="2"/>
              </a:rPr>
              <a:t>Yếu tố không có ý nghĩa,ảnh hưởng tới kết quả nên cần làm sạch</a:t>
            </a:r>
            <a:endParaRPr lang="en-US" sz="1200">
              <a:solidFill>
                <a:schemeClr val="tx1"/>
              </a:solidFill>
            </a:endParaRPr>
          </a:p>
          <a:p>
            <a:endParaRPr lang="en-US" sz="1200"/>
          </a:p>
        </p:txBody>
      </p:sp>
      <p:grpSp>
        <p:nvGrpSpPr>
          <p:cNvPr id="4" name="Google Shape;1984;p38">
            <a:extLst>
              <a:ext uri="{FF2B5EF4-FFF2-40B4-BE49-F238E27FC236}">
                <a16:creationId xmlns:a16="http://schemas.microsoft.com/office/drawing/2014/main" id="{9C0076E6-B6F5-8ACD-E0F7-9A34D7FE8106}"/>
              </a:ext>
            </a:extLst>
          </p:cNvPr>
          <p:cNvGrpSpPr/>
          <p:nvPr/>
        </p:nvGrpSpPr>
        <p:grpSpPr>
          <a:xfrm>
            <a:off x="327875" y="3619627"/>
            <a:ext cx="3110948" cy="596100"/>
            <a:chOff x="47449" y="3960185"/>
            <a:chExt cx="3063250" cy="596100"/>
          </a:xfrm>
        </p:grpSpPr>
        <p:sp>
          <p:nvSpPr>
            <p:cNvPr id="7" name="Google Shape;1986;p38">
              <a:extLst>
                <a:ext uri="{FF2B5EF4-FFF2-40B4-BE49-F238E27FC236}">
                  <a16:creationId xmlns:a16="http://schemas.microsoft.com/office/drawing/2014/main" id="{248EE4F9-C3B1-C204-872D-2D63CD5908B3}"/>
                </a:ext>
              </a:extLst>
            </p:cNvPr>
            <p:cNvSpPr txBox="1"/>
            <p:nvPr/>
          </p:nvSpPr>
          <p:spPr>
            <a:xfrm>
              <a:off x="47449" y="4107841"/>
              <a:ext cx="2460183"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Thêm khoảng trắng sau dấm chấm nếu chưa có</a:t>
              </a:r>
              <a:endParaRPr sz="1800" b="1">
                <a:solidFill>
                  <a:srgbClr val="000000"/>
                </a:solidFill>
                <a:latin typeface="Fira Sans Extra Condensed"/>
                <a:ea typeface="Fira Sans Extra Condensed"/>
                <a:cs typeface="Fira Sans Extra Condensed"/>
                <a:sym typeface="Fira Sans Extra Condensed"/>
              </a:endParaRPr>
            </a:p>
          </p:txBody>
        </p:sp>
        <p:sp>
          <p:nvSpPr>
            <p:cNvPr id="6" name="Google Shape;1988;p38">
              <a:extLst>
                <a:ext uri="{FF2B5EF4-FFF2-40B4-BE49-F238E27FC236}">
                  <a16:creationId xmlns:a16="http://schemas.microsoft.com/office/drawing/2014/main" id="{9E2CFB74-B365-B8A9-C0FD-CD454C229903}"/>
                </a:ext>
              </a:extLst>
            </p:cNvPr>
            <p:cNvSpPr/>
            <p:nvPr/>
          </p:nvSpPr>
          <p:spPr>
            <a:xfrm>
              <a:off x="2514599" y="3960185"/>
              <a:ext cx="596100" cy="596100"/>
            </a:xfrm>
            <a:prstGeom prst="ellipse">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9" name="Google Shape;1994;p38">
            <a:extLst>
              <a:ext uri="{FF2B5EF4-FFF2-40B4-BE49-F238E27FC236}">
                <a16:creationId xmlns:a16="http://schemas.microsoft.com/office/drawing/2014/main" id="{98A99FC5-4B40-2C1B-E3A7-201A12E9C3D8}"/>
              </a:ext>
            </a:extLst>
          </p:cNvPr>
          <p:cNvGrpSpPr/>
          <p:nvPr/>
        </p:nvGrpSpPr>
        <p:grpSpPr>
          <a:xfrm>
            <a:off x="5871485" y="3224317"/>
            <a:ext cx="2790223" cy="1496503"/>
            <a:chOff x="5934388" y="3930627"/>
            <a:chExt cx="2790223" cy="1496503"/>
          </a:xfrm>
        </p:grpSpPr>
        <p:grpSp>
          <p:nvGrpSpPr>
            <p:cNvPr id="10" name="Google Shape;1995;p38">
              <a:extLst>
                <a:ext uri="{FF2B5EF4-FFF2-40B4-BE49-F238E27FC236}">
                  <a16:creationId xmlns:a16="http://schemas.microsoft.com/office/drawing/2014/main" id="{A46079E6-AC7D-2B77-E688-BF5B7792FD9B}"/>
                </a:ext>
              </a:extLst>
            </p:cNvPr>
            <p:cNvGrpSpPr/>
            <p:nvPr/>
          </p:nvGrpSpPr>
          <p:grpSpPr>
            <a:xfrm>
              <a:off x="5934388" y="4057700"/>
              <a:ext cx="2790223" cy="1369430"/>
              <a:chOff x="5934438" y="4058588"/>
              <a:chExt cx="2790223" cy="1369430"/>
            </a:xfrm>
          </p:grpSpPr>
          <p:sp>
            <p:nvSpPr>
              <p:cNvPr id="12" name="Google Shape;1996;p38">
                <a:extLst>
                  <a:ext uri="{FF2B5EF4-FFF2-40B4-BE49-F238E27FC236}">
                    <a16:creationId xmlns:a16="http://schemas.microsoft.com/office/drawing/2014/main" id="{8A788497-5548-8A19-1039-A863E25DB3DE}"/>
                  </a:ext>
                </a:extLst>
              </p:cNvPr>
              <p:cNvSpPr txBox="1"/>
              <p:nvPr/>
            </p:nvSpPr>
            <p:spPr>
              <a:xfrm>
                <a:off x="6518061" y="4058588"/>
                <a:ext cx="2168789"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a:latin typeface="Fira Sans Extra Condensed"/>
                    <a:ea typeface="Fira Sans Extra Condensed"/>
                    <a:cs typeface="Fira Sans Extra Condensed"/>
                    <a:sym typeface="Fira Sans Extra Condensed"/>
                  </a:rPr>
                  <a:t>Lemmatize và loại bỏ các stopwords</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13" name="Google Shape;1997;p38">
                <a:extLst>
                  <a:ext uri="{FF2B5EF4-FFF2-40B4-BE49-F238E27FC236}">
                    <a16:creationId xmlns:a16="http://schemas.microsoft.com/office/drawing/2014/main" id="{82CD66E6-3544-61D1-6668-E61E16BA663B}"/>
                  </a:ext>
                </a:extLst>
              </p:cNvPr>
              <p:cNvSpPr txBox="1"/>
              <p:nvPr/>
            </p:nvSpPr>
            <p:spPr>
              <a:xfrm>
                <a:off x="5934438" y="4417833"/>
                <a:ext cx="2790223" cy="101018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Sử dụng WordNetLemmatizer để chuyển các từ về dạng từ gốc của chúng và xóa bỏ các từ dừng (stopwords) không có ý nghĩa</a:t>
                </a:r>
                <a:endParaRPr sz="1300">
                  <a:latin typeface="Roboto"/>
                  <a:ea typeface="Roboto"/>
                  <a:cs typeface="Roboto"/>
                  <a:sym typeface="Roboto"/>
                </a:endParaRPr>
              </a:p>
            </p:txBody>
          </p:sp>
        </p:grpSp>
        <p:sp>
          <p:nvSpPr>
            <p:cNvPr id="11" name="Google Shape;1998;p38">
              <a:extLst>
                <a:ext uri="{FF2B5EF4-FFF2-40B4-BE49-F238E27FC236}">
                  <a16:creationId xmlns:a16="http://schemas.microsoft.com/office/drawing/2014/main" id="{4768A6C6-F7F5-E186-9D39-FF4880D3B772}"/>
                </a:ext>
              </a:extLst>
            </p:cNvPr>
            <p:cNvSpPr/>
            <p:nvPr/>
          </p:nvSpPr>
          <p:spPr>
            <a:xfrm>
              <a:off x="6014346" y="3930627"/>
              <a:ext cx="596100" cy="5961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09</a:t>
              </a:r>
              <a:endParaRPr sz="1800">
                <a:solidFill>
                  <a:schemeClr val="lt1"/>
                </a:solidFill>
              </a:endParaRPr>
            </a:p>
          </p:txBody>
        </p:sp>
      </p:grpSp>
      <p:grpSp>
        <p:nvGrpSpPr>
          <p:cNvPr id="14" name="Google Shape;1984;p38">
            <a:extLst>
              <a:ext uri="{FF2B5EF4-FFF2-40B4-BE49-F238E27FC236}">
                <a16:creationId xmlns:a16="http://schemas.microsoft.com/office/drawing/2014/main" id="{431BFC15-0374-94E1-463C-895EF9387ED5}"/>
              </a:ext>
            </a:extLst>
          </p:cNvPr>
          <p:cNvGrpSpPr/>
          <p:nvPr/>
        </p:nvGrpSpPr>
        <p:grpSpPr>
          <a:xfrm>
            <a:off x="337216" y="4229746"/>
            <a:ext cx="3102469" cy="762000"/>
            <a:chOff x="55797" y="3794285"/>
            <a:chExt cx="3054902" cy="762000"/>
          </a:xfrm>
        </p:grpSpPr>
        <p:sp>
          <p:nvSpPr>
            <p:cNvPr id="15" name="Google Shape;1986;p38">
              <a:extLst>
                <a:ext uri="{FF2B5EF4-FFF2-40B4-BE49-F238E27FC236}">
                  <a16:creationId xmlns:a16="http://schemas.microsoft.com/office/drawing/2014/main" id="{352B0AD1-8348-290F-1A53-BB870860C45E}"/>
                </a:ext>
              </a:extLst>
            </p:cNvPr>
            <p:cNvSpPr txBox="1"/>
            <p:nvPr/>
          </p:nvSpPr>
          <p:spPr>
            <a:xfrm>
              <a:off x="55797" y="3794285"/>
              <a:ext cx="2460183"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Xoá dòng dữ liệu</a:t>
              </a:r>
              <a:endParaRPr sz="1800" b="1">
                <a:solidFill>
                  <a:srgbClr val="000000"/>
                </a:solidFill>
                <a:latin typeface="Fira Sans Extra Condensed"/>
                <a:ea typeface="Fira Sans Extra Condensed"/>
                <a:cs typeface="Fira Sans Extra Condensed"/>
                <a:sym typeface="Fira Sans Extra Condensed"/>
              </a:endParaRPr>
            </a:p>
          </p:txBody>
        </p:sp>
        <p:sp>
          <p:nvSpPr>
            <p:cNvPr id="16" name="Google Shape;1988;p38">
              <a:extLst>
                <a:ext uri="{FF2B5EF4-FFF2-40B4-BE49-F238E27FC236}">
                  <a16:creationId xmlns:a16="http://schemas.microsoft.com/office/drawing/2014/main" id="{D2274147-A733-7133-8800-C7414609851D}"/>
                </a:ext>
              </a:extLst>
            </p:cNvPr>
            <p:cNvSpPr/>
            <p:nvPr/>
          </p:nvSpPr>
          <p:spPr>
            <a:xfrm>
              <a:off x="2514599" y="3960185"/>
              <a:ext cx="596100" cy="596100"/>
            </a:xfrm>
            <a:prstGeom prst="ellipse">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sp>
        <p:nvSpPr>
          <p:cNvPr id="17" name="TextBox 16">
            <a:extLst>
              <a:ext uri="{FF2B5EF4-FFF2-40B4-BE49-F238E27FC236}">
                <a16:creationId xmlns:a16="http://schemas.microsoft.com/office/drawing/2014/main" id="{A93BAD69-9A6B-39D7-89BF-42F3A15F77AB}"/>
              </a:ext>
            </a:extLst>
          </p:cNvPr>
          <p:cNvSpPr txBox="1"/>
          <p:nvPr/>
        </p:nvSpPr>
        <p:spPr>
          <a:xfrm>
            <a:off x="362490" y="4474598"/>
            <a:ext cx="2267421" cy="492443"/>
          </a:xfrm>
          <a:prstGeom prst="rect">
            <a:avLst/>
          </a:prstGeom>
          <a:noFill/>
        </p:spPr>
        <p:txBody>
          <a:bodyPr wrap="square" rtlCol="0">
            <a:spAutoFit/>
          </a:bodyPr>
          <a:lstStyle/>
          <a:p>
            <a:r>
              <a:rPr lang="en-US" sz="1300"/>
              <a:t>Loại bỏ dòng dữ liệu trống không có ý nghĩa</a:t>
            </a:r>
          </a:p>
        </p:txBody>
      </p:sp>
    </p:spTree>
    <p:extLst>
      <p:ext uri="{BB962C8B-B14F-4D97-AF65-F5344CB8AC3E}">
        <p14:creationId xmlns:p14="http://schemas.microsoft.com/office/powerpoint/2010/main" val="2490024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7" name="Google Shape;1377;p31"/>
          <p:cNvSpPr txBox="1">
            <a:spLocks noGrp="1"/>
          </p:cNvSpPr>
          <p:nvPr>
            <p:ph type="title"/>
          </p:nvPr>
        </p:nvSpPr>
        <p:spPr>
          <a:xfrm>
            <a:off x="457200" y="32209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Nhãn dữ liệu trên bộ dữ liệu</a:t>
            </a:r>
            <a:endParaRPr/>
          </a:p>
        </p:txBody>
      </p:sp>
      <p:sp>
        <p:nvSpPr>
          <p:cNvPr id="1426" name="Google Shape;1426;p31"/>
          <p:cNvSpPr txBox="1"/>
          <p:nvPr/>
        </p:nvSpPr>
        <p:spPr>
          <a:xfrm>
            <a:off x="435780" y="1139755"/>
            <a:ext cx="4606066" cy="1665971"/>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vi-VN" sz="1300"/>
              <a:t>Nhãn trước khi đưa vào huấn luyện,mô hình áp dụng phương pháp phân loại cảm xúc theo điểm số (Score) của các đánh giá phim để phân chia tập dữ liệu đã thu thập được thành 2 bộ dữ liệu được gán nhãn theo quy tắc sau:</a:t>
            </a:r>
            <a:endParaRPr lang="en-US" sz="1300"/>
          </a:p>
          <a:p>
            <a:pPr marL="0" lvl="0" indent="0" algn="l" rtl="0">
              <a:spcBef>
                <a:spcPts val="0"/>
              </a:spcBef>
              <a:spcAft>
                <a:spcPts val="0"/>
              </a:spcAft>
              <a:buNone/>
            </a:pPr>
            <a:r>
              <a:rPr lang="en-US" sz="1300">
                <a:latin typeface="Roboto"/>
                <a:ea typeface="Roboto"/>
                <a:cs typeface="Roboto"/>
                <a:sym typeface="Roboto"/>
              </a:rPr>
              <a:t>  +Score &lt;=4: đánh giá dán nhãn tiêu cực(negative)</a:t>
            </a:r>
          </a:p>
          <a:p>
            <a:pPr marL="0" lvl="0" indent="0" algn="l" rtl="0">
              <a:spcBef>
                <a:spcPts val="0"/>
              </a:spcBef>
              <a:spcAft>
                <a:spcPts val="0"/>
              </a:spcAft>
              <a:buNone/>
            </a:pPr>
            <a:r>
              <a:rPr lang="en-US" sz="1300">
                <a:latin typeface="Roboto"/>
                <a:ea typeface="Roboto"/>
                <a:cs typeface="Roboto"/>
                <a:sym typeface="Roboto"/>
              </a:rPr>
              <a:t>  +Score &gt;=7:đánh giá dán nhãn tích cực(positive)</a:t>
            </a:r>
          </a:p>
          <a:p>
            <a:pPr marL="0" lvl="0" indent="0" algn="l" rtl="0">
              <a:spcBef>
                <a:spcPts val="0"/>
              </a:spcBef>
              <a:spcAft>
                <a:spcPts val="0"/>
              </a:spcAft>
              <a:buNone/>
            </a:pPr>
            <a:r>
              <a:rPr lang="en-US" sz="1300">
                <a:latin typeface="Roboto"/>
                <a:ea typeface="Roboto"/>
                <a:cs typeface="Roboto"/>
                <a:sym typeface="Wingdings" panose="05000000000000000000" pitchFamily="2" charset="2"/>
              </a:rPr>
              <a:t></a:t>
            </a:r>
            <a:r>
              <a:rPr lang="en-US" sz="1300">
                <a:latin typeface="Roboto"/>
                <a:ea typeface="Roboto"/>
                <a:cs typeface="Roboto"/>
                <a:sym typeface="Roboto"/>
              </a:rPr>
              <a:t>Kết quả cho thấy,đánh giá tích cực chiếm 50,2% và tiêu cực chiếm 49.8%</a:t>
            </a:r>
            <a:endParaRPr sz="1300">
              <a:latin typeface="Roboto"/>
              <a:ea typeface="Roboto"/>
              <a:cs typeface="Roboto"/>
              <a:sym typeface="Roboto"/>
            </a:endParaRPr>
          </a:p>
        </p:txBody>
      </p:sp>
      <p:sp>
        <p:nvSpPr>
          <p:cNvPr id="1430" name="Google Shape;1430;p31"/>
          <p:cNvSpPr txBox="1"/>
          <p:nvPr/>
        </p:nvSpPr>
        <p:spPr>
          <a:xfrm>
            <a:off x="435780" y="2661777"/>
            <a:ext cx="4606065" cy="2245245"/>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US" sz="1300"/>
              <a:t>Thực hiện phân tích chiều và trực quan hóa dữ liệu văn bản sử dụng kỹ thuật TF-IDF (Term Frequency-Inverse Document Frequency) và PCA (Principal Component Analysis) để phân bố các nhãn cảm xúc trong tập dữ liệu</a:t>
            </a:r>
            <a:endParaRPr sz="1300">
              <a:latin typeface="Roboto"/>
              <a:ea typeface="Roboto"/>
              <a:cs typeface="Roboto"/>
              <a:sym typeface="Roboto"/>
            </a:endParaRPr>
          </a:p>
        </p:txBody>
      </p:sp>
      <p:pic>
        <p:nvPicPr>
          <p:cNvPr id="3" name="Picture 2">
            <a:extLst>
              <a:ext uri="{FF2B5EF4-FFF2-40B4-BE49-F238E27FC236}">
                <a16:creationId xmlns:a16="http://schemas.microsoft.com/office/drawing/2014/main" id="{14E0C35A-54C5-17A2-42F5-F4EEE9854B29}"/>
              </a:ext>
            </a:extLst>
          </p:cNvPr>
          <p:cNvPicPr>
            <a:picLocks noChangeAspect="1"/>
          </p:cNvPicPr>
          <p:nvPr/>
        </p:nvPicPr>
        <p:blipFill>
          <a:blip r:embed="rId3"/>
          <a:stretch>
            <a:fillRect/>
          </a:stretch>
        </p:blipFill>
        <p:spPr>
          <a:xfrm>
            <a:off x="5618018" y="826437"/>
            <a:ext cx="3501403" cy="3715121"/>
          </a:xfrm>
          <a:prstGeom prst="rect">
            <a:avLst/>
          </a:prstGeom>
        </p:spPr>
      </p:pic>
      <p:sp>
        <p:nvSpPr>
          <p:cNvPr id="2" name="Google Shape;1436;p32">
            <a:extLst>
              <a:ext uri="{FF2B5EF4-FFF2-40B4-BE49-F238E27FC236}">
                <a16:creationId xmlns:a16="http://schemas.microsoft.com/office/drawing/2014/main" id="{E72725AF-CD44-D306-6DC6-64A5C302AE75}"/>
              </a:ext>
            </a:extLst>
          </p:cNvPr>
          <p:cNvSpPr/>
          <p:nvPr/>
        </p:nvSpPr>
        <p:spPr>
          <a:xfrm>
            <a:off x="363779" y="3159458"/>
            <a:ext cx="4678066" cy="1226912"/>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7;p32">
            <a:extLst>
              <a:ext uri="{FF2B5EF4-FFF2-40B4-BE49-F238E27FC236}">
                <a16:creationId xmlns:a16="http://schemas.microsoft.com/office/drawing/2014/main" id="{0B7A5F47-F33E-4D6D-DDE1-684D809BBC2E}"/>
              </a:ext>
            </a:extLst>
          </p:cNvPr>
          <p:cNvSpPr/>
          <p:nvPr/>
        </p:nvSpPr>
        <p:spPr>
          <a:xfrm>
            <a:off x="363778" y="995262"/>
            <a:ext cx="4678066" cy="1892317"/>
          </a:xfrm>
          <a:prstGeom prst="roundRect">
            <a:avLst>
              <a:gd name="adj" fmla="val 10110"/>
            </a:avLst>
          </a:prstGeom>
          <a:solidFill>
            <a:schemeClr val="accent1">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23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grpSp>
        <p:nvGrpSpPr>
          <p:cNvPr id="1789" name="Google Shape;1789;p36"/>
          <p:cNvGrpSpPr/>
          <p:nvPr/>
        </p:nvGrpSpPr>
        <p:grpSpPr>
          <a:xfrm>
            <a:off x="3296926" y="1035541"/>
            <a:ext cx="2550136" cy="3687818"/>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36"/>
          <p:cNvSpPr/>
          <p:nvPr/>
        </p:nvSpPr>
        <p:spPr>
          <a:xfrm>
            <a:off x="240631" y="1081555"/>
            <a:ext cx="2892135" cy="2710456"/>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Phân tích Nhãn dữ liệu trên bộ dữ liệu</a:t>
            </a:r>
            <a:endParaRPr/>
          </a:p>
        </p:txBody>
      </p:sp>
      <p:sp>
        <p:nvSpPr>
          <p:cNvPr id="1837" name="Google Shape;1837;p36"/>
          <p:cNvSpPr txBox="1"/>
          <p:nvPr/>
        </p:nvSpPr>
        <p:spPr>
          <a:xfrm>
            <a:off x="308832" y="1176637"/>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rgbClr val="000000"/>
                </a:solidFill>
                <a:latin typeface="Fira Sans Extra Condensed"/>
                <a:ea typeface="Fira Sans Extra Condensed"/>
                <a:cs typeface="Fira Sans Extra Condensed"/>
                <a:sym typeface="Fira Sans Extra Condensed"/>
              </a:rPr>
              <a:t>Chuyển đổi văn bản thành vector</a:t>
            </a:r>
            <a:endParaRPr sz="1600" b="1">
              <a:solidFill>
                <a:srgbClr val="000000"/>
              </a:solidFill>
              <a:latin typeface="Fira Sans Extra Condensed"/>
              <a:ea typeface="Fira Sans Extra Condensed"/>
              <a:cs typeface="Fira Sans Extra Condensed"/>
              <a:sym typeface="Fira Sans Extra Condensed"/>
            </a:endParaRPr>
          </a:p>
        </p:txBody>
      </p:sp>
      <p:sp>
        <p:nvSpPr>
          <p:cNvPr id="1839" name="Google Shape;1839;p36"/>
          <p:cNvSpPr txBox="1"/>
          <p:nvPr/>
        </p:nvSpPr>
        <p:spPr>
          <a:xfrm>
            <a:off x="10711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841" name="Google Shape;1841;p36"/>
          <p:cNvSpPr txBox="1"/>
          <p:nvPr/>
        </p:nvSpPr>
        <p:spPr>
          <a:xfrm>
            <a:off x="10711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842" name="Google Shape;1842;p36"/>
          <p:cNvSpPr/>
          <p:nvPr/>
        </p:nvSpPr>
        <p:spPr>
          <a:xfrm>
            <a:off x="6010396" y="2523872"/>
            <a:ext cx="2883647" cy="2369387"/>
          </a:xfrm>
          <a:prstGeom prst="roundRect">
            <a:avLst>
              <a:gd name="adj" fmla="val 16667"/>
            </a:avLst>
          </a:prstGeom>
          <a:solidFill>
            <a:schemeClr val="accent3">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txBox="1"/>
          <p:nvPr/>
        </p:nvSpPr>
        <p:spPr>
          <a:xfrm>
            <a:off x="6171842" y="2583200"/>
            <a:ext cx="2008828"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Giảm chiều dữ liệu</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849" name="Google Shape;1849;p36"/>
          <p:cNvCxnSpPr>
            <a:cxnSpLocks/>
            <a:stCxn id="1828" idx="3"/>
            <a:endCxn id="1826" idx="2"/>
          </p:cNvCxnSpPr>
          <p:nvPr/>
        </p:nvCxnSpPr>
        <p:spPr>
          <a:xfrm>
            <a:off x="3132766" y="2436783"/>
            <a:ext cx="771871" cy="442667"/>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1850" name="Google Shape;1850;p36"/>
          <p:cNvCxnSpPr>
            <a:cxnSpLocks/>
            <a:stCxn id="1842" idx="2"/>
            <a:endCxn id="1827" idx="6"/>
          </p:cNvCxnSpPr>
          <p:nvPr/>
        </p:nvCxnSpPr>
        <p:spPr>
          <a:xfrm rot="5400000" flipH="1">
            <a:off x="6423786" y="3864826"/>
            <a:ext cx="451709" cy="1605158"/>
          </a:xfrm>
          <a:prstGeom prst="curvedConnector4">
            <a:avLst>
              <a:gd name="adj1" fmla="val -50608"/>
              <a:gd name="adj2" fmla="val 94912"/>
            </a:avLst>
          </a:prstGeom>
          <a:noFill/>
          <a:ln w="9525" cap="flat" cmpd="sng">
            <a:solidFill>
              <a:schemeClr val="dk2"/>
            </a:solidFill>
            <a:prstDash val="solid"/>
            <a:round/>
            <a:headEnd type="none" w="med" len="med"/>
            <a:tailEnd type="stealth" w="med" len="med"/>
          </a:ln>
        </p:spPr>
      </p:cxnSp>
      <p:sp>
        <p:nvSpPr>
          <p:cNvPr id="8" name="TextBox 7">
            <a:extLst>
              <a:ext uri="{FF2B5EF4-FFF2-40B4-BE49-F238E27FC236}">
                <a16:creationId xmlns:a16="http://schemas.microsoft.com/office/drawing/2014/main" id="{39B2FD2E-3170-0858-20A4-1D784B178077}"/>
              </a:ext>
            </a:extLst>
          </p:cNvPr>
          <p:cNvSpPr txBox="1"/>
          <p:nvPr/>
        </p:nvSpPr>
        <p:spPr>
          <a:xfrm>
            <a:off x="357510" y="1499075"/>
            <a:ext cx="2856280" cy="2292935"/>
          </a:xfrm>
          <a:prstGeom prst="rect">
            <a:avLst/>
          </a:prstGeom>
          <a:noFill/>
        </p:spPr>
        <p:txBody>
          <a:bodyPr wrap="square" rtlCol="0">
            <a:spAutoFit/>
          </a:bodyPr>
          <a:lstStyle/>
          <a:p>
            <a:r>
              <a:rPr lang="vi-VN" sz="1300" b="1"/>
              <a:t>TF-IDF Vectorizer</a:t>
            </a:r>
            <a:r>
              <a:rPr lang="vi-VN" sz="1300"/>
              <a:t>: Sử dụng TF-IDF để chuyển đổi các bình luận văn bản thành một ma trận số, trong đó mỗi hàng tương ứng với một bình luận và mỗi cột tương ứng với một từ trong từ điển max_features=10000 giới hạn số lượng từ được xem xét</a:t>
            </a:r>
            <a:r>
              <a:rPr lang="en-US" sz="1300"/>
              <a:t>,</a:t>
            </a:r>
            <a:r>
              <a:rPr lang="vi-VN" sz="1300"/>
              <a:t>min_df=5 loại bỏ những từ xuất hiện</a:t>
            </a:r>
            <a:r>
              <a:rPr lang="en-US" sz="1300"/>
              <a:t> </a:t>
            </a:r>
            <a:r>
              <a:rPr lang="vi-VN" sz="1300"/>
              <a:t>ít nhất 5 bình luận,giúp tập trung vào các từ có ý nghĩa hơn</a:t>
            </a:r>
            <a:endParaRPr lang="en-US" sz="1300"/>
          </a:p>
        </p:txBody>
      </p:sp>
      <p:sp>
        <p:nvSpPr>
          <p:cNvPr id="13" name="TextBox 12">
            <a:extLst>
              <a:ext uri="{FF2B5EF4-FFF2-40B4-BE49-F238E27FC236}">
                <a16:creationId xmlns:a16="http://schemas.microsoft.com/office/drawing/2014/main" id="{AB3AF92D-D7DE-9FC6-C099-8E7B07D00BD1}"/>
              </a:ext>
            </a:extLst>
          </p:cNvPr>
          <p:cNvSpPr txBox="1"/>
          <p:nvPr/>
        </p:nvSpPr>
        <p:spPr>
          <a:xfrm>
            <a:off x="6171842" y="2857689"/>
            <a:ext cx="2514958" cy="2092881"/>
          </a:xfrm>
          <a:prstGeom prst="rect">
            <a:avLst/>
          </a:prstGeom>
          <a:noFill/>
        </p:spPr>
        <p:txBody>
          <a:bodyPr wrap="square" rtlCol="0">
            <a:spAutoFit/>
          </a:bodyPr>
          <a:lstStyle/>
          <a:p>
            <a:r>
              <a:rPr lang="vi-VN" sz="1300"/>
              <a:t>PCA là một kỹ thuật giảm chiều, giúp nén thông tin từ nhiều biến thành một số biến nhỏ hơn mà vẫn giữ lại thông tin quan trọng.Việc giảm xuống 2 chiều cho phép ta trực quan hóa dữ liệu trong không gian hai chiều</a:t>
            </a:r>
            <a:r>
              <a:rPr lang="en-US" sz="1300"/>
              <a:t>,</a:t>
            </a:r>
            <a:r>
              <a:rPr lang="vi-VN" sz="1300"/>
              <a:t>giúp dễ dàng phân tích và nhận biết các mẫu trong dữ liệu</a:t>
            </a:r>
            <a:endParaRPr lang="en-US" sz="1300"/>
          </a:p>
        </p:txBody>
      </p:sp>
    </p:spTree>
    <p:extLst>
      <p:ext uri="{BB962C8B-B14F-4D97-AF65-F5344CB8AC3E}">
        <p14:creationId xmlns:p14="http://schemas.microsoft.com/office/powerpoint/2010/main" val="4018955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5">
          <a:extLst>
            <a:ext uri="{FF2B5EF4-FFF2-40B4-BE49-F238E27FC236}">
              <a16:creationId xmlns:a16="http://schemas.microsoft.com/office/drawing/2014/main" id="{354B2209-DCF6-BB2B-45BB-96DE82E7B6A3}"/>
            </a:ext>
          </a:extLst>
        </p:cNvPr>
        <p:cNvGrpSpPr/>
        <p:nvPr/>
      </p:nvGrpSpPr>
      <p:grpSpPr>
        <a:xfrm>
          <a:off x="0" y="0"/>
          <a:ext cx="0" cy="0"/>
          <a:chOff x="0" y="0"/>
          <a:chExt cx="0" cy="0"/>
        </a:xfrm>
      </p:grpSpPr>
      <p:sp>
        <p:nvSpPr>
          <p:cNvPr id="1377" name="Google Shape;1377;p31">
            <a:extLst>
              <a:ext uri="{FF2B5EF4-FFF2-40B4-BE49-F238E27FC236}">
                <a16:creationId xmlns:a16="http://schemas.microsoft.com/office/drawing/2014/main" id="{3EBD8E81-5418-869B-DDBE-4A9796D92B1E}"/>
              </a:ext>
            </a:extLst>
          </p:cNvPr>
          <p:cNvSpPr txBox="1">
            <a:spLocks noGrp="1"/>
          </p:cNvSpPr>
          <p:nvPr>
            <p:ph type="title"/>
          </p:nvPr>
        </p:nvSpPr>
        <p:spPr>
          <a:xfrm>
            <a:off x="457200" y="32209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Nhãn dữ liệu trên bộ dữ liệu</a:t>
            </a:r>
            <a:endParaRPr/>
          </a:p>
        </p:txBody>
      </p:sp>
      <p:pic>
        <p:nvPicPr>
          <p:cNvPr id="4" name="Picture 3">
            <a:extLst>
              <a:ext uri="{FF2B5EF4-FFF2-40B4-BE49-F238E27FC236}">
                <a16:creationId xmlns:a16="http://schemas.microsoft.com/office/drawing/2014/main" id="{F8602123-E686-1F14-418F-59D68F7AAAC8}"/>
              </a:ext>
            </a:extLst>
          </p:cNvPr>
          <p:cNvPicPr>
            <a:picLocks noChangeAspect="1"/>
          </p:cNvPicPr>
          <p:nvPr/>
        </p:nvPicPr>
        <p:blipFill>
          <a:blip r:embed="rId3"/>
          <a:stretch>
            <a:fillRect/>
          </a:stretch>
        </p:blipFill>
        <p:spPr>
          <a:xfrm>
            <a:off x="4083862" y="839771"/>
            <a:ext cx="5005136" cy="3981632"/>
          </a:xfrm>
          <a:prstGeom prst="rect">
            <a:avLst/>
          </a:prstGeom>
        </p:spPr>
      </p:pic>
      <p:sp>
        <p:nvSpPr>
          <p:cNvPr id="5" name="Google Shape;1837;p36">
            <a:extLst>
              <a:ext uri="{FF2B5EF4-FFF2-40B4-BE49-F238E27FC236}">
                <a16:creationId xmlns:a16="http://schemas.microsoft.com/office/drawing/2014/main" id="{6282D2ED-9705-FDAC-99BF-5F9309F69AAD}"/>
              </a:ext>
            </a:extLst>
          </p:cNvPr>
          <p:cNvSpPr txBox="1"/>
          <p:nvPr/>
        </p:nvSpPr>
        <p:spPr>
          <a:xfrm>
            <a:off x="116327" y="693497"/>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rgbClr val="000000"/>
                </a:solidFill>
                <a:latin typeface="Fira Sans Extra Condensed"/>
                <a:ea typeface="Fira Sans Extra Condensed"/>
                <a:cs typeface="Fira Sans Extra Condensed"/>
                <a:sym typeface="Fira Sans Extra Condensed"/>
              </a:rPr>
              <a:t>Trực quan hoá dữ liệu</a:t>
            </a:r>
            <a:endParaRPr sz="1600" b="1">
              <a:solidFill>
                <a:srgbClr val="000000"/>
              </a:solidFill>
              <a:latin typeface="Fira Sans Extra Condensed"/>
              <a:ea typeface="Fira Sans Extra Condensed"/>
              <a:cs typeface="Fira Sans Extra Condensed"/>
              <a:sym typeface="Fira Sans Extra Condensed"/>
            </a:endParaRPr>
          </a:p>
        </p:txBody>
      </p:sp>
      <p:sp>
        <p:nvSpPr>
          <p:cNvPr id="6" name="Google Shape;1828;p36">
            <a:extLst>
              <a:ext uri="{FF2B5EF4-FFF2-40B4-BE49-F238E27FC236}">
                <a16:creationId xmlns:a16="http://schemas.microsoft.com/office/drawing/2014/main" id="{479CE885-9315-2084-0357-E52955CEC36A}"/>
              </a:ext>
            </a:extLst>
          </p:cNvPr>
          <p:cNvSpPr/>
          <p:nvPr/>
        </p:nvSpPr>
        <p:spPr>
          <a:xfrm>
            <a:off x="116328" y="693497"/>
            <a:ext cx="1877478"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2;p25">
            <a:extLst>
              <a:ext uri="{FF2B5EF4-FFF2-40B4-BE49-F238E27FC236}">
                <a16:creationId xmlns:a16="http://schemas.microsoft.com/office/drawing/2014/main" id="{ACB02DB9-14B7-60CC-4932-314F5DC5F46F}"/>
              </a:ext>
            </a:extLst>
          </p:cNvPr>
          <p:cNvSpPr/>
          <p:nvPr/>
        </p:nvSpPr>
        <p:spPr>
          <a:xfrm>
            <a:off x="116327" y="1519417"/>
            <a:ext cx="3967535" cy="2149159"/>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95917521-7A40-F4B1-1671-0600F5E43717}"/>
              </a:ext>
            </a:extLst>
          </p:cNvPr>
          <p:cNvSpPr txBox="1"/>
          <p:nvPr/>
        </p:nvSpPr>
        <p:spPr>
          <a:xfrm>
            <a:off x="116327" y="1575696"/>
            <a:ext cx="3967535" cy="2092881"/>
          </a:xfrm>
          <a:prstGeom prst="rect">
            <a:avLst/>
          </a:prstGeom>
          <a:noFill/>
        </p:spPr>
        <p:txBody>
          <a:bodyPr wrap="square" rtlCol="0">
            <a:spAutoFit/>
          </a:bodyPr>
          <a:lstStyle/>
          <a:p>
            <a:pPr marL="285750" indent="-285750">
              <a:buFont typeface="Wingdings" panose="05000000000000000000" pitchFamily="2" charset="2"/>
              <a:buChar char="q"/>
            </a:pPr>
            <a:r>
              <a:rPr lang="en-US" sz="1300" b="1"/>
              <a:t>Biểu đồ scatter</a:t>
            </a:r>
            <a:r>
              <a:rPr lang="en-US" sz="1300"/>
              <a:t>:Sử dụng để hiển thị phân bố của các bình luận dựa trên hai thành phần chính. Mỗi điểm trong biểu đồ đại diện cho một bình luận, với các màu sắc khác nhau để phân biệt giữa các cảm xúc tích cực (màu xanh da trời) và tiêu cực (màu hồng)</a:t>
            </a:r>
          </a:p>
          <a:p>
            <a:pPr marL="285750" indent="-285750">
              <a:buFont typeface="Wingdings" panose="05000000000000000000" pitchFamily="2" charset="2"/>
              <a:buChar char="q"/>
            </a:pPr>
            <a:r>
              <a:rPr lang="vi-VN" sz="1300"/>
              <a:t>Biểu</a:t>
            </a:r>
            <a:r>
              <a:rPr lang="en-US" sz="1300"/>
              <a:t> </a:t>
            </a:r>
            <a:r>
              <a:rPr lang="vi-VN" sz="1300"/>
              <a:t>đồ</a:t>
            </a:r>
            <a:r>
              <a:rPr lang="en-US" sz="1300"/>
              <a:t> này </a:t>
            </a:r>
            <a:r>
              <a:rPr lang="vi-VN" sz="1300"/>
              <a:t>không chỉ cung cấp cái nhìn tổng quan về sự phân bố cảm xúc trong không gian hai chiều mà còn giúp phát hiện các mẫu hoặc nhóm cảm xúc tương đồng trong dữ liệu</a:t>
            </a:r>
            <a:endParaRPr lang="en-US" sz="1300"/>
          </a:p>
        </p:txBody>
      </p:sp>
    </p:spTree>
    <p:extLst>
      <p:ext uri="{BB962C8B-B14F-4D97-AF65-F5344CB8AC3E}">
        <p14:creationId xmlns:p14="http://schemas.microsoft.com/office/powerpoint/2010/main" val="220524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75">
          <a:extLst>
            <a:ext uri="{FF2B5EF4-FFF2-40B4-BE49-F238E27FC236}">
              <a16:creationId xmlns:a16="http://schemas.microsoft.com/office/drawing/2014/main" id="{3A4AD590-8E72-68EA-2D12-B0BA4F5EEC0D}"/>
            </a:ext>
          </a:extLst>
        </p:cNvPr>
        <p:cNvGrpSpPr/>
        <p:nvPr/>
      </p:nvGrpSpPr>
      <p:grpSpPr>
        <a:xfrm>
          <a:off x="0" y="0"/>
          <a:ext cx="0" cy="0"/>
          <a:chOff x="0" y="0"/>
          <a:chExt cx="0" cy="0"/>
        </a:xfrm>
      </p:grpSpPr>
      <p:sp>
        <p:nvSpPr>
          <p:cNvPr id="1377" name="Google Shape;1377;p31">
            <a:extLst>
              <a:ext uri="{FF2B5EF4-FFF2-40B4-BE49-F238E27FC236}">
                <a16:creationId xmlns:a16="http://schemas.microsoft.com/office/drawing/2014/main" id="{EA0CAC71-80A4-22C1-ABD3-D1F456BCD591}"/>
              </a:ext>
            </a:extLst>
          </p:cNvPr>
          <p:cNvSpPr txBox="1">
            <a:spLocks noGrp="1"/>
          </p:cNvSpPr>
          <p:nvPr>
            <p:ph type="title"/>
          </p:nvPr>
        </p:nvSpPr>
        <p:spPr>
          <a:xfrm>
            <a:off x="457200" y="130054"/>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Phương pháp biểu diễn văn bản</a:t>
            </a:r>
            <a:endParaRPr/>
          </a:p>
        </p:txBody>
      </p:sp>
      <p:sp>
        <p:nvSpPr>
          <p:cNvPr id="5" name="Google Shape;1837;p36">
            <a:extLst>
              <a:ext uri="{FF2B5EF4-FFF2-40B4-BE49-F238E27FC236}">
                <a16:creationId xmlns:a16="http://schemas.microsoft.com/office/drawing/2014/main" id="{5561784C-FB43-4301-F464-85B3FB429994}"/>
              </a:ext>
            </a:extLst>
          </p:cNvPr>
          <p:cNvSpPr txBox="1"/>
          <p:nvPr/>
        </p:nvSpPr>
        <p:spPr>
          <a:xfrm>
            <a:off x="140115" y="479337"/>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rgbClr val="000000"/>
                </a:solidFill>
                <a:latin typeface="Fira Sans Extra Condensed"/>
                <a:ea typeface="Fira Sans Extra Condensed"/>
                <a:cs typeface="Fira Sans Extra Condensed"/>
                <a:sym typeface="Fira Sans Extra Condensed"/>
              </a:rPr>
              <a:t>Phương pháp TF-IDF</a:t>
            </a:r>
          </a:p>
        </p:txBody>
      </p:sp>
      <p:sp>
        <p:nvSpPr>
          <p:cNvPr id="6" name="Google Shape;1828;p36">
            <a:extLst>
              <a:ext uri="{FF2B5EF4-FFF2-40B4-BE49-F238E27FC236}">
                <a16:creationId xmlns:a16="http://schemas.microsoft.com/office/drawing/2014/main" id="{89DDD4F9-B1C0-36CF-AF89-AD785F1B3CF3}"/>
              </a:ext>
            </a:extLst>
          </p:cNvPr>
          <p:cNvSpPr/>
          <p:nvPr/>
        </p:nvSpPr>
        <p:spPr>
          <a:xfrm>
            <a:off x="105188" y="482595"/>
            <a:ext cx="1877478"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2;p25">
            <a:extLst>
              <a:ext uri="{FF2B5EF4-FFF2-40B4-BE49-F238E27FC236}">
                <a16:creationId xmlns:a16="http://schemas.microsoft.com/office/drawing/2014/main" id="{88DA0182-87FD-1A76-E30E-06944580F781}"/>
              </a:ext>
            </a:extLst>
          </p:cNvPr>
          <p:cNvSpPr/>
          <p:nvPr/>
        </p:nvSpPr>
        <p:spPr>
          <a:xfrm>
            <a:off x="105188" y="941934"/>
            <a:ext cx="3967535" cy="4078883"/>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8" name="TextBox 7">
            <a:extLst>
              <a:ext uri="{FF2B5EF4-FFF2-40B4-BE49-F238E27FC236}">
                <a16:creationId xmlns:a16="http://schemas.microsoft.com/office/drawing/2014/main" id="{E9695098-C3BD-3E23-7D6F-85238C65F522}"/>
              </a:ext>
            </a:extLst>
          </p:cNvPr>
          <p:cNvSpPr txBox="1"/>
          <p:nvPr/>
        </p:nvSpPr>
        <p:spPr>
          <a:xfrm>
            <a:off x="219454" y="987596"/>
            <a:ext cx="3967535" cy="2893100"/>
          </a:xfrm>
          <a:prstGeom prst="rect">
            <a:avLst/>
          </a:prstGeom>
          <a:noFill/>
        </p:spPr>
        <p:txBody>
          <a:bodyPr wrap="square" rtlCol="0">
            <a:spAutoFit/>
          </a:bodyPr>
          <a:lstStyle/>
          <a:p>
            <a:pPr marL="285750" indent="-285750">
              <a:buFont typeface="Wingdings" panose="05000000000000000000" pitchFamily="2" charset="2"/>
              <a:buChar char="q"/>
            </a:pPr>
            <a:r>
              <a:rPr lang="en-US" sz="1300"/>
              <a:t>Phân tích và trực quan hóa các từ quan trọng trong các bình luận dựa trên thang điểm TF-IDF (Term Frequency-Inverse Document Frequency) cho hai loại cảm xúc: tích cực và tiêu cực</a:t>
            </a:r>
          </a:p>
          <a:p>
            <a:pPr marL="285750" indent="-285750">
              <a:buFont typeface="Wingdings" panose="05000000000000000000" pitchFamily="2" charset="2"/>
              <a:buChar char="q"/>
            </a:pPr>
            <a:r>
              <a:rPr lang="en-US" sz="1300"/>
              <a:t>Thuật toán TF-IDF:</a:t>
            </a:r>
          </a:p>
          <a:p>
            <a:r>
              <a:rPr lang="en-US" sz="1300"/>
              <a:t>B1.Tính TF theo công thức</a:t>
            </a:r>
          </a:p>
          <a:p>
            <a:endParaRPr lang="en-US" sz="1300"/>
          </a:p>
          <a:p>
            <a:endParaRPr lang="en-US" sz="1300"/>
          </a:p>
          <a:p>
            <a:r>
              <a:rPr lang="en-US" sz="1300"/>
              <a:t>B2.Tính IDF theo công thức</a:t>
            </a:r>
          </a:p>
          <a:p>
            <a:endParaRPr lang="en-US" sz="1300"/>
          </a:p>
          <a:p>
            <a:endParaRPr lang="en-US" sz="1300"/>
          </a:p>
          <a:p>
            <a:endParaRPr lang="en-US" sz="1300"/>
          </a:p>
          <a:p>
            <a:endParaRPr lang="en-US" sz="1300"/>
          </a:p>
        </p:txBody>
      </p:sp>
      <p:pic>
        <p:nvPicPr>
          <p:cNvPr id="3" name="Picture 2">
            <a:extLst>
              <a:ext uri="{FF2B5EF4-FFF2-40B4-BE49-F238E27FC236}">
                <a16:creationId xmlns:a16="http://schemas.microsoft.com/office/drawing/2014/main" id="{3220B5CC-89A6-47E7-6606-1A55E47DEED3}"/>
              </a:ext>
            </a:extLst>
          </p:cNvPr>
          <p:cNvPicPr>
            <a:picLocks noChangeAspect="1"/>
          </p:cNvPicPr>
          <p:nvPr/>
        </p:nvPicPr>
        <p:blipFill>
          <a:blip r:embed="rId3"/>
          <a:stretch>
            <a:fillRect/>
          </a:stretch>
        </p:blipFill>
        <p:spPr>
          <a:xfrm>
            <a:off x="4083862" y="742520"/>
            <a:ext cx="5060138" cy="4078883"/>
          </a:xfrm>
          <a:prstGeom prst="rect">
            <a:avLst/>
          </a:prstGeom>
        </p:spPr>
      </p:pic>
      <p:pic>
        <p:nvPicPr>
          <p:cNvPr id="10" name="Picture 9">
            <a:extLst>
              <a:ext uri="{FF2B5EF4-FFF2-40B4-BE49-F238E27FC236}">
                <a16:creationId xmlns:a16="http://schemas.microsoft.com/office/drawing/2014/main" id="{E6F99B26-9E13-A96E-53AC-CB845878E4FB}"/>
              </a:ext>
            </a:extLst>
          </p:cNvPr>
          <p:cNvPicPr>
            <a:picLocks noChangeAspect="1"/>
          </p:cNvPicPr>
          <p:nvPr/>
        </p:nvPicPr>
        <p:blipFill>
          <a:blip r:embed="rId4"/>
          <a:stretch>
            <a:fillRect/>
          </a:stretch>
        </p:blipFill>
        <p:spPr>
          <a:xfrm>
            <a:off x="332619" y="2431320"/>
            <a:ext cx="2051810" cy="410715"/>
          </a:xfrm>
          <a:prstGeom prst="rect">
            <a:avLst/>
          </a:prstGeom>
        </p:spPr>
      </p:pic>
      <p:pic>
        <p:nvPicPr>
          <p:cNvPr id="12" name="Picture 11">
            <a:extLst>
              <a:ext uri="{FF2B5EF4-FFF2-40B4-BE49-F238E27FC236}">
                <a16:creationId xmlns:a16="http://schemas.microsoft.com/office/drawing/2014/main" id="{64813D68-5ED4-6A29-E879-BAF9B521B535}"/>
              </a:ext>
            </a:extLst>
          </p:cNvPr>
          <p:cNvPicPr>
            <a:picLocks noChangeAspect="1"/>
          </p:cNvPicPr>
          <p:nvPr/>
        </p:nvPicPr>
        <p:blipFill>
          <a:blip r:embed="rId5"/>
          <a:stretch>
            <a:fillRect/>
          </a:stretch>
        </p:blipFill>
        <p:spPr>
          <a:xfrm>
            <a:off x="332619" y="3032509"/>
            <a:ext cx="2051810" cy="410715"/>
          </a:xfrm>
          <a:prstGeom prst="rect">
            <a:avLst/>
          </a:prstGeom>
        </p:spPr>
      </p:pic>
      <p:sp>
        <p:nvSpPr>
          <p:cNvPr id="13" name="TextBox 12">
            <a:extLst>
              <a:ext uri="{FF2B5EF4-FFF2-40B4-BE49-F238E27FC236}">
                <a16:creationId xmlns:a16="http://schemas.microsoft.com/office/drawing/2014/main" id="{5E941E00-380F-1BAD-4D11-4C7682AFD5F2}"/>
              </a:ext>
            </a:extLst>
          </p:cNvPr>
          <p:cNvSpPr txBox="1"/>
          <p:nvPr/>
        </p:nvSpPr>
        <p:spPr>
          <a:xfrm>
            <a:off x="219454" y="3404738"/>
            <a:ext cx="3675615" cy="523220"/>
          </a:xfrm>
          <a:prstGeom prst="rect">
            <a:avLst/>
          </a:prstGeom>
          <a:noFill/>
        </p:spPr>
        <p:txBody>
          <a:bodyPr wrap="square" rtlCol="0">
            <a:spAutoFit/>
          </a:bodyPr>
          <a:lstStyle/>
          <a:p>
            <a:r>
              <a:rPr lang="en-US"/>
              <a:t>B3.Tính TF-IDF theo công thức</a:t>
            </a:r>
          </a:p>
          <a:p>
            <a:endParaRPr lang="en-US"/>
          </a:p>
        </p:txBody>
      </p:sp>
      <p:pic>
        <p:nvPicPr>
          <p:cNvPr id="15" name="Picture 14">
            <a:extLst>
              <a:ext uri="{FF2B5EF4-FFF2-40B4-BE49-F238E27FC236}">
                <a16:creationId xmlns:a16="http://schemas.microsoft.com/office/drawing/2014/main" id="{DF793A67-7C8C-B9EE-B66E-A295862D52D2}"/>
              </a:ext>
            </a:extLst>
          </p:cNvPr>
          <p:cNvPicPr>
            <a:picLocks noChangeAspect="1"/>
          </p:cNvPicPr>
          <p:nvPr/>
        </p:nvPicPr>
        <p:blipFill>
          <a:blip r:embed="rId6"/>
          <a:stretch>
            <a:fillRect/>
          </a:stretch>
        </p:blipFill>
        <p:spPr>
          <a:xfrm>
            <a:off x="313576" y="3688716"/>
            <a:ext cx="3713153" cy="410715"/>
          </a:xfrm>
          <a:prstGeom prst="rect">
            <a:avLst/>
          </a:prstGeom>
        </p:spPr>
      </p:pic>
      <p:pic>
        <p:nvPicPr>
          <p:cNvPr id="17" name="Picture 16">
            <a:extLst>
              <a:ext uri="{FF2B5EF4-FFF2-40B4-BE49-F238E27FC236}">
                <a16:creationId xmlns:a16="http://schemas.microsoft.com/office/drawing/2014/main" id="{67C2F075-14C9-69D5-A2A2-880C07243527}"/>
              </a:ext>
            </a:extLst>
          </p:cNvPr>
          <p:cNvPicPr>
            <a:picLocks noChangeAspect="1"/>
          </p:cNvPicPr>
          <p:nvPr/>
        </p:nvPicPr>
        <p:blipFill>
          <a:blip r:embed="rId7"/>
          <a:stretch>
            <a:fillRect/>
          </a:stretch>
        </p:blipFill>
        <p:spPr>
          <a:xfrm>
            <a:off x="313576" y="4252925"/>
            <a:ext cx="3222190" cy="627430"/>
          </a:xfrm>
          <a:prstGeom prst="rect">
            <a:avLst/>
          </a:prstGeom>
        </p:spPr>
      </p:pic>
    </p:spTree>
    <p:extLst>
      <p:ext uri="{BB962C8B-B14F-4D97-AF65-F5344CB8AC3E}">
        <p14:creationId xmlns:p14="http://schemas.microsoft.com/office/powerpoint/2010/main" val="302319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CFEE-368B-71CD-E750-00168BC3FF9B}"/>
              </a:ext>
            </a:extLst>
          </p:cNvPr>
          <p:cNvSpPr>
            <a:spLocks noGrp="1"/>
          </p:cNvSpPr>
          <p:nvPr>
            <p:ph type="title"/>
          </p:nvPr>
        </p:nvSpPr>
        <p:spPr>
          <a:xfrm>
            <a:off x="457200" y="134384"/>
            <a:ext cx="8229600" cy="371400"/>
          </a:xfrm>
        </p:spPr>
        <p:txBody>
          <a:bodyPr>
            <a:noAutofit/>
          </a:bodyPr>
          <a:lstStyle/>
          <a:p>
            <a:r>
              <a:rPr lang="en-US"/>
              <a:t>Phương pháp biểu diễn văn bản</a:t>
            </a:r>
          </a:p>
        </p:txBody>
      </p:sp>
      <p:sp>
        <p:nvSpPr>
          <p:cNvPr id="3" name="Google Shape;1828;p36">
            <a:extLst>
              <a:ext uri="{FF2B5EF4-FFF2-40B4-BE49-F238E27FC236}">
                <a16:creationId xmlns:a16="http://schemas.microsoft.com/office/drawing/2014/main" id="{688207A0-158F-4C01-5699-676E5D92858E}"/>
              </a:ext>
            </a:extLst>
          </p:cNvPr>
          <p:cNvSpPr/>
          <p:nvPr/>
        </p:nvSpPr>
        <p:spPr>
          <a:xfrm>
            <a:off x="195533" y="505784"/>
            <a:ext cx="2000412"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37;p36">
            <a:extLst>
              <a:ext uri="{FF2B5EF4-FFF2-40B4-BE49-F238E27FC236}">
                <a16:creationId xmlns:a16="http://schemas.microsoft.com/office/drawing/2014/main" id="{985C9061-154B-DA18-3EFE-0E4375803553}"/>
              </a:ext>
            </a:extLst>
          </p:cNvPr>
          <p:cNvSpPr txBox="1"/>
          <p:nvPr/>
        </p:nvSpPr>
        <p:spPr>
          <a:xfrm>
            <a:off x="195533" y="505784"/>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Fira Sans Extra Condensed"/>
                <a:ea typeface="Fira Sans Extra Condensed"/>
                <a:cs typeface="Fira Sans Extra Condensed"/>
                <a:sym typeface="Fira Sans Extra Condensed"/>
              </a:rPr>
              <a:t>Độ dài từ trong đánh giá</a:t>
            </a:r>
            <a:endParaRPr sz="1600" b="1">
              <a:solidFill>
                <a:srgbClr val="000000"/>
              </a:solidFill>
              <a:latin typeface="Fira Sans Extra Condensed"/>
              <a:ea typeface="Fira Sans Extra Condensed"/>
              <a:cs typeface="Fira Sans Extra Condensed"/>
              <a:sym typeface="Fira Sans Extra Condensed"/>
            </a:endParaRPr>
          </a:p>
        </p:txBody>
      </p:sp>
      <p:pic>
        <p:nvPicPr>
          <p:cNvPr id="7" name="Picture 6">
            <a:extLst>
              <a:ext uri="{FF2B5EF4-FFF2-40B4-BE49-F238E27FC236}">
                <a16:creationId xmlns:a16="http://schemas.microsoft.com/office/drawing/2014/main" id="{B174D296-C1E2-E556-7A33-427E980ABAAA}"/>
              </a:ext>
            </a:extLst>
          </p:cNvPr>
          <p:cNvPicPr>
            <a:picLocks noChangeAspect="1"/>
          </p:cNvPicPr>
          <p:nvPr/>
        </p:nvPicPr>
        <p:blipFill>
          <a:blip r:embed="rId2"/>
          <a:stretch>
            <a:fillRect/>
          </a:stretch>
        </p:blipFill>
        <p:spPr>
          <a:xfrm>
            <a:off x="195533" y="877184"/>
            <a:ext cx="4638173" cy="4266316"/>
          </a:xfrm>
          <a:prstGeom prst="rect">
            <a:avLst/>
          </a:prstGeom>
        </p:spPr>
      </p:pic>
      <p:pic>
        <p:nvPicPr>
          <p:cNvPr id="9" name="Picture 8">
            <a:extLst>
              <a:ext uri="{FF2B5EF4-FFF2-40B4-BE49-F238E27FC236}">
                <a16:creationId xmlns:a16="http://schemas.microsoft.com/office/drawing/2014/main" id="{73B342AD-485E-4A63-45E5-C3860483C1EA}"/>
              </a:ext>
            </a:extLst>
          </p:cNvPr>
          <p:cNvPicPr>
            <a:picLocks noChangeAspect="1"/>
          </p:cNvPicPr>
          <p:nvPr/>
        </p:nvPicPr>
        <p:blipFill>
          <a:blip r:embed="rId3"/>
          <a:stretch>
            <a:fillRect/>
          </a:stretch>
        </p:blipFill>
        <p:spPr>
          <a:xfrm>
            <a:off x="4675908" y="877184"/>
            <a:ext cx="4468092" cy="4240037"/>
          </a:xfrm>
          <a:prstGeom prst="rect">
            <a:avLst/>
          </a:prstGeom>
        </p:spPr>
      </p:pic>
    </p:spTree>
    <p:extLst>
      <p:ext uri="{BB962C8B-B14F-4D97-AF65-F5344CB8AC3E}">
        <p14:creationId xmlns:p14="http://schemas.microsoft.com/office/powerpoint/2010/main" val="54242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4124D-C449-D264-C84F-C5BBCF7437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BB7A1-174B-7CD4-D1BC-D38D39609CE4}"/>
              </a:ext>
            </a:extLst>
          </p:cNvPr>
          <p:cNvSpPr>
            <a:spLocks noGrp="1"/>
          </p:cNvSpPr>
          <p:nvPr>
            <p:ph type="title"/>
          </p:nvPr>
        </p:nvSpPr>
        <p:spPr>
          <a:xfrm>
            <a:off x="457200" y="134384"/>
            <a:ext cx="8229600" cy="371400"/>
          </a:xfrm>
        </p:spPr>
        <p:txBody>
          <a:bodyPr>
            <a:noAutofit/>
          </a:bodyPr>
          <a:lstStyle/>
          <a:p>
            <a:r>
              <a:rPr lang="en-US"/>
              <a:t>Phương pháp biểu diễn văn bản</a:t>
            </a:r>
          </a:p>
        </p:txBody>
      </p:sp>
      <p:sp>
        <p:nvSpPr>
          <p:cNvPr id="3" name="Google Shape;1828;p36">
            <a:extLst>
              <a:ext uri="{FF2B5EF4-FFF2-40B4-BE49-F238E27FC236}">
                <a16:creationId xmlns:a16="http://schemas.microsoft.com/office/drawing/2014/main" id="{F8846195-E5BF-1CE0-7FF9-86794A6F5ECC}"/>
              </a:ext>
            </a:extLst>
          </p:cNvPr>
          <p:cNvSpPr/>
          <p:nvPr/>
        </p:nvSpPr>
        <p:spPr>
          <a:xfrm>
            <a:off x="195533" y="505784"/>
            <a:ext cx="2000412"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37;p36">
            <a:extLst>
              <a:ext uri="{FF2B5EF4-FFF2-40B4-BE49-F238E27FC236}">
                <a16:creationId xmlns:a16="http://schemas.microsoft.com/office/drawing/2014/main" id="{227955EB-15A4-A45E-3711-7E656002B9DA}"/>
              </a:ext>
            </a:extLst>
          </p:cNvPr>
          <p:cNvSpPr txBox="1"/>
          <p:nvPr/>
        </p:nvSpPr>
        <p:spPr>
          <a:xfrm>
            <a:off x="195533" y="505784"/>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Fira Sans Extra Condensed"/>
                <a:ea typeface="Fira Sans Extra Condensed"/>
                <a:cs typeface="Fira Sans Extra Condensed"/>
                <a:sym typeface="Fira Sans Extra Condensed"/>
              </a:rPr>
              <a:t>Độ dài từ trong đánh giá</a:t>
            </a:r>
            <a:endParaRPr sz="1600" b="1">
              <a:solidFill>
                <a:srgbClr val="000000"/>
              </a:solidFill>
              <a:latin typeface="Fira Sans Extra Condensed"/>
              <a:ea typeface="Fira Sans Extra Condensed"/>
              <a:cs typeface="Fira Sans Extra Condensed"/>
              <a:sym typeface="Fira Sans Extra Condensed"/>
            </a:endParaRPr>
          </a:p>
        </p:txBody>
      </p:sp>
      <p:pic>
        <p:nvPicPr>
          <p:cNvPr id="6" name="Picture 5">
            <a:extLst>
              <a:ext uri="{FF2B5EF4-FFF2-40B4-BE49-F238E27FC236}">
                <a16:creationId xmlns:a16="http://schemas.microsoft.com/office/drawing/2014/main" id="{0D029CC7-8F5D-1514-BE00-E3BFDDAEB9A6}"/>
              </a:ext>
            </a:extLst>
          </p:cNvPr>
          <p:cNvPicPr>
            <a:picLocks noChangeAspect="1"/>
          </p:cNvPicPr>
          <p:nvPr/>
        </p:nvPicPr>
        <p:blipFill>
          <a:blip r:embed="rId2"/>
          <a:stretch>
            <a:fillRect/>
          </a:stretch>
        </p:blipFill>
        <p:spPr>
          <a:xfrm>
            <a:off x="4523509" y="877184"/>
            <a:ext cx="4572000" cy="4266316"/>
          </a:xfrm>
          <a:prstGeom prst="rect">
            <a:avLst/>
          </a:prstGeom>
        </p:spPr>
      </p:pic>
      <p:sp>
        <p:nvSpPr>
          <p:cNvPr id="8" name="TextBox 7">
            <a:extLst>
              <a:ext uri="{FF2B5EF4-FFF2-40B4-BE49-F238E27FC236}">
                <a16:creationId xmlns:a16="http://schemas.microsoft.com/office/drawing/2014/main" id="{25215ACB-87DE-1EF6-CC93-48C8EC45D0AC}"/>
              </a:ext>
            </a:extLst>
          </p:cNvPr>
          <p:cNvSpPr txBox="1"/>
          <p:nvPr/>
        </p:nvSpPr>
        <p:spPr>
          <a:xfrm>
            <a:off x="195533" y="1461562"/>
            <a:ext cx="4175576" cy="2292935"/>
          </a:xfrm>
          <a:prstGeom prst="rect">
            <a:avLst/>
          </a:prstGeom>
          <a:noFill/>
        </p:spPr>
        <p:txBody>
          <a:bodyPr wrap="square" rtlCol="0">
            <a:spAutoFit/>
          </a:bodyPr>
          <a:lstStyle/>
          <a:p>
            <a:pPr marL="285750" indent="-285750">
              <a:buFont typeface="Wingdings" panose="05000000000000000000" pitchFamily="2" charset="2"/>
              <a:buChar char="q"/>
            </a:pPr>
            <a:r>
              <a:rPr lang="vi-VN" sz="1300"/>
              <a:t>Các biểu đồ </a:t>
            </a:r>
            <a:r>
              <a:rPr lang="en-US" sz="1300"/>
              <a:t>p</a:t>
            </a:r>
            <a:r>
              <a:rPr lang="vi-VN" sz="1300"/>
              <a:t>hân phối số từ trong các loại cảm xúc cung cấp cái nhìn sâu sắc về cách mà người xem phản hồi thông qua các đánh giá tích cực và tiêu cực, đặc biệt là trong cách mà họ sử dụng từ ngữ để diễn đạt cảm xúc</a:t>
            </a:r>
            <a:endParaRPr lang="en-US" sz="1300"/>
          </a:p>
          <a:p>
            <a:pPr marL="285750" indent="-285750">
              <a:buFont typeface="Wingdings" panose="05000000000000000000" pitchFamily="2" charset="2"/>
              <a:buChar char="q"/>
            </a:pPr>
            <a:r>
              <a:rPr lang="vi-VN" sz="1300"/>
              <a:t>Qua việc phân tích phân phối độ dài đánh giá, các nhà phân tích có thể nhận diện được xu hướng và mẫu trong phản hồi của người xem</a:t>
            </a:r>
            <a:r>
              <a:rPr lang="en-US" sz="1300"/>
              <a:t>,</a:t>
            </a:r>
            <a:r>
              <a:rPr lang="vi-VN" sz="1300"/>
              <a:t>không chỉ hữu ích cho việc hiểu rõ hơn về trải nghiệm của người xem mà còn hỗ trợ cho việc cải thiện dịch vụ và</a:t>
            </a:r>
            <a:r>
              <a:rPr lang="en-US" sz="1300"/>
              <a:t> </a:t>
            </a:r>
            <a:r>
              <a:rPr lang="vi-VN" sz="1300"/>
              <a:t>sản phẩm</a:t>
            </a:r>
            <a:endParaRPr lang="en-US" sz="1300"/>
          </a:p>
        </p:txBody>
      </p:sp>
      <p:sp>
        <p:nvSpPr>
          <p:cNvPr id="10" name="Google Shape;902;p25">
            <a:extLst>
              <a:ext uri="{FF2B5EF4-FFF2-40B4-BE49-F238E27FC236}">
                <a16:creationId xmlns:a16="http://schemas.microsoft.com/office/drawing/2014/main" id="{ABCA0E6B-8914-A4F1-9BA8-7398F936341D}"/>
              </a:ext>
            </a:extLst>
          </p:cNvPr>
          <p:cNvSpPr/>
          <p:nvPr/>
        </p:nvSpPr>
        <p:spPr>
          <a:xfrm>
            <a:off x="105188" y="1350818"/>
            <a:ext cx="4265921" cy="2403679"/>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Tree>
    <p:extLst>
      <p:ext uri="{BB962C8B-B14F-4D97-AF65-F5344CB8AC3E}">
        <p14:creationId xmlns:p14="http://schemas.microsoft.com/office/powerpoint/2010/main" val="423885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799" y="1072530"/>
            <a:ext cx="4060943" cy="382260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06256" y="1072530"/>
            <a:ext cx="4060944" cy="3822604"/>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58798"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Chương 1.Giới thiệu</a:t>
            </a:r>
            <a:endParaRPr/>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565128" y="1426315"/>
            <a:ext cx="3343200" cy="1674795"/>
            <a:chOff x="-127293" y="2302076"/>
            <a:chExt cx="3343200" cy="1674795"/>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Thị trường xem phim bùng nổ</a:t>
              </a:r>
              <a:endParaRPr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127293" y="2843471"/>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vi-VN"/>
                <a:t>Những năm gần đây, thị trường xem phim trực tuyến</a:t>
              </a:r>
              <a:r>
                <a:rPr lang="en-US"/>
                <a:t> </a:t>
              </a:r>
              <a:r>
                <a:rPr lang="vi-VN"/>
                <a:t>có sự bùng nổ mạnh mẽ với sự ra đời của nhiều nền tảng cung cấp dịch vụ xem phim như Netflix, Disney+, và các website xem phim miễn phí. Điều này không chỉ mang đến cho người dùng sự tiện lợi trong việc lựa chọn và thưởng thức các bộ phim yêu thích mà còn tạo ra một kho dữ liệu phong phú từ các bình luận và đánh giá của khán giả về phim ảnh</a:t>
              </a:r>
              <a:endParaRPr lang="en-US">
                <a:latin typeface="Roboto"/>
                <a:ea typeface="Roboto"/>
                <a:cs typeface="Roboto"/>
                <a:sym typeface="Roboto"/>
              </a:endParaRPr>
            </a:p>
          </p:txBody>
        </p:sp>
      </p:grpSp>
      <p:grpSp>
        <p:nvGrpSpPr>
          <p:cNvPr id="352" name="Google Shape;352;p17"/>
          <p:cNvGrpSpPr/>
          <p:nvPr/>
        </p:nvGrpSpPr>
        <p:grpSpPr>
          <a:xfrm>
            <a:off x="5235670" y="1312028"/>
            <a:ext cx="3343200" cy="1826422"/>
            <a:chOff x="5235670" y="1254878"/>
            <a:chExt cx="3343200" cy="1826422"/>
          </a:xfrm>
        </p:grpSpPr>
        <p:sp>
          <p:nvSpPr>
            <p:cNvPr id="353" name="Google Shape;353;p17"/>
            <p:cNvSpPr txBox="1"/>
            <p:nvPr/>
          </p:nvSpPr>
          <p:spPr>
            <a:xfrm>
              <a:off x="5723104" y="1254878"/>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Ý kiến khách hàng</a:t>
              </a:r>
              <a:endParaRPr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235670" y="1947900"/>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US"/>
                <a:t>T</a:t>
              </a:r>
              <a:r>
                <a:rPr lang="vi-VN"/>
                <a:t>hông qua các đánh giá và bình luận, phản ánh cảm nhận của họ sau khi trải nghiệm một bộ phim nào đó. Những đánh giá này có thể mang tính chất tích cực hoặc tiêu cực. Các doanh nghiệp sản xuất phim và các nền tảng phát sóng sẽ dựa vào những phản hồi tích cực để hiểu rõ hơn về những điểm mạnh của sản phẩm của mình, từ đó có thể phát triển các chiến dịch quảng bá hiệu quả hơn</a:t>
              </a:r>
              <a:endParaRPr>
                <a:latin typeface="Roboto"/>
                <a:ea typeface="Roboto"/>
                <a:cs typeface="Roboto"/>
                <a:sym typeface="Roboto"/>
              </a:endParaRPr>
            </a:p>
          </p:txBody>
        </p:sp>
      </p:grpSp>
      <p:sp>
        <p:nvSpPr>
          <p:cNvPr id="355" name="Google Shape;355;p17"/>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37"/>
          <p:cNvSpPr/>
          <p:nvPr/>
        </p:nvSpPr>
        <p:spPr>
          <a:xfrm>
            <a:off x="3222324" y="1014721"/>
            <a:ext cx="2982482" cy="3491430"/>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112100" y="995624"/>
            <a:ext cx="3005000" cy="3520098"/>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txBox="1">
            <a:spLocks noGrp="1"/>
          </p:cNvSpPr>
          <p:nvPr>
            <p:ph type="title"/>
          </p:nvPr>
        </p:nvSpPr>
        <p:spPr>
          <a:xfrm>
            <a:off x="391200" y="9312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4.Kết quả thực nghiệm</a:t>
            </a:r>
            <a:endParaRPr/>
          </a:p>
        </p:txBody>
      </p:sp>
      <p:sp>
        <p:nvSpPr>
          <p:cNvPr id="1859" name="Google Shape;1859;p37"/>
          <p:cNvSpPr/>
          <p:nvPr/>
        </p:nvSpPr>
        <p:spPr>
          <a:xfrm>
            <a:off x="117442" y="826449"/>
            <a:ext cx="3005000"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3216444" y="835334"/>
            <a:ext cx="3004999"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7"/>
          <p:cNvSpPr txBox="1"/>
          <p:nvPr/>
        </p:nvSpPr>
        <p:spPr>
          <a:xfrm>
            <a:off x="331517" y="954871"/>
            <a:ext cx="267085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Decision Tree Classifier</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78" name="Google Shape;1878;p37"/>
          <p:cNvGrpSpPr/>
          <p:nvPr/>
        </p:nvGrpSpPr>
        <p:grpSpPr>
          <a:xfrm>
            <a:off x="7955075" y="4084575"/>
            <a:ext cx="1188925" cy="1058925"/>
            <a:chOff x="1188850" y="432475"/>
            <a:chExt cx="1188925" cy="1058925"/>
          </a:xfrm>
        </p:grpSpPr>
        <p:sp>
          <p:nvSpPr>
            <p:cNvPr id="1879" name="Google Shape;1879;p37"/>
            <p:cNvSpPr/>
            <p:nvPr/>
          </p:nvSpPr>
          <p:spPr>
            <a:xfrm>
              <a:off x="1746975" y="1078000"/>
              <a:ext cx="458525" cy="413400"/>
            </a:xfrm>
            <a:custGeom>
              <a:avLst/>
              <a:gdLst/>
              <a:ahLst/>
              <a:cxnLst/>
              <a:rect l="l" t="t" r="r" b="b"/>
              <a:pathLst>
                <a:path w="18341" h="16536" extrusionOk="0">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1559650" y="861850"/>
              <a:ext cx="746075" cy="429725"/>
            </a:xfrm>
            <a:custGeom>
              <a:avLst/>
              <a:gdLst/>
              <a:ahLst/>
              <a:cxnLst/>
              <a:rect l="l" t="t" r="r" b="b"/>
              <a:pathLst>
                <a:path w="29843" h="17189" extrusionOk="0">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7"/>
            <p:cNvSpPr/>
            <p:nvPr/>
          </p:nvSpPr>
          <p:spPr>
            <a:xfrm>
              <a:off x="1188850" y="444325"/>
              <a:ext cx="1188925" cy="915150"/>
            </a:xfrm>
            <a:custGeom>
              <a:avLst/>
              <a:gdLst/>
              <a:ahLst/>
              <a:cxnLst/>
              <a:rect l="l" t="t" r="r" b="b"/>
              <a:pathLst>
                <a:path w="47557" h="36606" extrusionOk="0">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7"/>
            <p:cNvSpPr/>
            <p:nvPr/>
          </p:nvSpPr>
          <p:spPr>
            <a:xfrm>
              <a:off x="16582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17200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1783475" y="720000"/>
              <a:ext cx="31400" cy="332075"/>
            </a:xfrm>
            <a:custGeom>
              <a:avLst/>
              <a:gdLst/>
              <a:ahLst/>
              <a:cxnLst/>
              <a:rect l="l" t="t" r="r" b="b"/>
              <a:pathLst>
                <a:path w="1256" h="13283" extrusionOk="0">
                  <a:moveTo>
                    <a:pt x="0" y="1"/>
                  </a:moveTo>
                  <a:lnTo>
                    <a:pt x="0" y="13283"/>
                  </a:lnTo>
                  <a:lnTo>
                    <a:pt x="1255" y="13283"/>
                  </a:lnTo>
                  <a:lnTo>
                    <a:pt x="1255"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p:cNvSpPr/>
            <p:nvPr/>
          </p:nvSpPr>
          <p:spPr>
            <a:xfrm>
              <a:off x="1570525" y="932625"/>
              <a:ext cx="332075" cy="31725"/>
            </a:xfrm>
            <a:custGeom>
              <a:avLst/>
              <a:gdLst/>
              <a:ahLst/>
              <a:cxnLst/>
              <a:rect l="l" t="t" r="r" b="b"/>
              <a:pathLst>
                <a:path w="13283" h="1269" extrusionOk="0">
                  <a:moveTo>
                    <a:pt x="1" y="0"/>
                  </a:moveTo>
                  <a:lnTo>
                    <a:pt x="1" y="1268"/>
                  </a:lnTo>
                  <a:lnTo>
                    <a:pt x="13283" y="1268"/>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p:cNvSpPr/>
            <p:nvPr/>
          </p:nvSpPr>
          <p:spPr>
            <a:xfrm>
              <a:off x="1570525" y="870825"/>
              <a:ext cx="332075" cy="31400"/>
            </a:xfrm>
            <a:custGeom>
              <a:avLst/>
              <a:gdLst/>
              <a:ahLst/>
              <a:cxnLst/>
              <a:rect l="l" t="t" r="r" b="b"/>
              <a:pathLst>
                <a:path w="13283" h="1256" extrusionOk="0">
                  <a:moveTo>
                    <a:pt x="1" y="0"/>
                  </a:moveTo>
                  <a:lnTo>
                    <a:pt x="1" y="1256"/>
                  </a:lnTo>
                  <a:lnTo>
                    <a:pt x="13283" y="1256"/>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p:cNvSpPr/>
            <p:nvPr/>
          </p:nvSpPr>
          <p:spPr>
            <a:xfrm>
              <a:off x="1570525" y="807750"/>
              <a:ext cx="332075" cy="31400"/>
            </a:xfrm>
            <a:custGeom>
              <a:avLst/>
              <a:gdLst/>
              <a:ahLst/>
              <a:cxnLst/>
              <a:rect l="l" t="t" r="r" b="b"/>
              <a:pathLst>
                <a:path w="13283" h="1256" extrusionOk="0">
                  <a:moveTo>
                    <a:pt x="1" y="0"/>
                  </a:moveTo>
                  <a:lnTo>
                    <a:pt x="1" y="1255"/>
                  </a:lnTo>
                  <a:lnTo>
                    <a:pt x="13283" y="1255"/>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1617275" y="767400"/>
              <a:ext cx="237300" cy="237300"/>
            </a:xfrm>
            <a:custGeom>
              <a:avLst/>
              <a:gdLst/>
              <a:ahLst/>
              <a:cxnLst/>
              <a:rect l="l" t="t" r="r" b="b"/>
              <a:pathLst>
                <a:path w="9492" h="9492" extrusionOk="0">
                  <a:moveTo>
                    <a:pt x="1" y="0"/>
                  </a:moveTo>
                  <a:lnTo>
                    <a:pt x="1" y="9491"/>
                  </a:lnTo>
                  <a:lnTo>
                    <a:pt x="9491" y="9491"/>
                  </a:lnTo>
                  <a:lnTo>
                    <a:pt x="9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1617275" y="767400"/>
              <a:ext cx="118500" cy="237300"/>
            </a:xfrm>
            <a:custGeom>
              <a:avLst/>
              <a:gdLst/>
              <a:ahLst/>
              <a:cxnLst/>
              <a:rect l="l" t="t" r="r" b="b"/>
              <a:pathLst>
                <a:path w="4740" h="9492" extrusionOk="0">
                  <a:moveTo>
                    <a:pt x="1" y="0"/>
                  </a:moveTo>
                  <a:lnTo>
                    <a:pt x="1" y="9491"/>
                  </a:lnTo>
                  <a:lnTo>
                    <a:pt x="4740" y="47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a:off x="1735750" y="767400"/>
              <a:ext cx="118825" cy="237300"/>
            </a:xfrm>
            <a:custGeom>
              <a:avLst/>
              <a:gdLst/>
              <a:ahLst/>
              <a:cxnLst/>
              <a:rect l="l" t="t" r="r" b="b"/>
              <a:pathLst>
                <a:path w="4753" h="9492" extrusionOk="0">
                  <a:moveTo>
                    <a:pt x="4752" y="0"/>
                  </a:moveTo>
                  <a:lnTo>
                    <a:pt x="1" y="4739"/>
                  </a:lnTo>
                  <a:lnTo>
                    <a:pt x="4752" y="9491"/>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p:cNvSpPr/>
            <p:nvPr/>
          </p:nvSpPr>
          <p:spPr>
            <a:xfrm>
              <a:off x="1656675" y="806775"/>
              <a:ext cx="158200" cy="158200"/>
            </a:xfrm>
            <a:custGeom>
              <a:avLst/>
              <a:gdLst/>
              <a:ahLst/>
              <a:cxnLst/>
              <a:rect l="l" t="t" r="r" b="b"/>
              <a:pathLst>
                <a:path w="6328" h="6328" extrusionOk="0">
                  <a:moveTo>
                    <a:pt x="0" y="1"/>
                  </a:moveTo>
                  <a:lnTo>
                    <a:pt x="0" y="6328"/>
                  </a:lnTo>
                  <a:lnTo>
                    <a:pt x="6327" y="6328"/>
                  </a:lnTo>
                  <a:lnTo>
                    <a:pt x="6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p:cNvSpPr/>
            <p:nvPr/>
          </p:nvSpPr>
          <p:spPr>
            <a:xfrm>
              <a:off x="2035450" y="552225"/>
              <a:ext cx="89050" cy="345200"/>
            </a:xfrm>
            <a:custGeom>
              <a:avLst/>
              <a:gdLst/>
              <a:ahLst/>
              <a:cxnLst/>
              <a:rect l="l" t="t" r="r" b="b"/>
              <a:pathLst>
                <a:path w="3562" h="13808" extrusionOk="0">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7"/>
            <p:cNvSpPr/>
            <p:nvPr/>
          </p:nvSpPr>
          <p:spPr>
            <a:xfrm>
              <a:off x="2215400" y="721925"/>
              <a:ext cx="80075" cy="173250"/>
            </a:xfrm>
            <a:custGeom>
              <a:avLst/>
              <a:gdLst/>
              <a:ahLst/>
              <a:cxnLst/>
              <a:rect l="l" t="t" r="r" b="b"/>
              <a:pathLst>
                <a:path w="3203" h="6930" extrusionOk="0">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7"/>
            <p:cNvSpPr/>
            <p:nvPr/>
          </p:nvSpPr>
          <p:spPr>
            <a:xfrm>
              <a:off x="2016250" y="986725"/>
              <a:ext cx="127150" cy="171025"/>
            </a:xfrm>
            <a:custGeom>
              <a:avLst/>
              <a:gdLst/>
              <a:ahLst/>
              <a:cxnLst/>
              <a:rect l="l" t="t" r="r" b="b"/>
              <a:pathLst>
                <a:path w="5086" h="6841" extrusionOk="0">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1636825" y="432475"/>
              <a:ext cx="325325" cy="175500"/>
            </a:xfrm>
            <a:custGeom>
              <a:avLst/>
              <a:gdLst/>
              <a:ahLst/>
              <a:cxnLst/>
              <a:rect l="l" t="t" r="r" b="b"/>
              <a:pathLst>
                <a:path w="13013" h="7020" extrusionOk="0">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382575" y="555100"/>
              <a:ext cx="204950" cy="139650"/>
            </a:xfrm>
            <a:custGeom>
              <a:avLst/>
              <a:gdLst/>
              <a:ahLst/>
              <a:cxnLst/>
              <a:rect l="l" t="t" r="r" b="b"/>
              <a:pathLst>
                <a:path w="8198" h="5586" extrusionOk="0">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1286200" y="717775"/>
              <a:ext cx="120425" cy="148600"/>
            </a:xfrm>
            <a:custGeom>
              <a:avLst/>
              <a:gdLst/>
              <a:ahLst/>
              <a:cxnLst/>
              <a:rect l="l" t="t" r="r" b="b"/>
              <a:pathLst>
                <a:path w="4817" h="5944" extrusionOk="0">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1684200" y="1149400"/>
              <a:ext cx="111125" cy="186375"/>
            </a:xfrm>
            <a:custGeom>
              <a:avLst/>
              <a:gdLst/>
              <a:ahLst/>
              <a:cxnLst/>
              <a:rect l="l" t="t" r="r" b="b"/>
              <a:pathLst>
                <a:path w="4445" h="7455" extrusionOk="0">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399875" y="986725"/>
              <a:ext cx="244650" cy="379150"/>
            </a:xfrm>
            <a:custGeom>
              <a:avLst/>
              <a:gdLst/>
              <a:ahLst/>
              <a:cxnLst/>
              <a:rect l="l" t="t" r="r" b="b"/>
              <a:pathLst>
                <a:path w="9786" h="15166" extrusionOk="0">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1920500" y="1064550"/>
              <a:ext cx="24375" cy="166850"/>
            </a:xfrm>
            <a:custGeom>
              <a:avLst/>
              <a:gdLst/>
              <a:ahLst/>
              <a:cxnLst/>
              <a:rect l="l" t="t" r="r" b="b"/>
              <a:pathLst>
                <a:path w="975" h="6674" extrusionOk="0">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1386100" y="972975"/>
              <a:ext cx="51900" cy="51900"/>
            </a:xfrm>
            <a:custGeom>
              <a:avLst/>
              <a:gdLst/>
              <a:ahLst/>
              <a:cxnLst/>
              <a:rect l="l" t="t" r="r" b="b"/>
              <a:pathLst>
                <a:path w="2076" h="2076" extrusionOk="0">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1360175" y="818625"/>
              <a:ext cx="51875" cy="52225"/>
            </a:xfrm>
            <a:custGeom>
              <a:avLst/>
              <a:gdLst/>
              <a:ahLst/>
              <a:cxnLst/>
              <a:rect l="l" t="t" r="r" b="b"/>
              <a:pathLst>
                <a:path w="2075" h="2089" extrusionOk="0">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1549400" y="656600"/>
              <a:ext cx="52225" cy="51900"/>
            </a:xfrm>
            <a:custGeom>
              <a:avLst/>
              <a:gdLst/>
              <a:ahLst/>
              <a:cxnLst/>
              <a:rect l="l" t="t" r="r" b="b"/>
              <a:pathLst>
                <a:path w="2089" h="2076" extrusionOk="0">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1924025" y="569825"/>
              <a:ext cx="52225" cy="52225"/>
            </a:xfrm>
            <a:custGeom>
              <a:avLst/>
              <a:gdLst/>
              <a:ahLst/>
              <a:cxnLst/>
              <a:rect l="l" t="t" r="r" b="b"/>
              <a:pathLst>
                <a:path w="2089" h="2089" extrusionOk="0">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2174100" y="857050"/>
              <a:ext cx="51900" cy="51900"/>
            </a:xfrm>
            <a:custGeom>
              <a:avLst/>
              <a:gdLst/>
              <a:ahLst/>
              <a:cxnLst/>
              <a:rect l="l" t="t" r="r" b="b"/>
              <a:pathLst>
                <a:path w="2076" h="2076" extrusionOk="0">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2021375" y="859300"/>
              <a:ext cx="51900" cy="51900"/>
            </a:xfrm>
            <a:custGeom>
              <a:avLst/>
              <a:gdLst/>
              <a:ahLst/>
              <a:cxnLst/>
              <a:rect l="l" t="t" r="r" b="b"/>
              <a:pathLst>
                <a:path w="2076" h="2076" extrusionOk="0">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2101425" y="982250"/>
              <a:ext cx="52200" cy="51900"/>
            </a:xfrm>
            <a:custGeom>
              <a:avLst/>
              <a:gdLst/>
              <a:ahLst/>
              <a:cxnLst/>
              <a:rect l="l" t="t" r="r" b="b"/>
              <a:pathLst>
                <a:path w="2088" h="2076" extrusionOk="0">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1906750" y="1052050"/>
              <a:ext cx="51875" cy="51900"/>
            </a:xfrm>
            <a:custGeom>
              <a:avLst/>
              <a:gdLst/>
              <a:ahLst/>
              <a:cxnLst/>
              <a:rect l="l" t="t" r="r" b="b"/>
              <a:pathLst>
                <a:path w="2075" h="2076" extrusionOk="0">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1670425" y="1135625"/>
              <a:ext cx="51900" cy="51900"/>
            </a:xfrm>
            <a:custGeom>
              <a:avLst/>
              <a:gdLst/>
              <a:ahLst/>
              <a:cxnLst/>
              <a:rect l="l" t="t" r="r" b="b"/>
              <a:pathLst>
                <a:path w="2076" h="2076" extrusionOk="0">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1515775" y="1060050"/>
              <a:ext cx="24375" cy="97700"/>
            </a:xfrm>
            <a:custGeom>
              <a:avLst/>
              <a:gdLst/>
              <a:ahLst/>
              <a:cxnLst/>
              <a:rect l="l" t="t" r="r" b="b"/>
              <a:pathLst>
                <a:path w="975" h="3908" extrusionOk="0">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1502025" y="1052050"/>
              <a:ext cx="52200" cy="51900"/>
            </a:xfrm>
            <a:custGeom>
              <a:avLst/>
              <a:gdLst/>
              <a:ahLst/>
              <a:cxnLst/>
              <a:rect l="l" t="t" r="r" b="b"/>
              <a:pathLst>
                <a:path w="2088" h="2076" extrusionOk="0">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1988075" y="721925"/>
              <a:ext cx="136425" cy="24375"/>
            </a:xfrm>
            <a:custGeom>
              <a:avLst/>
              <a:gdLst/>
              <a:ahLst/>
              <a:cxnLst/>
              <a:rect l="l" t="t" r="r" b="b"/>
              <a:pathLst>
                <a:path w="5457" h="975" extrusionOk="0">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1974300" y="708150"/>
              <a:ext cx="51900" cy="52225"/>
            </a:xfrm>
            <a:custGeom>
              <a:avLst/>
              <a:gdLst/>
              <a:ahLst/>
              <a:cxnLst/>
              <a:rect l="l" t="t" r="r" b="b"/>
              <a:pathLst>
                <a:path w="2076" h="2089" extrusionOk="0">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Google Shape;1915;p37"/>
          <p:cNvSpPr txBox="1"/>
          <p:nvPr/>
        </p:nvSpPr>
        <p:spPr>
          <a:xfrm>
            <a:off x="3564597" y="949784"/>
            <a:ext cx="2462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Random Forest Classifier</a:t>
            </a:r>
            <a:endParaRPr sz="1800" b="1">
              <a:solidFill>
                <a:schemeClr val="lt1"/>
              </a:solidFill>
              <a:latin typeface="Fira Sans Extra Condensed"/>
              <a:ea typeface="Fira Sans Extra Condensed"/>
              <a:cs typeface="Fira Sans Extra Condensed"/>
              <a:sym typeface="Fira Sans Extra Condensed"/>
            </a:endParaRPr>
          </a:p>
        </p:txBody>
      </p:sp>
      <p:sp>
        <p:nvSpPr>
          <p:cNvPr id="2" name="TextBox 1">
            <a:extLst>
              <a:ext uri="{FF2B5EF4-FFF2-40B4-BE49-F238E27FC236}">
                <a16:creationId xmlns:a16="http://schemas.microsoft.com/office/drawing/2014/main" id="{513D22D4-14D4-0A88-633F-A233F321CDD8}"/>
              </a:ext>
            </a:extLst>
          </p:cNvPr>
          <p:cNvSpPr txBox="1"/>
          <p:nvPr/>
        </p:nvSpPr>
        <p:spPr>
          <a:xfrm>
            <a:off x="72050" y="1425321"/>
            <a:ext cx="3034145" cy="3093154"/>
          </a:xfrm>
          <a:prstGeom prst="rect">
            <a:avLst/>
          </a:prstGeom>
          <a:noFill/>
        </p:spPr>
        <p:txBody>
          <a:bodyPr wrap="square" rtlCol="0">
            <a:spAutoFit/>
          </a:bodyPr>
          <a:lstStyle/>
          <a:p>
            <a:pPr marL="285750" indent="-285750">
              <a:buFont typeface="Wingdings" panose="05000000000000000000" pitchFamily="2" charset="2"/>
              <a:buChar char="§"/>
            </a:pPr>
            <a:r>
              <a:rPr lang="en-US" sz="1300"/>
              <a:t>Khởi tạo mô hình: khởi tạo với tiêu chí ‘entropy’ để tối ưu hoá sự phân chia,random_state=42 đảm bảo tính tái lập kết quả</a:t>
            </a:r>
          </a:p>
          <a:p>
            <a:pPr marL="285750" indent="-285750">
              <a:buFont typeface="Wingdings" panose="05000000000000000000" pitchFamily="2" charset="2"/>
              <a:buChar char="§"/>
            </a:pPr>
            <a:r>
              <a:rPr lang="en-US" sz="1300"/>
              <a:t>Huấn luyện mô hình: mô hình được huấn luyện trên tập (x_train,y_train)</a:t>
            </a:r>
            <a:r>
              <a:rPr lang="en-US" sz="1300">
                <a:sym typeface="Wingdings" panose="05000000000000000000" pitchFamily="2" charset="2"/>
              </a:rPr>
              <a:t>XD một cấu trúc cây để phân loại các mẫu dựa trên đặc trưng</a:t>
            </a:r>
          </a:p>
          <a:p>
            <a:pPr marL="285750" indent="-285750">
              <a:buFont typeface="Wingdings" panose="05000000000000000000" pitchFamily="2" charset="2"/>
              <a:buChar char="§"/>
            </a:pPr>
            <a:r>
              <a:rPr lang="en-US" sz="1300">
                <a:sym typeface="Wingdings" panose="05000000000000000000" pitchFamily="2" charset="2"/>
              </a:rPr>
              <a:t>Dự đoán và đánh giá: sau khi huấn luyện mô hình sẽ dự đoán nhãn cho tập dữ liệu kiểm tra(x_test) và tính toán độ chính xác(accuary) bằng cách so sánh với nhãn thực tế(y_test)</a:t>
            </a:r>
            <a:endParaRPr lang="en-US" sz="1300"/>
          </a:p>
        </p:txBody>
      </p:sp>
      <p:sp>
        <p:nvSpPr>
          <p:cNvPr id="3" name="TextBox 2">
            <a:extLst>
              <a:ext uri="{FF2B5EF4-FFF2-40B4-BE49-F238E27FC236}">
                <a16:creationId xmlns:a16="http://schemas.microsoft.com/office/drawing/2014/main" id="{4151E286-CFC1-5FEC-BDD4-45FE4597FA82}"/>
              </a:ext>
            </a:extLst>
          </p:cNvPr>
          <p:cNvSpPr txBox="1"/>
          <p:nvPr/>
        </p:nvSpPr>
        <p:spPr>
          <a:xfrm>
            <a:off x="3174252" y="1412997"/>
            <a:ext cx="3034145" cy="3093154"/>
          </a:xfrm>
          <a:prstGeom prst="rect">
            <a:avLst/>
          </a:prstGeom>
          <a:noFill/>
        </p:spPr>
        <p:txBody>
          <a:bodyPr wrap="square" rtlCol="0">
            <a:spAutoFit/>
          </a:bodyPr>
          <a:lstStyle/>
          <a:p>
            <a:pPr marL="285750" indent="-285750">
              <a:buFont typeface="Wingdings" panose="05000000000000000000" pitchFamily="2" charset="2"/>
              <a:buChar char="§"/>
            </a:pPr>
            <a:r>
              <a:rPr lang="en-US" sz="1300"/>
              <a:t>Khởi tạo mô hình: rừng ngẫu nhiên khởi tạo không cần chỉ định số lượng cây(mặc định là 100),thiết lập random_state=42 đảm bảo tính tái lập kết quả</a:t>
            </a:r>
          </a:p>
          <a:p>
            <a:pPr marL="285750" indent="-285750">
              <a:buFont typeface="Wingdings" panose="05000000000000000000" pitchFamily="2" charset="2"/>
              <a:buChar char="§"/>
            </a:pPr>
            <a:r>
              <a:rPr lang="en-US" sz="1300"/>
              <a:t>Huấn luyện mô hình: giống cây quyết định.Rừng ngẫu nhiên sử dụng nhiều cây quyết định và tổng hợp kết quả từ tất cả các cây để đưa ra dự đoán chính xác</a:t>
            </a:r>
            <a:endParaRPr lang="en-US" sz="1300">
              <a:sym typeface="Wingdings" panose="05000000000000000000" pitchFamily="2" charset="2"/>
            </a:endParaRPr>
          </a:p>
          <a:p>
            <a:pPr marL="285750" indent="-285750">
              <a:buFont typeface="Wingdings" panose="05000000000000000000" pitchFamily="2" charset="2"/>
              <a:buChar char="§"/>
            </a:pPr>
            <a:r>
              <a:rPr lang="en-US" sz="1300">
                <a:sym typeface="Wingdings" panose="05000000000000000000" pitchFamily="2" charset="2"/>
              </a:rPr>
              <a:t>Dự đoán và đánh giá: sau khi huấn luyện mô hình sẽ dự đoán nhãn cho tập dữ liệu kiểm tra(x_test) và tính toán độ chính xác(accuary)</a:t>
            </a:r>
            <a:endParaRPr lang="en-US" sz="1300"/>
          </a:p>
        </p:txBody>
      </p:sp>
      <p:sp>
        <p:nvSpPr>
          <p:cNvPr id="4" name="Google Shape;1861;p37">
            <a:extLst>
              <a:ext uri="{FF2B5EF4-FFF2-40B4-BE49-F238E27FC236}">
                <a16:creationId xmlns:a16="http://schemas.microsoft.com/office/drawing/2014/main" id="{70C397D3-F044-C23E-CC54-5A4C77E1F176}"/>
              </a:ext>
            </a:extLst>
          </p:cNvPr>
          <p:cNvSpPr/>
          <p:nvPr/>
        </p:nvSpPr>
        <p:spPr>
          <a:xfrm>
            <a:off x="6289623" y="818938"/>
            <a:ext cx="2736936" cy="56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55;p37">
            <a:extLst>
              <a:ext uri="{FF2B5EF4-FFF2-40B4-BE49-F238E27FC236}">
                <a16:creationId xmlns:a16="http://schemas.microsoft.com/office/drawing/2014/main" id="{88E94E08-4E33-21A9-F98D-93725596867C}"/>
              </a:ext>
            </a:extLst>
          </p:cNvPr>
          <p:cNvSpPr/>
          <p:nvPr/>
        </p:nvSpPr>
        <p:spPr>
          <a:xfrm>
            <a:off x="6289622" y="1007795"/>
            <a:ext cx="2737058" cy="3491430"/>
          </a:xfrm>
          <a:prstGeom prst="rect">
            <a:avLst/>
          </a:prstGeom>
          <a:solidFill>
            <a:schemeClr val="accent3">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15;p37">
            <a:extLst>
              <a:ext uri="{FF2B5EF4-FFF2-40B4-BE49-F238E27FC236}">
                <a16:creationId xmlns:a16="http://schemas.microsoft.com/office/drawing/2014/main" id="{97C053F6-A93F-BCC6-2E8F-D7A253ED2DE9}"/>
              </a:ext>
            </a:extLst>
          </p:cNvPr>
          <p:cNvSpPr txBox="1"/>
          <p:nvPr/>
        </p:nvSpPr>
        <p:spPr>
          <a:xfrm>
            <a:off x="6428125" y="927770"/>
            <a:ext cx="2462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Kết quả thống kê</a:t>
            </a:r>
            <a:endParaRPr sz="1800" b="1">
              <a:solidFill>
                <a:schemeClr val="lt1"/>
              </a:solidFill>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id="{1DF890A5-4700-EA0F-5FF2-920FDEA2B887}"/>
              </a:ext>
            </a:extLst>
          </p:cNvPr>
          <p:cNvSpPr txBox="1"/>
          <p:nvPr/>
        </p:nvSpPr>
        <p:spPr>
          <a:xfrm>
            <a:off x="6221443" y="1392009"/>
            <a:ext cx="2922557" cy="3093154"/>
          </a:xfrm>
          <a:prstGeom prst="rect">
            <a:avLst/>
          </a:prstGeom>
          <a:noFill/>
        </p:spPr>
        <p:txBody>
          <a:bodyPr wrap="square" rtlCol="0">
            <a:spAutoFit/>
          </a:bodyPr>
          <a:lstStyle/>
          <a:p>
            <a:pPr marL="285750" indent="-285750">
              <a:buFont typeface="Wingdings" panose="05000000000000000000" pitchFamily="2" charset="2"/>
              <a:buChar char="§"/>
            </a:pPr>
            <a:r>
              <a:rPr lang="vi-VN" sz="1300"/>
              <a:t>Việc huấn luyện cả hai mô hình (Decision tree và Random forest) cho phép người dùng so sánh hiệu suất giữa hai thuật toán</a:t>
            </a:r>
            <a:endParaRPr lang="en-US" sz="1300"/>
          </a:p>
          <a:p>
            <a:pPr marL="285750" indent="-285750">
              <a:buFont typeface="Wingdings" panose="05000000000000000000" pitchFamily="2" charset="2"/>
              <a:buChar char="§"/>
            </a:pPr>
            <a:r>
              <a:rPr lang="vi-VN" sz="1300"/>
              <a:t>Rừng ngẫu nhiên thường có hiệu suất tốt hơn do nó kết hợp nhiều cây quyết định, giúp giảm thiểu tình trạng quá khớp (overfitting)</a:t>
            </a:r>
            <a:endParaRPr lang="en-US" sz="1300"/>
          </a:p>
          <a:p>
            <a:pPr marL="285750" indent="-285750">
              <a:buFont typeface="Wingdings" panose="05000000000000000000" pitchFamily="2" charset="2"/>
              <a:buChar char="§"/>
            </a:pPr>
            <a:r>
              <a:rPr lang="vi-VN" sz="1300"/>
              <a:t>Kết quả tính được độ chính xác của mô hình khi dùng hai thuật toán</a:t>
            </a:r>
            <a:r>
              <a:rPr lang="en-US" sz="1300"/>
              <a:t>:</a:t>
            </a:r>
          </a:p>
          <a:p>
            <a:pPr marL="342900" indent="-342900">
              <a:buFont typeface="+mj-lt"/>
              <a:buAutoNum type="arabicPeriod"/>
            </a:pPr>
            <a:r>
              <a:rPr lang="en-US" sz="1300"/>
              <a:t>Mô hình Decision tree cho ra độ chính xác: </a:t>
            </a:r>
            <a:r>
              <a:rPr lang="en-US" sz="1300" b="1"/>
              <a:t>0.72</a:t>
            </a:r>
          </a:p>
          <a:p>
            <a:pPr marL="342900" indent="-342900">
              <a:buFont typeface="+mj-lt"/>
              <a:buAutoNum type="arabicPeriod"/>
            </a:pPr>
            <a:r>
              <a:rPr lang="en-US" sz="1300"/>
              <a:t>Mô hình Random Forest cho ra độ chính xác: </a:t>
            </a:r>
            <a:r>
              <a:rPr lang="en-US" sz="1300" b="1"/>
              <a:t>0.84</a:t>
            </a:r>
          </a:p>
        </p:txBody>
      </p:sp>
      <p:sp>
        <p:nvSpPr>
          <p:cNvPr id="8" name="Google Shape;1837;p36">
            <a:extLst>
              <a:ext uri="{FF2B5EF4-FFF2-40B4-BE49-F238E27FC236}">
                <a16:creationId xmlns:a16="http://schemas.microsoft.com/office/drawing/2014/main" id="{7AC7023F-86D5-0E93-64EB-9BF6EF4BDF2F}"/>
              </a:ext>
            </a:extLst>
          </p:cNvPr>
          <p:cNvSpPr txBox="1"/>
          <p:nvPr/>
        </p:nvSpPr>
        <p:spPr>
          <a:xfrm>
            <a:off x="147362" y="436795"/>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Fira Sans Extra Condensed"/>
                <a:ea typeface="Fira Sans Extra Condensed"/>
                <a:cs typeface="Fira Sans Extra Condensed"/>
                <a:sym typeface="Fira Sans Extra Condensed"/>
              </a:rPr>
              <a:t>Huấn luyện mô hình</a:t>
            </a:r>
            <a:endParaRPr sz="1600" b="1">
              <a:solidFill>
                <a:srgbClr val="000000"/>
              </a:solidFill>
              <a:latin typeface="Fira Sans Extra Condensed"/>
              <a:ea typeface="Fira Sans Extra Condensed"/>
              <a:cs typeface="Fira Sans Extra Condensed"/>
              <a:sym typeface="Fira Sans Extra Condensed"/>
            </a:endParaRPr>
          </a:p>
        </p:txBody>
      </p:sp>
      <p:sp>
        <p:nvSpPr>
          <p:cNvPr id="9" name="Google Shape;1828;p36">
            <a:extLst>
              <a:ext uri="{FF2B5EF4-FFF2-40B4-BE49-F238E27FC236}">
                <a16:creationId xmlns:a16="http://schemas.microsoft.com/office/drawing/2014/main" id="{F891FDD4-8F0F-3917-1729-582AF2D2F4F9}"/>
              </a:ext>
            </a:extLst>
          </p:cNvPr>
          <p:cNvSpPr/>
          <p:nvPr/>
        </p:nvSpPr>
        <p:spPr>
          <a:xfrm>
            <a:off x="147362" y="434042"/>
            <a:ext cx="1667583" cy="288596"/>
          </a:xfrm>
          <a:prstGeom prst="roundRect">
            <a:avLst>
              <a:gd name="adj" fmla="val 16667"/>
            </a:avLst>
          </a:prstGeom>
          <a:solidFill>
            <a:schemeClr val="accent6">
              <a:lumMod val="60000"/>
              <a:lumOff val="40000"/>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409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40"/>
          <p:cNvSpPr txBox="1">
            <a:spLocks noGrp="1"/>
          </p:cNvSpPr>
          <p:nvPr>
            <p:ph type="title"/>
          </p:nvPr>
        </p:nvSpPr>
        <p:spPr>
          <a:xfrm>
            <a:off x="449731" y="23043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4.Kết quả thực nghiệm</a:t>
            </a:r>
            <a:endParaRPr/>
          </a:p>
        </p:txBody>
      </p:sp>
      <p:pic>
        <p:nvPicPr>
          <p:cNvPr id="2061" name="Google Shape;2061;p40" title="Gráfico">
            <a:hlinkClick r:id="rId3"/>
          </p:cNvPr>
          <p:cNvPicPr preferRelativeResize="0"/>
          <p:nvPr/>
        </p:nvPicPr>
        <p:blipFill>
          <a:blip r:embed="rId4">
            <a:alphaModFix/>
          </a:blip>
          <a:stretch>
            <a:fillRect/>
          </a:stretch>
        </p:blipFill>
        <p:spPr>
          <a:xfrm>
            <a:off x="1832350" y="982738"/>
            <a:ext cx="5479301" cy="3387524"/>
          </a:xfrm>
          <a:prstGeom prst="rect">
            <a:avLst/>
          </a:prstGeom>
          <a:noFill/>
          <a:ln>
            <a:noFill/>
          </a:ln>
        </p:spPr>
      </p:pic>
      <p:grpSp>
        <p:nvGrpSpPr>
          <p:cNvPr id="2063" name="Google Shape;2063;p40"/>
          <p:cNvGrpSpPr/>
          <p:nvPr/>
        </p:nvGrpSpPr>
        <p:grpSpPr>
          <a:xfrm>
            <a:off x="3657525" y="1757237"/>
            <a:ext cx="1857600" cy="2354488"/>
            <a:chOff x="3657525" y="1700087"/>
            <a:chExt cx="1857600" cy="2354488"/>
          </a:xfrm>
        </p:grpSpPr>
        <p:sp>
          <p:nvSpPr>
            <p:cNvPr id="2064" name="Google Shape;2064;p40"/>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5" name="Google Shape;2065;p40"/>
            <p:cNvGrpSpPr/>
            <p:nvPr/>
          </p:nvGrpSpPr>
          <p:grpSpPr>
            <a:xfrm>
              <a:off x="3914644" y="1700087"/>
              <a:ext cx="1314414" cy="2297556"/>
              <a:chOff x="5672100" y="1487825"/>
              <a:chExt cx="1557363" cy="2722223"/>
            </a:xfrm>
          </p:grpSpPr>
          <p:sp>
            <p:nvSpPr>
              <p:cNvPr id="2066" name="Google Shape;2066;p40"/>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0"/>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0"/>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0"/>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0"/>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0"/>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0"/>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0"/>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0"/>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0"/>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0"/>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0"/>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0"/>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0"/>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0"/>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0"/>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0"/>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0"/>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0"/>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0"/>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0"/>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0"/>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0"/>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0"/>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0"/>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0"/>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0"/>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0"/>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0"/>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0"/>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3" name="Google Shape;2113;p40"/>
          <p:cNvGrpSpPr/>
          <p:nvPr/>
        </p:nvGrpSpPr>
        <p:grpSpPr>
          <a:xfrm>
            <a:off x="457202" y="1512105"/>
            <a:ext cx="1948882" cy="824600"/>
            <a:chOff x="457200" y="959300"/>
            <a:chExt cx="2061000" cy="824600"/>
          </a:xfrm>
        </p:grpSpPr>
        <p:sp>
          <p:nvSpPr>
            <p:cNvPr id="2114" name="Google Shape;211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True Positive(TP)</a:t>
              </a:r>
              <a:endParaRPr sz="1800" b="1">
                <a:solidFill>
                  <a:srgbClr val="000000"/>
                </a:solidFill>
                <a:latin typeface="Fira Sans Extra Condensed"/>
                <a:ea typeface="Fira Sans Extra Condensed"/>
                <a:cs typeface="Fira Sans Extra Condensed"/>
                <a:sym typeface="Fira Sans Extra Condensed"/>
              </a:endParaRPr>
            </a:p>
          </p:txBody>
        </p:sp>
        <p:sp>
          <p:nvSpPr>
            <p:cNvPr id="2115" name="Google Shape;211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T</a:t>
              </a:r>
              <a:r>
                <a:rPr lang="vi-VN" sz="1300"/>
                <a:t>ổng số lượng tích cực dự đoán </a:t>
              </a:r>
              <a:r>
                <a:rPr lang="vi-VN" sz="1300" b="1"/>
                <a:t>ĐÚNG</a:t>
              </a:r>
              <a:r>
                <a:rPr lang="vi-VN" sz="1300"/>
                <a:t> với số lượng tích cực thực tế</a:t>
              </a:r>
              <a:endParaRPr sz="1300">
                <a:solidFill>
                  <a:srgbClr val="000000"/>
                </a:solidFill>
                <a:latin typeface="Roboto"/>
                <a:ea typeface="Roboto"/>
                <a:cs typeface="Roboto"/>
                <a:sym typeface="Roboto"/>
              </a:endParaRPr>
            </a:p>
          </p:txBody>
        </p:sp>
      </p:grpSp>
      <p:grpSp>
        <p:nvGrpSpPr>
          <p:cNvPr id="2118" name="Google Shape;2118;p40"/>
          <p:cNvGrpSpPr/>
          <p:nvPr/>
        </p:nvGrpSpPr>
        <p:grpSpPr>
          <a:xfrm>
            <a:off x="6737906" y="1509839"/>
            <a:ext cx="1948882" cy="824600"/>
            <a:chOff x="457200" y="2087425"/>
            <a:chExt cx="2061000" cy="824600"/>
          </a:xfrm>
        </p:grpSpPr>
        <p:sp>
          <p:nvSpPr>
            <p:cNvPr id="2119" name="Google Shape;211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True Negative(TN)</a:t>
              </a:r>
              <a:endParaRPr sz="1800" b="1">
                <a:solidFill>
                  <a:srgbClr val="000000"/>
                </a:solidFill>
                <a:latin typeface="Fira Sans Extra Condensed"/>
                <a:ea typeface="Fira Sans Extra Condensed"/>
                <a:cs typeface="Fira Sans Extra Condensed"/>
                <a:sym typeface="Fira Sans Extra Condensed"/>
              </a:endParaRPr>
            </a:p>
          </p:txBody>
        </p:sp>
        <p:sp>
          <p:nvSpPr>
            <p:cNvPr id="2120" name="Google Shape;212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T</a:t>
              </a:r>
              <a:r>
                <a:rPr lang="vi-VN" sz="1300"/>
                <a:t>ổng số lượng tiêu cực dự đoán </a:t>
              </a:r>
              <a:r>
                <a:rPr lang="vi-VN" sz="1300" b="1"/>
                <a:t>ĐÚNG</a:t>
              </a:r>
              <a:r>
                <a:rPr lang="vi-VN" sz="1300"/>
                <a:t> với số lượng tiêu cực thực tế</a:t>
              </a:r>
              <a:endParaRPr sz="1300">
                <a:solidFill>
                  <a:srgbClr val="000000"/>
                </a:solidFill>
                <a:latin typeface="Roboto"/>
                <a:ea typeface="Roboto"/>
                <a:cs typeface="Roboto"/>
                <a:sym typeface="Roboto"/>
              </a:endParaRPr>
            </a:p>
          </p:txBody>
        </p:sp>
      </p:grpSp>
      <p:grpSp>
        <p:nvGrpSpPr>
          <p:cNvPr id="2123" name="Google Shape;2123;p40"/>
          <p:cNvGrpSpPr/>
          <p:nvPr/>
        </p:nvGrpSpPr>
        <p:grpSpPr>
          <a:xfrm>
            <a:off x="457202" y="3287135"/>
            <a:ext cx="1948882" cy="824600"/>
            <a:chOff x="457200" y="959300"/>
            <a:chExt cx="2061000" cy="824600"/>
          </a:xfrm>
        </p:grpSpPr>
        <p:sp>
          <p:nvSpPr>
            <p:cNvPr id="2124" name="Google Shape;212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False Positive(FP)</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2125" name="Google Shape;212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T</a:t>
              </a:r>
              <a:r>
                <a:rPr lang="vi-VN" sz="1300"/>
                <a:t>ổng số lượng tích cực dự đoán </a:t>
              </a:r>
              <a:r>
                <a:rPr lang="vi-VN" sz="1300" b="1"/>
                <a:t>SAI</a:t>
              </a:r>
              <a:r>
                <a:rPr lang="vi-VN" sz="1300"/>
                <a:t> với số lượng tích cực thực tế</a:t>
              </a:r>
              <a:endParaRPr sz="1300">
                <a:latin typeface="Roboto"/>
                <a:ea typeface="Roboto"/>
                <a:cs typeface="Roboto"/>
                <a:sym typeface="Roboto"/>
              </a:endParaRPr>
            </a:p>
          </p:txBody>
        </p:sp>
      </p:grpSp>
      <p:grpSp>
        <p:nvGrpSpPr>
          <p:cNvPr id="2128" name="Google Shape;2128;p40"/>
          <p:cNvGrpSpPr/>
          <p:nvPr/>
        </p:nvGrpSpPr>
        <p:grpSpPr>
          <a:xfrm>
            <a:off x="6737906" y="3284885"/>
            <a:ext cx="1948882" cy="824600"/>
            <a:chOff x="457200" y="2087425"/>
            <a:chExt cx="2061000" cy="824600"/>
          </a:xfrm>
        </p:grpSpPr>
        <p:sp>
          <p:nvSpPr>
            <p:cNvPr id="2129" name="Google Shape;212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a:latin typeface="Fira Sans Extra Condensed"/>
                  <a:ea typeface="Fira Sans Extra Condensed"/>
                  <a:cs typeface="Fira Sans Extra Condensed"/>
                  <a:sym typeface="Fira Sans Extra Condensed"/>
                </a:rPr>
                <a:t>False Negative(FN)</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2130" name="Google Shape;2130;p40"/>
            <p:cNvSpPr txBox="1"/>
            <p:nvPr/>
          </p:nvSpPr>
          <p:spPr>
            <a:xfrm>
              <a:off x="487509" y="2429025"/>
              <a:ext cx="2030691"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T</a:t>
              </a:r>
              <a:r>
                <a:rPr lang="vi-VN" sz="1300"/>
                <a:t>ổng số lượng tiêu cực dự đoán </a:t>
              </a:r>
              <a:r>
                <a:rPr lang="vi-VN" sz="1300" b="1"/>
                <a:t>SAI</a:t>
              </a:r>
              <a:r>
                <a:rPr lang="vi-VN" sz="1300"/>
                <a:t> với số lượng tiêu cực thực tế</a:t>
              </a:r>
              <a:endParaRPr sz="1300">
                <a:latin typeface="Roboto"/>
                <a:ea typeface="Roboto"/>
                <a:cs typeface="Roboto"/>
                <a:sym typeface="Roboto"/>
              </a:endParaRPr>
            </a:p>
          </p:txBody>
        </p:sp>
      </p:grpSp>
      <p:sp>
        <p:nvSpPr>
          <p:cNvPr id="4" name="Google Shape;2005;p39">
            <a:extLst>
              <a:ext uri="{FF2B5EF4-FFF2-40B4-BE49-F238E27FC236}">
                <a16:creationId xmlns:a16="http://schemas.microsoft.com/office/drawing/2014/main" id="{C5B0024E-4DB1-300A-4334-F3D8795FABE4}"/>
              </a:ext>
            </a:extLst>
          </p:cNvPr>
          <p:cNvSpPr/>
          <p:nvPr/>
        </p:nvSpPr>
        <p:spPr>
          <a:xfrm>
            <a:off x="202069" y="622605"/>
            <a:ext cx="2204015" cy="32130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06;p39">
            <a:extLst>
              <a:ext uri="{FF2B5EF4-FFF2-40B4-BE49-F238E27FC236}">
                <a16:creationId xmlns:a16="http://schemas.microsoft.com/office/drawing/2014/main" id="{18850209-2319-0B19-B318-D51EC2D4E3C0}"/>
              </a:ext>
            </a:extLst>
          </p:cNvPr>
          <p:cNvSpPr txBox="1"/>
          <p:nvPr/>
        </p:nvSpPr>
        <p:spPr>
          <a:xfrm>
            <a:off x="355721" y="652932"/>
            <a:ext cx="2043738" cy="2559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Đánh giá mô hình</a:t>
            </a:r>
            <a:endParaRPr sz="1800" b="1">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050734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39"/>
          <p:cNvSpPr txBox="1">
            <a:spLocks noGrp="1"/>
          </p:cNvSpPr>
          <p:nvPr>
            <p:ph type="title"/>
          </p:nvPr>
        </p:nvSpPr>
        <p:spPr>
          <a:xfrm>
            <a:off x="457200" y="12965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4.Kết quả thực nghiệm</a:t>
            </a:r>
            <a:endParaRPr/>
          </a:p>
        </p:txBody>
      </p:sp>
      <p:sp>
        <p:nvSpPr>
          <p:cNvPr id="2005" name="Google Shape;2005;p39"/>
          <p:cNvSpPr/>
          <p:nvPr/>
        </p:nvSpPr>
        <p:spPr>
          <a:xfrm>
            <a:off x="194185" y="503149"/>
            <a:ext cx="2204015" cy="32130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txBox="1"/>
          <p:nvPr/>
        </p:nvSpPr>
        <p:spPr>
          <a:xfrm>
            <a:off x="347837" y="533476"/>
            <a:ext cx="2043738" cy="2559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Đánh giá mô hình</a:t>
            </a:r>
            <a:endParaRPr sz="1800" b="1">
              <a:solidFill>
                <a:schemeClr val="dk1"/>
              </a:solidFill>
              <a:latin typeface="Fira Sans Extra Condensed"/>
              <a:ea typeface="Fira Sans Extra Condensed"/>
              <a:cs typeface="Fira Sans Extra Condensed"/>
              <a:sym typeface="Fira Sans Extra Condensed"/>
            </a:endParaRPr>
          </a:p>
        </p:txBody>
      </p:sp>
      <p:grpSp>
        <p:nvGrpSpPr>
          <p:cNvPr id="2007" name="Google Shape;2007;p39"/>
          <p:cNvGrpSpPr/>
          <p:nvPr/>
        </p:nvGrpSpPr>
        <p:grpSpPr>
          <a:xfrm>
            <a:off x="1042228" y="2105026"/>
            <a:ext cx="771000" cy="771000"/>
            <a:chOff x="1042228" y="2105026"/>
            <a:chExt cx="771000" cy="771000"/>
          </a:xfrm>
        </p:grpSpPr>
        <p:sp>
          <p:nvSpPr>
            <p:cNvPr id="2008" name="Google Shape;2008;p39"/>
            <p:cNvSpPr/>
            <p:nvPr/>
          </p:nvSpPr>
          <p:spPr>
            <a:xfrm>
              <a:off x="1042228" y="2105026"/>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2009" name="Google Shape;2009;p39"/>
            <p:cNvSpPr/>
            <p:nvPr/>
          </p:nvSpPr>
          <p:spPr>
            <a:xfrm>
              <a:off x="1233277" y="2331938"/>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39"/>
          <p:cNvGrpSpPr/>
          <p:nvPr/>
        </p:nvGrpSpPr>
        <p:grpSpPr>
          <a:xfrm>
            <a:off x="3146974" y="2105013"/>
            <a:ext cx="771000" cy="771000"/>
            <a:chOff x="3146974" y="2105013"/>
            <a:chExt cx="771000" cy="771000"/>
          </a:xfrm>
        </p:grpSpPr>
        <p:sp>
          <p:nvSpPr>
            <p:cNvPr id="2011" name="Google Shape;2011;p39"/>
            <p:cNvSpPr/>
            <p:nvPr/>
          </p:nvSpPr>
          <p:spPr>
            <a:xfrm>
              <a:off x="314697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12" name="Google Shape;2012;p39"/>
            <p:cNvGrpSpPr/>
            <p:nvPr/>
          </p:nvGrpSpPr>
          <p:grpSpPr>
            <a:xfrm>
              <a:off x="3355185" y="2313339"/>
              <a:ext cx="354586" cy="354343"/>
              <a:chOff x="-34004625" y="3585850"/>
              <a:chExt cx="292225" cy="292025"/>
            </a:xfrm>
          </p:grpSpPr>
          <p:sp>
            <p:nvSpPr>
              <p:cNvPr id="2013" name="Google Shape;2013;p39"/>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9"/>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9"/>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9"/>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9"/>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39"/>
          <p:cNvGrpSpPr/>
          <p:nvPr/>
        </p:nvGrpSpPr>
        <p:grpSpPr>
          <a:xfrm>
            <a:off x="5234624" y="2105013"/>
            <a:ext cx="771000" cy="771000"/>
            <a:chOff x="5234624" y="2105013"/>
            <a:chExt cx="771000" cy="771000"/>
          </a:xfrm>
        </p:grpSpPr>
        <p:sp>
          <p:nvSpPr>
            <p:cNvPr id="2019" name="Google Shape;2019;p39"/>
            <p:cNvSpPr/>
            <p:nvPr/>
          </p:nvSpPr>
          <p:spPr>
            <a:xfrm>
              <a:off x="523462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20" name="Google Shape;2020;p39"/>
            <p:cNvGrpSpPr/>
            <p:nvPr/>
          </p:nvGrpSpPr>
          <p:grpSpPr>
            <a:xfrm>
              <a:off x="5442832" y="2312784"/>
              <a:ext cx="354599" cy="355453"/>
              <a:chOff x="-3771675" y="3971775"/>
              <a:chExt cx="291300" cy="292025"/>
            </a:xfrm>
          </p:grpSpPr>
          <p:sp>
            <p:nvSpPr>
              <p:cNvPr id="2021" name="Google Shape;2021;p3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6" name="Google Shape;2026;p39"/>
          <p:cNvGrpSpPr/>
          <p:nvPr/>
        </p:nvGrpSpPr>
        <p:grpSpPr>
          <a:xfrm>
            <a:off x="6745799" y="3200875"/>
            <a:ext cx="2236093" cy="1519438"/>
            <a:chOff x="6846374" y="3042675"/>
            <a:chExt cx="2236093" cy="1519438"/>
          </a:xfrm>
        </p:grpSpPr>
        <p:sp>
          <p:nvSpPr>
            <p:cNvPr id="2027" name="Google Shape;2027;p39"/>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2028" name="Google Shape;2028;p39"/>
            <p:cNvSpPr txBox="1"/>
            <p:nvPr/>
          </p:nvSpPr>
          <p:spPr>
            <a:xfrm>
              <a:off x="6846374"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F1</a:t>
              </a:r>
              <a:endParaRPr sz="1800" b="1">
                <a:solidFill>
                  <a:srgbClr val="000000"/>
                </a:solidFill>
                <a:latin typeface="Fira Sans Extra Condensed"/>
                <a:ea typeface="Fira Sans Extra Condensed"/>
                <a:cs typeface="Fira Sans Extra Condensed"/>
                <a:sym typeface="Fira Sans Extra Condensed"/>
              </a:endParaRPr>
            </a:p>
          </p:txBody>
        </p:sp>
        <p:sp>
          <p:nvSpPr>
            <p:cNvPr id="2029" name="Google Shape;2029;p39"/>
            <p:cNvSpPr txBox="1"/>
            <p:nvPr/>
          </p:nvSpPr>
          <p:spPr>
            <a:xfrm>
              <a:off x="6846374" y="4120813"/>
              <a:ext cx="2236093"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là giá trị trung bình hài hòa của độ chính xác và thu hồi</a:t>
              </a:r>
              <a:endParaRPr sz="1300">
                <a:latin typeface="Roboto"/>
                <a:ea typeface="Roboto"/>
                <a:cs typeface="Roboto"/>
                <a:sym typeface="Roboto"/>
              </a:endParaRPr>
            </a:p>
          </p:txBody>
        </p:sp>
      </p:grpSp>
      <p:grpSp>
        <p:nvGrpSpPr>
          <p:cNvPr id="2030" name="Google Shape;2030;p39"/>
          <p:cNvGrpSpPr/>
          <p:nvPr/>
        </p:nvGrpSpPr>
        <p:grpSpPr>
          <a:xfrm>
            <a:off x="2151913" y="3154653"/>
            <a:ext cx="2406544" cy="1790960"/>
            <a:chOff x="2370610" y="2990360"/>
            <a:chExt cx="2406544" cy="1790960"/>
          </a:xfrm>
        </p:grpSpPr>
        <p:sp>
          <p:nvSpPr>
            <p:cNvPr id="2031" name="Google Shape;2031;p39"/>
            <p:cNvSpPr/>
            <p:nvPr/>
          </p:nvSpPr>
          <p:spPr>
            <a:xfrm>
              <a:off x="3204055" y="299036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032" name="Google Shape;2032;p39"/>
            <p:cNvSpPr txBox="1"/>
            <p:nvPr/>
          </p:nvSpPr>
          <p:spPr>
            <a:xfrm>
              <a:off x="2535849" y="37735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Precision</a:t>
              </a:r>
              <a:endParaRPr sz="1800" b="1">
                <a:solidFill>
                  <a:srgbClr val="000000"/>
                </a:solidFill>
                <a:latin typeface="Fira Sans Extra Condensed"/>
                <a:ea typeface="Fira Sans Extra Condensed"/>
                <a:cs typeface="Fira Sans Extra Condensed"/>
                <a:sym typeface="Fira Sans Extra Condensed"/>
              </a:endParaRPr>
            </a:p>
          </p:txBody>
        </p:sp>
        <p:sp>
          <p:nvSpPr>
            <p:cNvPr id="2033" name="Google Shape;2033;p39"/>
            <p:cNvSpPr txBox="1"/>
            <p:nvPr/>
          </p:nvSpPr>
          <p:spPr>
            <a:xfrm>
              <a:off x="2370610" y="4186645"/>
              <a:ext cx="2406544" cy="5946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a:t>là số lượng dự đoán được thực hiện chính xác hoặc có liên quan trong số tất cả các dự đoán dựa trên lớp tích cực</a:t>
              </a:r>
              <a:endParaRPr sz="1300">
                <a:latin typeface="Roboto"/>
                <a:ea typeface="Roboto"/>
                <a:cs typeface="Roboto"/>
                <a:sym typeface="Roboto"/>
              </a:endParaRPr>
            </a:p>
          </p:txBody>
        </p:sp>
      </p:grpSp>
      <p:grpSp>
        <p:nvGrpSpPr>
          <p:cNvPr id="2034" name="Google Shape;2034;p39"/>
          <p:cNvGrpSpPr/>
          <p:nvPr/>
        </p:nvGrpSpPr>
        <p:grpSpPr>
          <a:xfrm>
            <a:off x="232546" y="3154653"/>
            <a:ext cx="1941000" cy="1859190"/>
            <a:chOff x="457200" y="3148560"/>
            <a:chExt cx="1941000" cy="1859190"/>
          </a:xfrm>
        </p:grpSpPr>
        <p:sp>
          <p:nvSpPr>
            <p:cNvPr id="2035" name="Google Shape;2035;p39"/>
            <p:cNvSpPr/>
            <p:nvPr/>
          </p:nvSpPr>
          <p:spPr>
            <a:xfrm>
              <a:off x="1125453" y="3148560"/>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2036" name="Google Shape;2036;p39"/>
            <p:cNvSpPr txBox="1"/>
            <p:nvPr/>
          </p:nvSpPr>
          <p:spPr>
            <a:xfrm>
              <a:off x="457200" y="39317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Accuracy</a:t>
              </a:r>
              <a:endParaRPr sz="1800" b="1">
                <a:solidFill>
                  <a:srgbClr val="000000"/>
                </a:solidFill>
                <a:latin typeface="Fira Sans Extra Condensed"/>
                <a:ea typeface="Fira Sans Extra Condensed"/>
                <a:cs typeface="Fira Sans Extra Condensed"/>
                <a:sym typeface="Fira Sans Extra Condensed"/>
              </a:endParaRPr>
            </a:p>
          </p:txBody>
        </p:sp>
        <p:sp>
          <p:nvSpPr>
            <p:cNvPr id="2037" name="Google Shape;2037;p39"/>
            <p:cNvSpPr txBox="1"/>
            <p:nvPr/>
          </p:nvSpPr>
          <p:spPr>
            <a:xfrm>
              <a:off x="457200" y="4289049"/>
              <a:ext cx="1941000" cy="7187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độ chính xác trung bình các thuật toán, là tỷ lệ giữa kết quả dự đoán với dữ liệu thực tế</a:t>
              </a:r>
              <a:endParaRPr sz="1300">
                <a:latin typeface="Roboto"/>
                <a:ea typeface="Roboto"/>
                <a:cs typeface="Roboto"/>
                <a:sym typeface="Roboto"/>
              </a:endParaRPr>
            </a:p>
          </p:txBody>
        </p:sp>
      </p:grpSp>
      <p:grpSp>
        <p:nvGrpSpPr>
          <p:cNvPr id="2038" name="Google Shape;2038;p39"/>
          <p:cNvGrpSpPr/>
          <p:nvPr/>
        </p:nvGrpSpPr>
        <p:grpSpPr>
          <a:xfrm>
            <a:off x="4556231" y="3200875"/>
            <a:ext cx="2236093" cy="1675899"/>
            <a:chOff x="5018390" y="3042675"/>
            <a:chExt cx="2236093" cy="1675899"/>
          </a:xfrm>
        </p:grpSpPr>
        <p:sp>
          <p:nvSpPr>
            <p:cNvPr id="2039" name="Google Shape;2039;p39"/>
            <p:cNvSpPr/>
            <p:nvPr/>
          </p:nvSpPr>
          <p:spPr>
            <a:xfrm>
              <a:off x="5780028" y="304267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040" name="Google Shape;2040;p39"/>
            <p:cNvSpPr txBox="1"/>
            <p:nvPr/>
          </p:nvSpPr>
          <p:spPr>
            <a:xfrm>
              <a:off x="5111775"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Recall</a:t>
              </a:r>
              <a:endParaRPr sz="1800" b="1">
                <a:solidFill>
                  <a:srgbClr val="000000"/>
                </a:solidFill>
                <a:latin typeface="Fira Sans Extra Condensed"/>
                <a:ea typeface="Fira Sans Extra Condensed"/>
                <a:cs typeface="Fira Sans Extra Condensed"/>
                <a:sym typeface="Fira Sans Extra Condensed"/>
              </a:endParaRPr>
            </a:p>
          </p:txBody>
        </p:sp>
        <p:sp>
          <p:nvSpPr>
            <p:cNvPr id="2041" name="Google Shape;2041;p39"/>
            <p:cNvSpPr txBox="1"/>
            <p:nvPr/>
          </p:nvSpPr>
          <p:spPr>
            <a:xfrm>
              <a:off x="5018390" y="4277274"/>
              <a:ext cx="2236093"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a:t>chỉ số thể hiện trong tất cả các trường hợp Positive, bao nhiêu trường hợp đã được dự đoán chính xác</a:t>
              </a:r>
              <a:endParaRPr sz="1300">
                <a:latin typeface="Roboto"/>
                <a:ea typeface="Roboto"/>
                <a:cs typeface="Roboto"/>
                <a:sym typeface="Roboto"/>
              </a:endParaRPr>
            </a:p>
          </p:txBody>
        </p:sp>
      </p:grpSp>
      <p:cxnSp>
        <p:nvCxnSpPr>
          <p:cNvPr id="2042" name="Google Shape;2042;p39"/>
          <p:cNvCxnSpPr>
            <a:stCxn id="2008" idx="6"/>
            <a:endCxn id="2011" idx="2"/>
          </p:cNvCxnSpPr>
          <p:nvPr/>
        </p:nvCxnSpPr>
        <p:spPr>
          <a:xfrm>
            <a:off x="1813228" y="2490526"/>
            <a:ext cx="1333800" cy="0"/>
          </a:xfrm>
          <a:prstGeom prst="straightConnector1">
            <a:avLst/>
          </a:prstGeom>
          <a:noFill/>
          <a:ln w="9525" cap="flat" cmpd="sng">
            <a:solidFill>
              <a:schemeClr val="dk2"/>
            </a:solidFill>
            <a:prstDash val="solid"/>
            <a:round/>
            <a:headEnd type="none" w="med" len="med"/>
            <a:tailEnd type="triangle" w="med" len="med"/>
          </a:ln>
        </p:spPr>
      </p:cxnSp>
      <p:cxnSp>
        <p:nvCxnSpPr>
          <p:cNvPr id="2043" name="Google Shape;2043;p39"/>
          <p:cNvCxnSpPr>
            <a:stCxn id="2011" idx="6"/>
            <a:endCxn id="2019" idx="2"/>
          </p:cNvCxnSpPr>
          <p:nvPr/>
        </p:nvCxnSpPr>
        <p:spPr>
          <a:xfrm>
            <a:off x="3917974" y="2490513"/>
            <a:ext cx="1316700" cy="0"/>
          </a:xfrm>
          <a:prstGeom prst="straightConnector1">
            <a:avLst/>
          </a:prstGeom>
          <a:noFill/>
          <a:ln w="9525" cap="flat" cmpd="sng">
            <a:solidFill>
              <a:schemeClr val="dk2"/>
            </a:solidFill>
            <a:prstDash val="solid"/>
            <a:round/>
            <a:headEnd type="none" w="med" len="med"/>
            <a:tailEnd type="triangle" w="med" len="med"/>
          </a:ln>
        </p:spPr>
      </p:cxnSp>
      <p:cxnSp>
        <p:nvCxnSpPr>
          <p:cNvPr id="2044" name="Google Shape;2044;p39"/>
          <p:cNvCxnSpPr>
            <a:stCxn id="2019" idx="6"/>
            <a:endCxn id="2045" idx="1"/>
          </p:cNvCxnSpPr>
          <p:nvPr/>
        </p:nvCxnSpPr>
        <p:spPr>
          <a:xfrm rot="10800000" flipH="1">
            <a:off x="6005624" y="2210613"/>
            <a:ext cx="1224000" cy="279900"/>
          </a:xfrm>
          <a:prstGeom prst="straightConnector1">
            <a:avLst/>
          </a:prstGeom>
          <a:noFill/>
          <a:ln w="9525" cap="flat" cmpd="sng">
            <a:solidFill>
              <a:schemeClr val="dk2"/>
            </a:solidFill>
            <a:prstDash val="solid"/>
            <a:round/>
            <a:headEnd type="none" w="med" len="med"/>
            <a:tailEnd type="triangle" w="med" len="med"/>
          </a:ln>
        </p:spPr>
      </p:cxnSp>
      <p:cxnSp>
        <p:nvCxnSpPr>
          <p:cNvPr id="2046" name="Google Shape;2046;p39"/>
          <p:cNvCxnSpPr>
            <a:stCxn id="2019" idx="6"/>
            <a:endCxn id="2047" idx="1"/>
          </p:cNvCxnSpPr>
          <p:nvPr/>
        </p:nvCxnSpPr>
        <p:spPr>
          <a:xfrm>
            <a:off x="6005624" y="2490513"/>
            <a:ext cx="1224000" cy="279900"/>
          </a:xfrm>
          <a:prstGeom prst="straightConnector1">
            <a:avLst/>
          </a:prstGeom>
          <a:noFill/>
          <a:ln w="9525" cap="flat" cmpd="sng">
            <a:solidFill>
              <a:schemeClr val="dk2"/>
            </a:solidFill>
            <a:prstDash val="solid"/>
            <a:round/>
            <a:headEnd type="none" w="med" len="med"/>
            <a:tailEnd type="triangle" w="med" len="med"/>
          </a:ln>
        </p:spPr>
      </p:cxnSp>
      <p:grpSp>
        <p:nvGrpSpPr>
          <p:cNvPr id="2048" name="Google Shape;2048;p39"/>
          <p:cNvGrpSpPr/>
          <p:nvPr/>
        </p:nvGrpSpPr>
        <p:grpSpPr>
          <a:xfrm>
            <a:off x="7229475" y="2040992"/>
            <a:ext cx="1313061" cy="339253"/>
            <a:chOff x="7229475" y="2040992"/>
            <a:chExt cx="1313061" cy="339253"/>
          </a:xfrm>
        </p:grpSpPr>
        <p:sp>
          <p:nvSpPr>
            <p:cNvPr id="2045" name="Google Shape;2045;p39"/>
            <p:cNvSpPr txBox="1"/>
            <p:nvPr/>
          </p:nvSpPr>
          <p:spPr>
            <a:xfrm>
              <a:off x="7229475" y="2044725"/>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Polite</a:t>
              </a:r>
              <a:endParaRPr>
                <a:solidFill>
                  <a:srgbClr val="000000"/>
                </a:solidFill>
                <a:latin typeface="Roboto"/>
                <a:ea typeface="Roboto"/>
                <a:cs typeface="Roboto"/>
                <a:sym typeface="Roboto"/>
              </a:endParaRPr>
            </a:p>
          </p:txBody>
        </p:sp>
        <p:grpSp>
          <p:nvGrpSpPr>
            <p:cNvPr id="2049" name="Google Shape;2049;p39"/>
            <p:cNvGrpSpPr/>
            <p:nvPr/>
          </p:nvGrpSpPr>
          <p:grpSpPr>
            <a:xfrm>
              <a:off x="8203283" y="2040992"/>
              <a:ext cx="339253" cy="339253"/>
              <a:chOff x="1492675" y="4992125"/>
              <a:chExt cx="481825" cy="481825"/>
            </a:xfrm>
          </p:grpSpPr>
          <p:sp>
            <p:nvSpPr>
              <p:cNvPr id="2050" name="Google Shape;2050;p3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1" name="Google Shape;2051;p3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052" name="Google Shape;2052;p39"/>
          <p:cNvGrpSpPr/>
          <p:nvPr/>
        </p:nvGrpSpPr>
        <p:grpSpPr>
          <a:xfrm>
            <a:off x="7229475" y="2600742"/>
            <a:ext cx="1313053" cy="339253"/>
            <a:chOff x="7229475" y="2600742"/>
            <a:chExt cx="1313053" cy="339253"/>
          </a:xfrm>
        </p:grpSpPr>
        <p:sp>
          <p:nvSpPr>
            <p:cNvPr id="2047" name="Google Shape;2047;p39"/>
            <p:cNvSpPr txBox="1"/>
            <p:nvPr/>
          </p:nvSpPr>
          <p:spPr>
            <a:xfrm>
              <a:off x="7229475" y="2604463"/>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Offensive</a:t>
              </a:r>
              <a:endParaRPr>
                <a:solidFill>
                  <a:srgbClr val="000000"/>
                </a:solidFill>
                <a:latin typeface="Roboto"/>
                <a:ea typeface="Roboto"/>
                <a:cs typeface="Roboto"/>
                <a:sym typeface="Roboto"/>
              </a:endParaRPr>
            </a:p>
          </p:txBody>
        </p:sp>
        <p:grpSp>
          <p:nvGrpSpPr>
            <p:cNvPr id="2053" name="Google Shape;2053;p39"/>
            <p:cNvGrpSpPr/>
            <p:nvPr/>
          </p:nvGrpSpPr>
          <p:grpSpPr>
            <a:xfrm>
              <a:off x="8203275" y="2600742"/>
              <a:ext cx="339253" cy="339253"/>
              <a:chOff x="2085525" y="4992125"/>
              <a:chExt cx="481825" cy="481825"/>
            </a:xfrm>
          </p:grpSpPr>
          <p:sp>
            <p:nvSpPr>
              <p:cNvPr id="2054" name="Google Shape;2054;p3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5" name="Google Shape;2055;p3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 name="TextBox 1">
            <a:extLst>
              <a:ext uri="{FF2B5EF4-FFF2-40B4-BE49-F238E27FC236}">
                <a16:creationId xmlns:a16="http://schemas.microsoft.com/office/drawing/2014/main" id="{6F26C335-14AB-2492-2180-9D64BDA0A2DD}"/>
              </a:ext>
            </a:extLst>
          </p:cNvPr>
          <p:cNvSpPr txBox="1"/>
          <p:nvPr/>
        </p:nvSpPr>
        <p:spPr>
          <a:xfrm>
            <a:off x="347837" y="907473"/>
            <a:ext cx="4878191" cy="892552"/>
          </a:xfrm>
          <a:prstGeom prst="rect">
            <a:avLst/>
          </a:prstGeom>
          <a:noFill/>
        </p:spPr>
        <p:txBody>
          <a:bodyPr wrap="square" rtlCol="0">
            <a:spAutoFit/>
          </a:bodyPr>
          <a:lstStyle/>
          <a:p>
            <a:r>
              <a:rPr lang="vi-VN" sz="1300"/>
              <a:t>Tập dữ liệu đã được huấn luyện bằng mô hình học máy, sử dụng các thuật toán gồm: Decision Tree, Random Forest. Với kết quả đánh giá mô hình, xác suất dự đoán như Bảng 1, nhận xét cụ thể như sau</a:t>
            </a:r>
            <a:r>
              <a:rPr lang="en-US" sz="1300"/>
              <a:t>:</a:t>
            </a:r>
          </a:p>
        </p:txBody>
      </p:sp>
      <p:pic>
        <p:nvPicPr>
          <p:cNvPr id="4" name="Picture 3">
            <a:extLst>
              <a:ext uri="{FF2B5EF4-FFF2-40B4-BE49-F238E27FC236}">
                <a16:creationId xmlns:a16="http://schemas.microsoft.com/office/drawing/2014/main" id="{2A39371B-7621-4B5A-0AA6-827519738104}"/>
              </a:ext>
            </a:extLst>
          </p:cNvPr>
          <p:cNvPicPr>
            <a:picLocks noChangeAspect="1"/>
          </p:cNvPicPr>
          <p:nvPr/>
        </p:nvPicPr>
        <p:blipFill>
          <a:blip r:embed="rId3"/>
          <a:stretch>
            <a:fillRect/>
          </a:stretch>
        </p:blipFill>
        <p:spPr>
          <a:xfrm>
            <a:off x="5121577" y="839285"/>
            <a:ext cx="3943900" cy="933580"/>
          </a:xfrm>
          <a:prstGeom prst="rect">
            <a:avLst/>
          </a:prstGeom>
        </p:spPr>
      </p:pic>
    </p:spTree>
    <p:extLst>
      <p:ext uri="{BB962C8B-B14F-4D97-AF65-F5344CB8AC3E}">
        <p14:creationId xmlns:p14="http://schemas.microsoft.com/office/powerpoint/2010/main" val="201839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093A-539D-EBD2-A019-3B287EB1AB24}"/>
              </a:ext>
            </a:extLst>
          </p:cNvPr>
          <p:cNvSpPr>
            <a:spLocks noGrp="1"/>
          </p:cNvSpPr>
          <p:nvPr>
            <p:ph type="title"/>
          </p:nvPr>
        </p:nvSpPr>
        <p:spPr>
          <a:xfrm>
            <a:off x="457200" y="210584"/>
            <a:ext cx="8229600" cy="371400"/>
          </a:xfrm>
        </p:spPr>
        <p:txBody>
          <a:bodyPr>
            <a:noAutofit/>
          </a:bodyPr>
          <a:lstStyle/>
          <a:p>
            <a:r>
              <a:rPr lang="en"/>
              <a:t>Chương 4.Kết quả thực nghiệm</a:t>
            </a:r>
            <a:endParaRPr lang="en-US"/>
          </a:p>
        </p:txBody>
      </p:sp>
      <p:pic>
        <p:nvPicPr>
          <p:cNvPr id="4" name="Picture 3">
            <a:extLst>
              <a:ext uri="{FF2B5EF4-FFF2-40B4-BE49-F238E27FC236}">
                <a16:creationId xmlns:a16="http://schemas.microsoft.com/office/drawing/2014/main" id="{361EF8C0-C2A4-B0AC-3C57-252590C8887D}"/>
              </a:ext>
            </a:extLst>
          </p:cNvPr>
          <p:cNvPicPr>
            <a:picLocks noChangeAspect="1"/>
          </p:cNvPicPr>
          <p:nvPr/>
        </p:nvPicPr>
        <p:blipFill>
          <a:blip r:embed="rId2"/>
          <a:stretch>
            <a:fillRect/>
          </a:stretch>
        </p:blipFill>
        <p:spPr>
          <a:xfrm>
            <a:off x="792233" y="903326"/>
            <a:ext cx="7268589" cy="3572374"/>
          </a:xfrm>
          <a:prstGeom prst="rect">
            <a:avLst/>
          </a:prstGeom>
        </p:spPr>
      </p:pic>
      <p:sp>
        <p:nvSpPr>
          <p:cNvPr id="5" name="Google Shape;2005;p39">
            <a:extLst>
              <a:ext uri="{FF2B5EF4-FFF2-40B4-BE49-F238E27FC236}">
                <a16:creationId xmlns:a16="http://schemas.microsoft.com/office/drawing/2014/main" id="{7AA2B38E-A78F-AE81-5904-711B5E3EBB07}"/>
              </a:ext>
            </a:extLst>
          </p:cNvPr>
          <p:cNvSpPr/>
          <p:nvPr/>
        </p:nvSpPr>
        <p:spPr>
          <a:xfrm>
            <a:off x="194185" y="503149"/>
            <a:ext cx="2204015" cy="32130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06;p39">
            <a:extLst>
              <a:ext uri="{FF2B5EF4-FFF2-40B4-BE49-F238E27FC236}">
                <a16:creationId xmlns:a16="http://schemas.microsoft.com/office/drawing/2014/main" id="{B850DCE6-B8D8-B240-AE1D-481DA637A5B6}"/>
              </a:ext>
            </a:extLst>
          </p:cNvPr>
          <p:cNvSpPr txBox="1"/>
          <p:nvPr/>
        </p:nvSpPr>
        <p:spPr>
          <a:xfrm>
            <a:off x="347837" y="533476"/>
            <a:ext cx="2043738" cy="2559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Đánh giá mô hình</a:t>
            </a:r>
            <a:endParaRPr sz="1800" b="1">
              <a:solidFill>
                <a:schemeClr val="dk1"/>
              </a:solidFill>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id="{B6D1D329-7B91-5294-0E24-CFEF9F9F7DCC}"/>
              </a:ext>
            </a:extLst>
          </p:cNvPr>
          <p:cNvSpPr txBox="1"/>
          <p:nvPr/>
        </p:nvSpPr>
        <p:spPr>
          <a:xfrm>
            <a:off x="824345" y="4640351"/>
            <a:ext cx="7633855" cy="307777"/>
          </a:xfrm>
          <a:prstGeom prst="rect">
            <a:avLst/>
          </a:prstGeom>
          <a:noFill/>
        </p:spPr>
        <p:txBody>
          <a:bodyPr wrap="square" rtlCol="0">
            <a:spAutoFit/>
          </a:bodyPr>
          <a:lstStyle/>
          <a:p>
            <a:r>
              <a:rPr lang="en-US">
                <a:sym typeface="Wingdings" panose="05000000000000000000" pitchFamily="2" charset="2"/>
              </a:rPr>
              <a:t></a:t>
            </a:r>
            <a:r>
              <a:rPr lang="en-US"/>
              <a:t>Random Forest là thuật toán tốt hơn so với Decision Tree khi xét tổng thể về độ chính xác</a:t>
            </a:r>
          </a:p>
        </p:txBody>
      </p:sp>
    </p:spTree>
    <p:extLst>
      <p:ext uri="{BB962C8B-B14F-4D97-AF65-F5344CB8AC3E}">
        <p14:creationId xmlns:p14="http://schemas.microsoft.com/office/powerpoint/2010/main" val="209211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16"/>
        <p:cNvGrpSpPr/>
        <p:nvPr/>
      </p:nvGrpSpPr>
      <p:grpSpPr>
        <a:xfrm>
          <a:off x="0" y="0"/>
          <a:ext cx="0" cy="0"/>
          <a:chOff x="0" y="0"/>
          <a:chExt cx="0" cy="0"/>
        </a:xfrm>
      </p:grpSpPr>
      <p:sp>
        <p:nvSpPr>
          <p:cNvPr id="2517" name="Google Shape;2517;p47"/>
          <p:cNvSpPr txBox="1"/>
          <p:nvPr/>
        </p:nvSpPr>
        <p:spPr>
          <a:xfrm>
            <a:off x="923659" y="554182"/>
            <a:ext cx="7047300" cy="4343400"/>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1400"/>
              </a:spcBef>
              <a:spcAft>
                <a:spcPts val="0"/>
              </a:spcAft>
            </a:pPr>
            <a:r>
              <a:rPr lang="vi-VN" sz="1300">
                <a:solidFill>
                  <a:schemeClr val="bg1"/>
                </a:solidFill>
              </a:rPr>
              <a:t>Trong đề tài này, chúng em đã hoàn thành xây dựng một mô hình ứng dụng trong phân tích ngôn ngữ tự nhiên, cụ thể là phân tích cảm xúc người dùng dựa trên các đánh giá phim được đăng tải trên trang web IMDb. Giải pháp sử dụng nhiều thuật toán học máy để so sánh các ưu và </a:t>
            </a:r>
            <a:r>
              <a:rPr lang="en-US" sz="1300">
                <a:solidFill>
                  <a:schemeClr val="bg1"/>
                </a:solidFill>
              </a:rPr>
              <a:t>nhược</a:t>
            </a:r>
            <a:r>
              <a:rPr lang="vi-VN" sz="1300">
                <a:solidFill>
                  <a:schemeClr val="bg1"/>
                </a:solidFill>
              </a:rPr>
              <a:t> điểm của các mô hình và chọn ra mô hình dự đoán tốt nhất dựa trên độ đo F-Score</a:t>
            </a:r>
            <a:endParaRPr lang="en-US" sz="1300">
              <a:solidFill>
                <a:schemeClr val="bg1"/>
              </a:solidFill>
            </a:endParaRPr>
          </a:p>
          <a:p>
            <a:pPr lvl="0" algn="l" rtl="0">
              <a:lnSpc>
                <a:spcPct val="115000"/>
              </a:lnSpc>
              <a:spcBef>
                <a:spcPts val="1400"/>
              </a:spcBef>
              <a:spcAft>
                <a:spcPts val="0"/>
              </a:spcAft>
            </a:pPr>
            <a:r>
              <a:rPr lang="vi-VN" sz="1300">
                <a:solidFill>
                  <a:schemeClr val="bg1"/>
                </a:solidFill>
              </a:rPr>
              <a:t>Mô hình này không chỉ giải quyết vấn đề cung cấp thông tin chi tiết về cảm nhận của khán giả trong thời kỳ bùng nổ dữ liệu mà còn đóng góp vào việc xây dựng chiến lược phát triển sản phẩm. Từ đó, các doanh nghiệp có thể thu hút và giữ chân khán giả hiệu quả hơn nhờ hiểu rõ hơn về sở thích và phản ứng của họ đối với từng bộ phim</a:t>
            </a:r>
            <a:endParaRPr lang="en-US" sz="1300">
              <a:solidFill>
                <a:schemeClr val="bg1"/>
              </a:solidFill>
            </a:endParaRPr>
          </a:p>
          <a:p>
            <a:pPr lvl="0" algn="l" rtl="0">
              <a:lnSpc>
                <a:spcPct val="115000"/>
              </a:lnSpc>
              <a:spcBef>
                <a:spcPts val="1400"/>
              </a:spcBef>
              <a:spcAft>
                <a:spcPts val="0"/>
              </a:spcAft>
            </a:pPr>
            <a:r>
              <a:rPr lang="vi-VN" sz="1300">
                <a:solidFill>
                  <a:schemeClr val="bg1"/>
                </a:solidFill>
              </a:rPr>
              <a:t>Ngoài ra, đề tài này là nền tảng cho các ứng dụng phân tích dữ liệu khác. Mô hình học máy có thể tích hợp vào các hệ thống khảo sát cảm xúc và trải nghiệm khách hàng cho nhiều loại sản phẩm và dịch vụ khác nhau. Nếu có cơ hội làm các đề tài tiếp theo, chúng em dự định mở rộng hệ thống để tự động cập nhật và trích xuất dữ liệu từ các trang đánh giá phim khác nhau, loại bỏ các dữ liệu trùng lặp trước khi lưu vào cơ sở dữ liệu, và tiếp tục hướng tới phân tích dữ liệu lớn (Big Data). Việc triển khai báo cáo phân tích trên các thiết bị di động cũng sẽ giúp doanh nghiệp dễ dàng xem báo cáo và ra quyết định nhanh chóng, chính xác hơn.</a:t>
            </a:r>
            <a:endParaRPr sz="1300">
              <a:solidFill>
                <a:schemeClr val="bg1"/>
              </a:solidFill>
            </a:endParaRPr>
          </a:p>
        </p:txBody>
      </p:sp>
      <p:sp>
        <p:nvSpPr>
          <p:cNvPr id="2518" name="Google Shape;2518;p47"/>
          <p:cNvSpPr txBox="1"/>
          <p:nvPr/>
        </p:nvSpPr>
        <p:spPr>
          <a:xfrm>
            <a:off x="1048350" y="71782"/>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latin typeface="Fira Sans Extra Condensed" panose="020B0503050000020004" pitchFamily="34" charset="0"/>
              </a:rPr>
              <a:t>Chương 5.Kết luận và hướng phát triển</a:t>
            </a:r>
            <a:endParaRPr sz="2800" b="1">
              <a:solidFill>
                <a:srgbClr val="FFFFFF"/>
              </a:solidFill>
              <a:latin typeface="Fira Sans Extra Condensed" panose="020B05030500000200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533" name="Google Shape;2533;p49"/>
          <p:cNvSpPr txBox="1"/>
          <p:nvPr/>
        </p:nvSpPr>
        <p:spPr>
          <a:xfrm>
            <a:off x="1875293" y="1914750"/>
            <a:ext cx="5571300" cy="2931900"/>
          </a:xfrm>
          <a:prstGeom prst="rect">
            <a:avLst/>
          </a:prstGeom>
          <a:noFill/>
          <a:ln>
            <a:noFill/>
          </a:ln>
        </p:spPr>
        <p:txBody>
          <a:bodyPr spcFirstLastPara="1" wrap="square" lIns="91425" tIns="91425" rIns="91425" bIns="91425" anchor="t" anchorCtr="0">
            <a:noAutofit/>
          </a:bodyPr>
          <a:lstStyle/>
          <a:p>
            <a:pPr marL="158750" lvl="0" algn="l" rtl="0">
              <a:lnSpc>
                <a:spcPct val="115000"/>
              </a:lnSpc>
              <a:spcBef>
                <a:spcPts val="0"/>
              </a:spcBef>
              <a:spcAft>
                <a:spcPts val="0"/>
              </a:spcAft>
              <a:buClr>
                <a:srgbClr val="FFFFFF"/>
              </a:buClr>
              <a:buSzPts val="1100"/>
            </a:pPr>
            <a:r>
              <a:rPr lang="en-US" sz="7200" b="1">
                <a:solidFill>
                  <a:schemeClr val="bg1"/>
                </a:solidFill>
                <a:effectLst>
                  <a:outerShdw blurRad="38100" dist="38100" dir="2700000" algn="tl">
                    <a:srgbClr val="000000">
                      <a:alpha val="43137"/>
                    </a:srgbClr>
                  </a:outerShdw>
                </a:effectLst>
                <a:latin typeface="Fira Sans Extra Condensed" panose="020B0503050000020004" pitchFamily="34" charset="0"/>
              </a:rPr>
              <a:t>THANK YOU</a:t>
            </a:r>
            <a:endParaRPr sz="7200" b="1">
              <a:solidFill>
                <a:schemeClr val="bg1"/>
              </a:solidFill>
              <a:effectLst>
                <a:outerShdw blurRad="38100" dist="38100" dir="2700000" algn="tl">
                  <a:srgbClr val="000000">
                    <a:alpha val="43137"/>
                  </a:srgbClr>
                </a:outerShdw>
              </a:effectLst>
              <a:latin typeface="Fira Sans Extra Condensed" panose="020B0503050000020004" pitchFamily="34" charset="0"/>
            </a:endParaRPr>
          </a:p>
        </p:txBody>
      </p:sp>
      <p:grpSp>
        <p:nvGrpSpPr>
          <p:cNvPr id="2534" name="Google Shape;2534;p49"/>
          <p:cNvGrpSpPr/>
          <p:nvPr/>
        </p:nvGrpSpPr>
        <p:grpSpPr>
          <a:xfrm>
            <a:off x="6874322" y="1571957"/>
            <a:ext cx="1446116" cy="2863897"/>
            <a:chOff x="6529419" y="1724307"/>
            <a:chExt cx="1480463" cy="2931917"/>
          </a:xfrm>
        </p:grpSpPr>
        <p:grpSp>
          <p:nvGrpSpPr>
            <p:cNvPr id="2535" name="Google Shape;2535;p49"/>
            <p:cNvGrpSpPr/>
            <p:nvPr/>
          </p:nvGrpSpPr>
          <p:grpSpPr>
            <a:xfrm>
              <a:off x="6556827" y="1724307"/>
              <a:ext cx="956596" cy="944294"/>
              <a:chOff x="3800349" y="1238762"/>
              <a:chExt cx="1098904" cy="1084772"/>
            </a:xfrm>
          </p:grpSpPr>
          <p:grpSp>
            <p:nvGrpSpPr>
              <p:cNvPr id="2536" name="Google Shape;2536;p49"/>
              <p:cNvGrpSpPr/>
              <p:nvPr/>
            </p:nvGrpSpPr>
            <p:grpSpPr>
              <a:xfrm>
                <a:off x="3800349" y="1238762"/>
                <a:ext cx="1098904" cy="1084772"/>
                <a:chOff x="3800349" y="1238762"/>
                <a:chExt cx="1098904" cy="1084772"/>
              </a:xfrm>
            </p:grpSpPr>
            <p:sp>
              <p:nvSpPr>
                <p:cNvPr id="2537" name="Google Shape;253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49"/>
            <p:cNvGrpSpPr/>
            <p:nvPr/>
          </p:nvGrpSpPr>
          <p:grpSpPr>
            <a:xfrm>
              <a:off x="7053286" y="2227254"/>
              <a:ext cx="956596" cy="944252"/>
              <a:chOff x="4370663" y="1816530"/>
              <a:chExt cx="1098904" cy="1084724"/>
            </a:xfrm>
          </p:grpSpPr>
          <p:grpSp>
            <p:nvGrpSpPr>
              <p:cNvPr id="2541" name="Google Shape;2541;p49"/>
              <p:cNvGrpSpPr/>
              <p:nvPr/>
            </p:nvGrpSpPr>
            <p:grpSpPr>
              <a:xfrm>
                <a:off x="4370663" y="1816530"/>
                <a:ext cx="1098904" cy="1084724"/>
                <a:chOff x="4370663" y="1816530"/>
                <a:chExt cx="1098904" cy="1084724"/>
              </a:xfrm>
            </p:grpSpPr>
            <p:sp>
              <p:nvSpPr>
                <p:cNvPr id="2542" name="Google Shape;254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49"/>
              <p:cNvGrpSpPr/>
              <p:nvPr/>
            </p:nvGrpSpPr>
            <p:grpSpPr>
              <a:xfrm>
                <a:off x="4732628" y="2171596"/>
                <a:ext cx="374986" cy="374572"/>
                <a:chOff x="3303268" y="3817349"/>
                <a:chExt cx="346056" cy="345674"/>
              </a:xfrm>
            </p:grpSpPr>
            <p:sp>
              <p:nvSpPr>
                <p:cNvPr id="2545" name="Google Shape;254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9" name="Google Shape;2549;p49"/>
            <p:cNvGrpSpPr/>
            <p:nvPr/>
          </p:nvGrpSpPr>
          <p:grpSpPr>
            <a:xfrm>
              <a:off x="6547098" y="2715744"/>
              <a:ext cx="956596" cy="944315"/>
              <a:chOff x="3789173" y="2377690"/>
              <a:chExt cx="1098904" cy="1084796"/>
            </a:xfrm>
          </p:grpSpPr>
          <p:grpSp>
            <p:nvGrpSpPr>
              <p:cNvPr id="2550" name="Google Shape;2550;p49"/>
              <p:cNvGrpSpPr/>
              <p:nvPr/>
            </p:nvGrpSpPr>
            <p:grpSpPr>
              <a:xfrm>
                <a:off x="3789173" y="2377690"/>
                <a:ext cx="1098904" cy="1084796"/>
                <a:chOff x="3789173" y="2377690"/>
                <a:chExt cx="1098904" cy="1084796"/>
              </a:xfrm>
            </p:grpSpPr>
            <p:sp>
              <p:nvSpPr>
                <p:cNvPr id="2551" name="Google Shape;255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9"/>
              <p:cNvGrpSpPr/>
              <p:nvPr/>
            </p:nvGrpSpPr>
            <p:grpSpPr>
              <a:xfrm>
                <a:off x="4151137" y="2732796"/>
                <a:ext cx="374986" cy="374572"/>
                <a:chOff x="3752358" y="3817349"/>
                <a:chExt cx="346056" cy="345674"/>
              </a:xfrm>
            </p:grpSpPr>
            <p:sp>
              <p:nvSpPr>
                <p:cNvPr id="2554" name="Google Shape;255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8" name="Google Shape;2558;p49"/>
            <p:cNvGrpSpPr/>
            <p:nvPr/>
          </p:nvGrpSpPr>
          <p:grpSpPr>
            <a:xfrm>
              <a:off x="7034853" y="3222917"/>
              <a:ext cx="956596" cy="944252"/>
              <a:chOff x="4349489" y="2960313"/>
              <a:chExt cx="1098904" cy="1084724"/>
            </a:xfrm>
          </p:grpSpPr>
          <p:grpSp>
            <p:nvGrpSpPr>
              <p:cNvPr id="2559" name="Google Shape;2559;p49"/>
              <p:cNvGrpSpPr/>
              <p:nvPr/>
            </p:nvGrpSpPr>
            <p:grpSpPr>
              <a:xfrm>
                <a:off x="4349489" y="2960313"/>
                <a:ext cx="1098904" cy="1084724"/>
                <a:chOff x="4349489" y="2960313"/>
                <a:chExt cx="1098904" cy="1084724"/>
              </a:xfrm>
            </p:grpSpPr>
            <p:sp>
              <p:nvSpPr>
                <p:cNvPr id="2560" name="Google Shape;256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49"/>
              <p:cNvGrpSpPr/>
              <p:nvPr/>
            </p:nvGrpSpPr>
            <p:grpSpPr>
              <a:xfrm>
                <a:off x="4732657" y="3315384"/>
                <a:ext cx="374952" cy="374572"/>
                <a:chOff x="4201447" y="3817349"/>
                <a:chExt cx="346024" cy="345674"/>
              </a:xfrm>
            </p:grpSpPr>
            <p:sp>
              <p:nvSpPr>
                <p:cNvPr id="2563" name="Google Shape;256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5" name="Google Shape;2565;p49"/>
            <p:cNvGrpSpPr/>
            <p:nvPr/>
          </p:nvGrpSpPr>
          <p:grpSpPr>
            <a:xfrm>
              <a:off x="6529419" y="3711909"/>
              <a:ext cx="956596" cy="944315"/>
              <a:chOff x="3768864" y="3522050"/>
              <a:chExt cx="1098904" cy="1084796"/>
            </a:xfrm>
          </p:grpSpPr>
          <p:grpSp>
            <p:nvGrpSpPr>
              <p:cNvPr id="2566" name="Google Shape;2566;p49"/>
              <p:cNvGrpSpPr/>
              <p:nvPr/>
            </p:nvGrpSpPr>
            <p:grpSpPr>
              <a:xfrm>
                <a:off x="3768864" y="3522050"/>
                <a:ext cx="1098904" cy="1084796"/>
                <a:chOff x="3768864" y="3522050"/>
                <a:chExt cx="1098904" cy="1084796"/>
              </a:xfrm>
            </p:grpSpPr>
            <p:sp>
              <p:nvSpPr>
                <p:cNvPr id="2567" name="Google Shape;256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49"/>
              <p:cNvGrpSpPr/>
              <p:nvPr/>
            </p:nvGrpSpPr>
            <p:grpSpPr>
              <a:xfrm>
                <a:off x="4139616" y="3871555"/>
                <a:ext cx="357419" cy="357005"/>
                <a:chOff x="7482229" y="3351230"/>
                <a:chExt cx="357419" cy="357005"/>
              </a:xfrm>
            </p:grpSpPr>
            <p:sp>
              <p:nvSpPr>
                <p:cNvPr id="2570" name="Google Shape;257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8FB91102-E6F8-497E-3F95-5D2954ECD638}"/>
            </a:ext>
          </a:extLst>
        </p:cNvPr>
        <p:cNvGrpSpPr/>
        <p:nvPr/>
      </p:nvGrpSpPr>
      <p:grpSpPr>
        <a:xfrm>
          <a:off x="0" y="0"/>
          <a:ext cx="0" cy="0"/>
          <a:chOff x="0" y="0"/>
          <a:chExt cx="0" cy="0"/>
        </a:xfrm>
      </p:grpSpPr>
      <p:sp>
        <p:nvSpPr>
          <p:cNvPr id="332" name="Google Shape;332;p17">
            <a:extLst>
              <a:ext uri="{FF2B5EF4-FFF2-40B4-BE49-F238E27FC236}">
                <a16:creationId xmlns:a16="http://schemas.microsoft.com/office/drawing/2014/main" id="{583600B8-B77C-18FC-C652-6D182D75B96D}"/>
              </a:ext>
            </a:extLst>
          </p:cNvPr>
          <p:cNvSpPr/>
          <p:nvPr/>
        </p:nvSpPr>
        <p:spPr>
          <a:xfrm>
            <a:off x="4876799" y="1072530"/>
            <a:ext cx="4060943" cy="382260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a:extLst>
              <a:ext uri="{FF2B5EF4-FFF2-40B4-BE49-F238E27FC236}">
                <a16:creationId xmlns:a16="http://schemas.microsoft.com/office/drawing/2014/main" id="{A6D6E243-CB89-B5DC-C40E-462AC812CAB5}"/>
              </a:ext>
            </a:extLst>
          </p:cNvPr>
          <p:cNvSpPr/>
          <p:nvPr/>
        </p:nvSpPr>
        <p:spPr>
          <a:xfrm>
            <a:off x="206256" y="1072530"/>
            <a:ext cx="4060944" cy="3822604"/>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a:extLst>
              <a:ext uri="{FF2B5EF4-FFF2-40B4-BE49-F238E27FC236}">
                <a16:creationId xmlns:a16="http://schemas.microsoft.com/office/drawing/2014/main" id="{83B73136-379A-6AD7-EFD6-8FC3177AA5F1}"/>
              </a:ext>
            </a:extLst>
          </p:cNvPr>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a:extLst>
              <a:ext uri="{FF2B5EF4-FFF2-40B4-BE49-F238E27FC236}">
                <a16:creationId xmlns:a16="http://schemas.microsoft.com/office/drawing/2014/main" id="{8CB7A5E1-8A19-F364-597C-EB76B40009C2}"/>
              </a:ext>
            </a:extLst>
          </p:cNvPr>
          <p:cNvSpPr/>
          <p:nvPr/>
        </p:nvSpPr>
        <p:spPr>
          <a:xfrm>
            <a:off x="4958798"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a:extLst>
              <a:ext uri="{FF2B5EF4-FFF2-40B4-BE49-F238E27FC236}">
                <a16:creationId xmlns:a16="http://schemas.microsoft.com/office/drawing/2014/main" id="{42901F44-A7DC-F96E-86EF-38C9040F2977}"/>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Chương 1.Giới thiệu</a:t>
            </a:r>
            <a:endParaRPr/>
          </a:p>
        </p:txBody>
      </p:sp>
      <p:grpSp>
        <p:nvGrpSpPr>
          <p:cNvPr id="337" name="Google Shape;337;p17">
            <a:extLst>
              <a:ext uri="{FF2B5EF4-FFF2-40B4-BE49-F238E27FC236}">
                <a16:creationId xmlns:a16="http://schemas.microsoft.com/office/drawing/2014/main" id="{3174E499-B43B-9A3B-71C1-E3D0BE87A0B6}"/>
              </a:ext>
            </a:extLst>
          </p:cNvPr>
          <p:cNvGrpSpPr/>
          <p:nvPr/>
        </p:nvGrpSpPr>
        <p:grpSpPr>
          <a:xfrm>
            <a:off x="716345" y="1436401"/>
            <a:ext cx="472011" cy="472011"/>
            <a:chOff x="1190625" y="238125"/>
            <a:chExt cx="5238750" cy="5238750"/>
          </a:xfrm>
        </p:grpSpPr>
        <p:sp>
          <p:nvSpPr>
            <p:cNvPr id="338" name="Google Shape;338;p17">
              <a:extLst>
                <a:ext uri="{FF2B5EF4-FFF2-40B4-BE49-F238E27FC236}">
                  <a16:creationId xmlns:a16="http://schemas.microsoft.com/office/drawing/2014/main" id="{6389E911-1C79-B2DA-0115-EB176239DA09}"/>
                </a:ext>
              </a:extLst>
            </p:cNvPr>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a:extLst>
                <a:ext uri="{FF2B5EF4-FFF2-40B4-BE49-F238E27FC236}">
                  <a16:creationId xmlns:a16="http://schemas.microsoft.com/office/drawing/2014/main" id="{72AB090B-1E4D-D165-9ACA-4650C1E74253}"/>
                </a:ext>
              </a:extLst>
            </p:cNvPr>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a:extLst>
                <a:ext uri="{FF2B5EF4-FFF2-40B4-BE49-F238E27FC236}">
                  <a16:creationId xmlns:a16="http://schemas.microsoft.com/office/drawing/2014/main" id="{960929EB-DBEF-5FAC-ABB4-729B89B4692D}"/>
                </a:ext>
              </a:extLst>
            </p:cNvPr>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a:extLst>
                <a:ext uri="{FF2B5EF4-FFF2-40B4-BE49-F238E27FC236}">
                  <a16:creationId xmlns:a16="http://schemas.microsoft.com/office/drawing/2014/main" id="{FF7D122D-A34A-5DCA-0EB8-B5E114C7B053}"/>
                </a:ext>
              </a:extLst>
            </p:cNvPr>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a:extLst>
                <a:ext uri="{FF2B5EF4-FFF2-40B4-BE49-F238E27FC236}">
                  <a16:creationId xmlns:a16="http://schemas.microsoft.com/office/drawing/2014/main" id="{DA796245-D319-0A9B-E439-1D9F746437C9}"/>
                </a:ext>
              </a:extLst>
            </p:cNvPr>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a:extLst>
                <a:ext uri="{FF2B5EF4-FFF2-40B4-BE49-F238E27FC236}">
                  <a16:creationId xmlns:a16="http://schemas.microsoft.com/office/drawing/2014/main" id="{6F8030B1-7BB2-2115-2430-8797B4A0A1FD}"/>
                </a:ext>
              </a:extLst>
            </p:cNvPr>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a:extLst>
                <a:ext uri="{FF2B5EF4-FFF2-40B4-BE49-F238E27FC236}">
                  <a16:creationId xmlns:a16="http://schemas.microsoft.com/office/drawing/2014/main" id="{1E83C8AA-0D04-89E1-6CFC-B60169811680}"/>
                </a:ext>
              </a:extLst>
            </p:cNvPr>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a:extLst>
              <a:ext uri="{FF2B5EF4-FFF2-40B4-BE49-F238E27FC236}">
                <a16:creationId xmlns:a16="http://schemas.microsoft.com/office/drawing/2014/main" id="{5FF5FE36-F978-D873-94B8-2E6971551563}"/>
              </a:ext>
            </a:extLst>
          </p:cNvPr>
          <p:cNvGrpSpPr/>
          <p:nvPr/>
        </p:nvGrpSpPr>
        <p:grpSpPr>
          <a:xfrm>
            <a:off x="5115047" y="1436307"/>
            <a:ext cx="472142" cy="472112"/>
            <a:chOff x="-44512325" y="3176075"/>
            <a:chExt cx="300900" cy="300900"/>
          </a:xfrm>
        </p:grpSpPr>
        <p:sp>
          <p:nvSpPr>
            <p:cNvPr id="346" name="Google Shape;346;p17">
              <a:extLst>
                <a:ext uri="{FF2B5EF4-FFF2-40B4-BE49-F238E27FC236}">
                  <a16:creationId xmlns:a16="http://schemas.microsoft.com/office/drawing/2014/main" id="{C3F557FD-0114-B71E-E4E5-AE904EF5163D}"/>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a:extLst>
                <a:ext uri="{FF2B5EF4-FFF2-40B4-BE49-F238E27FC236}">
                  <a16:creationId xmlns:a16="http://schemas.microsoft.com/office/drawing/2014/main" id="{1623A30B-523A-4745-DCD3-702CAE2600E3}"/>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a:extLst>
                <a:ext uri="{FF2B5EF4-FFF2-40B4-BE49-F238E27FC236}">
                  <a16:creationId xmlns:a16="http://schemas.microsoft.com/office/drawing/2014/main" id="{50814148-DF75-D31F-62B1-8FA15BA88976}"/>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a:extLst>
              <a:ext uri="{FF2B5EF4-FFF2-40B4-BE49-F238E27FC236}">
                <a16:creationId xmlns:a16="http://schemas.microsoft.com/office/drawing/2014/main" id="{D8D888E1-8DCF-A508-14AC-087DE48AD83B}"/>
              </a:ext>
            </a:extLst>
          </p:cNvPr>
          <p:cNvGrpSpPr/>
          <p:nvPr/>
        </p:nvGrpSpPr>
        <p:grpSpPr>
          <a:xfrm>
            <a:off x="457200" y="1426315"/>
            <a:ext cx="3343200" cy="1667920"/>
            <a:chOff x="-235221" y="2302076"/>
            <a:chExt cx="3343200" cy="1667920"/>
          </a:xfrm>
        </p:grpSpPr>
        <p:sp>
          <p:nvSpPr>
            <p:cNvPr id="350" name="Google Shape;350;p17">
              <a:extLst>
                <a:ext uri="{FF2B5EF4-FFF2-40B4-BE49-F238E27FC236}">
                  <a16:creationId xmlns:a16="http://schemas.microsoft.com/office/drawing/2014/main" id="{96EADE53-6776-0950-0096-45B84C034053}"/>
                </a:ext>
              </a:extLst>
            </p:cNvPr>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Cạnh tranh trong ngành phim và vấn đề</a:t>
              </a:r>
              <a:endParaRPr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a:extLst>
                <a:ext uri="{FF2B5EF4-FFF2-40B4-BE49-F238E27FC236}">
                  <a16:creationId xmlns:a16="http://schemas.microsoft.com/office/drawing/2014/main" id="{A40C28FC-8EDE-F887-64F3-0097EECA19A3}"/>
                </a:ext>
              </a:extLst>
            </p:cNvPr>
            <p:cNvSpPr txBox="1"/>
            <p:nvPr/>
          </p:nvSpPr>
          <p:spPr>
            <a:xfrm>
              <a:off x="-235221" y="2836596"/>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vi-VN"/>
                <a:t>Cạnh tranh giữa các nhà sản xuất và phân phối phim ngày càng trở nên khốc liệt. </a:t>
              </a:r>
              <a:r>
                <a:rPr lang="en-US"/>
                <a:t>Để </a:t>
              </a:r>
              <a:r>
                <a:rPr lang="vi-VN"/>
                <a:t>thu hút và giữ chân khán giả, việc hiểu rõ nhu cầu và sở thích của họ là rất quan trọng. Một trong những bước cần thiết là thu hút khán giả trải nghiệm các bộ phim, sau đó đánh giá mức độ hài lòng của họ. Tuy nhiên, vấn đề đặt ra là làm thế nào để các doanh nghiệp biết được khán giả đang hài lòng hay không hài lòng với các bộ phim và dịch vụ mà họ cung cấp</a:t>
              </a:r>
              <a:endParaRPr lang="en-US">
                <a:latin typeface="Roboto"/>
                <a:ea typeface="Roboto"/>
                <a:cs typeface="Roboto"/>
                <a:sym typeface="Roboto"/>
              </a:endParaRPr>
            </a:p>
          </p:txBody>
        </p:sp>
      </p:grpSp>
      <p:grpSp>
        <p:nvGrpSpPr>
          <p:cNvPr id="352" name="Google Shape;352;p17">
            <a:extLst>
              <a:ext uri="{FF2B5EF4-FFF2-40B4-BE49-F238E27FC236}">
                <a16:creationId xmlns:a16="http://schemas.microsoft.com/office/drawing/2014/main" id="{15F4BB8C-802C-284F-2E31-FA52D7151366}"/>
              </a:ext>
            </a:extLst>
          </p:cNvPr>
          <p:cNvGrpSpPr/>
          <p:nvPr/>
        </p:nvGrpSpPr>
        <p:grpSpPr>
          <a:xfrm>
            <a:off x="5051209" y="1312028"/>
            <a:ext cx="3343200" cy="1863723"/>
            <a:chOff x="5051209" y="1254878"/>
            <a:chExt cx="3343200" cy="1863723"/>
          </a:xfrm>
        </p:grpSpPr>
        <p:sp>
          <p:nvSpPr>
            <p:cNvPr id="353" name="Google Shape;353;p17">
              <a:extLst>
                <a:ext uri="{FF2B5EF4-FFF2-40B4-BE49-F238E27FC236}">
                  <a16:creationId xmlns:a16="http://schemas.microsoft.com/office/drawing/2014/main" id="{6892B763-92CE-A9A5-80D4-BC16F7379A8B}"/>
                </a:ext>
              </a:extLst>
            </p:cNvPr>
            <p:cNvSpPr txBox="1"/>
            <p:nvPr/>
          </p:nvSpPr>
          <p:spPr>
            <a:xfrm>
              <a:off x="5723104" y="1254878"/>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Giải pháp</a:t>
              </a:r>
              <a:endParaRPr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a:extLst>
                <a:ext uri="{FF2B5EF4-FFF2-40B4-BE49-F238E27FC236}">
                  <a16:creationId xmlns:a16="http://schemas.microsoft.com/office/drawing/2014/main" id="{DADC720E-AC32-52C0-6A8A-F27A9A0FF4CB}"/>
                </a:ext>
              </a:extLst>
            </p:cNvPr>
            <p:cNvSpPr txBox="1"/>
            <p:nvPr/>
          </p:nvSpPr>
          <p:spPr>
            <a:xfrm>
              <a:off x="5051209" y="1985201"/>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vi-VN"/>
                <a:t>Để giải quyết bài toán này, đề tài đề xuất phương pháp khai thác các bình luận của khán giả về các bộ phim trên các trang web xem phim trực tuyến. Dữ liệu thu thập được thường chỉ ở mức độ sơ cấp và có khối lượng rất lớn, khiến cho các doanh nghiệp không thể chỉ dựa vào dữ liệu thô để đưa ra quyết định</a:t>
              </a:r>
              <a:endParaRPr>
                <a:latin typeface="Roboto"/>
                <a:ea typeface="Roboto"/>
                <a:cs typeface="Roboto"/>
                <a:sym typeface="Roboto"/>
              </a:endParaRPr>
            </a:p>
          </p:txBody>
        </p:sp>
      </p:grpSp>
      <p:sp>
        <p:nvSpPr>
          <p:cNvPr id="355" name="Google Shape;355;p17">
            <a:extLst>
              <a:ext uri="{FF2B5EF4-FFF2-40B4-BE49-F238E27FC236}">
                <a16:creationId xmlns:a16="http://schemas.microsoft.com/office/drawing/2014/main" id="{25A64197-AFC9-16D7-3B05-F03479340B8E}"/>
              </a:ext>
            </a:extLst>
          </p:cNvPr>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99934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Cơ sở lý thuyết</a:t>
            </a:r>
            <a:endParaRPr sz="2100" b="1">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2.Cơ sở lý thuyết</a:t>
            </a:r>
            <a:endParaRPr/>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txBody>
          <a:bodyPr/>
          <a:lstStyle/>
          <a:p>
            <a:endParaRPr lang="en-US"/>
          </a:p>
        </p:txBody>
      </p:sp>
      <p:grpSp>
        <p:nvGrpSpPr>
          <p:cNvPr id="418" name="Google Shape;418;p18"/>
          <p:cNvGrpSpPr/>
          <p:nvPr/>
        </p:nvGrpSpPr>
        <p:grpSpPr>
          <a:xfrm>
            <a:off x="3961063" y="1231575"/>
            <a:ext cx="4725887" cy="650100"/>
            <a:chOff x="3961063" y="1231575"/>
            <a:chExt cx="4725887"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457336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122279" y="1390725"/>
            <a:ext cx="4412144" cy="331813"/>
            <a:chOff x="4122279" y="1390725"/>
            <a:chExt cx="4412144" cy="331813"/>
          </a:xfrm>
        </p:grpSpPr>
        <p:sp>
          <p:nvSpPr>
            <p:cNvPr id="422" name="Google Shape;422;p18"/>
            <p:cNvSpPr txBox="1"/>
            <p:nvPr/>
          </p:nvSpPr>
          <p:spPr>
            <a:xfrm>
              <a:off x="6553223" y="1390738"/>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23" name="Google Shape;423;p18"/>
            <p:cNvSpPr txBox="1"/>
            <p:nvPr/>
          </p:nvSpPr>
          <p:spPr>
            <a:xfrm>
              <a:off x="4122279" y="1390725"/>
              <a:ext cx="4412144"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bg1"/>
                  </a:solidFill>
                </a:rPr>
                <a:t>Phân tích cảm xúc tiếp cận theo xử lý ngôn ngữ tự nhiên</a:t>
              </a:r>
              <a:endParaRPr sz="1300" b="1">
                <a:solidFill>
                  <a:schemeClr val="bg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txBody>
          <a:bodyPr/>
          <a:lstStyle/>
          <a:p>
            <a:endParaRPr lang="en-US"/>
          </a:p>
        </p:txBody>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txBody>
          <a:bodyPr/>
          <a:lstStyle/>
          <a:p>
            <a:endParaRPr lang="en-US"/>
          </a:p>
        </p:txBody>
      </p:sp>
      <p:grpSp>
        <p:nvGrpSpPr>
          <p:cNvPr id="426" name="Google Shape;426;p18"/>
          <p:cNvGrpSpPr/>
          <p:nvPr/>
        </p:nvGrpSpPr>
        <p:grpSpPr>
          <a:xfrm>
            <a:off x="3961063" y="3237875"/>
            <a:ext cx="4725887" cy="650100"/>
            <a:chOff x="3961063" y="3237875"/>
            <a:chExt cx="4725887"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45367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4122280" y="3397024"/>
            <a:ext cx="4478580" cy="331801"/>
            <a:chOff x="4122280" y="3397024"/>
            <a:chExt cx="4478580" cy="331801"/>
          </a:xfrm>
        </p:grpSpPr>
        <p:sp>
          <p:nvSpPr>
            <p:cNvPr id="430" name="Google Shape;430;p18"/>
            <p:cNvSpPr txBox="1"/>
            <p:nvPr/>
          </p:nvSpPr>
          <p:spPr>
            <a:xfrm>
              <a:off x="6553223" y="339702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31" name="Google Shape;431;p18"/>
            <p:cNvSpPr txBox="1"/>
            <p:nvPr/>
          </p:nvSpPr>
          <p:spPr>
            <a:xfrm>
              <a:off x="4122280" y="3397025"/>
              <a:ext cx="447858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bg1"/>
                  </a:solidFill>
                </a:rPr>
                <a:t>Thuật toán Decision Tree</a:t>
              </a:r>
              <a:endParaRPr sz="1300" b="1">
                <a:solidFill>
                  <a:schemeClr val="bg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961063" y="2234725"/>
            <a:ext cx="4725887" cy="650100"/>
            <a:chOff x="3961063" y="2234725"/>
            <a:chExt cx="4725887"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961063" y="2327575"/>
              <a:ext cx="45367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4134997" y="2393875"/>
            <a:ext cx="4399426" cy="331806"/>
            <a:chOff x="4134997" y="2393875"/>
            <a:chExt cx="4399426" cy="331806"/>
          </a:xfrm>
        </p:grpSpPr>
        <p:sp>
          <p:nvSpPr>
            <p:cNvPr id="436" name="Google Shape;436;p18"/>
            <p:cNvSpPr txBox="1"/>
            <p:nvPr/>
          </p:nvSpPr>
          <p:spPr>
            <a:xfrm>
              <a:off x="6553223" y="239388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37" name="Google Shape;437;p18"/>
            <p:cNvSpPr txBox="1"/>
            <p:nvPr/>
          </p:nvSpPr>
          <p:spPr>
            <a:xfrm>
              <a:off x="4134997" y="2393875"/>
              <a:ext cx="439942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a:solidFill>
                    <a:schemeClr val="bg1"/>
                  </a:solidFill>
                </a:rPr>
                <a:t>Phân tích cảm xúc tiếp cận theo phương pháp Học máy</a:t>
              </a:r>
              <a:endParaRPr sz="1300" b="1">
                <a:solidFill>
                  <a:schemeClr val="bg1"/>
                </a:solidFill>
                <a:latin typeface="Fira Sans Extra Condensed"/>
                <a:ea typeface="Fira Sans Extra Condensed"/>
                <a:cs typeface="Fira Sans Extra Condensed"/>
                <a:sym typeface="Fira Sans Extra Condensed"/>
              </a:endParaRPr>
            </a:p>
          </p:txBody>
        </p:sp>
      </p:gr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txBody>
          <a:bodyPr/>
          <a:lstStyle/>
          <a:p>
            <a:endParaRPr lang="en-US"/>
          </a:p>
        </p:txBody>
      </p:sp>
      <p:grpSp>
        <p:nvGrpSpPr>
          <p:cNvPr id="439" name="Google Shape;439;p18"/>
          <p:cNvGrpSpPr/>
          <p:nvPr/>
        </p:nvGrpSpPr>
        <p:grpSpPr>
          <a:xfrm>
            <a:off x="3961062" y="4241025"/>
            <a:ext cx="4725888" cy="650100"/>
            <a:chOff x="3961062"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3961062" y="4333875"/>
              <a:ext cx="4536699"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a:off x="4122280" y="4400167"/>
            <a:ext cx="4564520" cy="331808"/>
            <a:chOff x="4122280" y="4400167"/>
            <a:chExt cx="4564520" cy="331808"/>
          </a:xfrm>
        </p:grpSpPr>
        <p:sp>
          <p:nvSpPr>
            <p:cNvPr id="443" name="Google Shape;443;p18"/>
            <p:cNvSpPr txBox="1"/>
            <p:nvPr/>
          </p:nvSpPr>
          <p:spPr>
            <a:xfrm>
              <a:off x="6553223" y="4400167"/>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44" name="Google Shape;444;p18"/>
            <p:cNvSpPr txBox="1"/>
            <p:nvPr/>
          </p:nvSpPr>
          <p:spPr>
            <a:xfrm>
              <a:off x="4122280" y="4400175"/>
              <a:ext cx="456452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bg1"/>
                  </a:solidFill>
                </a:rPr>
                <a:t>Thuật toán Random Forest</a:t>
              </a:r>
              <a:endParaRPr sz="1300" b="1">
                <a:solidFill>
                  <a:schemeClr val="bg1"/>
                </a:solidFill>
                <a:latin typeface="Fira Sans Extra Condensed"/>
                <a:ea typeface="Fira Sans Extra Condensed"/>
                <a:cs typeface="Fira Sans Extra Condensed"/>
                <a:sym typeface="Fira Sans Extra Condensed"/>
              </a:endParaRPr>
            </a:p>
          </p:txBody>
        </p:sp>
      </p:gr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cảm xúc tiếp cận theo xử lý ngôn ngữ tự nhiên</a:t>
            </a:r>
            <a:endParaRPr/>
          </a:p>
        </p:txBody>
      </p:sp>
      <p:grpSp>
        <p:nvGrpSpPr>
          <p:cNvPr id="485" name="Google Shape;485;p19"/>
          <p:cNvGrpSpPr/>
          <p:nvPr/>
        </p:nvGrpSpPr>
        <p:grpSpPr>
          <a:xfrm>
            <a:off x="788015" y="900002"/>
            <a:ext cx="3183277" cy="3490361"/>
            <a:chOff x="788015" y="900002"/>
            <a:chExt cx="3183277" cy="3490361"/>
          </a:xfrm>
        </p:grpSpPr>
        <p:sp>
          <p:nvSpPr>
            <p:cNvPr id="486" name="Google Shape;486;p19"/>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87" name="Google Shape;487;p19"/>
            <p:cNvSpPr txBox="1"/>
            <p:nvPr/>
          </p:nvSpPr>
          <p:spPr>
            <a:xfrm>
              <a:off x="1342334" y="900002"/>
              <a:ext cx="2628958" cy="15927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latin typeface="Roboto"/>
                <a:ea typeface="Roboto"/>
                <a:cs typeface="Roboto"/>
                <a:sym typeface="Roboto"/>
              </a:endParaRPr>
            </a:p>
          </p:txBody>
        </p:sp>
        <p:sp>
          <p:nvSpPr>
            <p:cNvPr id="488" name="Google Shape;488;p19"/>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5547281" y="1211750"/>
            <a:ext cx="3307961" cy="3178613"/>
            <a:chOff x="5547281" y="1211750"/>
            <a:chExt cx="3307961" cy="3178613"/>
          </a:xfrm>
        </p:grpSpPr>
        <p:sp>
          <p:nvSpPr>
            <p:cNvPr id="490" name="Google Shape;490;p19"/>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91" name="Google Shape;491;p19"/>
            <p:cNvSpPr txBox="1"/>
            <p:nvPr/>
          </p:nvSpPr>
          <p:spPr>
            <a:xfrm>
              <a:off x="5547281" y="1969747"/>
              <a:ext cx="3307961" cy="21770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92" name="Google Shape;492;p19"/>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42635" y="1016161"/>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p:cNvCxnSpPr>
            <a:cxnSpLocks/>
            <a:stCxn id="488" idx="6"/>
            <a:endCxn id="513" idx="2"/>
          </p:cNvCxnSpPr>
          <p:nvPr/>
        </p:nvCxnSpPr>
        <p:spPr>
          <a:xfrm flipV="1">
            <a:off x="2171035" y="1505761"/>
            <a:ext cx="1890675" cy="98389"/>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cxnSpLocks/>
            <a:stCxn id="492" idx="2"/>
            <a:endCxn id="514" idx="6"/>
          </p:cNvCxnSpPr>
          <p:nvPr/>
        </p:nvCxnSpPr>
        <p:spPr>
          <a:xfrm flipH="1" flipV="1">
            <a:off x="4523635" y="1505761"/>
            <a:ext cx="2449350" cy="98389"/>
          </a:xfrm>
          <a:prstGeom prst="straightConnector1">
            <a:avLst/>
          </a:prstGeom>
          <a:noFill/>
          <a:ln w="9525" cap="flat" cmpd="sng">
            <a:solidFill>
              <a:schemeClr val="dk2"/>
            </a:solidFill>
            <a:prstDash val="solid"/>
            <a:round/>
            <a:headEnd type="none" w="med" len="med"/>
            <a:tailEnd type="oval" w="med" len="med"/>
          </a:ln>
        </p:spPr>
      </p:cxnSp>
      <p:sp>
        <p:nvSpPr>
          <p:cNvPr id="2" name="Google Shape;332;p17">
            <a:extLst>
              <a:ext uri="{FF2B5EF4-FFF2-40B4-BE49-F238E27FC236}">
                <a16:creationId xmlns:a16="http://schemas.microsoft.com/office/drawing/2014/main" id="{522E3F55-04A9-D77A-8F76-7887FEC5979A}"/>
              </a:ext>
            </a:extLst>
          </p:cNvPr>
          <p:cNvSpPr/>
          <p:nvPr/>
        </p:nvSpPr>
        <p:spPr>
          <a:xfrm>
            <a:off x="5602708" y="1089382"/>
            <a:ext cx="3084092" cy="382260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US" sz="1300"/>
          </a:p>
          <a:p>
            <a:pPr marL="0" lvl="0" indent="0" rtl="0">
              <a:spcBef>
                <a:spcPts val="0"/>
              </a:spcBef>
              <a:spcAft>
                <a:spcPts val="0"/>
              </a:spcAft>
              <a:buNone/>
            </a:pPr>
            <a:endParaRPr lang="en-US" sz="1300"/>
          </a:p>
          <a:p>
            <a:pPr marL="0" lvl="0" indent="0" rtl="0">
              <a:spcBef>
                <a:spcPts val="0"/>
              </a:spcBef>
              <a:spcAft>
                <a:spcPts val="0"/>
              </a:spcAft>
              <a:buNone/>
            </a:pPr>
            <a:endParaRPr lang="en-US" sz="1300"/>
          </a:p>
          <a:p>
            <a:pPr marL="0" lvl="0" indent="0" rtl="0">
              <a:spcBef>
                <a:spcPts val="0"/>
              </a:spcBef>
              <a:spcAft>
                <a:spcPts val="0"/>
              </a:spcAft>
              <a:buNone/>
            </a:pPr>
            <a:endParaRPr lang="en-US" sz="1300"/>
          </a:p>
          <a:p>
            <a:pPr marL="285750" lvl="0" indent="-285750" rtl="0">
              <a:spcBef>
                <a:spcPts val="0"/>
              </a:spcBef>
              <a:spcAft>
                <a:spcPts val="0"/>
              </a:spcAft>
              <a:buFont typeface="Wingdings" panose="05000000000000000000" pitchFamily="2" charset="2"/>
              <a:buChar char="q"/>
            </a:pPr>
            <a:r>
              <a:rPr lang="en-US" sz="1300"/>
              <a:t>Để phân tích hiệu quả, việc chuẩn bị tập dữ liệu là rất quan trọng</a:t>
            </a:r>
          </a:p>
          <a:p>
            <a:pPr marL="285750" lvl="0" indent="-285750" rtl="0">
              <a:spcBef>
                <a:spcPts val="0"/>
              </a:spcBef>
              <a:spcAft>
                <a:spcPts val="0"/>
              </a:spcAft>
              <a:buFont typeface="Wingdings" panose="05000000000000000000" pitchFamily="2" charset="2"/>
              <a:buChar char="q"/>
            </a:pPr>
            <a:r>
              <a:rPr lang="en-US" sz="1300"/>
              <a:t>Dữ liệu văn bản sẽ bao gồm các bình luận của khán giả sau khi họ trải nghiệm các bộ phim trên các nền tảng trực tuyến hoặc trên mạng xã hội. </a:t>
            </a:r>
          </a:p>
          <a:p>
            <a:pPr marL="285750" lvl="0" indent="-285750" rtl="0">
              <a:spcBef>
                <a:spcPts val="0"/>
              </a:spcBef>
              <a:spcAft>
                <a:spcPts val="0"/>
              </a:spcAft>
              <a:buFont typeface="Wingdings" panose="05000000000000000000" pitchFamily="2" charset="2"/>
              <a:buChar char="q"/>
            </a:pPr>
            <a:r>
              <a:rPr lang="en-US" sz="1300"/>
              <a:t>Giai đoạn tiếp theo là tiền xử lý,chúng ta tiến hành làm sạch dữ liệu bằng cách loại bỏ các ký tự đặc biệt, dữ liệu rác và các nội dung không chuẩn hóa</a:t>
            </a:r>
            <a:endParaRPr lang="en-US" sz="1300">
              <a:latin typeface="Roboto"/>
              <a:ea typeface="Roboto"/>
              <a:cs typeface="Roboto"/>
              <a:sym typeface="Roboto"/>
            </a:endParaRPr>
          </a:p>
          <a:p>
            <a:pPr marL="0" lvl="0" indent="0" rtl="0">
              <a:spcBef>
                <a:spcPts val="0"/>
              </a:spcBef>
              <a:spcAft>
                <a:spcPts val="0"/>
              </a:spcAft>
              <a:buNone/>
            </a:pPr>
            <a:endParaRPr sz="1300"/>
          </a:p>
        </p:txBody>
      </p:sp>
      <p:sp>
        <p:nvSpPr>
          <p:cNvPr id="5" name="Google Shape;333;p17">
            <a:extLst>
              <a:ext uri="{FF2B5EF4-FFF2-40B4-BE49-F238E27FC236}">
                <a16:creationId xmlns:a16="http://schemas.microsoft.com/office/drawing/2014/main" id="{E9C1313B-CBF7-F3C8-2E97-44A40D7F9A12}"/>
              </a:ext>
            </a:extLst>
          </p:cNvPr>
          <p:cNvSpPr/>
          <p:nvPr/>
        </p:nvSpPr>
        <p:spPr>
          <a:xfrm>
            <a:off x="457199" y="1089382"/>
            <a:ext cx="3133351" cy="3822604"/>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285750" indent="-285750">
              <a:buFont typeface="Wingdings" panose="05000000000000000000" pitchFamily="2" charset="2"/>
              <a:buChar char="q"/>
            </a:pPr>
            <a:r>
              <a:rPr lang="vi-VN">
                <a:solidFill>
                  <a:schemeClr val="tx1"/>
                </a:solidFill>
              </a:rPr>
              <a:t>Trong nhiều nghiên cứu của đã trình bày một số phương pháp và kỹ thuật xử lý ngôn ngữ tự nhiên trong việc phân tích ý kiến và cảm xúc của khán giả thông qua các bình luận trực tuyến về phim</a:t>
            </a:r>
            <a:endParaRPr lang="vi-VN">
              <a:solidFill>
                <a:schemeClr val="tx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a:extLst>
            <a:ext uri="{FF2B5EF4-FFF2-40B4-BE49-F238E27FC236}">
              <a16:creationId xmlns:a16="http://schemas.microsoft.com/office/drawing/2014/main" id="{99C0D4B7-AF3B-3C22-A1F6-AE43843FAB9B}"/>
            </a:ext>
          </a:extLst>
        </p:cNvPr>
        <p:cNvGrpSpPr/>
        <p:nvPr/>
      </p:nvGrpSpPr>
      <p:grpSpPr>
        <a:xfrm>
          <a:off x="0" y="0"/>
          <a:ext cx="0" cy="0"/>
          <a:chOff x="0" y="0"/>
          <a:chExt cx="0" cy="0"/>
        </a:xfrm>
      </p:grpSpPr>
      <p:sp>
        <p:nvSpPr>
          <p:cNvPr id="450" name="Google Shape;450;p19">
            <a:extLst>
              <a:ext uri="{FF2B5EF4-FFF2-40B4-BE49-F238E27FC236}">
                <a16:creationId xmlns:a16="http://schemas.microsoft.com/office/drawing/2014/main" id="{B195BECC-4F7E-387A-6191-97FE424374DB}"/>
              </a:ext>
            </a:extLst>
          </p:cNvPr>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a:extLst>
              <a:ext uri="{FF2B5EF4-FFF2-40B4-BE49-F238E27FC236}">
                <a16:creationId xmlns:a16="http://schemas.microsoft.com/office/drawing/2014/main" id="{5B866806-7187-7E1F-EA48-28746AEE735F}"/>
              </a:ext>
            </a:extLst>
          </p:cNvPr>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a:extLst>
              <a:ext uri="{FF2B5EF4-FFF2-40B4-BE49-F238E27FC236}">
                <a16:creationId xmlns:a16="http://schemas.microsoft.com/office/drawing/2014/main" id="{EBD1B8C8-5F94-4C42-588A-5F3480E4828A}"/>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cảm xúc tiếp cận theo xử lý ngôn ngữ tự nhiên</a:t>
            </a:r>
            <a:endParaRPr/>
          </a:p>
        </p:txBody>
      </p:sp>
      <p:grpSp>
        <p:nvGrpSpPr>
          <p:cNvPr id="485" name="Google Shape;485;p19">
            <a:extLst>
              <a:ext uri="{FF2B5EF4-FFF2-40B4-BE49-F238E27FC236}">
                <a16:creationId xmlns:a16="http://schemas.microsoft.com/office/drawing/2014/main" id="{C4C4106A-563D-50BB-B74E-4B8F5F51A04E}"/>
              </a:ext>
            </a:extLst>
          </p:cNvPr>
          <p:cNvGrpSpPr/>
          <p:nvPr/>
        </p:nvGrpSpPr>
        <p:grpSpPr>
          <a:xfrm>
            <a:off x="801126" y="585890"/>
            <a:ext cx="3926334" cy="3786947"/>
            <a:chOff x="788015" y="603416"/>
            <a:chExt cx="3926334" cy="3786947"/>
          </a:xfrm>
        </p:grpSpPr>
        <p:sp>
          <p:nvSpPr>
            <p:cNvPr id="486" name="Google Shape;486;p19">
              <a:extLst>
                <a:ext uri="{FF2B5EF4-FFF2-40B4-BE49-F238E27FC236}">
                  <a16:creationId xmlns:a16="http://schemas.microsoft.com/office/drawing/2014/main" id="{9124FBE0-2BAA-F20F-813D-2643D808CB93}"/>
                </a:ext>
              </a:extLst>
            </p:cNvPr>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87" name="Google Shape;487;p19">
              <a:extLst>
                <a:ext uri="{FF2B5EF4-FFF2-40B4-BE49-F238E27FC236}">
                  <a16:creationId xmlns:a16="http://schemas.microsoft.com/office/drawing/2014/main" id="{EB1ADCFE-542D-70D3-94C2-DA86135B3524}"/>
                </a:ext>
              </a:extLst>
            </p:cNvPr>
            <p:cNvSpPr txBox="1"/>
            <p:nvPr/>
          </p:nvSpPr>
          <p:spPr>
            <a:xfrm>
              <a:off x="2085391" y="603416"/>
              <a:ext cx="2628958" cy="15927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latin typeface="Roboto"/>
                <a:ea typeface="Roboto"/>
                <a:cs typeface="Roboto"/>
                <a:sym typeface="Roboto"/>
              </a:endParaRPr>
            </a:p>
          </p:txBody>
        </p:sp>
        <p:sp>
          <p:nvSpPr>
            <p:cNvPr id="488" name="Google Shape;488;p19">
              <a:extLst>
                <a:ext uri="{FF2B5EF4-FFF2-40B4-BE49-F238E27FC236}">
                  <a16:creationId xmlns:a16="http://schemas.microsoft.com/office/drawing/2014/main" id="{1E6660F4-7B42-4200-B42F-00DCD1BBE0B8}"/>
                </a:ext>
              </a:extLst>
            </p:cNvPr>
            <p:cNvSpPr/>
            <p:nvPr/>
          </p:nvSpPr>
          <p:spPr>
            <a:xfrm>
              <a:off x="1379218" y="994515"/>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a:extLst>
              <a:ext uri="{FF2B5EF4-FFF2-40B4-BE49-F238E27FC236}">
                <a16:creationId xmlns:a16="http://schemas.microsoft.com/office/drawing/2014/main" id="{A23828BE-C086-9CCC-950D-719F87058E03}"/>
              </a:ext>
            </a:extLst>
          </p:cNvPr>
          <p:cNvGrpSpPr/>
          <p:nvPr/>
        </p:nvGrpSpPr>
        <p:grpSpPr>
          <a:xfrm>
            <a:off x="6374790" y="941289"/>
            <a:ext cx="1981200" cy="3449074"/>
            <a:chOff x="6374790" y="941289"/>
            <a:chExt cx="1981200" cy="3449074"/>
          </a:xfrm>
        </p:grpSpPr>
        <p:sp>
          <p:nvSpPr>
            <p:cNvPr id="490" name="Google Shape;490;p19">
              <a:extLst>
                <a:ext uri="{FF2B5EF4-FFF2-40B4-BE49-F238E27FC236}">
                  <a16:creationId xmlns:a16="http://schemas.microsoft.com/office/drawing/2014/main" id="{751377D1-B5F0-CCE6-BDB7-A49384A1F38D}"/>
                </a:ext>
              </a:extLst>
            </p:cNvPr>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92" name="Google Shape;492;p19">
              <a:extLst>
                <a:ext uri="{FF2B5EF4-FFF2-40B4-BE49-F238E27FC236}">
                  <a16:creationId xmlns:a16="http://schemas.microsoft.com/office/drawing/2014/main" id="{D053A432-6EF2-FAA4-82A7-5CAB176F5CDB}"/>
                </a:ext>
              </a:extLst>
            </p:cNvPr>
            <p:cNvSpPr/>
            <p:nvPr/>
          </p:nvSpPr>
          <p:spPr>
            <a:xfrm>
              <a:off x="6817903" y="941289"/>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a:extLst>
              <a:ext uri="{FF2B5EF4-FFF2-40B4-BE49-F238E27FC236}">
                <a16:creationId xmlns:a16="http://schemas.microsoft.com/office/drawing/2014/main" id="{31755F32-ED60-84A6-54B4-1845AF112D25}"/>
              </a:ext>
            </a:extLst>
          </p:cNvPr>
          <p:cNvGrpSpPr/>
          <p:nvPr/>
        </p:nvGrpSpPr>
        <p:grpSpPr>
          <a:xfrm>
            <a:off x="3732382" y="915489"/>
            <a:ext cx="1371604" cy="3617430"/>
            <a:chOff x="3886200" y="1114550"/>
            <a:chExt cx="1371604" cy="3617430"/>
          </a:xfrm>
        </p:grpSpPr>
        <p:grpSp>
          <p:nvGrpSpPr>
            <p:cNvPr id="494" name="Google Shape;494;p19">
              <a:extLst>
                <a:ext uri="{FF2B5EF4-FFF2-40B4-BE49-F238E27FC236}">
                  <a16:creationId xmlns:a16="http://schemas.microsoft.com/office/drawing/2014/main" id="{EC38177F-130F-5738-8553-9512A0DC868D}"/>
                </a:ext>
              </a:extLst>
            </p:cNvPr>
            <p:cNvGrpSpPr/>
            <p:nvPr/>
          </p:nvGrpSpPr>
          <p:grpSpPr>
            <a:xfrm>
              <a:off x="3886200" y="1114550"/>
              <a:ext cx="1371604" cy="3617430"/>
              <a:chOff x="1657350" y="1114550"/>
              <a:chExt cx="1371604" cy="3617430"/>
            </a:xfrm>
          </p:grpSpPr>
          <p:sp>
            <p:nvSpPr>
              <p:cNvPr id="495" name="Google Shape;495;p19">
                <a:extLst>
                  <a:ext uri="{FF2B5EF4-FFF2-40B4-BE49-F238E27FC236}">
                    <a16:creationId xmlns:a16="http://schemas.microsoft.com/office/drawing/2014/main" id="{D0D76ED0-325D-0478-4E83-6BBDB5AB8A51}"/>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a:extLst>
                  <a:ext uri="{FF2B5EF4-FFF2-40B4-BE49-F238E27FC236}">
                    <a16:creationId xmlns:a16="http://schemas.microsoft.com/office/drawing/2014/main" id="{C75DA6C2-432A-97C3-549A-15F6599F1437}"/>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a:extLst>
                  <a:ext uri="{FF2B5EF4-FFF2-40B4-BE49-F238E27FC236}">
                    <a16:creationId xmlns:a16="http://schemas.microsoft.com/office/drawing/2014/main" id="{FB008ECA-73A4-CCB2-4BC8-9E298F8F031E}"/>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a:extLst>
                  <a:ext uri="{FF2B5EF4-FFF2-40B4-BE49-F238E27FC236}">
                    <a16:creationId xmlns:a16="http://schemas.microsoft.com/office/drawing/2014/main" id="{A436050A-925E-9586-D225-E46959810E1B}"/>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a:extLst>
                  <a:ext uri="{FF2B5EF4-FFF2-40B4-BE49-F238E27FC236}">
                    <a16:creationId xmlns:a16="http://schemas.microsoft.com/office/drawing/2014/main" id="{5AEF5FB1-6FFF-7411-FA81-27A09E3F4614}"/>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a:extLst>
                  <a:ext uri="{FF2B5EF4-FFF2-40B4-BE49-F238E27FC236}">
                    <a16:creationId xmlns:a16="http://schemas.microsoft.com/office/drawing/2014/main" id="{92E64FC5-1087-F6C8-9523-B7EC12CB104C}"/>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a:extLst>
                  <a:ext uri="{FF2B5EF4-FFF2-40B4-BE49-F238E27FC236}">
                    <a16:creationId xmlns:a16="http://schemas.microsoft.com/office/drawing/2014/main" id="{8D8FA70A-CD4B-DB68-B342-60E734F1A00D}"/>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a:extLst>
                  <a:ext uri="{FF2B5EF4-FFF2-40B4-BE49-F238E27FC236}">
                    <a16:creationId xmlns:a16="http://schemas.microsoft.com/office/drawing/2014/main" id="{C3D32717-7109-B7D5-4273-C9CB84F9F04F}"/>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a:extLst>
                  <a:ext uri="{FF2B5EF4-FFF2-40B4-BE49-F238E27FC236}">
                    <a16:creationId xmlns:a16="http://schemas.microsoft.com/office/drawing/2014/main" id="{3CCB5118-F92A-BDBE-8FE3-99DC0D3A7437}"/>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a:extLst>
                  <a:ext uri="{FF2B5EF4-FFF2-40B4-BE49-F238E27FC236}">
                    <a16:creationId xmlns:a16="http://schemas.microsoft.com/office/drawing/2014/main" id="{595C0259-FFC2-29EA-83D9-E17F489E89D4}"/>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a:extLst>
                  <a:ext uri="{FF2B5EF4-FFF2-40B4-BE49-F238E27FC236}">
                    <a16:creationId xmlns:a16="http://schemas.microsoft.com/office/drawing/2014/main" id="{08ED4631-2B7B-CDAD-BC93-D91F59C2487C}"/>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a:extLst>
                  <a:ext uri="{FF2B5EF4-FFF2-40B4-BE49-F238E27FC236}">
                    <a16:creationId xmlns:a16="http://schemas.microsoft.com/office/drawing/2014/main" id="{92AC4E74-4A09-AE73-BA46-838267D0E305}"/>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a:extLst>
                  <a:ext uri="{FF2B5EF4-FFF2-40B4-BE49-F238E27FC236}">
                    <a16:creationId xmlns:a16="http://schemas.microsoft.com/office/drawing/2014/main" id="{A81C70A3-7AAA-7F0C-D76D-8EEED0B37FB7}"/>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a:extLst>
                  <a:ext uri="{FF2B5EF4-FFF2-40B4-BE49-F238E27FC236}">
                    <a16:creationId xmlns:a16="http://schemas.microsoft.com/office/drawing/2014/main" id="{B7D60BAC-647C-E497-A1C7-0EE07518E891}"/>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a:extLst>
                  <a:ext uri="{FF2B5EF4-FFF2-40B4-BE49-F238E27FC236}">
                    <a16:creationId xmlns:a16="http://schemas.microsoft.com/office/drawing/2014/main" id="{F8380904-796C-D7D8-2006-BD3518CAA6F6}"/>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a:extLst>
                  <a:ext uri="{FF2B5EF4-FFF2-40B4-BE49-F238E27FC236}">
                    <a16:creationId xmlns:a16="http://schemas.microsoft.com/office/drawing/2014/main" id="{38968A32-3C1A-45AB-9123-EE2699CA30E1}"/>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a:extLst>
                  <a:ext uri="{FF2B5EF4-FFF2-40B4-BE49-F238E27FC236}">
                    <a16:creationId xmlns:a16="http://schemas.microsoft.com/office/drawing/2014/main" id="{01EE9EA5-12E4-4F0E-8405-AC44D59428A4}"/>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a:extLst>
                  <a:ext uri="{FF2B5EF4-FFF2-40B4-BE49-F238E27FC236}">
                    <a16:creationId xmlns:a16="http://schemas.microsoft.com/office/drawing/2014/main" id="{A47443CD-1258-4328-6753-F3AD74FFEFD5}"/>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a:extLst>
                <a:ext uri="{FF2B5EF4-FFF2-40B4-BE49-F238E27FC236}">
                  <a16:creationId xmlns:a16="http://schemas.microsoft.com/office/drawing/2014/main" id="{376BA085-138D-985C-C19E-E36B0D00D795}"/>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a:extLst>
                <a:ext uri="{FF2B5EF4-FFF2-40B4-BE49-F238E27FC236}">
                  <a16:creationId xmlns:a16="http://schemas.microsoft.com/office/drawing/2014/main" id="{ABA9AC3F-5CFA-DFC3-1A42-C8285D1B4307}"/>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a:extLst>
              <a:ext uri="{FF2B5EF4-FFF2-40B4-BE49-F238E27FC236}">
                <a16:creationId xmlns:a16="http://schemas.microsoft.com/office/drawing/2014/main" id="{7EB3FF49-FAF7-4067-EF28-F6870FF712AA}"/>
              </a:ext>
            </a:extLst>
          </p:cNvPr>
          <p:cNvCxnSpPr>
            <a:cxnSpLocks/>
            <a:stCxn id="488" idx="6"/>
            <a:endCxn id="513" idx="2"/>
          </p:cNvCxnSpPr>
          <p:nvPr/>
        </p:nvCxnSpPr>
        <p:spPr>
          <a:xfrm>
            <a:off x="2177129" y="1369389"/>
            <a:ext cx="1774328" cy="35700"/>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a:extLst>
              <a:ext uri="{FF2B5EF4-FFF2-40B4-BE49-F238E27FC236}">
                <a16:creationId xmlns:a16="http://schemas.microsoft.com/office/drawing/2014/main" id="{C13E3CBA-E092-1740-8802-E4F5B938E41D}"/>
              </a:ext>
            </a:extLst>
          </p:cNvPr>
          <p:cNvCxnSpPr>
            <a:cxnSpLocks/>
            <a:stCxn id="492" idx="2"/>
            <a:endCxn id="514" idx="6"/>
          </p:cNvCxnSpPr>
          <p:nvPr/>
        </p:nvCxnSpPr>
        <p:spPr>
          <a:xfrm flipH="1">
            <a:off x="4413382" y="1333689"/>
            <a:ext cx="2404521" cy="71400"/>
          </a:xfrm>
          <a:prstGeom prst="straightConnector1">
            <a:avLst/>
          </a:prstGeom>
          <a:noFill/>
          <a:ln w="9525" cap="flat" cmpd="sng">
            <a:solidFill>
              <a:schemeClr val="dk2"/>
            </a:solidFill>
            <a:prstDash val="solid"/>
            <a:round/>
            <a:headEnd type="none" w="med" len="med"/>
            <a:tailEnd type="oval" w="med" len="med"/>
          </a:ln>
        </p:spPr>
      </p:cxnSp>
      <p:sp>
        <p:nvSpPr>
          <p:cNvPr id="2" name="Google Shape;332;p17">
            <a:extLst>
              <a:ext uri="{FF2B5EF4-FFF2-40B4-BE49-F238E27FC236}">
                <a16:creationId xmlns:a16="http://schemas.microsoft.com/office/drawing/2014/main" id="{AB4D500A-653E-E6B9-22AF-62262C6D752D}"/>
              </a:ext>
            </a:extLst>
          </p:cNvPr>
          <p:cNvSpPr/>
          <p:nvPr/>
        </p:nvSpPr>
        <p:spPr>
          <a:xfrm>
            <a:off x="5452185" y="1346149"/>
            <a:ext cx="3417677" cy="361773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US" sz="1300">
                <a:effectLst/>
                <a:latin typeface="+mj-lt"/>
                <a:ea typeface="Times New Roman" panose="02020603050405020304" pitchFamily="18" charset="0"/>
              </a:rPr>
              <a:t>Cuối cùng, chúng ta sẽ đánh giá kết quả phân tích và triển khai dự án dựa trên các thông tin thu thập được</a:t>
            </a:r>
          </a:p>
          <a:p>
            <a:pPr marL="285750" lvl="0" indent="-285750" algn="l" rtl="0">
              <a:spcBef>
                <a:spcPts val="0"/>
              </a:spcBef>
              <a:spcAft>
                <a:spcPts val="0"/>
              </a:spcAft>
              <a:buFont typeface="Wingdings" panose="05000000000000000000" pitchFamily="2" charset="2"/>
              <a:buChar char="q"/>
            </a:pPr>
            <a:r>
              <a:rPr lang="en-US" sz="1300">
                <a:effectLst/>
                <a:latin typeface="+mj-lt"/>
                <a:ea typeface="Times New Roman" panose="02020603050405020304" pitchFamily="18" charset="0"/>
              </a:rPr>
              <a:t>Việc này không chỉ giúp các nhà sản xuất phim nắm bắt được ý kiến của khán giả mà còn tạo ra cơ hội cải thiện chất lượng sản phẩm và nâng cao trải nghiệm của người xem trong tương lai</a:t>
            </a:r>
            <a:endParaRPr sz="1300">
              <a:latin typeface="+mj-lt"/>
            </a:endParaRPr>
          </a:p>
        </p:txBody>
      </p:sp>
      <p:sp>
        <p:nvSpPr>
          <p:cNvPr id="5" name="Google Shape;333;p17">
            <a:extLst>
              <a:ext uri="{FF2B5EF4-FFF2-40B4-BE49-F238E27FC236}">
                <a16:creationId xmlns:a16="http://schemas.microsoft.com/office/drawing/2014/main" id="{8D053A7D-E687-956F-0584-0EC6E04EB2E2}"/>
              </a:ext>
            </a:extLst>
          </p:cNvPr>
          <p:cNvSpPr/>
          <p:nvPr/>
        </p:nvSpPr>
        <p:spPr>
          <a:xfrm>
            <a:off x="268131" y="1369389"/>
            <a:ext cx="3347763" cy="3594497"/>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endParaRPr lang="vi-VN" sz="1300"/>
          </a:p>
          <a:p>
            <a:endParaRPr lang="vi-VN" sz="1300"/>
          </a:p>
          <a:p>
            <a:pPr marL="285750" indent="-285750">
              <a:buFont typeface="Wingdings" panose="05000000000000000000" pitchFamily="2" charset="2"/>
              <a:buChar char="q"/>
            </a:pPr>
            <a:endParaRPr lang="en-US" sz="1300"/>
          </a:p>
          <a:p>
            <a:pPr marL="285750" indent="-285750">
              <a:buFont typeface="Wingdings" panose="05000000000000000000" pitchFamily="2" charset="2"/>
              <a:buChar char="q"/>
            </a:pPr>
            <a:endParaRPr lang="en-US" sz="1300"/>
          </a:p>
          <a:p>
            <a:pPr marL="285750" indent="-285750">
              <a:buFont typeface="Wingdings" panose="05000000000000000000" pitchFamily="2" charset="2"/>
              <a:buChar char="q"/>
            </a:pPr>
            <a:r>
              <a:rPr lang="vi-VN" sz="1300"/>
              <a:t>Sau đó, ta khảo sát và phân tích dữ liệu để đảm bảo tính đầy đủ và kiểm tra độ dài của nội dung</a:t>
            </a:r>
          </a:p>
          <a:p>
            <a:pPr marL="285750" indent="-285750">
              <a:buFont typeface="Wingdings" panose="05000000000000000000" pitchFamily="2" charset="2"/>
              <a:buChar char="q"/>
            </a:pPr>
            <a:r>
              <a:rPr lang="vi-VN" sz="1300">
                <a:sym typeface="Wingdings" panose="05000000000000000000" pitchFamily="2" charset="2"/>
              </a:rPr>
              <a:t>Giúp </a:t>
            </a:r>
            <a:r>
              <a:rPr lang="vi-VN" sz="1300"/>
              <a:t>ta hình dung rõ hơn về tính chất, nội dung và số lượng của tập dữ liệu thu được</a:t>
            </a:r>
          </a:p>
          <a:p>
            <a:pPr marL="285750" indent="-285750">
              <a:buFont typeface="Wingdings" panose="05000000000000000000" pitchFamily="2" charset="2"/>
              <a:buChar char="q"/>
            </a:pPr>
            <a:r>
              <a:rPr lang="vi-VN" sz="1300"/>
              <a:t>Việc lựa chọn các yếu tố đầu vào để phân tích là một bước rất quan trọng,dữ liệu ban đầu có thể có nhiều chiều khác nhau và xác định chiều nào là phù hợp nhất để phân tích sẽ ảnh hưởng trực tiếp đến độ chính xác của kết quả</a:t>
            </a:r>
          </a:p>
          <a:p>
            <a:pPr marL="0" lvl="0" indent="0" algn="l" rtl="0">
              <a:spcBef>
                <a:spcPts val="0"/>
              </a:spcBef>
              <a:spcAft>
                <a:spcPts val="0"/>
              </a:spcAft>
              <a:buNone/>
            </a:pPr>
            <a:endParaRPr lang="vi-VN" sz="1300"/>
          </a:p>
          <a:p>
            <a:endParaRPr lang="vi-VN" sz="1300">
              <a:solidFill>
                <a:schemeClr val="tx1"/>
              </a:solidFill>
              <a:latin typeface="Roboto"/>
              <a:ea typeface="Roboto"/>
              <a:cs typeface="Roboto"/>
              <a:sym typeface="Roboto"/>
            </a:endParaRPr>
          </a:p>
        </p:txBody>
      </p:sp>
    </p:spTree>
    <p:extLst>
      <p:ext uri="{BB962C8B-B14F-4D97-AF65-F5344CB8AC3E}">
        <p14:creationId xmlns:p14="http://schemas.microsoft.com/office/powerpoint/2010/main" val="64189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Phân tích cảm xúc tiếp cận theo phương pháp Học máy</a:t>
            </a:r>
            <a:endParaRPr/>
          </a:p>
        </p:txBody>
      </p:sp>
      <p:grpSp>
        <p:nvGrpSpPr>
          <p:cNvPr id="526" name="Google Shape;526;p20"/>
          <p:cNvGrpSpPr/>
          <p:nvPr/>
        </p:nvGrpSpPr>
        <p:grpSpPr>
          <a:xfrm>
            <a:off x="3704250" y="2113000"/>
            <a:ext cx="1743926" cy="1244043"/>
            <a:chOff x="3704250" y="2113000"/>
            <a:chExt cx="1743926" cy="1244043"/>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Học máy</a:t>
              </a:r>
              <a:endParaRPr sz="1800" b="1">
                <a:solidFill>
                  <a:srgbClr val="000000"/>
                </a:solidFill>
                <a:latin typeface="Fira Sans Extra Condensed"/>
                <a:ea typeface="Fira Sans Extra Condensed"/>
                <a:cs typeface="Fira Sans Extra Condensed"/>
                <a:sym typeface="Fira Sans Extra Condensed"/>
              </a:endParaRPr>
            </a:p>
          </p:txBody>
        </p:sp>
        <p:sp>
          <p:nvSpPr>
            <p:cNvPr id="528" name="Google Shape;528;p20"/>
            <p:cNvSpPr txBox="1"/>
            <p:nvPr/>
          </p:nvSpPr>
          <p:spPr>
            <a:xfrm>
              <a:off x="3719811" y="2656543"/>
              <a:ext cx="1728365" cy="7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400"/>
                <a:t>là lĩnh vực giúp hệ thống tự động hiểu dữ liệu từ dữ liệu được đào tạo mà không cần lập trình cụ thể</a:t>
              </a:r>
              <a:endParaRPr lang="en-US" sz="1400">
                <a:latin typeface="Roboto"/>
                <a:ea typeface="Roboto"/>
                <a:cs typeface="Roboto"/>
                <a:sym typeface="Roboto"/>
              </a:endParaRPr>
            </a:p>
          </p:txBody>
        </p:sp>
      </p:gr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9017" y="1571709"/>
              <a:ext cx="2125304" cy="3109155"/>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69297" y="351946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28837" y="3665794"/>
              <a:ext cx="472142" cy="472112"/>
              <a:chOff x="-44515422" y="3212507"/>
              <a:chExt cx="300900" cy="300900"/>
            </a:xfrm>
          </p:grpSpPr>
          <p:sp>
            <p:nvSpPr>
              <p:cNvPr id="563" name="Google Shape;563;p20"/>
              <p:cNvSpPr/>
              <p:nvPr/>
            </p:nvSpPr>
            <p:spPr>
              <a:xfrm>
                <a:off x="-44515422" y="3212507"/>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5384" y="3311757"/>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684132"/>
            <a:chOff x="6949580" y="3042675"/>
            <a:chExt cx="1734600" cy="168413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Học củng cố</a:t>
              </a:r>
              <a:endParaRPr sz="1800" b="1">
                <a:solidFill>
                  <a:srgbClr val="000000"/>
                </a:solidFill>
                <a:latin typeface="Fira Sans Extra Condensed"/>
                <a:ea typeface="Fira Sans Extra Condensed"/>
                <a:cs typeface="Fira Sans Extra Condensed"/>
                <a:sym typeface="Fira Sans Extra Condensed"/>
              </a:endParaRPr>
            </a:p>
          </p:txBody>
        </p:sp>
        <p:sp>
          <p:nvSpPr>
            <p:cNvPr id="569" name="Google Shape;569;p20"/>
            <p:cNvSpPr txBox="1"/>
            <p:nvPr/>
          </p:nvSpPr>
          <p:spPr>
            <a:xfrm>
              <a:off x="7054580"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570" name="Google Shape;570;p20"/>
          <p:cNvGrpSpPr/>
          <p:nvPr/>
        </p:nvGrpSpPr>
        <p:grpSpPr>
          <a:xfrm>
            <a:off x="6949580" y="1001783"/>
            <a:ext cx="1734600" cy="1729392"/>
            <a:chOff x="6949580" y="1001783"/>
            <a:chExt cx="1734600" cy="17293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Học máy không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573" name="Google Shape;573;p20"/>
            <p:cNvSpPr txBox="1"/>
            <p:nvPr/>
          </p:nvSpPr>
          <p:spPr>
            <a:xfrm>
              <a:off x="7054580"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574" name="Google Shape;574;p20"/>
          <p:cNvGrpSpPr/>
          <p:nvPr/>
        </p:nvGrpSpPr>
        <p:grpSpPr>
          <a:xfrm>
            <a:off x="456753" y="1001783"/>
            <a:ext cx="1734600" cy="1729392"/>
            <a:chOff x="456753" y="1001783"/>
            <a:chExt cx="1734600" cy="17293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Học máy có giám sát</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577"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578" name="Google Shape;578;p20"/>
          <p:cNvGrpSpPr/>
          <p:nvPr/>
        </p:nvGrpSpPr>
        <p:grpSpPr>
          <a:xfrm>
            <a:off x="456753" y="3042675"/>
            <a:ext cx="1734600" cy="1684132"/>
            <a:chOff x="456753" y="3042675"/>
            <a:chExt cx="1734600" cy="168413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Học máy bán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581" name="Google Shape;581;p20"/>
            <p:cNvSpPr txBox="1"/>
            <p:nvPr/>
          </p:nvSpPr>
          <p:spPr>
            <a:xfrm>
              <a:off x="561753"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cxnSpLocks/>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rot="10800000" flipV="1">
            <a:off x="4954098" y="3344925"/>
            <a:ext cx="2560533" cy="56694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0375" y="259603"/>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Phân tích cảm xúc tiếp cận theo phương pháp Học máy</a:t>
            </a:r>
            <a:endParaRPr/>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4434502" y="816262"/>
            <a:ext cx="2943276" cy="775918"/>
            <a:chOff x="4648174" y="1278038"/>
            <a:chExt cx="2943276" cy="775918"/>
          </a:xfrm>
        </p:grpSpPr>
        <p:sp>
          <p:nvSpPr>
            <p:cNvPr id="607" name="Google Shape;607;p21"/>
            <p:cNvSpPr/>
            <p:nvPr/>
          </p:nvSpPr>
          <p:spPr>
            <a:xfrm>
              <a:off x="6986950" y="131142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nvGrpSpPr>
            <p:cNvPr id="608" name="Google Shape;608;p21"/>
            <p:cNvGrpSpPr/>
            <p:nvPr/>
          </p:nvGrpSpPr>
          <p:grpSpPr>
            <a:xfrm>
              <a:off x="4648174" y="1278038"/>
              <a:ext cx="2326841" cy="775918"/>
              <a:chOff x="6053049" y="700371"/>
              <a:chExt cx="2326841" cy="775918"/>
            </a:xfrm>
          </p:grpSpPr>
          <p:sp>
            <p:nvSpPr>
              <p:cNvPr id="609" name="Google Shape;609;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củng cố</a:t>
                </a:r>
                <a:endParaRPr sz="1800" b="1">
                  <a:solidFill>
                    <a:srgbClr val="000000"/>
                  </a:solidFill>
                  <a:latin typeface="Fira Sans Extra Condensed"/>
                  <a:ea typeface="Fira Sans Extra Condensed"/>
                  <a:cs typeface="Fira Sans Extra Condensed"/>
                  <a:sym typeface="Fira Sans Extra Condensed"/>
                </a:endParaRPr>
              </a:p>
            </p:txBody>
          </p:sp>
          <p:sp>
            <p:nvSpPr>
              <p:cNvPr id="610" name="Google Shape;610;p21"/>
              <p:cNvSpPr txBox="1"/>
              <p:nvPr/>
            </p:nvSpPr>
            <p:spPr>
              <a:xfrm>
                <a:off x="6053049" y="1144489"/>
                <a:ext cx="2326841"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giúp hệ thống tự động xác định các hành vi để đạt hiệu quả tối ưu nhất</a:t>
                </a:r>
                <a:endParaRPr sz="1300">
                  <a:latin typeface="Roboto"/>
                  <a:ea typeface="Roboto"/>
                  <a:cs typeface="Roboto"/>
                  <a:sym typeface="Roboto"/>
                </a:endParaRPr>
              </a:p>
            </p:txBody>
          </p:sp>
        </p:grpSp>
      </p:grpSp>
      <p:grpSp>
        <p:nvGrpSpPr>
          <p:cNvPr id="611" name="Google Shape;611;p21"/>
          <p:cNvGrpSpPr/>
          <p:nvPr/>
        </p:nvGrpSpPr>
        <p:grpSpPr>
          <a:xfrm>
            <a:off x="2439086" y="1773174"/>
            <a:ext cx="3792089" cy="1038438"/>
            <a:chOff x="2677977" y="2043912"/>
            <a:chExt cx="3751423" cy="1038438"/>
          </a:xfrm>
        </p:grpSpPr>
        <p:sp>
          <p:nvSpPr>
            <p:cNvPr id="612" name="Google Shape;612;p21"/>
            <p:cNvSpPr/>
            <p:nvPr/>
          </p:nvSpPr>
          <p:spPr>
            <a:xfrm>
              <a:off x="5824900" y="247785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3" name="Google Shape;613;p21"/>
            <p:cNvGrpSpPr/>
            <p:nvPr/>
          </p:nvGrpSpPr>
          <p:grpSpPr>
            <a:xfrm>
              <a:off x="2677977" y="2043912"/>
              <a:ext cx="3473275" cy="856864"/>
              <a:chOff x="5244902" y="299820"/>
              <a:chExt cx="3473275" cy="856864"/>
            </a:xfrm>
          </p:grpSpPr>
          <p:sp>
            <p:nvSpPr>
              <p:cNvPr id="614" name="Google Shape;614;p21"/>
              <p:cNvSpPr txBox="1"/>
              <p:nvPr/>
            </p:nvSpPr>
            <p:spPr>
              <a:xfrm>
                <a:off x="5244902" y="299820"/>
                <a:ext cx="231213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máy bán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615" name="Google Shape;615;p21"/>
              <p:cNvSpPr txBox="1"/>
              <p:nvPr/>
            </p:nvSpPr>
            <p:spPr>
              <a:xfrm>
                <a:off x="5255258" y="824884"/>
                <a:ext cx="3462919"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kết hợp cả hai thuật toán có giám sát và không giám sát. Áp dụng với một phần tập dữ liệu đã được dán nhãn, phần còn lại thì không được dán nhãn</a:t>
                </a:r>
                <a:endParaRPr sz="1300">
                  <a:latin typeface="Roboto"/>
                  <a:ea typeface="Roboto"/>
                  <a:cs typeface="Roboto"/>
                  <a:sym typeface="Roboto"/>
                </a:endParaRPr>
              </a:p>
            </p:txBody>
          </p:sp>
        </p:grpSp>
      </p:grpSp>
      <p:grpSp>
        <p:nvGrpSpPr>
          <p:cNvPr id="616" name="Google Shape;616;p21"/>
          <p:cNvGrpSpPr/>
          <p:nvPr/>
        </p:nvGrpSpPr>
        <p:grpSpPr>
          <a:xfrm>
            <a:off x="1814978" y="2906801"/>
            <a:ext cx="2982489" cy="879349"/>
            <a:chOff x="3446911" y="2221910"/>
            <a:chExt cx="2982489" cy="879349"/>
          </a:xfrm>
        </p:grpSpPr>
        <p:sp>
          <p:nvSpPr>
            <p:cNvPr id="617" name="Google Shape;617;p21"/>
            <p:cNvSpPr/>
            <p:nvPr/>
          </p:nvSpPr>
          <p:spPr>
            <a:xfrm>
              <a:off x="5824900" y="2477850"/>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8" name="Google Shape;618;p21"/>
            <p:cNvGrpSpPr/>
            <p:nvPr/>
          </p:nvGrpSpPr>
          <p:grpSpPr>
            <a:xfrm>
              <a:off x="3446911" y="2221910"/>
              <a:ext cx="2411356" cy="879349"/>
              <a:chOff x="6013836" y="477818"/>
              <a:chExt cx="2411356" cy="879349"/>
            </a:xfrm>
          </p:grpSpPr>
          <p:sp>
            <p:nvSpPr>
              <p:cNvPr id="619" name="Google Shape;619;p21"/>
              <p:cNvSpPr txBox="1"/>
              <p:nvPr/>
            </p:nvSpPr>
            <p:spPr>
              <a:xfrm>
                <a:off x="6030519" y="477818"/>
                <a:ext cx="2394673"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máy không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620" name="Google Shape;620;p21"/>
              <p:cNvSpPr txBox="1"/>
              <p:nvPr/>
            </p:nvSpPr>
            <p:spPr>
              <a:xfrm>
                <a:off x="6013836" y="1025367"/>
                <a:ext cx="239467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dự đoán dữ liệu đầu ra dựa vào duy nhất tập dữ liệu đầu vào, dữ liệu đầu vào sẽ không được dán nhãn</a:t>
                </a:r>
                <a:endParaRPr sz="1300">
                  <a:latin typeface="Roboto"/>
                  <a:ea typeface="Roboto"/>
                  <a:cs typeface="Roboto"/>
                  <a:sym typeface="Roboto"/>
                </a:endParaRPr>
              </a:p>
            </p:txBody>
          </p:sp>
        </p:grpSp>
      </p:grpSp>
      <p:grpSp>
        <p:nvGrpSpPr>
          <p:cNvPr id="621" name="Google Shape;621;p21"/>
          <p:cNvGrpSpPr/>
          <p:nvPr/>
        </p:nvGrpSpPr>
        <p:grpSpPr>
          <a:xfrm>
            <a:off x="442712" y="4055013"/>
            <a:ext cx="2957763" cy="990509"/>
            <a:chOff x="3471637" y="2444463"/>
            <a:chExt cx="2957763" cy="990509"/>
          </a:xfrm>
        </p:grpSpPr>
        <p:sp>
          <p:nvSpPr>
            <p:cNvPr id="622" name="Google Shape;622;p21"/>
            <p:cNvSpPr/>
            <p:nvPr/>
          </p:nvSpPr>
          <p:spPr>
            <a:xfrm>
              <a:off x="5824900" y="2477850"/>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nvGrpSpPr>
            <p:cNvPr id="623" name="Google Shape;623;p21"/>
            <p:cNvGrpSpPr/>
            <p:nvPr/>
          </p:nvGrpSpPr>
          <p:grpSpPr>
            <a:xfrm>
              <a:off x="3471637" y="2444463"/>
              <a:ext cx="2265767" cy="990509"/>
              <a:chOff x="6038562" y="700371"/>
              <a:chExt cx="2265767" cy="990509"/>
            </a:xfrm>
          </p:grpSpPr>
          <p:sp>
            <p:nvSpPr>
              <p:cNvPr id="624" name="Google Shape;624;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máy có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625" name="Google Shape;625;p21"/>
              <p:cNvSpPr txBox="1"/>
              <p:nvPr/>
            </p:nvSpPr>
            <p:spPr>
              <a:xfrm>
                <a:off x="6038562" y="1063735"/>
                <a:ext cx="2265767" cy="6271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dự đoán dữ liệu đầu ra dựa vào các tập dữ liệu (dữ liệu đầu vào, kết quả đầu ra) đã biết từ trước</a:t>
                </a:r>
                <a:endParaRPr sz="1300">
                  <a:latin typeface="Roboto"/>
                  <a:ea typeface="Roboto"/>
                  <a:cs typeface="Roboto"/>
                  <a:sym typeface="Roboto"/>
                </a:endParaRPr>
              </a:p>
            </p:txBody>
          </p:sp>
        </p:grpSp>
      </p:grpSp>
      <p:cxnSp>
        <p:nvCxnSpPr>
          <p:cNvPr id="626" name="Google Shape;626;p21"/>
          <p:cNvCxnSpPr>
            <a:stCxn id="622" idx="6"/>
            <a:endCxn id="617" idx="4"/>
          </p:cNvCxnSpPr>
          <p:nvPr/>
        </p:nvCxnSpPr>
        <p:spPr>
          <a:xfrm rot="10800000" flipH="1">
            <a:off x="3400475" y="3767250"/>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stCxn id="617" idx="6"/>
            <a:endCxn id="612" idx="4"/>
          </p:cNvCxnSpPr>
          <p:nvPr/>
        </p:nvCxnSpPr>
        <p:spPr>
          <a:xfrm flipV="1">
            <a:off x="4797467" y="2811612"/>
            <a:ext cx="1128182" cy="653379"/>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stCxn id="612" idx="6"/>
            <a:endCxn id="607" idx="4"/>
          </p:cNvCxnSpPr>
          <p:nvPr/>
        </p:nvCxnSpPr>
        <p:spPr>
          <a:xfrm flipV="1">
            <a:off x="6231175" y="1454149"/>
            <a:ext cx="844353" cy="1055213"/>
          </a:xfrm>
          <a:prstGeom prst="bent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4049</Words>
  <Application>Microsoft Office PowerPoint</Application>
  <PresentationFormat>On-screen Show (16:9)</PresentationFormat>
  <Paragraphs>298</Paragraphs>
  <Slides>35</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Fira Sans Extra Condensed</vt:lpstr>
      <vt:lpstr>Wingdings</vt:lpstr>
      <vt:lpstr>Roboto</vt:lpstr>
      <vt:lpstr>Proxima Nova</vt:lpstr>
      <vt:lpstr>Arial</vt:lpstr>
      <vt:lpstr>Proxima Nova Semibold</vt:lpstr>
      <vt:lpstr>Fira Sans Extra Condensed SemiBold</vt:lpstr>
      <vt:lpstr>Machine Learning Infographics by Slidesgo</vt:lpstr>
      <vt:lpstr>Slidesgo Final Pages</vt:lpstr>
      <vt:lpstr>Ứng dụng Học máy xây dựng Mô hình phân tích cảm xúc của người xem trực tuyến qua các đánh giá Phim</vt:lpstr>
      <vt:lpstr>Ứng dụng học máy xây dựng mô hình phân tích cảm xúc của người xem trực tuyến qua các đánh giá Phim</vt:lpstr>
      <vt:lpstr>Chương 1.Giới thiệu</vt:lpstr>
      <vt:lpstr>Chương 1.Giới thiệu</vt:lpstr>
      <vt:lpstr>Chương 2.Cơ sở lý thuyết</vt:lpstr>
      <vt:lpstr>Phân tích cảm xúc tiếp cận theo xử lý ngôn ngữ tự nhiên</vt:lpstr>
      <vt:lpstr>Phân tích cảm xúc tiếp cận theo xử lý ngôn ngữ tự nhiên</vt:lpstr>
      <vt:lpstr>Phân tích cảm xúc tiếp cận theo phương pháp Học máy</vt:lpstr>
      <vt:lpstr>Phân tích cảm xúc tiếp cận theo phương pháp Học máy</vt:lpstr>
      <vt:lpstr>Thuật toán Decision Tree</vt:lpstr>
      <vt:lpstr>Thuật toán Decision Tree</vt:lpstr>
      <vt:lpstr>Thuật toán Decision Tree</vt:lpstr>
      <vt:lpstr>Thuật toán Decision Tree</vt:lpstr>
      <vt:lpstr>Thuật toán Random Forest</vt:lpstr>
      <vt:lpstr>Thuật toán Random Forest</vt:lpstr>
      <vt:lpstr>Thuật toán Random Forest</vt:lpstr>
      <vt:lpstr>Thuật toán Random Forest</vt:lpstr>
      <vt:lpstr>Thuật toán Random Forest</vt:lpstr>
      <vt:lpstr>Thuật toán Random Forest</vt:lpstr>
      <vt:lpstr>Chương 3.Nghiên cứu thực nghiệm</vt:lpstr>
      <vt:lpstr>Mô hình nghiên cứu tổng quan</vt:lpstr>
      <vt:lpstr>Sử dụng bộ dữ liệu Đánh giá Phim IMDb</vt:lpstr>
      <vt:lpstr>Tiền xử lý dữ liệu</vt:lpstr>
      <vt:lpstr>Phân tích Nhãn dữ liệu trên bộ dữ liệu</vt:lpstr>
      <vt:lpstr>Phân tích Nhãn dữ liệu trên bộ dữ liệu</vt:lpstr>
      <vt:lpstr>Phân tích Nhãn dữ liệu trên bộ dữ liệu</vt:lpstr>
      <vt:lpstr>Phương pháp biểu diễn văn bản</vt:lpstr>
      <vt:lpstr>Phương pháp biểu diễn văn bản</vt:lpstr>
      <vt:lpstr>Phương pháp biểu diễn văn bản</vt:lpstr>
      <vt:lpstr>Chương 4.Kết quả thực nghiệm</vt:lpstr>
      <vt:lpstr>Chương 4.Kết quả thực nghiệm</vt:lpstr>
      <vt:lpstr>Chương 4.Kết quả thực nghiệm</vt:lpstr>
      <vt:lpstr>Chương 4.Kết quả thực nghiệm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NGUYEN VAN HAI</cp:lastModifiedBy>
  <cp:revision>151</cp:revision>
  <dcterms:modified xsi:type="dcterms:W3CDTF">2024-10-29T02:30:16Z</dcterms:modified>
</cp:coreProperties>
</file>