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8" r:id="rId2"/>
    <p:sldId id="259" r:id="rId3"/>
    <p:sldId id="260" r:id="rId4"/>
    <p:sldId id="268" r:id="rId5"/>
    <p:sldId id="271" r:id="rId6"/>
    <p:sldId id="261" r:id="rId7"/>
    <p:sldId id="276" r:id="rId8"/>
    <p:sldId id="263" r:id="rId9"/>
    <p:sldId id="272" r:id="rId10"/>
    <p:sldId id="262" r:id="rId11"/>
    <p:sldId id="267" r:id="rId12"/>
    <p:sldId id="265" r:id="rId13"/>
    <p:sldId id="266" r:id="rId14"/>
    <p:sldId id="264" r:id="rId15"/>
    <p:sldId id="275" r:id="rId16"/>
    <p:sldId id="269" r:id="rId17"/>
    <p:sldId id="273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B2"/>
    <a:srgbClr val="FDC7B5"/>
    <a:srgbClr val="5080FF"/>
    <a:srgbClr val="5C7096"/>
    <a:srgbClr val="F5CBB2"/>
    <a:srgbClr val="DAE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353" autoAdjust="0"/>
  </p:normalViewPr>
  <p:slideViewPr>
    <p:cSldViewPr snapToGrid="0">
      <p:cViewPr varScale="1">
        <p:scale>
          <a:sx n="93" d="100"/>
          <a:sy n="93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458B9-ED18-47FE-9A7F-FCF00DA5E986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66A03-D37B-46AB-8B0E-193A30DBD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0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66A03-D37B-46AB-8B0E-193A30DBD5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5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4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8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023A-3F1C-446F-940B-3A3D6D90FA14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70B-63C7-4719-A93D-C62991FF0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5080FF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54641" y="889140"/>
            <a:ext cx="4501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>
                  <a:solidFill>
                    <a:schemeClr val="tx1"/>
                  </a:solidFill>
                </a:ln>
                <a:solidFill>
                  <a:srgbClr val="FDC7B5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面向对象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4961" y="3245671"/>
            <a:ext cx="262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rgbClr val="F5CBB2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PYTHON </a:t>
            </a:r>
            <a:r>
              <a:rPr lang="en-US" altLang="zh-CN" sz="2400" b="1" spc="100" dirty="0">
                <a:solidFill>
                  <a:srgbClr val="F5CBB2"/>
                </a:solidFill>
                <a:latin typeface="Arial Rounded MT Bold" panose="020F0704030504030204" pitchFamily="34" charset="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2003 </a:t>
            </a:r>
            <a:endParaRPr lang="zh-CN" altLang="en-US" sz="2400" b="1" spc="100" dirty="0">
              <a:solidFill>
                <a:srgbClr val="F5CBB2"/>
              </a:solidFill>
              <a:latin typeface="Arial Rounded MT Bold" panose="020F0704030504030204" pitchFamily="34" charset="0"/>
              <a:cs typeface="Fixedsys Excelsior 3.01" panose="020B0600070702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1109" y="2194560"/>
            <a:ext cx="249118" cy="1116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2627" y="2095297"/>
            <a:ext cx="6418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0">
                  <a:solidFill>
                    <a:schemeClr val="tx1"/>
                  </a:solidFill>
                </a:ln>
                <a:solidFill>
                  <a:srgbClr val="FDC7B5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Showcard Gothic" panose="04020904020102020604" pitchFamily="82" charset="0"/>
                <a:ea typeface="方正粗黑宋简体" panose="02000000000000000000" pitchFamily="2" charset="-122"/>
              </a:rPr>
              <a:t>Class &amp; oBject</a:t>
            </a:r>
            <a:endParaRPr lang="zh-CN" altLang="en-US" sz="6600" b="1" dirty="0">
              <a:ln w="0">
                <a:solidFill>
                  <a:schemeClr val="tx1"/>
                </a:solidFill>
              </a:ln>
              <a:solidFill>
                <a:srgbClr val="FDC7B5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Showcard Gothic" panose="04020904020102020604" pitchFamily="82" charset="0"/>
              <a:ea typeface="方正粗黑宋简体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73288" y="40983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xedsys Excelsior 3.01" panose="020B0600070702040204" pitchFamily="34" charset="-120"/>
                <a:ea typeface="华文琥珀" panose="02010800040101010101" pitchFamily="2" charset="-122"/>
                <a:cs typeface="Fixedsys Excelsior 3.01" panose="020B0600070702040204" pitchFamily="34" charset="-120"/>
              </a:rPr>
              <a:t>答  辩  人    刘  易  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60225" y="458207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ixedsys Excelsior 3.01" panose="020B0600070702040204" pitchFamily="34" charset="-120"/>
                <a:ea typeface="华文琥珀" panose="02010800040101010101" pitchFamily="2" charset="-122"/>
                <a:cs typeface="Fixedsys Excelsior 3.01" panose="020B0600070702040204" pitchFamily="34" charset="-120"/>
              </a:rPr>
              <a:t>达  内   北  京   天  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26770" y="5296870"/>
            <a:ext cx="151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Arial Rounded MT Bold" panose="020F070403050403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2020 04 23</a:t>
            </a:r>
            <a:endParaRPr lang="zh-CN" altLang="en-US" sz="2000" b="1" dirty="0">
              <a:solidFill>
                <a:schemeClr val="bg1"/>
              </a:solidFill>
              <a:latin typeface="Arial Rounded MT Bold" panose="020F070403050403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5774" y="526164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DATE</a:t>
            </a:r>
            <a:endParaRPr lang="zh-CN" altLang="en-US" sz="2400" b="1" dirty="0">
              <a:solidFill>
                <a:schemeClr val="bg1"/>
              </a:solidFill>
              <a:latin typeface="Fixedsys Excelsior 3.01" panose="020B0600070702040204" pitchFamily="34" charset="-120"/>
              <a:ea typeface="方正粗黑宋简体" panose="02000000000000000000" pitchFamily="2" charset="-122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376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99" y="3755775"/>
            <a:ext cx="1343986" cy="11630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4442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多态</a:t>
            </a:r>
          </a:p>
        </p:txBody>
      </p:sp>
      <p:sp>
        <p:nvSpPr>
          <p:cNvPr id="3" name="矩形 2"/>
          <p:cNvSpPr/>
          <p:nvPr/>
        </p:nvSpPr>
        <p:spPr>
          <a:xfrm>
            <a:off x="623454" y="1083072"/>
            <a:ext cx="634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父类的同一种动作或者行为，在不同的子类上有不同的实现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子类实现了父类中相同的方法（方法名、参数）。</a:t>
            </a:r>
          </a:p>
          <a:p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在调用该方法时，实际执行的是子类的方法。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例，创建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游戏界面类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、具体子类重写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加入游戏界面的是各种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马里奥类</a:t>
            </a:r>
            <a:endParaRPr lang="zh-CN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47457" r="5342" b="11859"/>
          <a:stretch/>
        </p:blipFill>
        <p:spPr>
          <a:xfrm>
            <a:off x="3205659" y="5280666"/>
            <a:ext cx="3416813" cy="862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76" y="5075785"/>
            <a:ext cx="1097606" cy="10737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3985" y="4152641"/>
            <a:ext cx="200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</a:t>
            </a:r>
            <a:endParaRPr lang="zh-CN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524000" y="4410885"/>
            <a:ext cx="2291259" cy="16203"/>
          </a:xfrm>
          <a:prstGeom prst="straightConnector1">
            <a:avLst/>
          </a:prstGeom>
          <a:ln w="38100">
            <a:solidFill>
              <a:srgbClr val="F8CB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47555" y="4027946"/>
            <a:ext cx="200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dirty="0">
                <a:solidFill>
                  <a:srgbClr val="F8CB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zh-CN" b="1" dirty="0">
              <a:solidFill>
                <a:srgbClr val="F8CB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337" y="4234320"/>
            <a:ext cx="200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游戏界面类</a:t>
            </a:r>
            <a:endParaRPr lang="zh-CN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3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484" y="13855"/>
            <a:ext cx="5852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开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-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闭原则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143" y="900068"/>
            <a:ext cx="7487201" cy="2536400"/>
          </a:xfrm>
          <a:prstGeom prst="rect">
            <a:avLst/>
          </a:prstGeom>
          <a:noFill/>
          <a:ln>
            <a:solidFill>
              <a:srgbClr val="508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对扩展开放，对修改关闭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增加新功能，不改变原有代码。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通过继承的隔离效果实现。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通过添加子类增加新的角色，而不改变游戏界面。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60" y="5056909"/>
            <a:ext cx="1038906" cy="10719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95" y="5173401"/>
            <a:ext cx="723312" cy="10120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11" y="5489503"/>
            <a:ext cx="916086" cy="7553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16" y="5389418"/>
            <a:ext cx="950727" cy="739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93" y="2114986"/>
            <a:ext cx="745287" cy="10090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23" y="566430"/>
            <a:ext cx="1256890" cy="22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9411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类的单一职责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2290" y="1094033"/>
            <a:ext cx="7340471" cy="507831"/>
          </a:xfrm>
          <a:prstGeom prst="rect">
            <a:avLst/>
          </a:prstGeom>
          <a:noFill/>
          <a:ln>
            <a:solidFill>
              <a:srgbClr val="5080FF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一个类有且只有一个改变它的原因。（不代表一个类只能有一个行为）</a:t>
            </a:r>
          </a:p>
        </p:txBody>
      </p:sp>
      <p:sp>
        <p:nvSpPr>
          <p:cNvPr id="5" name="矩形 4"/>
          <p:cNvSpPr/>
          <p:nvPr/>
        </p:nvSpPr>
        <p:spPr>
          <a:xfrm>
            <a:off x="603551" y="1884702"/>
            <a:ext cx="798426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游戏界面：统一显示所有游戏模型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逻辑控制：同一实现所有模型的行为           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初始马里奥：左右移动，跳跃，死亡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子弹马里奥：左右移动，跳跃，发射子弹，死亡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9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7" y="0"/>
            <a:ext cx="5570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依赖倒置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144" y="969342"/>
            <a:ext cx="7916692" cy="2585323"/>
          </a:xfrm>
          <a:prstGeom prst="rect">
            <a:avLst/>
          </a:prstGeom>
          <a:noFill/>
          <a:ln>
            <a:solidFill>
              <a:srgbClr val="508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尽量依赖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抽象不应该依赖细节，细节应该依赖抽象。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游戏界面类应该调用稳定的父类（角色，怪物，砖块，障碍物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），不调用变化的具体子类（初始马里奥，子弹马里奥，板栗仔，乌龟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226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6992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组合复用原则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527" y="986135"/>
            <a:ext cx="7813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如果仅仅为了代码复用优先选择组合复用，而非继承复用。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组合的耦合性相对继承低。</a:t>
            </a:r>
            <a:endParaRPr lang="en-US" altLang="zh-CN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连接游戏界面 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游戏控制与模型（角色、敌人、砖块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）行为方法 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solidFill>
                <a:srgbClr val="FFFF00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5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0" y="13853"/>
            <a:ext cx="5570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里氏替换</a:t>
            </a:r>
          </a:p>
        </p:txBody>
      </p:sp>
      <p:sp>
        <p:nvSpPr>
          <p:cNvPr id="3" name="矩形 2"/>
          <p:cNvSpPr/>
          <p:nvPr/>
        </p:nvSpPr>
        <p:spPr>
          <a:xfrm>
            <a:off x="235526" y="986135"/>
            <a:ext cx="768927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父类出现的地方可以被子类替换，在替换后依然保持原功能。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子类要拥有父类的所有功能。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子类在重写父类方法时，尽量选择扩展重写，防止改变了功能。</a:t>
            </a:r>
            <a:endParaRPr lang="en-US" altLang="zh-CN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形参是父类（角色，敌人，砖块，障碍物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），实参是子类（马里奥，板栗仔，乌龟，管道</a:t>
            </a:r>
            <a:r>
              <a:rPr lang="en-US" altLang="zh-CN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kern="100" dirty="0">
                <a:solidFill>
                  <a:srgbClr val="FFFF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6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30" y="-4652"/>
            <a:ext cx="61350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六大原则 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迪米特法则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418" y="931049"/>
            <a:ext cx="6233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类与类交互时，在满足功能要求的基础上，传递的数据量越少越好。因为这样可能降低耦合度。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游戏界面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游戏控制与所有游戏中的模型低耦合</a:t>
            </a:r>
            <a:endParaRPr lang="zh-CN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87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063"/>
            <a:ext cx="24978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MVC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架构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527" y="3487068"/>
            <a:ext cx="2236510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View</a:t>
            </a:r>
          </a:p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界面视图类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6512" y="1494039"/>
            <a:ext cx="2236510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</a:p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数据模型类</a:t>
            </a:r>
            <a:endParaRPr lang="en-US" altLang="zh-CN" sz="3200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3022" y="3487068"/>
            <a:ext cx="2236510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</a:p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逻辑控制类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3" idx="3"/>
            <a:endCxn id="4" idx="2"/>
          </p:cNvCxnSpPr>
          <p:nvPr/>
        </p:nvCxnSpPr>
        <p:spPr>
          <a:xfrm flipV="1">
            <a:off x="3373037" y="2571257"/>
            <a:ext cx="981730" cy="1454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  <a:endCxn id="4" idx="2"/>
          </p:cNvCxnSpPr>
          <p:nvPr/>
        </p:nvCxnSpPr>
        <p:spPr>
          <a:xfrm flipH="1" flipV="1">
            <a:off x="4354767" y="2571257"/>
            <a:ext cx="1118255" cy="145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5" idx="1"/>
          </p:cNvCxnSpPr>
          <p:nvPr/>
        </p:nvCxnSpPr>
        <p:spPr>
          <a:xfrm>
            <a:off x="3373037" y="4025677"/>
            <a:ext cx="20999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2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3373037" y="2571257"/>
            <a:ext cx="981730" cy="14544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354767" y="2571257"/>
            <a:ext cx="1118255" cy="145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73037" y="4025677"/>
            <a:ext cx="20999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59" y="631485"/>
            <a:ext cx="2549415" cy="19120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2" t="5623" r="15018"/>
          <a:stretch/>
        </p:blipFill>
        <p:spPr>
          <a:xfrm>
            <a:off x="775855" y="3182993"/>
            <a:ext cx="2560521" cy="16853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flipH="1">
            <a:off x="5629474" y="1202794"/>
            <a:ext cx="1907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/>
                <a:solidFill>
                  <a:srgbClr val="FDC7B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4400" b="1" cap="none" spc="0" dirty="0">
              <a:ln/>
              <a:solidFill>
                <a:srgbClr val="FDC7B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109185" y="2397564"/>
            <a:ext cx="18426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/>
                <a:solidFill>
                  <a:srgbClr val="FDC7B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zh-CN" altLang="en-US" sz="4400" b="1" cap="none" spc="0" dirty="0">
              <a:ln/>
              <a:solidFill>
                <a:srgbClr val="FDC7B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5435505" y="4804964"/>
            <a:ext cx="23230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/>
                <a:solidFill>
                  <a:srgbClr val="FDC7B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zh-CN" altLang="en-US" sz="4400" b="1" cap="none" spc="0" dirty="0">
              <a:ln/>
              <a:solidFill>
                <a:srgbClr val="FDC7B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063"/>
            <a:ext cx="24978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MVC</a:t>
            </a:r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架构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68" y="4804964"/>
            <a:ext cx="1444745" cy="101037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82" y="3355012"/>
            <a:ext cx="2525953" cy="13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3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1"/>
            <a:ext cx="9143999" cy="68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类和对象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6583" y="492442"/>
            <a:ext cx="3709307" cy="2862322"/>
          </a:xfrm>
          <a:prstGeom prst="rect">
            <a:avLst/>
          </a:prstGeom>
          <a:noFill/>
          <a:ln>
            <a:solidFill>
              <a:srgbClr val="5C70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定义一个</a:t>
            </a:r>
            <a:r>
              <a:rPr lang="zh-CN" altLang="en-US" b="1" dirty="0">
                <a:solidFill>
                  <a:srgbClr val="FFFF00"/>
                </a:solidFill>
              </a:rPr>
              <a:t>角色类  </a:t>
            </a:r>
            <a:r>
              <a:rPr lang="en-US" altLang="zh-CN" b="1" dirty="0">
                <a:solidFill>
                  <a:srgbClr val="FFFF00"/>
                </a:solidFill>
              </a:rPr>
              <a:t>(</a:t>
            </a:r>
            <a:r>
              <a:rPr lang="zh-CN" altLang="en-US" b="1" dirty="0">
                <a:solidFill>
                  <a:srgbClr val="FFFF00"/>
                </a:solidFill>
              </a:rPr>
              <a:t>抽象概念</a:t>
            </a:r>
            <a:r>
              <a:rPr lang="en-US" altLang="zh-CN" b="1" dirty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class Role: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def __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__(self, …):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pass   </a:t>
            </a:r>
            <a:r>
              <a:rPr lang="en-US" altLang="zh-CN" dirty="0">
                <a:solidFill>
                  <a:srgbClr val="92D050"/>
                </a:solidFill>
              </a:rPr>
              <a:t>#</a:t>
            </a:r>
            <a:r>
              <a:rPr lang="zh-CN" altLang="en-US" dirty="0">
                <a:solidFill>
                  <a:srgbClr val="92D050"/>
                </a:solidFill>
              </a:rPr>
              <a:t>坐标，形象，重力</a:t>
            </a:r>
            <a:r>
              <a:rPr lang="en-US" altLang="zh-CN" dirty="0">
                <a:solidFill>
                  <a:srgbClr val="92D050"/>
                </a:solidFill>
              </a:rPr>
              <a:t>……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move(self):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pass   </a:t>
            </a:r>
            <a:r>
              <a:rPr lang="en-US" altLang="zh-CN" dirty="0">
                <a:solidFill>
                  <a:srgbClr val="92D050"/>
                </a:solidFill>
              </a:rPr>
              <a:t>#</a:t>
            </a:r>
            <a:r>
              <a:rPr lang="zh-CN" altLang="en-US" dirty="0">
                <a:solidFill>
                  <a:srgbClr val="92D050"/>
                </a:solidFill>
              </a:rPr>
              <a:t>移动，跳跃，子弹</a:t>
            </a:r>
            <a:r>
              <a:rPr lang="en-US" altLang="zh-CN" dirty="0">
                <a:solidFill>
                  <a:srgbClr val="92D050"/>
                </a:solidFill>
              </a:rPr>
              <a:t>……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def  … 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6583" y="3813352"/>
            <a:ext cx="3607694" cy="1477328"/>
          </a:xfrm>
          <a:prstGeom prst="rect">
            <a:avLst/>
          </a:prstGeom>
          <a:noFill/>
          <a:ln>
            <a:solidFill>
              <a:srgbClr val="5C709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实例化一个</a:t>
            </a:r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对象  </a:t>
            </a:r>
            <a:r>
              <a:rPr lang="en-US" altLang="zh-CN" b="1" dirty="0">
                <a:solidFill>
                  <a:srgbClr val="FFFF00"/>
                </a:solidFill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马里奥</a:t>
            </a:r>
            <a:r>
              <a:rPr lang="en-US" altLang="zh-CN" b="1" dirty="0">
                <a:solidFill>
                  <a:srgbClr val="FFFF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mario</a:t>
            </a:r>
            <a:r>
              <a:rPr lang="en-US" altLang="zh-CN" dirty="0">
                <a:solidFill>
                  <a:schemeClr val="bg1"/>
                </a:solidFill>
              </a:rPr>
              <a:t>= Role(… ,…):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mario.move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7770" y="1456150"/>
            <a:ext cx="4444887" cy="3572920"/>
            <a:chOff x="437770" y="1456150"/>
            <a:chExt cx="4444887" cy="35729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657" y="1827610"/>
              <a:ext cx="3201460" cy="320146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37771" y="1456151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砖块类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66885" y="1456150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角色类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7770" y="4444295"/>
              <a:ext cx="141577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敌人类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66885" y="4444295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障碍类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27" y="2279307"/>
            <a:ext cx="1237202" cy="10706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55" y="4162093"/>
            <a:ext cx="1304145" cy="11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1" b="13407"/>
          <a:stretch/>
        </p:blipFill>
        <p:spPr>
          <a:xfrm>
            <a:off x="3657795" y="4271554"/>
            <a:ext cx="2794000" cy="1854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0847" y="1045028"/>
            <a:ext cx="7667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类：一个抽象的概念，即生活中的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角色，敌人，障碍物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对象：类的具体实例，即归属于某个类别的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马里奥，板栗仔，管道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类是创建对象的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--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数据成员：名词类型的状态。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位置坐标，重力，移动速度，形象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--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方法成员：动词类型的行为。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移动，跳跃，攻击，触碰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AutoNum type="arabicPeriod" startAt="4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类与类行为不同，对象与对象数据不同。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角色类和敌人类行为不同，马里奥和路易基数据不同</a:t>
            </a:r>
            <a:endParaRPr lang="zh-CN" altLang="zh-CN" sz="2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类和对象</a:t>
            </a:r>
            <a:endParaRPr lang="zh-CN" altLang="en-US" sz="4400" b="0" cap="none" spc="0" dirty="0">
              <a:ln w="0">
                <a:solidFill>
                  <a:schemeClr val="accent4"/>
                </a:solidFill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0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99" y="10772"/>
            <a:ext cx="4442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6110" y="857152"/>
            <a:ext cx="6233759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数据角度讲</a:t>
            </a:r>
          </a:p>
          <a:p>
            <a:pPr lvl="0">
              <a:spcAft>
                <a:spcPts val="5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将一些基本数据类型复合成一个自定义类型。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行为角度讲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类外提供必要的功能，隐藏实现的细节。</a:t>
            </a:r>
            <a:r>
              <a:rPr lang="zh-CN" altLang="en-US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私有化</a:t>
            </a:r>
            <a:endParaRPr lang="en-US" altLang="zh-CN" sz="1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设计角度讲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(2)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变则疏之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(3)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内 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(4) 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 耦 合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26" y="3057081"/>
            <a:ext cx="128753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7" name="矩形 6"/>
          <p:cNvSpPr/>
          <p:nvPr/>
        </p:nvSpPr>
        <p:spPr>
          <a:xfrm>
            <a:off x="1211679" y="3718191"/>
            <a:ext cx="1289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8" name="矩形 7"/>
          <p:cNvSpPr/>
          <p:nvPr/>
        </p:nvSpPr>
        <p:spPr>
          <a:xfrm>
            <a:off x="2078056" y="5123420"/>
            <a:ext cx="1289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9" name="矩形 8"/>
          <p:cNvSpPr/>
          <p:nvPr/>
        </p:nvSpPr>
        <p:spPr>
          <a:xfrm>
            <a:off x="2804181" y="2979248"/>
            <a:ext cx="128753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10" name="矩形 9"/>
          <p:cNvSpPr/>
          <p:nvPr/>
        </p:nvSpPr>
        <p:spPr>
          <a:xfrm>
            <a:off x="657681" y="4493033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角色形象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8992" y="3803408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角色重力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81346" y="5339770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敌人速度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81346" y="4546243"/>
            <a:ext cx="15183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障碍物坐标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14" name="矩形 13"/>
          <p:cNvSpPr/>
          <p:nvPr/>
        </p:nvSpPr>
        <p:spPr>
          <a:xfrm>
            <a:off x="6320201" y="3057081"/>
            <a:ext cx="11079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角色跑动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74200" y="4546243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角色跳跃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3115" y="3426413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敌人跑动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1873" y="5277615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角色坠亡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17061" y="3937559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敌人被踩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3326" y="5339770"/>
            <a:ext cx="11079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砖块被顶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0594" y="5449391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砖块形象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7013" y="2831651"/>
            <a:ext cx="1520674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</a:p>
          <a:p>
            <a:pPr algn="ctr"/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0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4"/>
            <a:ext cx="9144001" cy="68728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699" y="10772"/>
            <a:ext cx="4442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封装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08218" y="5056912"/>
            <a:ext cx="678873" cy="96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01491" y="5056912"/>
            <a:ext cx="90054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119745" y="3283527"/>
            <a:ext cx="4904510" cy="247996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99" y="10772"/>
            <a:ext cx="4442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</a:t>
            </a:r>
            <a:r>
              <a:rPr lang="en-US" altLang="zh-CN" sz="440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封装</a:t>
            </a:r>
          </a:p>
        </p:txBody>
      </p:sp>
      <p:sp>
        <p:nvSpPr>
          <p:cNvPr id="6" name="矩形 5"/>
          <p:cNvSpPr/>
          <p:nvPr/>
        </p:nvSpPr>
        <p:spPr>
          <a:xfrm>
            <a:off x="1011021" y="1551534"/>
            <a:ext cx="128753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7" name="矩形 6"/>
          <p:cNvSpPr/>
          <p:nvPr/>
        </p:nvSpPr>
        <p:spPr>
          <a:xfrm>
            <a:off x="3297601" y="2230139"/>
            <a:ext cx="1289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8" name="矩形 7"/>
          <p:cNvSpPr/>
          <p:nvPr/>
        </p:nvSpPr>
        <p:spPr>
          <a:xfrm>
            <a:off x="1025108" y="2067374"/>
            <a:ext cx="12891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9" name="矩形 8"/>
          <p:cNvSpPr/>
          <p:nvPr/>
        </p:nvSpPr>
        <p:spPr>
          <a:xfrm>
            <a:off x="3282481" y="1672009"/>
            <a:ext cx="128753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10" name="矩形 9"/>
          <p:cNvSpPr/>
          <p:nvPr/>
        </p:nvSpPr>
        <p:spPr>
          <a:xfrm>
            <a:off x="1100789" y="2625605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角色形象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4611" y="3183836"/>
            <a:ext cx="13003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zh-CN" altLang="en-US" b="1" dirty="0">
                <a:ln w="0"/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角色重力</a:t>
            </a:r>
            <a:endParaRPr lang="en-US" altLang="zh-CN" b="1" dirty="0">
              <a:ln w="0"/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8170" y="2839504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敌人速度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0670" y="1736200"/>
            <a:ext cx="15183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障碍物坐标 </a:t>
            </a:r>
            <a:r>
              <a:rPr lang="en-US" altLang="zh-CN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14" name="矩形 13"/>
          <p:cNvSpPr/>
          <p:nvPr/>
        </p:nvSpPr>
        <p:spPr>
          <a:xfrm>
            <a:off x="1047082" y="5334000"/>
            <a:ext cx="11079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角色跑动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5108" y="4810187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角色跳跃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8170" y="3930463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敌人跑动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7082" y="4251956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角色坠亡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88170" y="4436622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敌人被踩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87229" y="2972720"/>
            <a:ext cx="110799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砖块被顶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87230" y="1736200"/>
            <a:ext cx="110799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DC7B5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砖块形象</a:t>
            </a:r>
            <a:endParaRPr lang="en-US" altLang="zh-CN" b="1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8982" y="1356719"/>
            <a:ext cx="1639074" cy="482240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16044" y="1350105"/>
            <a:ext cx="1612379" cy="398389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188002" y="1350106"/>
            <a:ext cx="1306453" cy="2390622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06451" y="1376554"/>
            <a:ext cx="1666803" cy="1249051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98471" y="791840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角色类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2886644" y="780288"/>
            <a:ext cx="1989362" cy="596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敌人类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04384" y="765330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砖块类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5017262" y="794057"/>
            <a:ext cx="5245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障碍类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58982" y="3930463"/>
            <a:ext cx="16390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16044" y="3553168"/>
            <a:ext cx="163907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1"/>
          </p:cNvCxnSpPr>
          <p:nvPr/>
        </p:nvCxnSpPr>
        <p:spPr>
          <a:xfrm>
            <a:off x="5188002" y="2545417"/>
            <a:ext cx="1332154" cy="826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41227" y="4675133"/>
            <a:ext cx="355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变量名称前加双下划线私有化。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角色重力 隐藏重力。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37517" y="2138096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05699" y="2082676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05699" y="3342052"/>
            <a:ext cx="81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21483" y="3149479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7781" y="3509695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93776" y="4867445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5492" y="5684856"/>
            <a:ext cx="80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9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442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继承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823283" y="5127320"/>
            <a:ext cx="1290376" cy="449053"/>
            <a:chOff x="2969873" y="4331953"/>
            <a:chExt cx="1290376" cy="44905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54" b="-3726"/>
            <a:stretch/>
          </p:blipFill>
          <p:spPr>
            <a:xfrm>
              <a:off x="2969873" y="4331953"/>
              <a:ext cx="870608" cy="44905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42" t="4004"/>
            <a:stretch/>
          </p:blipFill>
          <p:spPr>
            <a:xfrm>
              <a:off x="3836743" y="4344002"/>
              <a:ext cx="423506" cy="410878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362113" y="5354109"/>
            <a:ext cx="1260077" cy="791239"/>
            <a:chOff x="561007" y="4955556"/>
            <a:chExt cx="1260077" cy="79123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07" y="5136320"/>
              <a:ext cx="705438" cy="61047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957" y="4955556"/>
              <a:ext cx="584127" cy="736508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3571601" y="5434843"/>
            <a:ext cx="1550226" cy="710505"/>
            <a:chOff x="3869872" y="5434843"/>
            <a:chExt cx="1550226" cy="7105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7291"/>
            <a:stretch/>
          </p:blipFill>
          <p:spPr>
            <a:xfrm>
              <a:off x="3869872" y="5434843"/>
              <a:ext cx="992593" cy="70135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363" y="5576373"/>
              <a:ext cx="513735" cy="568975"/>
            </a:xfrm>
            <a:prstGeom prst="rect">
              <a:avLst/>
            </a:prstGeom>
          </p:spPr>
        </p:pic>
      </p:grpSp>
      <p:grpSp>
        <p:nvGrpSpPr>
          <p:cNvPr id="86" name="组合 85"/>
          <p:cNvGrpSpPr/>
          <p:nvPr/>
        </p:nvGrpSpPr>
        <p:grpSpPr>
          <a:xfrm>
            <a:off x="18745" y="1070224"/>
            <a:ext cx="2934918" cy="4079227"/>
            <a:chOff x="18745" y="1070224"/>
            <a:chExt cx="2934918" cy="4079227"/>
          </a:xfrm>
        </p:grpSpPr>
        <p:sp>
          <p:nvSpPr>
            <p:cNvPr id="11" name="矩形 10"/>
            <p:cNvSpPr/>
            <p:nvPr/>
          </p:nvSpPr>
          <p:spPr>
            <a:xfrm>
              <a:off x="1196637" y="3411580"/>
              <a:ext cx="17570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8745" y="2098735"/>
              <a:ext cx="742571" cy="3046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初始马里奥类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1121" y="1070224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角色类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06810" y="2102463"/>
              <a:ext cx="629029" cy="3046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子弹马里奥类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4" name="直接箭头连接符 33"/>
            <p:cNvCxnSpPr>
              <a:stCxn id="16" idx="2"/>
            </p:cNvCxnSpPr>
            <p:nvPr/>
          </p:nvCxnSpPr>
          <p:spPr>
            <a:xfrm flipH="1">
              <a:off x="521306" y="1654999"/>
              <a:ext cx="757701" cy="51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6" idx="2"/>
            </p:cNvCxnSpPr>
            <p:nvPr/>
          </p:nvCxnSpPr>
          <p:spPr>
            <a:xfrm flipH="1">
              <a:off x="1237725" y="1654999"/>
              <a:ext cx="41282" cy="55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16" idx="2"/>
            </p:cNvCxnSpPr>
            <p:nvPr/>
          </p:nvCxnSpPr>
          <p:spPr>
            <a:xfrm>
              <a:off x="1279007" y="1654999"/>
              <a:ext cx="707886" cy="51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3335227" y="1108324"/>
            <a:ext cx="2946555" cy="4082983"/>
            <a:chOff x="3335227" y="1108324"/>
            <a:chExt cx="2946555" cy="4082983"/>
          </a:xfrm>
        </p:grpSpPr>
        <p:sp>
          <p:nvSpPr>
            <p:cNvPr id="13" name="矩形 12"/>
            <p:cNvSpPr/>
            <p:nvPr/>
          </p:nvSpPr>
          <p:spPr>
            <a:xfrm>
              <a:off x="3772582" y="1108324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敌人类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35227" y="2168236"/>
              <a:ext cx="608805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普通乌龟类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47393" y="2144319"/>
              <a:ext cx="608805" cy="3046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会飞</a:t>
              </a:r>
              <a:endParaRPr lang="en-US" altLang="zh-CN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的乌龟</a:t>
              </a:r>
              <a:endParaRPr lang="en-US" altLang="zh-CN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47524" y="2130136"/>
              <a:ext cx="608805" cy="20621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板栗仔类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524756" y="3404943"/>
              <a:ext cx="17570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</a:p>
          </p:txBody>
        </p:sp>
        <p:cxnSp>
          <p:nvCxnSpPr>
            <p:cNvPr id="48" name="直接箭头连接符 47"/>
            <p:cNvCxnSpPr>
              <a:stCxn id="13" idx="2"/>
            </p:cNvCxnSpPr>
            <p:nvPr/>
          </p:nvCxnSpPr>
          <p:spPr>
            <a:xfrm flipH="1">
              <a:off x="3793672" y="1693099"/>
              <a:ext cx="686796" cy="4751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3" idx="2"/>
              <a:endCxn id="25" idx="0"/>
            </p:cNvCxnSpPr>
            <p:nvPr/>
          </p:nvCxnSpPr>
          <p:spPr>
            <a:xfrm flipH="1">
              <a:off x="4251796" y="1693099"/>
              <a:ext cx="228672" cy="45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3" idx="2"/>
              <a:endCxn id="26" idx="0"/>
            </p:cNvCxnSpPr>
            <p:nvPr/>
          </p:nvCxnSpPr>
          <p:spPr>
            <a:xfrm>
              <a:off x="4480468" y="1693099"/>
              <a:ext cx="371459" cy="43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3" idx="2"/>
            </p:cNvCxnSpPr>
            <p:nvPr/>
          </p:nvCxnSpPr>
          <p:spPr>
            <a:xfrm>
              <a:off x="4480468" y="1693099"/>
              <a:ext cx="780759" cy="43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6440937" y="1110777"/>
            <a:ext cx="2898577" cy="3612004"/>
            <a:chOff x="6440937" y="1110777"/>
            <a:chExt cx="2898577" cy="3612004"/>
          </a:xfrm>
        </p:grpSpPr>
        <p:sp>
          <p:nvSpPr>
            <p:cNvPr id="14" name="矩形 13"/>
            <p:cNvSpPr/>
            <p:nvPr/>
          </p:nvSpPr>
          <p:spPr>
            <a:xfrm>
              <a:off x="6969593" y="1110777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砖块类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40937" y="2168236"/>
              <a:ext cx="836416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积分</a:t>
              </a:r>
              <a:endParaRPr lang="en-US" altLang="zh-CN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砖块类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19154" y="2168236"/>
              <a:ext cx="608805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可碎砖块类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092399" y="2168236"/>
              <a:ext cx="608805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固定砖块类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582488" y="3460068"/>
              <a:ext cx="17570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</a:p>
          </p:txBody>
        </p:sp>
        <p:cxnSp>
          <p:nvCxnSpPr>
            <p:cNvPr id="74" name="直接箭头连接符 73"/>
            <p:cNvCxnSpPr>
              <a:stCxn id="14" idx="2"/>
              <a:endCxn id="19" idx="0"/>
            </p:cNvCxnSpPr>
            <p:nvPr/>
          </p:nvCxnSpPr>
          <p:spPr>
            <a:xfrm flipH="1">
              <a:off x="6859145" y="1695552"/>
              <a:ext cx="818334" cy="4726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4" idx="2"/>
              <a:endCxn id="21" idx="0"/>
            </p:cNvCxnSpPr>
            <p:nvPr/>
          </p:nvCxnSpPr>
          <p:spPr>
            <a:xfrm flipH="1">
              <a:off x="7396802" y="1695552"/>
              <a:ext cx="280677" cy="4726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4" idx="2"/>
              <a:endCxn id="20" idx="0"/>
            </p:cNvCxnSpPr>
            <p:nvPr/>
          </p:nvCxnSpPr>
          <p:spPr>
            <a:xfrm>
              <a:off x="7677479" y="1695552"/>
              <a:ext cx="246078" cy="4726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4" idx="2"/>
            </p:cNvCxnSpPr>
            <p:nvPr/>
          </p:nvCxnSpPr>
          <p:spPr>
            <a:xfrm>
              <a:off x="7677479" y="1695552"/>
              <a:ext cx="800315" cy="5107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32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385" y="769441"/>
            <a:ext cx="5955476" cy="923330"/>
          </a:xfrm>
          <a:prstGeom prst="rect">
            <a:avLst/>
          </a:prstGeom>
          <a:noFill/>
          <a:ln>
            <a:solidFill>
              <a:srgbClr val="5080FF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重用现有类的功能，并在此基础上进行扩展。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将相关类的共性进行抽象，统一概念，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4442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三大特征 </a:t>
            </a:r>
            <a:r>
              <a:rPr lang="en-US" altLang="zh-CN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— </a:t>
            </a:r>
            <a:r>
              <a:rPr lang="zh-CN" altLang="en-US" sz="4400" b="0" cap="none" spc="0" dirty="0">
                <a:ln w="0">
                  <a:solidFill>
                    <a:schemeClr val="accent4"/>
                  </a:solidFill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继承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031690" y="1689959"/>
            <a:ext cx="3477753" cy="3999474"/>
            <a:chOff x="4031690" y="1689959"/>
            <a:chExt cx="3477753" cy="3999474"/>
          </a:xfrm>
        </p:grpSpPr>
        <p:sp>
          <p:nvSpPr>
            <p:cNvPr id="6" name="矩形 5"/>
            <p:cNvSpPr/>
            <p:nvPr/>
          </p:nvSpPr>
          <p:spPr>
            <a:xfrm>
              <a:off x="5408431" y="1689959"/>
              <a:ext cx="14157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角色类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31690" y="3134888"/>
              <a:ext cx="608805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初始马里奥</a:t>
              </a:r>
              <a:endParaRPr lang="zh-CN" altLang="en-US" sz="3200" b="1" cap="none" spc="0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52779" y="3134888"/>
              <a:ext cx="608805" cy="25545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子弹马里奥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752417" y="3986832"/>
              <a:ext cx="17570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0"/>
                  <a:solidFill>
                    <a:srgbClr val="F8CBB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</a:p>
          </p:txBody>
        </p:sp>
        <p:cxnSp>
          <p:nvCxnSpPr>
            <p:cNvPr id="11" name="直接箭头连接符 10"/>
            <p:cNvCxnSpPr>
              <a:stCxn id="6" idx="2"/>
            </p:cNvCxnSpPr>
            <p:nvPr/>
          </p:nvCxnSpPr>
          <p:spPr>
            <a:xfrm flipH="1">
              <a:off x="4442243" y="2274734"/>
              <a:ext cx="1674074" cy="8362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2"/>
              <a:endCxn id="8" idx="0"/>
            </p:cNvCxnSpPr>
            <p:nvPr/>
          </p:nvCxnSpPr>
          <p:spPr>
            <a:xfrm flipH="1">
              <a:off x="5457182" y="2274734"/>
              <a:ext cx="659135" cy="860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cxnSpLocks/>
              <a:stCxn id="6" idx="2"/>
            </p:cNvCxnSpPr>
            <p:nvPr/>
          </p:nvCxnSpPr>
          <p:spPr>
            <a:xfrm>
              <a:off x="6116317" y="2274734"/>
              <a:ext cx="403484" cy="8612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580007" y="2412423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rgbClr val="F8CBB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游戏界面类</a:t>
            </a:r>
            <a:endParaRPr lang="zh-CN" altLang="en-US" sz="3200" b="1" cap="none" spc="0" dirty="0">
              <a:ln w="0"/>
              <a:solidFill>
                <a:srgbClr val="F8CBB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直接箭头连接符 27"/>
          <p:cNvCxnSpPr>
            <a:stCxn id="26" idx="3"/>
          </p:cNvCxnSpPr>
          <p:nvPr/>
        </p:nvCxnSpPr>
        <p:spPr>
          <a:xfrm flipV="1">
            <a:off x="2816517" y="2128124"/>
            <a:ext cx="2656847" cy="5766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7" idx="1"/>
          </p:cNvCxnSpPr>
          <p:nvPr/>
        </p:nvCxnSpPr>
        <p:spPr>
          <a:xfrm>
            <a:off x="2177680" y="3051043"/>
            <a:ext cx="1854010" cy="13611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>
            <a:off x="2203070" y="3059048"/>
            <a:ext cx="4012328" cy="11079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1"/>
          </p:cNvCxnSpPr>
          <p:nvPr/>
        </p:nvCxnSpPr>
        <p:spPr>
          <a:xfrm>
            <a:off x="2177680" y="3059048"/>
            <a:ext cx="2975099" cy="13531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177680" y="913633"/>
            <a:ext cx="5235010" cy="3642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1D4C93-C43D-4594-A959-8572863C9CEA}"/>
              </a:ext>
            </a:extLst>
          </p:cNvPr>
          <p:cNvGrpSpPr/>
          <p:nvPr/>
        </p:nvGrpSpPr>
        <p:grpSpPr>
          <a:xfrm>
            <a:off x="362113" y="5354109"/>
            <a:ext cx="1260077" cy="791239"/>
            <a:chOff x="561007" y="4955556"/>
            <a:chExt cx="1260077" cy="79123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C97B116-CCC6-446E-8408-D8167C149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07" y="5136320"/>
              <a:ext cx="705438" cy="61047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CF1ADF7-12C6-4AB3-92DE-2997DF81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957" y="4955556"/>
              <a:ext cx="584127" cy="73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80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4126</TotalTime>
  <Words>974</Words>
  <Application>Microsoft Office PowerPoint</Application>
  <PresentationFormat>全屏显示(4:3)</PresentationFormat>
  <Paragraphs>175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Fixedsys Excelsior 3.01</vt:lpstr>
      <vt:lpstr>Showcard Gothic</vt:lpstr>
      <vt:lpstr>等线</vt:lpstr>
      <vt:lpstr>等线 Light</vt:lpstr>
      <vt:lpstr>方正粗黑宋简体</vt:lpstr>
      <vt:lpstr>华文琥珀</vt:lpstr>
      <vt:lpstr>华文楷体</vt:lpstr>
      <vt:lpstr>微软雅黑</vt:lpstr>
      <vt:lpstr>Arial</vt:lpstr>
      <vt:lpstr>Arial Rounded MT Bold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面向对象答辩</dc:title>
  <dc:creator>Lewizo</dc:creator>
  <cp:lastModifiedBy>Q tx</cp:lastModifiedBy>
  <cp:revision>82</cp:revision>
  <dcterms:created xsi:type="dcterms:W3CDTF">2020-04-19T17:40:06Z</dcterms:created>
  <dcterms:modified xsi:type="dcterms:W3CDTF">2020-04-24T11:43:28Z</dcterms:modified>
</cp:coreProperties>
</file>