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8" r:id="rId3"/>
    <p:sldId id="289" r:id="rId4"/>
    <p:sldId id="315" r:id="rId5"/>
    <p:sldId id="307" r:id="rId6"/>
    <p:sldId id="316" r:id="rId7"/>
    <p:sldId id="317" r:id="rId8"/>
    <p:sldId id="312" r:id="rId9"/>
    <p:sldId id="318" r:id="rId10"/>
    <p:sldId id="319" r:id="rId11"/>
    <p:sldId id="320" r:id="rId12"/>
    <p:sldId id="330" r:id="rId13"/>
    <p:sldId id="331" r:id="rId14"/>
    <p:sldId id="287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5CA1"/>
    <a:srgbClr val="25A2FF"/>
    <a:srgbClr val="93D1FF"/>
    <a:srgbClr val="003258"/>
    <a:srgbClr val="D7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6AB88E-CA0D-4E6C-BBD8-32D15E0BBAAA}">
  <a:tblStyle styleId="{896AB88E-CA0D-4E6C-BBD8-32D15E0B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D-4BDB-82BF-674E14B77C4B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005CA1"/>
                      </a:solidFill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44D-4BDB-82BF-674E14B77C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595959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Rain</c:v>
                </c:pt>
                <c:pt idx="1">
                  <c:v>Clear</c:v>
                </c:pt>
                <c:pt idx="2">
                  <c:v>Overcast</c:v>
                </c:pt>
                <c:pt idx="3">
                  <c:v>Partially cloudy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209</c:v>
                </c:pt>
                <c:pt idx="1">
                  <c:v>219</c:v>
                </c:pt>
                <c:pt idx="2">
                  <c:v>1548</c:v>
                </c:pt>
                <c:pt idx="3">
                  <c:v>6802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4D-4BDB-82BF-674E14B77C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60956200"/>
        <c:axId val="460957640"/>
      </c:barChart>
      <c:catAx>
        <c:axId val="460956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7640"/>
        <c:crosses val="autoZero"/>
        <c:auto val="1"/>
        <c:lblAlgn val="ctr"/>
        <c:lblOffset val="100"/>
        <c:noMultiLvlLbl val="0"/>
      </c:catAx>
      <c:valAx>
        <c:axId val="46095764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000000">
                <a:lumMod val="25000"/>
                <a:lumOff val="75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0956200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30555-C1D0-DB32-4313-30CC2397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982DF-DD70-D046-6223-6FD8C7576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2A1493-436D-30E9-EEA2-ED5ACBA54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73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515D-6FCB-3787-F6A3-7BAB80832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8FFE4-7ABD-871B-364A-C294173C3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2CDED-BFEA-A675-FF11-D4B126B9E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9174c58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9174c58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Ref idx="1001">
        <a:schemeClr val="bg1"/>
      </p:bgRef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057A-0D0A-8E6B-2975-9D55E32319F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solidFill>
                  <a:srgbClr val="005C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03920" cy="347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Ref idx="1001">
        <a:schemeClr val="bg1"/>
      </p:bgRef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95956-BD94-1690-E67C-B0672741D751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D7E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mfortaa"/>
              <a:buNone/>
              <a:defRPr sz="2400" b="1">
                <a:solidFill>
                  <a:srgbClr val="005CA1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005CA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45098" y="-125"/>
            <a:ext cx="639890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21945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swald"/>
              <a:buNone/>
              <a:defRPr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12" y="0"/>
            <a:ext cx="18099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5CA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005CA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12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01" y="4283876"/>
            <a:ext cx="2803200" cy="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0C7E4E-4A2D-64CC-27CA-2072E7B0A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44" y="3422968"/>
            <a:ext cx="1700164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00">
                <a:solidFill>
                  <a:srgbClr val="005CA1"/>
                </a:solidFill>
                <a:latin typeface="Montserrat" panose="000005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measuring-societal-vulnerability-critical-infrastructure-failure-due-extreme-weather-event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utreach.org/articles/value-added-data-systems-architecture-end-user-informed-data-prepar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21/04/casos-de-uso-donde-machine-learning-tiene-mas-impact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609600" y="420705"/>
            <a:ext cx="649224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WEATHER CLASSIFICATION BASED ON HO CHI MINH CITY WEATHER DATA</a:t>
            </a:r>
            <a:endParaRPr lang="en-US" sz="3200" dirty="0">
              <a:solidFill>
                <a:srgbClr val="005CA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44420" y="1737957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Phan Thanh Hải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18520705</a:t>
            </a:r>
            <a:endParaRPr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80416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Lê Quang Thắng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16521099</a:t>
            </a:r>
          </a:p>
        </p:txBody>
      </p:sp>
      <p:sp>
        <p:nvSpPr>
          <p:cNvPr id="2" name="Google Shape;73;p14">
            <a:extLst>
              <a:ext uri="{FF2B5EF4-FFF2-40B4-BE49-F238E27FC236}">
                <a16:creationId xmlns:a16="http://schemas.microsoft.com/office/drawing/2014/main" id="{83F23F30-4524-F11D-9B4E-CB7780988A8F}"/>
              </a:ext>
            </a:extLst>
          </p:cNvPr>
          <p:cNvSpPr txBox="1"/>
          <p:nvPr/>
        </p:nvSpPr>
        <p:spPr>
          <a:xfrm>
            <a:off x="609600" y="2625090"/>
            <a:ext cx="621792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Department of Computer Science, University of Information Technology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5CA1"/>
                </a:solidFill>
                <a:latin typeface="Oswald"/>
                <a:ea typeface="Oswald"/>
                <a:cs typeface="Oswald"/>
                <a:sym typeface="Oswald"/>
              </a:rPr>
              <a:t>CS114.L11: Machine Learning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Nguyễn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Lưu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Thuỳ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Ngân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, Dr.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Dương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Ngọc</a:t>
            </a: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Hảo</a:t>
            </a:r>
            <a:endParaRPr lang="en-US" sz="16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January 1, 2022</a:t>
            </a:r>
            <a:endParaRPr lang="en-US" sz="18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36F2189F-0A34-CDC3-A2F2-F43527E29431}"/>
              </a:ext>
            </a:extLst>
          </p:cNvPr>
          <p:cNvSpPr txBox="1"/>
          <p:nvPr/>
        </p:nvSpPr>
        <p:spPr>
          <a:xfrm>
            <a:off x="4863900" y="1737955"/>
            <a:ext cx="1828800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Trương Tấn Sang</a:t>
            </a:r>
            <a:r>
              <a:rPr lang="en-US" sz="1600" b="1" baseline="30000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swald"/>
                <a:ea typeface="Oswald"/>
                <a:cs typeface="Oswald"/>
                <a:sym typeface="Oswald"/>
              </a:rPr>
              <a:t>18521336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3FFF6-0165-9AE5-71BE-E2DAA042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6E3283-E4A8-7539-48CA-196E2BBF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Stages of building ML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A76F84-CFEF-D675-02C6-5FDACCB7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06805"/>
              </p:ext>
            </p:extLst>
          </p:nvPr>
        </p:nvGraphicFramePr>
        <p:xfrm>
          <a:off x="2560320" y="1130702"/>
          <a:ext cx="4023360" cy="3657600"/>
        </p:xfrm>
        <a:graphic>
          <a:graphicData uri="http://schemas.openxmlformats.org/drawingml/2006/table">
            <a:tbl>
              <a:tblPr firstRow="1" firstCol="1" bandRow="1"/>
              <a:tblGrid>
                <a:gridCol w="2011680">
                  <a:extLst>
                    <a:ext uri="{9D8B030D-6E8A-4147-A177-3AD203B41FA5}">
                      <a16:colId xmlns:a16="http://schemas.microsoft.com/office/drawing/2014/main" val="365572530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9367111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Attributes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Correlation Coeff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9044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Hour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0.029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6489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Day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0.0022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0466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Month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0.086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1744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  <a:endParaRPr lang="en-US" sz="1600" b="1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105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Temperature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0.13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2383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0.044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2208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0.012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6023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  <a:sym typeface="Symbol" panose="05050102010706020507" pitchFamily="18" charset="2"/>
                        </a:rPr>
                        <a:t> </a:t>
                      </a: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0.36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2862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Relative Humidity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0.17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50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E8D31-0BE6-58ED-D402-F83C1C6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5B626-6D03-B959-E615-E5B672FD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Stages of building ML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0E67E0-B13A-4100-80A2-AD17533DE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73277"/>
              </p:ext>
            </p:extLst>
          </p:nvPr>
        </p:nvGraphicFramePr>
        <p:xfrm>
          <a:off x="685800" y="1112727"/>
          <a:ext cx="7772400" cy="3383280"/>
        </p:xfrm>
        <a:graphic>
          <a:graphicData uri="http://schemas.openxmlformats.org/drawingml/2006/table">
            <a:tbl>
              <a:tblPr firstRow="1" firstCol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38639029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04285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94451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603913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64454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34838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96661018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Mô</a:t>
                      </a: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hình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Macro-average</a:t>
                      </a:r>
                      <a:endParaRPr lang="en-US" sz="1600" b="1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Weighted-average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0139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F1</a:t>
                      </a:r>
                      <a:endParaRPr lang="en-US" sz="1600" b="1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780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Decision Tree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85.21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89.60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86.97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97.83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97.27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97.51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9744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Random Forest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92.71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88.82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90.44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98.39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98.52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98.42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808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Logistic Regression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73.03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74.98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73.99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95.33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97.61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96.46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753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SVM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72.97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73.85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73.39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95.22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97.49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96.34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49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Montserrat" panose="00000500000000000000" pitchFamily="2" charset="0"/>
                        </a:rPr>
                        <a:t>K-nearest Neighbor</a:t>
                      </a:r>
                      <a:endParaRPr lang="en-US" sz="16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69.92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67.22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68.39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93.51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93.52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5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ndexing—How does it work? - MDPI Blog">
            <a:extLst>
              <a:ext uri="{FF2B5EF4-FFF2-40B4-BE49-F238E27FC236}">
                <a16:creationId xmlns:a16="http://schemas.microsoft.com/office/drawing/2014/main" id="{EB59F71B-BF5F-04DB-EEEC-B6B7C49EF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3557"/>
          <a:stretch/>
        </p:blipFill>
        <p:spPr bwMode="auto">
          <a:xfrm>
            <a:off x="0" y="0"/>
            <a:ext cx="9144000" cy="52425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917E0-8B50-1F54-87C3-6ED58BE6A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CA418-0B62-C032-556E-7EBE624F2898}"/>
              </a:ext>
            </a:extLst>
          </p:cNvPr>
          <p:cNvSpPr/>
          <p:nvPr/>
        </p:nvSpPr>
        <p:spPr>
          <a:xfrm>
            <a:off x="0" y="1508649"/>
            <a:ext cx="9144000" cy="1645920"/>
          </a:xfrm>
          <a:prstGeom prst="rect">
            <a:avLst/>
          </a:prstGeom>
          <a:solidFill>
            <a:srgbClr val="005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412F6-4B86-7314-9E66-65A41991C268}"/>
              </a:ext>
            </a:extLst>
          </p:cNvPr>
          <p:cNvSpPr/>
          <p:nvPr/>
        </p:nvSpPr>
        <p:spPr>
          <a:xfrm>
            <a:off x="1712156" y="1794510"/>
            <a:ext cx="1097280" cy="109728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005C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F5328-9D3E-A5D2-0F67-4A64DD13D1F8}"/>
              </a:ext>
            </a:extLst>
          </p:cNvPr>
          <p:cNvCxnSpPr>
            <a:cxnSpLocks/>
          </p:cNvCxnSpPr>
          <p:nvPr/>
        </p:nvCxnSpPr>
        <p:spPr>
          <a:xfrm>
            <a:off x="3332285" y="1703070"/>
            <a:ext cx="0" cy="12801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86F7F9-6480-6A96-AF6B-2A5DC2791095}"/>
              </a:ext>
            </a:extLst>
          </p:cNvPr>
          <p:cNvSpPr txBox="1"/>
          <p:nvPr/>
        </p:nvSpPr>
        <p:spPr>
          <a:xfrm>
            <a:off x="3821724" y="1979685"/>
            <a:ext cx="4663440" cy="72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C4FBEE1B-3908-CB69-E035-29330D600F2B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5CA1"/>
                </a:solidFill>
                <a:latin typeface="Montserrat" panose="00000500000000000000" pitchFamily="2" charset="0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2F6E-CCEE-3C6C-E5E0-D2583F3F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B03B0-5D57-A5BC-6244-7C07440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62813-79B7-5930-77FA-47D05BF41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vi-VN" dirty="0">
                <a:solidFill>
                  <a:srgbClr val="595959"/>
                </a:solidFill>
              </a:rPr>
              <a:t>What is </a:t>
            </a:r>
            <a:r>
              <a:rPr lang="vi-VN" b="1" dirty="0">
                <a:solidFill>
                  <a:srgbClr val="005CA1"/>
                </a:solidFill>
              </a:rPr>
              <a:t>Achieved</a:t>
            </a:r>
            <a:r>
              <a:rPr lang="vi-VN" dirty="0">
                <a:solidFill>
                  <a:srgbClr val="595959"/>
                </a:solidFill>
              </a:rPr>
              <a:t>?</a:t>
            </a:r>
            <a:endParaRPr lang="en-US" dirty="0">
              <a:solidFill>
                <a:srgbClr val="595959"/>
              </a:solidFill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595959"/>
                </a:solidFill>
              </a:rPr>
              <a:t>What is </a:t>
            </a:r>
            <a:r>
              <a:rPr lang="en-US" b="1" dirty="0">
                <a:solidFill>
                  <a:srgbClr val="005CA1"/>
                </a:solidFill>
              </a:rPr>
              <a:t>Not Achieved</a:t>
            </a:r>
            <a:r>
              <a:rPr lang="en-US" dirty="0">
                <a:solidFill>
                  <a:srgbClr val="595959"/>
                </a:solidFill>
              </a:rPr>
              <a:t>?</a:t>
            </a:r>
          </a:p>
          <a:p>
            <a:pPr>
              <a:spcAft>
                <a:spcPts val="300"/>
              </a:spcAft>
            </a:pPr>
            <a:r>
              <a:rPr lang="en-US" b="1" dirty="0">
                <a:solidFill>
                  <a:srgbClr val="005CA1"/>
                </a:solidFill>
              </a:rPr>
              <a:t>Future Development </a:t>
            </a:r>
            <a:r>
              <a:rPr lang="en-US" dirty="0">
                <a:solidFill>
                  <a:srgbClr val="595959"/>
                </a:solidFill>
              </a:rPr>
              <a:t>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F80E9-E243-019B-B5D8-4D14468A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97" y="2489688"/>
            <a:ext cx="5076206" cy="2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6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3319200" y="668850"/>
            <a:ext cx="25056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33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-"/>
            </a:pPr>
            <a:r>
              <a:rPr lang="en" sz="4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HẾT -</a:t>
            </a:r>
            <a:endParaRPr sz="4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675" y="393387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225" y="3933875"/>
            <a:ext cx="80010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2743200" y="2206050"/>
            <a:ext cx="36576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GIẢI ĐÁP THẮC MẮC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HỎI XOÁY ĐÁP XOAY</a:t>
            </a:r>
            <a:endParaRPr sz="18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TextBox 1082">
            <a:extLst>
              <a:ext uri="{FF2B5EF4-FFF2-40B4-BE49-F238E27FC236}">
                <a16:creationId xmlns:a16="http://schemas.microsoft.com/office/drawing/2014/main" id="{B8807901-36EE-1EAA-F18E-B4D1297E310E}"/>
              </a:ext>
            </a:extLst>
          </p:cNvPr>
          <p:cNvSpPr txBox="1"/>
          <p:nvPr/>
        </p:nvSpPr>
        <p:spPr>
          <a:xfrm>
            <a:off x="1095991" y="1366126"/>
            <a:ext cx="722376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13516C5F-1CD8-7716-5603-9F4200AF6F36}"/>
              </a:ext>
            </a:extLst>
          </p:cNvPr>
          <p:cNvSpPr txBox="1"/>
          <p:nvPr/>
        </p:nvSpPr>
        <p:spPr>
          <a:xfrm>
            <a:off x="1095991" y="2133891"/>
            <a:ext cx="786384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DATA PREPARATION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C7F5A4D7-6015-288F-BC48-C3109EB3B74A}"/>
              </a:ext>
            </a:extLst>
          </p:cNvPr>
          <p:cNvSpPr txBox="1"/>
          <p:nvPr/>
        </p:nvSpPr>
        <p:spPr>
          <a:xfrm>
            <a:off x="1095991" y="2999240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STAGES OF BUILDING A ML MODEL</a:t>
            </a:r>
          </a:p>
        </p:txBody>
      </p:sp>
      <p:sp>
        <p:nvSpPr>
          <p:cNvPr id="1087" name="Title 1086">
            <a:extLst>
              <a:ext uri="{FF2B5EF4-FFF2-40B4-BE49-F238E27FC236}">
                <a16:creationId xmlns:a16="http://schemas.microsoft.com/office/drawing/2014/main" id="{DE87E28F-4257-7DBD-63F3-0A99A40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Table Of Contents</a:t>
            </a:r>
            <a:endParaRPr lang="en-US" dirty="0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623012F7-FAD9-DCC4-FD14-483CE1ABC52C}"/>
              </a:ext>
            </a:extLst>
          </p:cNvPr>
          <p:cNvSpPr/>
          <p:nvPr/>
        </p:nvSpPr>
        <p:spPr>
          <a:xfrm>
            <a:off x="443975" y="132154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EF16DA1B-6FE5-596B-8694-233BD2374CD7}"/>
              </a:ext>
            </a:extLst>
          </p:cNvPr>
          <p:cNvSpPr/>
          <p:nvPr/>
        </p:nvSpPr>
        <p:spPr>
          <a:xfrm>
            <a:off x="443975" y="2085426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5FF0103A-311A-518D-C780-76683C9EFEA1}"/>
              </a:ext>
            </a:extLst>
          </p:cNvPr>
          <p:cNvSpPr/>
          <p:nvPr/>
        </p:nvSpPr>
        <p:spPr>
          <a:xfrm>
            <a:off x="443975" y="2975197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9775F-67AF-2D4F-F2E1-9B19F9708033}"/>
              </a:ext>
            </a:extLst>
          </p:cNvPr>
          <p:cNvSpPr txBox="1"/>
          <p:nvPr/>
        </p:nvSpPr>
        <p:spPr>
          <a:xfrm>
            <a:off x="1095991" y="3864968"/>
            <a:ext cx="6858000" cy="43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5CA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048767-DF3D-42FC-5DCC-640C6E119990}"/>
              </a:ext>
            </a:extLst>
          </p:cNvPr>
          <p:cNvSpPr/>
          <p:nvPr/>
        </p:nvSpPr>
        <p:spPr>
          <a:xfrm>
            <a:off x="443975" y="3806990"/>
            <a:ext cx="548640" cy="548640"/>
          </a:xfrm>
          <a:prstGeom prst="ellipse">
            <a:avLst/>
          </a:prstGeom>
          <a:solidFill>
            <a:srgbClr val="005C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Segoe UI Black" panose="020B0A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42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269A4E-07DA-2056-85B7-92D7AEC4E1A4}"/>
              </a:ext>
            </a:extLst>
          </p:cNvPr>
          <p:cNvCxnSpPr>
            <a:cxnSpLocks/>
          </p:cNvCxnSpPr>
          <p:nvPr/>
        </p:nvCxnSpPr>
        <p:spPr>
          <a:xfrm>
            <a:off x="8082280" y="1030514"/>
            <a:ext cx="0" cy="30157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4B1556-FDC3-FAB6-A836-66D4F5040642}"/>
              </a:ext>
            </a:extLst>
          </p:cNvPr>
          <p:cNvCxnSpPr/>
          <p:nvPr/>
        </p:nvCxnSpPr>
        <p:spPr>
          <a:xfrm>
            <a:off x="3053080" y="1030514"/>
            <a:ext cx="5029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7303F87-9E9A-FFE5-9FFA-33AB6B60C1E4}"/>
              </a:ext>
            </a:extLst>
          </p:cNvPr>
          <p:cNvSpPr/>
          <p:nvPr/>
        </p:nvSpPr>
        <p:spPr>
          <a:xfrm flipV="1">
            <a:off x="0" y="-1"/>
            <a:ext cx="2468880" cy="5143501"/>
          </a:xfrm>
          <a:prstGeom prst="round2SameRect">
            <a:avLst>
              <a:gd name="adj1" fmla="val 8143"/>
              <a:gd name="adj2" fmla="val 0"/>
            </a:avLst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DC38C-3932-987A-A52D-010113D6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25" r="28125"/>
          <a:stretch/>
        </p:blipFill>
        <p:spPr bwMode="auto">
          <a:xfrm>
            <a:off x="1097280" y="859064"/>
            <a:ext cx="2743200" cy="2743200"/>
          </a:xfrm>
          <a:custGeom>
            <a:avLst/>
            <a:gdLst>
              <a:gd name="connsiteX0" fmla="*/ 1574800 w 3149600"/>
              <a:gd name="connsiteY0" fmla="*/ 0 h 3149600"/>
              <a:gd name="connsiteX1" fmla="*/ 3149600 w 3149600"/>
              <a:gd name="connsiteY1" fmla="*/ 1574800 h 3149600"/>
              <a:gd name="connsiteX2" fmla="*/ 1574800 w 3149600"/>
              <a:gd name="connsiteY2" fmla="*/ 3149600 h 3149600"/>
              <a:gd name="connsiteX3" fmla="*/ 0 w 3149600"/>
              <a:gd name="connsiteY3" fmla="*/ 1574800 h 3149600"/>
              <a:gd name="connsiteX4" fmla="*/ 1574800 w 3149600"/>
              <a:gd name="connsiteY4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3149600">
                <a:moveTo>
                  <a:pt x="1574800" y="0"/>
                </a:moveTo>
                <a:cubicBezTo>
                  <a:pt x="2444538" y="0"/>
                  <a:pt x="3149600" y="705062"/>
                  <a:pt x="3149600" y="1574800"/>
                </a:cubicBezTo>
                <a:cubicBezTo>
                  <a:pt x="3149600" y="2444538"/>
                  <a:pt x="2444538" y="3149600"/>
                  <a:pt x="1574800" y="3149600"/>
                </a:cubicBezTo>
                <a:cubicBezTo>
                  <a:pt x="705062" y="3149600"/>
                  <a:pt x="0" y="2444538"/>
                  <a:pt x="0" y="1574800"/>
                </a:cubicBezTo>
                <a:cubicBezTo>
                  <a:pt x="0" y="705062"/>
                  <a:pt x="705062" y="0"/>
                  <a:pt x="1574800" y="0"/>
                </a:cubicBezTo>
                <a:close/>
              </a:path>
            </a:pathLst>
          </a:custGeom>
          <a:noFill/>
          <a:ln w="76200">
            <a:solidFill>
              <a:srgbClr val="005CA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539BE2-D6A0-E625-752D-9EF7C8FC2C84}"/>
              </a:ext>
            </a:extLst>
          </p:cNvPr>
          <p:cNvCxnSpPr>
            <a:cxnSpLocks/>
          </p:cNvCxnSpPr>
          <p:nvPr/>
        </p:nvCxnSpPr>
        <p:spPr>
          <a:xfrm>
            <a:off x="2468880" y="631553"/>
            <a:ext cx="667512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5EC4872-AD02-3B7B-7155-7B3F900CF38D}"/>
              </a:ext>
            </a:extLst>
          </p:cNvPr>
          <p:cNvSpPr/>
          <p:nvPr/>
        </p:nvSpPr>
        <p:spPr>
          <a:xfrm>
            <a:off x="868680" y="630464"/>
            <a:ext cx="3200400" cy="32004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93D276-6BFC-0603-CD14-61E4CEC826CF}"/>
              </a:ext>
            </a:extLst>
          </p:cNvPr>
          <p:cNvSpPr/>
          <p:nvPr/>
        </p:nvSpPr>
        <p:spPr>
          <a:xfrm>
            <a:off x="2400300" y="561884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2B895-BED8-856F-28E9-811B6D235762}"/>
              </a:ext>
            </a:extLst>
          </p:cNvPr>
          <p:cNvCxnSpPr>
            <a:cxnSpLocks/>
          </p:cNvCxnSpPr>
          <p:nvPr/>
        </p:nvCxnSpPr>
        <p:spPr>
          <a:xfrm>
            <a:off x="2074818" y="4046220"/>
            <a:ext cx="0" cy="1097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0FA829-2D73-9758-DBB5-222ED26E7FFA}"/>
              </a:ext>
            </a:extLst>
          </p:cNvPr>
          <p:cNvSpPr txBox="1"/>
          <p:nvPr/>
        </p:nvSpPr>
        <p:spPr>
          <a:xfrm>
            <a:off x="2286000" y="3071666"/>
            <a:ext cx="6400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endParaRPr lang="en-US" sz="3200" b="1" dirty="0">
              <a:solidFill>
                <a:srgbClr val="005CA1"/>
              </a:solidFill>
              <a:latin typeface="Montserrat" panose="00000500000000000000" pitchFamily="2" charset="0"/>
            </a:endParaRP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1.</a:t>
            </a:r>
          </a:p>
          <a:p>
            <a:pPr algn="r"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32C6D2-AC6A-CCD3-9CA4-9F7D56F22BA9}"/>
              </a:ext>
            </a:extLst>
          </p:cNvPr>
          <p:cNvCxnSpPr>
            <a:cxnSpLocks/>
          </p:cNvCxnSpPr>
          <p:nvPr/>
        </p:nvCxnSpPr>
        <p:spPr>
          <a:xfrm flipH="1">
            <a:off x="660400" y="2262483"/>
            <a:ext cx="368300" cy="1323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1BD829-D92A-C9B7-2F2A-F82D0C0CAD2F}"/>
              </a:ext>
            </a:extLst>
          </p:cNvPr>
          <p:cNvCxnSpPr>
            <a:cxnSpLocks/>
          </p:cNvCxnSpPr>
          <p:nvPr/>
        </p:nvCxnSpPr>
        <p:spPr>
          <a:xfrm flipH="1">
            <a:off x="798830" y="2130109"/>
            <a:ext cx="202312" cy="727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5A9E09-56CE-506E-13BB-E4D5A976657A}"/>
              </a:ext>
            </a:extLst>
          </p:cNvPr>
          <p:cNvSpPr/>
          <p:nvPr/>
        </p:nvSpPr>
        <p:spPr>
          <a:xfrm>
            <a:off x="568960" y="2363076"/>
            <a:ext cx="91440" cy="9144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AC27BF-4C38-5435-C9B6-1C8EC7396BC0}"/>
              </a:ext>
            </a:extLst>
          </p:cNvPr>
          <p:cNvSpPr/>
          <p:nvPr/>
        </p:nvSpPr>
        <p:spPr>
          <a:xfrm>
            <a:off x="1064172" y="1289019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D8E066-B03E-AE6B-37E2-F8C35293EE80}"/>
              </a:ext>
            </a:extLst>
          </p:cNvPr>
          <p:cNvSpPr/>
          <p:nvPr/>
        </p:nvSpPr>
        <p:spPr>
          <a:xfrm>
            <a:off x="943566" y="2824368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BEF6A-8084-1EFA-8902-07ADF235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8EDB-A2A5-405B-44E6-6160C1AE7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Goal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Develo</a:t>
            </a:r>
            <a:r>
              <a:rPr lang="en-US" dirty="0"/>
              <a:t>p</a:t>
            </a:r>
            <a:r>
              <a:rPr lang="vi-VN" dirty="0"/>
              <a:t> a weather prediction model </a:t>
            </a:r>
            <a:r>
              <a:rPr lang="en-US" dirty="0"/>
              <a:t>by </a:t>
            </a:r>
            <a:r>
              <a:rPr lang="vi-VN" dirty="0"/>
              <a:t>utilizing </a:t>
            </a:r>
            <a:r>
              <a:rPr lang="en-US" dirty="0"/>
              <a:t>HCM</a:t>
            </a:r>
            <a:r>
              <a:rPr lang="vi-VN" dirty="0"/>
              <a:t>'s 2020 weather data.</a:t>
            </a:r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Definition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endParaRPr lang="vi-VN" b="1" u="sng" dirty="0">
              <a:solidFill>
                <a:srgbClr val="005CA1"/>
              </a:solidFill>
            </a:endParaRPr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Input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Time, Temperature, Humidity, Wind, Visibility</a:t>
            </a:r>
            <a:r>
              <a:rPr lang="en-US" dirty="0"/>
              <a:t>, etc.</a:t>
            </a:r>
            <a:endParaRPr lang="vi-VN" dirty="0"/>
          </a:p>
          <a:p>
            <a:pPr marL="344488" indent="0">
              <a:buNone/>
            </a:pPr>
            <a:r>
              <a:rPr lang="vi-VN" b="1" dirty="0">
                <a:solidFill>
                  <a:srgbClr val="005CA1"/>
                </a:solidFill>
              </a:rPr>
              <a:t>Output</a:t>
            </a:r>
            <a:r>
              <a:rPr lang="en-US" b="1" dirty="0">
                <a:solidFill>
                  <a:srgbClr val="005CA1"/>
                </a:solidFill>
              </a:rPr>
              <a:t>.</a:t>
            </a:r>
            <a:r>
              <a:rPr lang="vi-VN" dirty="0"/>
              <a:t> Weather </a:t>
            </a:r>
            <a:r>
              <a:rPr lang="en-US" dirty="0"/>
              <a:t>s</a:t>
            </a:r>
            <a:r>
              <a:rPr lang="vi-VN" dirty="0"/>
              <a:t>tatus (e.g., Clear</a:t>
            </a:r>
            <a:r>
              <a:rPr lang="en-US" dirty="0"/>
              <a:t>, Partially cloudy, etc.</a:t>
            </a:r>
            <a:r>
              <a:rPr lang="vi-VN" dirty="0"/>
              <a:t>).</a:t>
            </a:r>
            <a:endParaRPr lang="en-US" dirty="0"/>
          </a:p>
          <a:p>
            <a:pPr marL="114300" indent="0">
              <a:buNone/>
            </a:pPr>
            <a:endParaRPr lang="vi-VN" dirty="0"/>
          </a:p>
          <a:p>
            <a:pPr marL="114300" indent="0">
              <a:buNone/>
            </a:pPr>
            <a:r>
              <a:rPr lang="vi-VN" b="1" u="sng" dirty="0">
                <a:solidFill>
                  <a:srgbClr val="005CA1"/>
                </a:solidFill>
              </a:rPr>
              <a:t>Application</a:t>
            </a:r>
            <a:r>
              <a:rPr lang="en-US" b="1" u="sng" dirty="0">
                <a:solidFill>
                  <a:srgbClr val="005CA1"/>
                </a:solidFill>
              </a:rPr>
              <a:t>.</a:t>
            </a:r>
            <a:r>
              <a:rPr lang="en-US" b="1" dirty="0">
                <a:solidFill>
                  <a:srgbClr val="005CA1"/>
                </a:solidFill>
              </a:rPr>
              <a:t> </a:t>
            </a:r>
            <a:r>
              <a:rPr lang="vi-VN" dirty="0"/>
              <a:t>Providing information support for efficient planning in:</a:t>
            </a:r>
          </a:p>
          <a:p>
            <a:pPr marL="344488" indent="0">
              <a:buNone/>
            </a:pPr>
            <a:r>
              <a:rPr lang="vi-VN" dirty="0"/>
              <a:t>Meeting Schedules</a:t>
            </a:r>
            <a:r>
              <a:rPr lang="en-US" dirty="0"/>
              <a:t>			</a:t>
            </a:r>
            <a:r>
              <a:rPr lang="vi-VN" dirty="0"/>
              <a:t>Event Organization</a:t>
            </a:r>
          </a:p>
          <a:p>
            <a:pPr marL="344488" indent="0">
              <a:buNone/>
            </a:pPr>
            <a:r>
              <a:rPr lang="vi-VN" dirty="0"/>
              <a:t>Sports Activities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980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4E5DA21-E9CE-0670-DE3C-A50B8A01DF8A}"/>
              </a:ext>
            </a:extLst>
          </p:cNvPr>
          <p:cNvSpPr/>
          <p:nvPr/>
        </p:nvSpPr>
        <p:spPr>
          <a:xfrm>
            <a:off x="5560001" y="0"/>
            <a:ext cx="4114800" cy="5166360"/>
          </a:xfrm>
          <a:prstGeom prst="parallelogram">
            <a:avLst/>
          </a:prstGeom>
          <a:solidFill>
            <a:srgbClr val="005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A0174-A089-0BEA-2F18-1E948B6EBEC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85315" y="1290529"/>
            <a:ext cx="812595" cy="4023360"/>
          </a:xfrm>
          <a:prstGeom prst="line">
            <a:avLst/>
          </a:prstGeom>
          <a:ln w="57150">
            <a:solidFill>
              <a:srgbClr val="005CA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49E4A0B-F5E3-B740-7B45-93A258FA3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83" r="23483"/>
          <a:stretch/>
        </p:blipFill>
        <p:spPr bwMode="auto">
          <a:xfrm>
            <a:off x="5034176" y="0"/>
            <a:ext cx="4109824" cy="5166360"/>
          </a:xfrm>
          <a:custGeom>
            <a:avLst/>
            <a:gdLst>
              <a:gd name="connsiteX0" fmla="*/ 1017270 w 4069080"/>
              <a:gd name="connsiteY0" fmla="*/ 0 h 5115142"/>
              <a:gd name="connsiteX1" fmla="*/ 4069080 w 4069080"/>
              <a:gd name="connsiteY1" fmla="*/ 0 h 5115142"/>
              <a:gd name="connsiteX2" fmla="*/ 3051810 w 4069080"/>
              <a:gd name="connsiteY2" fmla="*/ 5115142 h 5115142"/>
              <a:gd name="connsiteX3" fmla="*/ 0 w 4069080"/>
              <a:gd name="connsiteY3" fmla="*/ 5115142 h 5115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9080" h="5115142">
                <a:moveTo>
                  <a:pt x="1017270" y="0"/>
                </a:moveTo>
                <a:lnTo>
                  <a:pt x="4069080" y="0"/>
                </a:lnTo>
                <a:lnTo>
                  <a:pt x="3051810" y="5115142"/>
                </a:lnTo>
                <a:lnTo>
                  <a:pt x="0" y="511514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49365F-9293-8BA1-105A-34B28611D5AE}"/>
              </a:ext>
            </a:extLst>
          </p:cNvPr>
          <p:cNvSpPr txBox="1"/>
          <p:nvPr/>
        </p:nvSpPr>
        <p:spPr>
          <a:xfrm>
            <a:off x="388575" y="214166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2.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Data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Preparation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978D3-0ECE-132C-0C4B-80A43A27596A}"/>
              </a:ext>
            </a:extLst>
          </p:cNvPr>
          <p:cNvCxnSpPr/>
          <p:nvPr/>
        </p:nvCxnSpPr>
        <p:spPr>
          <a:xfrm>
            <a:off x="495211" y="2139035"/>
            <a:ext cx="2560320" cy="0"/>
          </a:xfrm>
          <a:prstGeom prst="line">
            <a:avLst/>
          </a:prstGeom>
          <a:ln w="1905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9E40D6-3384-AEA3-55ED-B26FBF66D0D6}"/>
              </a:ext>
            </a:extLst>
          </p:cNvPr>
          <p:cNvSpPr txBox="1"/>
          <p:nvPr/>
        </p:nvSpPr>
        <p:spPr>
          <a:xfrm>
            <a:off x="5034176" y="5166360"/>
            <a:ext cx="410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esearchoutreach.org/articles/value-added-data-systems-architecture-end-user-informed-data-prepara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4054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652C-7663-7D81-7F2D-6E89ABDF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830150-5AE2-51F3-52EA-A06F6C71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preparation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FEED3F28-408D-9EDE-9708-FC111A7D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71134"/>
              </p:ext>
            </p:extLst>
          </p:nvPr>
        </p:nvGraphicFramePr>
        <p:xfrm>
          <a:off x="457200" y="1194376"/>
          <a:ext cx="77724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80036213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468302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919703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170219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5922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672393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4376905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Date time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Wind Speed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Visibility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Cloud Cover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Relative Humidity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Conditions</a:t>
                      </a:r>
                      <a:endParaRPr lang="en-US" sz="1600" b="1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865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0:00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7.6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67.03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5753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1:00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25.9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25.4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73.53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4724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1/1/2020 2:00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25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10.1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71.96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indent="0" algn="l" fontAlgn="b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dirty="0">
                          <a:solidFill>
                            <a:srgbClr val="595959"/>
                          </a:solidFill>
                          <a:effectLst/>
                          <a:latin typeface="Montserrat" panose="00000500000000000000" pitchFamily="2" charset="0"/>
                        </a:rPr>
                        <a:t>Partially cloudy</a:t>
                      </a:r>
                      <a:endParaRPr lang="en-US" sz="1600" b="0" i="0" u="none" strike="noStrike" dirty="0">
                        <a:solidFill>
                          <a:srgbClr val="595959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940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9735E2-989D-5F3A-DCEB-CF0124BC8DEA}"/>
              </a:ext>
            </a:extLst>
          </p:cNvPr>
          <p:cNvSpPr txBox="1"/>
          <p:nvPr/>
        </p:nvSpPr>
        <p:spPr>
          <a:xfrm>
            <a:off x="457200" y="3954553"/>
            <a:ext cx="4114800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Crawl data from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Visual Crossing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58A97-5451-C164-8BE0-7405FB80FF9E}"/>
              </a:ext>
            </a:extLst>
          </p:cNvPr>
          <p:cNvSpPr txBox="1"/>
          <p:nvPr/>
        </p:nvSpPr>
        <p:spPr>
          <a:xfrm>
            <a:off x="5723340" y="3946090"/>
            <a:ext cx="3108960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5CA1"/>
                </a:solidFill>
                <a:latin typeface="Montserrat" panose="00000500000000000000" pitchFamily="2" charset="0"/>
              </a:rPr>
              <a:t>80% training data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compared to 20% test data</a:t>
            </a:r>
            <a:endParaRPr lang="en-US" sz="2400" b="1" dirty="0">
              <a:solidFill>
                <a:srgbClr val="005CA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C52009-C86E-8585-3B55-F1D99D4BEF69}"/>
              </a:ext>
            </a:extLst>
          </p:cNvPr>
          <p:cNvCxnSpPr>
            <a:cxnSpLocks/>
          </p:cNvCxnSpPr>
          <p:nvPr/>
        </p:nvCxnSpPr>
        <p:spPr>
          <a:xfrm>
            <a:off x="457198" y="3635476"/>
            <a:ext cx="7772400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4098BF-563A-858B-54D9-A6CF22229763}"/>
              </a:ext>
            </a:extLst>
          </p:cNvPr>
          <p:cNvSpPr txBox="1"/>
          <p:nvPr/>
        </p:nvSpPr>
        <p:spPr>
          <a:xfrm>
            <a:off x="3657598" y="3456461"/>
            <a:ext cx="137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7 attributes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1FF539-D28A-FA39-19E8-CE330D93D301}"/>
              </a:ext>
            </a:extLst>
          </p:cNvPr>
          <p:cNvCxnSpPr/>
          <p:nvPr/>
        </p:nvCxnSpPr>
        <p:spPr>
          <a:xfrm>
            <a:off x="8517521" y="1194376"/>
            <a:ext cx="0" cy="21945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91D3D-26B6-218C-8D83-C88A8C53AD24}"/>
              </a:ext>
            </a:extLst>
          </p:cNvPr>
          <p:cNvSpPr txBox="1"/>
          <p:nvPr/>
        </p:nvSpPr>
        <p:spPr>
          <a:xfrm rot="5400000">
            <a:off x="7718009" y="2122379"/>
            <a:ext cx="164592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8784 samples</a:t>
            </a:r>
          </a:p>
        </p:txBody>
      </p:sp>
    </p:spTree>
    <p:extLst>
      <p:ext uri="{BB962C8B-B14F-4D97-AF65-F5344CB8AC3E}">
        <p14:creationId xmlns:p14="http://schemas.microsoft.com/office/powerpoint/2010/main" val="41183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087A-7D48-1FF1-9C69-842207D0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326B2-7C5A-2B00-BFDB-EA6D807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preparation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C3D6A64-B433-7D7A-A05D-F5ED1A70B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46407"/>
              </p:ext>
            </p:extLst>
          </p:nvPr>
        </p:nvGraphicFramePr>
        <p:xfrm>
          <a:off x="311700" y="1914239"/>
          <a:ext cx="6096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6587B6-A059-0432-6596-631AF7CE952A}"/>
              </a:ext>
            </a:extLst>
          </p:cNvPr>
          <p:cNvSpPr txBox="1"/>
          <p:nvPr/>
        </p:nvSpPr>
        <p:spPr>
          <a:xfrm>
            <a:off x="5391376" y="4032008"/>
            <a:ext cx="3291840" cy="88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 dataset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.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Partially cloudy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comprises slightly over </a:t>
            </a:r>
            <a:r>
              <a:rPr lang="en-US" sz="1600" b="1" dirty="0">
                <a:solidFill>
                  <a:srgbClr val="005CA1"/>
                </a:solidFill>
                <a:latin typeface="Montserrat" panose="00000500000000000000" pitchFamily="2" charset="0"/>
              </a:rPr>
              <a:t>77% 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of the values.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9C1E-3461-3E61-BA9F-9E1534375F5B}"/>
              </a:ext>
            </a:extLst>
          </p:cNvPr>
          <p:cNvSpPr txBox="1"/>
          <p:nvPr/>
        </p:nvSpPr>
        <p:spPr>
          <a:xfrm>
            <a:off x="311700" y="1133985"/>
            <a:ext cx="7561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Distribution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of Values in the </a:t>
            </a:r>
            <a:r>
              <a:rPr lang="en-US" sz="2000" b="1" dirty="0">
                <a:solidFill>
                  <a:srgbClr val="595959"/>
                </a:solidFill>
                <a:latin typeface="Montserrat" panose="00000500000000000000" pitchFamily="2" charset="0"/>
              </a:rPr>
              <a:t>Conditions</a:t>
            </a:r>
            <a:r>
              <a:rPr lang="en-US" sz="2000" dirty="0">
                <a:solidFill>
                  <a:srgbClr val="595959"/>
                </a:solidFill>
                <a:latin typeface="Montserrat" panose="00000500000000000000" pitchFamily="2" charset="0"/>
              </a:rPr>
              <a:t> 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25C0-1ED5-FA76-FA9E-70292DFD79BE}"/>
              </a:ext>
            </a:extLst>
          </p:cNvPr>
          <p:cNvSpPr txBox="1"/>
          <p:nvPr/>
        </p:nvSpPr>
        <p:spPr>
          <a:xfrm>
            <a:off x="311700" y="1568667"/>
            <a:ext cx="3840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Is your dataset </a:t>
            </a:r>
            <a:r>
              <a:rPr lang="en-US" sz="1600" b="1" dirty="0">
                <a:solidFill>
                  <a:srgbClr val="595959"/>
                </a:solidFill>
                <a:latin typeface="Montserrat" panose="00000500000000000000" pitchFamily="2" charset="0"/>
              </a:rPr>
              <a:t>imbalanced</a:t>
            </a: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 or not?</a:t>
            </a:r>
          </a:p>
        </p:txBody>
      </p:sp>
    </p:spTree>
    <p:extLst>
      <p:ext uri="{BB962C8B-B14F-4D97-AF65-F5344CB8AC3E}">
        <p14:creationId xmlns:p14="http://schemas.microsoft.com/office/powerpoint/2010/main" val="320467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C3F5A-4883-D4EA-B685-70826783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862" r="21862"/>
          <a:stretch/>
        </p:blipFill>
        <p:spPr bwMode="auto">
          <a:xfrm>
            <a:off x="4855780" y="0"/>
            <a:ext cx="4288220" cy="4286250"/>
          </a:xfrm>
          <a:custGeom>
            <a:avLst/>
            <a:gdLst>
              <a:gd name="connsiteX0" fmla="*/ 0 w 4288220"/>
              <a:gd name="connsiteY0" fmla="*/ 0 h 4286250"/>
              <a:gd name="connsiteX1" fmla="*/ 4288220 w 4288220"/>
              <a:gd name="connsiteY1" fmla="*/ 0 h 4286250"/>
              <a:gd name="connsiteX2" fmla="*/ 4288220 w 4288220"/>
              <a:gd name="connsiteY2" fmla="*/ 4286250 h 4286250"/>
              <a:gd name="connsiteX3" fmla="*/ 0 w 4288220"/>
              <a:gd name="connsiteY3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220" h="4286250">
                <a:moveTo>
                  <a:pt x="0" y="0"/>
                </a:moveTo>
                <a:lnTo>
                  <a:pt x="4288220" y="0"/>
                </a:lnTo>
                <a:lnTo>
                  <a:pt x="4288220" y="4286250"/>
                </a:lnTo>
                <a:lnTo>
                  <a:pt x="0" y="42862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4F001-C240-0FD8-4267-9ED3B0A45F7D}"/>
              </a:ext>
            </a:extLst>
          </p:cNvPr>
          <p:cNvSpPr/>
          <p:nvPr/>
        </p:nvSpPr>
        <p:spPr>
          <a:xfrm>
            <a:off x="4674476" y="134007"/>
            <a:ext cx="4297680" cy="42976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46CA0-6293-9498-6342-6919E8171357}"/>
              </a:ext>
            </a:extLst>
          </p:cNvPr>
          <p:cNvSpPr txBox="1"/>
          <p:nvPr/>
        </p:nvSpPr>
        <p:spPr>
          <a:xfrm>
            <a:off x="387832" y="370884"/>
            <a:ext cx="4114800" cy="181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Chapter 3.</a:t>
            </a: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005CA1"/>
                </a:solidFill>
                <a:latin typeface="Montserrat" panose="00000500000000000000" pitchFamily="2" charset="0"/>
              </a:rPr>
              <a:t>Stages of building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2E8C5-C01B-321B-02B0-693A86AC0F19}"/>
              </a:ext>
            </a:extLst>
          </p:cNvPr>
          <p:cNvSpPr/>
          <p:nvPr/>
        </p:nvSpPr>
        <p:spPr>
          <a:xfrm>
            <a:off x="4480560" y="4431687"/>
            <a:ext cx="182880" cy="182880"/>
          </a:xfrm>
          <a:prstGeom prst="rect">
            <a:avLst/>
          </a:prstGeom>
          <a:noFill/>
          <a:ln>
            <a:solidFill>
              <a:srgbClr val="005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4642D-E400-C03C-273E-37903AAB23DA}"/>
              </a:ext>
            </a:extLst>
          </p:cNvPr>
          <p:cNvCxnSpPr>
            <a:cxnSpLocks/>
          </p:cNvCxnSpPr>
          <p:nvPr/>
        </p:nvCxnSpPr>
        <p:spPr>
          <a:xfrm>
            <a:off x="77491" y="527603"/>
            <a:ext cx="0" cy="914400"/>
          </a:xfrm>
          <a:prstGeom prst="line">
            <a:avLst/>
          </a:prstGeom>
          <a:ln w="152400">
            <a:solidFill>
              <a:srgbClr val="005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3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1643-FD0B-45EF-8E2B-859D504E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EEDA5F-CC1C-7367-AF83-2CE49285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Stages of building ML model</a:t>
            </a:r>
          </a:p>
        </p:txBody>
      </p:sp>
      <p:sp>
        <p:nvSpPr>
          <p:cNvPr id="2" name="Google Shape;901;p61">
            <a:extLst>
              <a:ext uri="{FF2B5EF4-FFF2-40B4-BE49-F238E27FC236}">
                <a16:creationId xmlns:a16="http://schemas.microsoft.com/office/drawing/2014/main" id="{ADFAB7C1-4EB3-7DB3-CCF5-47BE351ACF4E}"/>
              </a:ext>
            </a:extLst>
          </p:cNvPr>
          <p:cNvSpPr txBox="1">
            <a:spLocks/>
          </p:cNvSpPr>
          <p:nvPr/>
        </p:nvSpPr>
        <p:spPr>
          <a:xfrm>
            <a:off x="756571" y="3102404"/>
            <a:ext cx="23592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lnSpc>
                <a:spcPct val="110000"/>
              </a:lnSpc>
              <a:buNone/>
            </a:pPr>
            <a:r>
              <a:rPr lang="en-US" sz="1600" u="sng" dirty="0">
                <a:solidFill>
                  <a:srgbClr val="595959"/>
                </a:solidFill>
              </a:rPr>
              <a:t>Data Cleaning: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595959"/>
                </a:solidFill>
              </a:rPr>
              <a:t>Exclude 8 samples with NULL values.</a:t>
            </a:r>
          </a:p>
        </p:txBody>
      </p:sp>
      <p:sp>
        <p:nvSpPr>
          <p:cNvPr id="4" name="Google Shape;902;p61">
            <a:extLst>
              <a:ext uri="{FF2B5EF4-FFF2-40B4-BE49-F238E27FC236}">
                <a16:creationId xmlns:a16="http://schemas.microsoft.com/office/drawing/2014/main" id="{C3174AEA-123A-25AC-05A5-7F58A08FD06F}"/>
              </a:ext>
            </a:extLst>
          </p:cNvPr>
          <p:cNvSpPr txBox="1">
            <a:spLocks/>
          </p:cNvSpPr>
          <p:nvPr/>
        </p:nvSpPr>
        <p:spPr>
          <a:xfrm>
            <a:off x="3400070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u="sng" dirty="0">
                <a:solidFill>
                  <a:srgbClr val="595959"/>
                </a:solidFill>
                <a:latin typeface="Montserrat" panose="00000500000000000000" pitchFamily="2" charset="0"/>
              </a:rPr>
              <a:t>Data Discretization: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Date time and Conditions attributes.</a:t>
            </a:r>
          </a:p>
        </p:txBody>
      </p:sp>
      <p:sp>
        <p:nvSpPr>
          <p:cNvPr id="6" name="Google Shape;903;p61">
            <a:extLst>
              <a:ext uri="{FF2B5EF4-FFF2-40B4-BE49-F238E27FC236}">
                <a16:creationId xmlns:a16="http://schemas.microsoft.com/office/drawing/2014/main" id="{996CA4B2-4FFE-D3C5-E84A-801B869F332B}"/>
              </a:ext>
            </a:extLst>
          </p:cNvPr>
          <p:cNvSpPr txBox="1">
            <a:spLocks/>
          </p:cNvSpPr>
          <p:nvPr/>
        </p:nvSpPr>
        <p:spPr>
          <a:xfrm>
            <a:off x="6336129" y="3102404"/>
            <a:ext cx="265176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u="sng" dirty="0">
                <a:solidFill>
                  <a:srgbClr val="595959"/>
                </a:solidFill>
                <a:latin typeface="Montserrat" panose="00000500000000000000" pitchFamily="2" charset="0"/>
              </a:rPr>
              <a:t>Data Scaling: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595959"/>
                </a:solidFill>
                <a:latin typeface="Montserrat" panose="00000500000000000000" pitchFamily="2" charset="0"/>
              </a:rPr>
              <a:t>Standardization.</a:t>
            </a:r>
          </a:p>
        </p:txBody>
      </p:sp>
      <p:sp>
        <p:nvSpPr>
          <p:cNvPr id="7" name="Google Shape;893;p61">
            <a:extLst>
              <a:ext uri="{FF2B5EF4-FFF2-40B4-BE49-F238E27FC236}">
                <a16:creationId xmlns:a16="http://schemas.microsoft.com/office/drawing/2014/main" id="{074AC9CF-4AE9-5ED8-2B10-F68FC89C0767}"/>
              </a:ext>
            </a:extLst>
          </p:cNvPr>
          <p:cNvSpPr txBox="1">
            <a:spLocks/>
          </p:cNvSpPr>
          <p:nvPr/>
        </p:nvSpPr>
        <p:spPr>
          <a:xfrm>
            <a:off x="714300" y="1578603"/>
            <a:ext cx="7715400" cy="822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sym typeface="Roboto"/>
              </a:rPr>
              <a:t>DATA</a:t>
            </a:r>
          </a:p>
          <a:p>
            <a:pPr algn="ctr">
              <a:lnSpc>
                <a:spcPct val="110000"/>
              </a:lnSpc>
            </a:pPr>
            <a:r>
              <a:rPr lang="en-US" sz="1800" b="1" dirty="0">
                <a:solidFill>
                  <a:srgbClr val="005CA1"/>
                </a:solidFill>
                <a:sym typeface="Roboto"/>
              </a:rPr>
              <a:t>PREPROCESSING</a:t>
            </a:r>
          </a:p>
        </p:txBody>
      </p:sp>
      <p:grpSp>
        <p:nvGrpSpPr>
          <p:cNvPr id="8" name="Google Shape;897;p61">
            <a:extLst>
              <a:ext uri="{FF2B5EF4-FFF2-40B4-BE49-F238E27FC236}">
                <a16:creationId xmlns:a16="http://schemas.microsoft.com/office/drawing/2014/main" id="{7C98013C-4558-CD34-B27E-2F1DBFB4FC6A}"/>
              </a:ext>
            </a:extLst>
          </p:cNvPr>
          <p:cNvGrpSpPr/>
          <p:nvPr/>
        </p:nvGrpSpPr>
        <p:grpSpPr>
          <a:xfrm>
            <a:off x="2603452" y="1523253"/>
            <a:ext cx="3939735" cy="1000428"/>
            <a:chOff x="2492145" y="2881565"/>
            <a:chExt cx="607300" cy="229751"/>
          </a:xfrm>
          <a:solidFill>
            <a:srgbClr val="005CA1"/>
          </a:solidFill>
        </p:grpSpPr>
        <p:sp>
          <p:nvSpPr>
            <p:cNvPr id="9" name="Google Shape;898;p61">
              <a:extLst>
                <a:ext uri="{FF2B5EF4-FFF2-40B4-BE49-F238E27FC236}">
                  <a16:creationId xmlns:a16="http://schemas.microsoft.com/office/drawing/2014/main" id="{744F6EF5-B928-C9AF-4B46-1BF362FF22CF}"/>
                </a:ext>
              </a:extLst>
            </p:cNvPr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;p61">
              <a:extLst>
                <a:ext uri="{FF2B5EF4-FFF2-40B4-BE49-F238E27FC236}">
                  <a16:creationId xmlns:a16="http://schemas.microsoft.com/office/drawing/2014/main" id="{AE2AA286-49F1-BB15-4923-B7753C493FDE}"/>
                </a:ext>
              </a:extLst>
            </p:cNvPr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" name="Google Shape;904;p61">
            <a:extLst>
              <a:ext uri="{FF2B5EF4-FFF2-40B4-BE49-F238E27FC236}">
                <a16:creationId xmlns:a16="http://schemas.microsoft.com/office/drawing/2014/main" id="{E67653BD-EEC6-D7BA-DBA3-9E290F8649C3}"/>
              </a:ext>
            </a:extLst>
          </p:cNvPr>
          <p:cNvCxnSpPr/>
          <p:nvPr/>
        </p:nvCxnSpPr>
        <p:spPr>
          <a:xfrm rot="5400000">
            <a:off x="1730475" y="2211554"/>
            <a:ext cx="1129500" cy="65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" name="Google Shape;905;p61">
            <a:extLst>
              <a:ext uri="{FF2B5EF4-FFF2-40B4-BE49-F238E27FC236}">
                <a16:creationId xmlns:a16="http://schemas.microsoft.com/office/drawing/2014/main" id="{A32AE954-5953-3969-B1F8-21547406F091}"/>
              </a:ext>
            </a:extLst>
          </p:cNvPr>
          <p:cNvCxnSpPr/>
          <p:nvPr/>
        </p:nvCxnSpPr>
        <p:spPr>
          <a:xfrm rot="-5400000" flipH="1">
            <a:off x="6293475" y="2182075"/>
            <a:ext cx="1126200" cy="650100"/>
          </a:xfrm>
          <a:prstGeom prst="bentConnector3">
            <a:avLst>
              <a:gd name="adj1" fmla="val 53925"/>
            </a:avLst>
          </a:prstGeom>
          <a:noFill/>
          <a:ln w="28575" cap="flat" cmpd="sng">
            <a:solidFill>
              <a:srgbClr val="005CA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8849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422</Words>
  <Application>Microsoft Office PowerPoint</Application>
  <PresentationFormat>On-screen Show (16:9)</PresentationFormat>
  <Paragraphs>165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Oswald</vt:lpstr>
      <vt:lpstr>Montserrat</vt:lpstr>
      <vt:lpstr>Arial</vt:lpstr>
      <vt:lpstr>Comfortaa</vt:lpstr>
      <vt:lpstr>Roboto</vt:lpstr>
      <vt:lpstr>Simple Light</vt:lpstr>
      <vt:lpstr>PowerPoint Presentation</vt:lpstr>
      <vt:lpstr>Table Of Contents</vt:lpstr>
      <vt:lpstr>PowerPoint Presentation</vt:lpstr>
      <vt:lpstr>1. Introduction</vt:lpstr>
      <vt:lpstr>PowerPoint Presentation</vt:lpstr>
      <vt:lpstr>2. Data preparation</vt:lpstr>
      <vt:lpstr>2. Data preparation</vt:lpstr>
      <vt:lpstr>PowerPoint Presentation</vt:lpstr>
      <vt:lpstr>3. Stages of building ML model</vt:lpstr>
      <vt:lpstr>3. Stages of building ML model</vt:lpstr>
      <vt:lpstr>3. Stages of building ML model</vt:lpstr>
      <vt:lpstr>PowerPoint Presentation</vt:lpstr>
      <vt:lpstr>4.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Phan Thanh Hải</cp:lastModifiedBy>
  <cp:revision>52</cp:revision>
  <dcterms:modified xsi:type="dcterms:W3CDTF">2024-03-06T18:13:02Z</dcterms:modified>
</cp:coreProperties>
</file>