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1"/>
  </p:notesMasterIdLst>
  <p:sldIdLst>
    <p:sldId id="256" r:id="rId2"/>
    <p:sldId id="257" r:id="rId3"/>
    <p:sldId id="288" r:id="rId4"/>
    <p:sldId id="289" r:id="rId5"/>
    <p:sldId id="290" r:id="rId6"/>
    <p:sldId id="315"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1" r:id="rId26"/>
    <p:sldId id="312" r:id="rId27"/>
    <p:sldId id="313" r:id="rId28"/>
    <p:sldId id="314" r:id="rId29"/>
    <p:sldId id="287" r:id="rId30"/>
  </p:sldIdLst>
  <p:sldSz cx="9144000" cy="5143500" type="screen16x9"/>
  <p:notesSz cx="6858000" cy="9144000"/>
  <p:embeddedFontLst>
    <p:embeddedFont>
      <p:font typeface="Comfortaa" panose="020B0604020202020204" charset="0"/>
      <p:regular r:id="rId32"/>
      <p:bold r:id="rId33"/>
    </p:embeddedFont>
    <p:embeddedFont>
      <p:font typeface="Montserrat" panose="00000500000000000000" pitchFamily="2" charset="0"/>
      <p:regular r:id="rId34"/>
      <p:bold r:id="rId35"/>
      <p:italic r:id="rId36"/>
      <p:boldItalic r:id="rId37"/>
    </p:embeddedFont>
    <p:embeddedFont>
      <p:font typeface="Oswald" panose="00000500000000000000"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A1"/>
    <a:srgbClr val="595959"/>
    <a:srgbClr val="003258"/>
    <a:srgbClr val="D7E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6AB88E-CA0D-4E6C-BBD8-32D15E0BBAAA}">
  <a:tblStyle styleId="{896AB88E-CA0D-4E6C-BBD8-32D15E0BBA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9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8b6c414d1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8b6c414d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9174c584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59174c584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5CA1"/>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1281" cy="5143501"/>
          </a:xfrm>
          <a:prstGeom prst="rect">
            <a:avLst/>
          </a:prstGeom>
          <a:noFill/>
          <a:ln>
            <a:noFill/>
          </a:ln>
        </p:spPr>
      </p:pic>
      <p:pic>
        <p:nvPicPr>
          <p:cNvPr id="11" name="Google Shape;11;p2"/>
          <p:cNvPicPr preferRelativeResize="0"/>
          <p:nvPr/>
        </p:nvPicPr>
        <p:blipFill>
          <a:blip r:embed="rId3">
            <a:alphaModFix/>
          </a:blip>
          <a:stretch>
            <a:fillRect/>
          </a:stretch>
        </p:blipFill>
        <p:spPr>
          <a:xfrm>
            <a:off x="336001" y="4283876"/>
            <a:ext cx="2803200" cy="655625"/>
          </a:xfrm>
          <a:prstGeom prst="rect">
            <a:avLst/>
          </a:prstGeom>
          <a:noFill/>
          <a:ln>
            <a:noFill/>
          </a:ln>
        </p:spPr>
      </p:pic>
      <p:grpSp>
        <p:nvGrpSpPr>
          <p:cNvPr id="12" name="Google Shape;12;p2"/>
          <p:cNvGrpSpPr/>
          <p:nvPr/>
        </p:nvGrpSpPr>
        <p:grpSpPr>
          <a:xfrm>
            <a:off x="6968588" y="3693163"/>
            <a:ext cx="1896232" cy="1087305"/>
            <a:chOff x="6702013" y="2490238"/>
            <a:chExt cx="1896232" cy="1087305"/>
          </a:xfrm>
        </p:grpSpPr>
        <p:pic>
          <p:nvPicPr>
            <p:cNvPr id="13" name="Google Shape;13;p2"/>
            <p:cNvPicPr preferRelativeResize="0"/>
            <p:nvPr/>
          </p:nvPicPr>
          <p:blipFill>
            <a:blip r:embed="rId4">
              <a:alphaModFix/>
            </a:blip>
            <a:stretch>
              <a:fillRect/>
            </a:stretch>
          </p:blipFill>
          <p:spPr>
            <a:xfrm>
              <a:off x="6702013" y="2490238"/>
              <a:ext cx="1097280" cy="1087305"/>
            </a:xfrm>
            <a:prstGeom prst="rect">
              <a:avLst/>
            </a:prstGeom>
            <a:noFill/>
            <a:ln>
              <a:noFill/>
            </a:ln>
          </p:spPr>
        </p:pic>
        <p:pic>
          <p:nvPicPr>
            <p:cNvPr id="14" name="Google Shape;14;p2"/>
            <p:cNvPicPr preferRelativeResize="0"/>
            <p:nvPr/>
          </p:nvPicPr>
          <p:blipFill rotWithShape="1">
            <a:blip r:embed="rId5">
              <a:alphaModFix/>
            </a:blip>
            <a:srcRect l="20394" t="24462" r="19760" b="38652"/>
            <a:stretch/>
          </p:blipFill>
          <p:spPr>
            <a:xfrm>
              <a:off x="7866725" y="2688825"/>
              <a:ext cx="731520" cy="299258"/>
            </a:xfrm>
            <a:prstGeom prst="rect">
              <a:avLst/>
            </a:prstGeom>
            <a:noFill/>
            <a:ln>
              <a:noFill/>
            </a:ln>
          </p:spPr>
        </p:pic>
        <p:pic>
          <p:nvPicPr>
            <p:cNvPr id="15" name="Google Shape;15;p2"/>
            <p:cNvPicPr preferRelativeResize="0"/>
            <p:nvPr/>
          </p:nvPicPr>
          <p:blipFill rotWithShape="1">
            <a:blip r:embed="rId6">
              <a:alphaModFix/>
            </a:blip>
            <a:srcRect l="8564" t="6482" r="9164" b="22820"/>
            <a:stretch/>
          </p:blipFill>
          <p:spPr>
            <a:xfrm>
              <a:off x="7866725" y="3039600"/>
              <a:ext cx="731520" cy="296092"/>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userDrawn="1">
  <p:cSld name="SECTION_HEADER_1">
    <p:bg>
      <p:bgRef idx="1001">
        <a:schemeClr val="bg1"/>
      </p:bgRef>
    </p:bg>
    <p:spTree>
      <p:nvGrpSpPr>
        <p:cNvPr id="1" name="Shape 19"/>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Ref idx="1001">
        <a:schemeClr val="bg1"/>
      </p:bgRef>
    </p:bg>
    <p:spTree>
      <p:nvGrpSpPr>
        <p:cNvPr id="1" name="Shape 24"/>
        <p:cNvGrpSpPr/>
        <p:nvPr/>
      </p:nvGrpSpPr>
      <p:grpSpPr>
        <a:xfrm>
          <a:off x="0" y="0"/>
          <a:ext cx="0" cy="0"/>
          <a:chOff x="0" y="0"/>
          <a:chExt cx="0" cy="0"/>
        </a:xfrm>
      </p:grpSpPr>
      <p:sp>
        <p:nvSpPr>
          <p:cNvPr id="2" name="Rectangle 1">
            <a:extLst>
              <a:ext uri="{FF2B5EF4-FFF2-40B4-BE49-F238E27FC236}">
                <a16:creationId xmlns:a16="http://schemas.microsoft.com/office/drawing/2014/main" id="{39E1057A-0D0A-8E6B-2975-9D55E32319F1}"/>
              </a:ext>
            </a:extLst>
          </p:cNvPr>
          <p:cNvSpPr/>
          <p:nvPr userDrawn="1"/>
        </p:nvSpPr>
        <p:spPr>
          <a:xfrm>
            <a:off x="0" y="0"/>
            <a:ext cx="9144000" cy="731520"/>
          </a:xfrm>
          <a:prstGeom prst="rect">
            <a:avLst/>
          </a:prstGeom>
          <a:solidFill>
            <a:srgbClr val="D7E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400"/>
              <a:buFont typeface="Montserrat"/>
              <a:buNone/>
              <a:defRPr sz="2400" b="1">
                <a:solidFill>
                  <a:srgbClr val="005CA1"/>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8503920" cy="3474720"/>
          </a:xfrm>
          <a:prstGeom prst="rect">
            <a:avLst/>
          </a:prstGeom>
        </p:spPr>
        <p:txBody>
          <a:bodyPr spcFirstLastPara="1" wrap="square" lIns="91425" tIns="91425" rIns="91425" bIns="91425" anchor="t" anchorCtr="0">
            <a:normAutofit/>
          </a:bodyPr>
          <a:lstStyle>
            <a:lvl1pPr marL="457200" lvl="0" indent="-342900">
              <a:lnSpc>
                <a:spcPct val="120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sz="1200">
                <a:solidFill>
                  <a:srgbClr val="005CA1"/>
                </a:solidFill>
                <a:latin typeface="Montserrat" panose="000005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Ref idx="1001">
        <a:schemeClr val="bg1"/>
      </p:bgRef>
    </p:bg>
    <p:spTree>
      <p:nvGrpSpPr>
        <p:cNvPr id="1" name="Shape 37"/>
        <p:cNvGrpSpPr/>
        <p:nvPr/>
      </p:nvGrpSpPr>
      <p:grpSpPr>
        <a:xfrm>
          <a:off x="0" y="0"/>
          <a:ext cx="0" cy="0"/>
          <a:chOff x="0" y="0"/>
          <a:chExt cx="0" cy="0"/>
        </a:xfrm>
      </p:grpSpPr>
      <p:sp>
        <p:nvSpPr>
          <p:cNvPr id="2" name="Rectangle 1">
            <a:extLst>
              <a:ext uri="{FF2B5EF4-FFF2-40B4-BE49-F238E27FC236}">
                <a16:creationId xmlns:a16="http://schemas.microsoft.com/office/drawing/2014/main" id="{45F95956-BD94-1690-E67C-B0672741D751}"/>
              </a:ext>
            </a:extLst>
          </p:cNvPr>
          <p:cNvSpPr/>
          <p:nvPr userDrawn="1"/>
        </p:nvSpPr>
        <p:spPr>
          <a:xfrm>
            <a:off x="0" y="0"/>
            <a:ext cx="9144000" cy="731520"/>
          </a:xfrm>
          <a:prstGeom prst="rect">
            <a:avLst/>
          </a:prstGeom>
          <a:solidFill>
            <a:srgbClr val="D7E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Google Shape;38;p7"/>
          <p:cNvSpPr txBox="1">
            <a:spLocks noGrp="1"/>
          </p:cNvSpPr>
          <p:nvPr>
            <p:ph type="title"/>
          </p:nvPr>
        </p:nvSpPr>
        <p:spPr>
          <a:xfrm>
            <a:off x="311700" y="445025"/>
            <a:ext cx="8520600" cy="640080"/>
          </a:xfrm>
          <a:prstGeom prst="rect">
            <a:avLst/>
          </a:prstGeom>
        </p:spPr>
        <p:txBody>
          <a:bodyPr spcFirstLastPara="1" wrap="square" lIns="91425" tIns="91425" rIns="91425" bIns="91425" anchor="t" anchorCtr="0">
            <a:normAutofit/>
          </a:bodyPr>
          <a:lstStyle>
            <a:lvl1pPr lvl="0">
              <a:spcBef>
                <a:spcPts val="0"/>
              </a:spcBef>
              <a:spcAft>
                <a:spcPts val="0"/>
              </a:spcAft>
              <a:buClr>
                <a:srgbClr val="FFFFFF"/>
              </a:buClr>
              <a:buSzPts val="2800"/>
              <a:buFont typeface="Comfortaa"/>
              <a:buNone/>
              <a:defRPr sz="2400" b="1">
                <a:solidFill>
                  <a:srgbClr val="005CA1"/>
                </a:solidFill>
                <a:latin typeface="Montserrat" panose="00000500000000000000" pitchFamily="2" charset="0"/>
                <a:ea typeface="Montserrat" panose="00000500000000000000" pitchFamily="2" charset="0"/>
                <a:cs typeface="Montserrat" panose="00000500000000000000" pitchFamily="2" charset="0"/>
                <a:sym typeface="Comforta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005CA1"/>
        </a:solidFill>
        <a:effectLst/>
      </p:bgPr>
    </p:bg>
    <p:spTree>
      <p:nvGrpSpPr>
        <p:cNvPr id="1" name="Shape 49"/>
        <p:cNvGrpSpPr/>
        <p:nvPr/>
      </p:nvGrpSpPr>
      <p:grpSpPr>
        <a:xfrm>
          <a:off x="0" y="0"/>
          <a:ext cx="0" cy="0"/>
          <a:chOff x="0" y="0"/>
          <a:chExt cx="0" cy="0"/>
        </a:xfrm>
      </p:grpSpPr>
      <p:pic>
        <p:nvPicPr>
          <p:cNvPr id="50" name="Google Shape;50;p10"/>
          <p:cNvPicPr preferRelativeResize="0"/>
          <p:nvPr/>
        </p:nvPicPr>
        <p:blipFill>
          <a:blip r:embed="rId2">
            <a:alphaModFix/>
          </a:blip>
          <a:stretch>
            <a:fillRect/>
          </a:stretch>
        </p:blipFill>
        <p:spPr>
          <a:xfrm>
            <a:off x="2745098" y="-125"/>
            <a:ext cx="6398905" cy="5143501"/>
          </a:xfrm>
          <a:prstGeom prst="rect">
            <a:avLst/>
          </a:prstGeom>
          <a:noFill/>
          <a:ln>
            <a:noFill/>
          </a:ln>
        </p:spPr>
      </p:pic>
      <p:sp>
        <p:nvSpPr>
          <p:cNvPr id="51" name="Google Shape;51;p10"/>
          <p:cNvSpPr txBox="1">
            <a:spLocks noGrp="1"/>
          </p:cNvSpPr>
          <p:nvPr>
            <p:ph type="title"/>
          </p:nvPr>
        </p:nvSpPr>
        <p:spPr>
          <a:xfrm>
            <a:off x="265500" y="1233175"/>
            <a:ext cx="21945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200"/>
              <a:buFont typeface="Montserrat"/>
              <a:buNone/>
              <a:defRPr sz="4200">
                <a:solidFill>
                  <a:schemeClr val="lt1"/>
                </a:solidFill>
                <a:latin typeface="Montserrat"/>
                <a:ea typeface="Montserrat"/>
                <a:cs typeface="Montserrat"/>
                <a:sym typeface="Montserrat"/>
              </a:defRPr>
            </a:lvl1pPr>
            <a:lvl2pPr lvl="1"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2pPr>
            <a:lvl3pPr lvl="2"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3pPr>
            <a:lvl4pPr lvl="3"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4pPr>
            <a:lvl5pPr lvl="4"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5pPr>
            <a:lvl6pPr lvl="5"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6pPr>
            <a:lvl7pPr lvl="6"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7pPr>
            <a:lvl8pPr lvl="7"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8pPr>
            <a:lvl9pPr lvl="8"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9pPr>
          </a:lstStyle>
          <a:p>
            <a:endParaRPr/>
          </a:p>
        </p:txBody>
      </p:sp>
      <p:sp>
        <p:nvSpPr>
          <p:cNvPr id="52" name="Google Shape;52;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Font typeface="Montserrat"/>
              <a:buNone/>
              <a:defRPr sz="21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55" name="Google Shape;55;p10"/>
          <p:cNvPicPr preferRelativeResize="0"/>
          <p:nvPr/>
        </p:nvPicPr>
        <p:blipFill>
          <a:blip r:embed="rId3">
            <a:alphaModFix/>
          </a:blip>
          <a:stretch>
            <a:fillRect/>
          </a:stretch>
        </p:blipFill>
        <p:spPr>
          <a:xfrm>
            <a:off x="1933512" y="0"/>
            <a:ext cx="1809976" cy="51435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5CA1"/>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Ref idx="1001">
        <a:schemeClr val="bg1"/>
      </p:bgRef>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400">
                <a:solidFill>
                  <a:srgbClr val="005CA1"/>
                </a:solidFill>
                <a:latin typeface="Montserrat" panose="00000500000000000000" pitchFamily="2" charset="0"/>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p:nvPr/>
        </p:nvSpPr>
        <p:spPr>
          <a:xfrm>
            <a:off x="251175" y="221025"/>
            <a:ext cx="41892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005CA1"/>
                </a:solidFill>
                <a:latin typeface="Montserrat"/>
                <a:ea typeface="Montserrat"/>
                <a:cs typeface="Montserrat"/>
                <a:sym typeface="Montserrat"/>
              </a:rPr>
              <a:t>TRƯỜNG ĐẠI HỌC CÔNG NGHỆ THÔNG TIN</a:t>
            </a:r>
            <a:endParaRPr b="1" dirty="0">
              <a:solidFill>
                <a:srgbClr val="005CA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a:solidFill>
                  <a:srgbClr val="005CA1"/>
                </a:solidFill>
                <a:latin typeface="Montserrat"/>
                <a:ea typeface="Montserrat"/>
                <a:cs typeface="Montserrat"/>
                <a:sym typeface="Montserrat"/>
              </a:rPr>
              <a:t>KHOA HỆ THỐNG THÔNG TIN</a:t>
            </a:r>
            <a:endParaRPr dirty="0">
              <a:solidFill>
                <a:srgbClr val="005CA1"/>
              </a:solidFill>
              <a:latin typeface="Montserrat"/>
              <a:ea typeface="Montserrat"/>
              <a:cs typeface="Montserrat"/>
              <a:sym typeface="Montserrat"/>
            </a:endParaRPr>
          </a:p>
        </p:txBody>
      </p:sp>
      <p:sp>
        <p:nvSpPr>
          <p:cNvPr id="71" name="Google Shape;71;p14"/>
          <p:cNvSpPr txBox="1"/>
          <p:nvPr/>
        </p:nvSpPr>
        <p:spPr>
          <a:xfrm>
            <a:off x="703250" y="1254497"/>
            <a:ext cx="5173500" cy="131725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200" b="1">
                <a:solidFill>
                  <a:srgbClr val="005CA1"/>
                </a:solidFill>
                <a:latin typeface="Oswald"/>
                <a:ea typeface="Oswald"/>
                <a:cs typeface="Oswald"/>
                <a:sym typeface="Oswald"/>
              </a:rPr>
              <a:t>HOẠT ĐỘNG QUẢN LÝ THUẾ TRONG THƯƠNG MẠI ĐIỆN TỬ</a:t>
            </a:r>
            <a:endParaRPr sz="3200" dirty="0">
              <a:solidFill>
                <a:srgbClr val="005CA1"/>
              </a:solidFill>
              <a:latin typeface="Oswald"/>
              <a:ea typeface="Oswald"/>
              <a:cs typeface="Oswald"/>
              <a:sym typeface="Oswald"/>
            </a:endParaRPr>
          </a:p>
        </p:txBody>
      </p:sp>
      <p:sp>
        <p:nvSpPr>
          <p:cNvPr id="72" name="Google Shape;72;p14"/>
          <p:cNvSpPr txBox="1"/>
          <p:nvPr/>
        </p:nvSpPr>
        <p:spPr>
          <a:xfrm>
            <a:off x="744500" y="2667771"/>
            <a:ext cx="228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err="1">
                <a:solidFill>
                  <a:srgbClr val="999999"/>
                </a:solidFill>
                <a:latin typeface="Oswald"/>
                <a:ea typeface="Oswald"/>
                <a:cs typeface="Oswald"/>
                <a:sym typeface="Oswald"/>
              </a:rPr>
              <a:t>Nhóm</a:t>
            </a:r>
            <a:r>
              <a:rPr lang="en-US" b="1">
                <a:solidFill>
                  <a:srgbClr val="999999"/>
                </a:solidFill>
                <a:latin typeface="Oswald"/>
                <a:ea typeface="Oswald"/>
                <a:cs typeface="Oswald"/>
                <a:sym typeface="Oswald"/>
              </a:rPr>
              <a:t> 04</a:t>
            </a:r>
            <a:endParaRPr b="1">
              <a:solidFill>
                <a:srgbClr val="999999"/>
              </a:solidFill>
              <a:latin typeface="Oswald"/>
              <a:ea typeface="Oswald"/>
              <a:cs typeface="Oswald"/>
              <a:sym typeface="Oswald"/>
            </a:endParaRPr>
          </a:p>
          <a:p>
            <a:pPr marL="0" lvl="0" indent="0" algn="l" rtl="0">
              <a:lnSpc>
                <a:spcPct val="115000"/>
              </a:lnSpc>
              <a:spcBef>
                <a:spcPts val="0"/>
              </a:spcBef>
              <a:spcAft>
                <a:spcPts val="0"/>
              </a:spcAft>
              <a:buNone/>
            </a:pPr>
            <a:r>
              <a:rPr lang="en">
                <a:solidFill>
                  <a:srgbClr val="999999"/>
                </a:solidFill>
                <a:latin typeface="Oswald"/>
                <a:ea typeface="Oswald"/>
                <a:cs typeface="Oswald"/>
                <a:sym typeface="Oswald"/>
              </a:rPr>
              <a:t>Phan Thanh Hải – 18520705</a:t>
            </a:r>
            <a:endParaRPr>
              <a:solidFill>
                <a:srgbClr val="999999"/>
              </a:solidFill>
              <a:latin typeface="Oswald"/>
              <a:ea typeface="Oswald"/>
              <a:cs typeface="Oswald"/>
              <a:sym typeface="Oswald"/>
            </a:endParaRPr>
          </a:p>
        </p:txBody>
      </p:sp>
      <p:sp>
        <p:nvSpPr>
          <p:cNvPr id="73" name="Google Shape;73;p14"/>
          <p:cNvSpPr txBox="1"/>
          <p:nvPr/>
        </p:nvSpPr>
        <p:spPr>
          <a:xfrm>
            <a:off x="3346350" y="2667771"/>
            <a:ext cx="24513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999999"/>
                </a:solidFill>
                <a:latin typeface="Oswald"/>
                <a:ea typeface="Oswald"/>
                <a:cs typeface="Oswald"/>
                <a:sym typeface="Oswald"/>
              </a:rPr>
              <a:t>EC229.N11</a:t>
            </a:r>
            <a:endParaRPr b="1">
              <a:solidFill>
                <a:srgbClr val="999999"/>
              </a:solidFill>
              <a:latin typeface="Oswald"/>
              <a:ea typeface="Oswald"/>
              <a:cs typeface="Oswald"/>
              <a:sym typeface="Oswald"/>
            </a:endParaRPr>
          </a:p>
          <a:p>
            <a:pPr marL="0" lvl="0" indent="0" algn="l" rtl="0">
              <a:lnSpc>
                <a:spcPct val="115000"/>
              </a:lnSpc>
              <a:spcBef>
                <a:spcPts val="0"/>
              </a:spcBef>
              <a:spcAft>
                <a:spcPts val="0"/>
              </a:spcAft>
              <a:buNone/>
            </a:pPr>
            <a:r>
              <a:rPr lang="en">
                <a:solidFill>
                  <a:srgbClr val="999999"/>
                </a:solidFill>
                <a:latin typeface="Oswald"/>
                <a:ea typeface="Oswald"/>
                <a:cs typeface="Oswald"/>
                <a:sym typeface="Oswald"/>
              </a:rPr>
              <a:t>Pháp luật trong thương mại điện tử</a:t>
            </a:r>
            <a:endParaRPr>
              <a:solidFill>
                <a:srgbClr val="999999"/>
              </a:solidFill>
              <a:latin typeface="Oswald"/>
              <a:ea typeface="Oswald"/>
              <a:cs typeface="Oswald"/>
              <a:sym typeface="Oswald"/>
            </a:endParaRPr>
          </a:p>
        </p:txBody>
      </p:sp>
      <p:sp>
        <p:nvSpPr>
          <p:cNvPr id="2" name="Google Shape;73;p14">
            <a:extLst>
              <a:ext uri="{FF2B5EF4-FFF2-40B4-BE49-F238E27FC236}">
                <a16:creationId xmlns:a16="http://schemas.microsoft.com/office/drawing/2014/main" id="{83F23F30-4524-F11D-9B4E-CB7780988A8F}"/>
              </a:ext>
            </a:extLst>
          </p:cNvPr>
          <p:cNvSpPr txBox="1"/>
          <p:nvPr/>
        </p:nvSpPr>
        <p:spPr>
          <a:xfrm>
            <a:off x="3346350" y="3347927"/>
            <a:ext cx="24513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a:solidFill>
                  <a:srgbClr val="999999"/>
                </a:solidFill>
                <a:latin typeface="Oswald"/>
                <a:ea typeface="Oswald"/>
                <a:cs typeface="Oswald"/>
                <a:sym typeface="Oswald"/>
              </a:rPr>
              <a:t>GVHD</a:t>
            </a:r>
            <a:endParaRPr b="1">
              <a:solidFill>
                <a:srgbClr val="999999"/>
              </a:solidFill>
              <a:latin typeface="Oswald"/>
              <a:ea typeface="Oswald"/>
              <a:cs typeface="Oswald"/>
              <a:sym typeface="Oswald"/>
            </a:endParaRPr>
          </a:p>
          <a:p>
            <a:pPr marL="0" lvl="0" indent="0" algn="l" rtl="0">
              <a:lnSpc>
                <a:spcPct val="115000"/>
              </a:lnSpc>
              <a:spcBef>
                <a:spcPts val="0"/>
              </a:spcBef>
              <a:spcAft>
                <a:spcPts val="0"/>
              </a:spcAft>
              <a:buNone/>
            </a:pPr>
            <a:r>
              <a:rPr lang="en">
                <a:solidFill>
                  <a:srgbClr val="999999"/>
                </a:solidFill>
                <a:latin typeface="Oswald"/>
                <a:ea typeface="Oswald"/>
                <a:cs typeface="Oswald"/>
                <a:sym typeface="Oswald"/>
              </a:rPr>
              <a:t>ThS. Phạm Ngọc Anh Thơ</a:t>
            </a:r>
            <a:endParaRPr>
              <a:solidFill>
                <a:srgbClr val="999999"/>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9578-7FEB-B1DB-B98A-21B5D8D1DCB7}"/>
              </a:ext>
            </a:extLst>
          </p:cNvPr>
          <p:cNvSpPr>
            <a:spLocks noGrp="1"/>
          </p:cNvSpPr>
          <p:nvPr>
            <p:ph type="title"/>
          </p:nvPr>
        </p:nvSpPr>
        <p:spPr/>
        <p:txBody>
          <a:bodyPr/>
          <a:lstStyle/>
          <a:p>
            <a:r>
              <a:rPr lang="en-US"/>
              <a:t>1.3. Chính sách thuế đối với TMĐT tại các quốc gia</a:t>
            </a:r>
          </a:p>
        </p:txBody>
      </p:sp>
      <p:sp>
        <p:nvSpPr>
          <p:cNvPr id="3" name="Oval 2">
            <a:extLst>
              <a:ext uri="{FF2B5EF4-FFF2-40B4-BE49-F238E27FC236}">
                <a16:creationId xmlns:a16="http://schemas.microsoft.com/office/drawing/2014/main" id="{57087B45-0DAD-174C-E3EA-00EA108C0DEA}"/>
              </a:ext>
            </a:extLst>
          </p:cNvPr>
          <p:cNvSpPr/>
          <p:nvPr/>
        </p:nvSpPr>
        <p:spPr>
          <a:xfrm>
            <a:off x="412531" y="1744192"/>
            <a:ext cx="137160" cy="13716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BF73554-382D-6F37-1577-BFE4E378B65D}"/>
              </a:ext>
            </a:extLst>
          </p:cNvPr>
          <p:cNvSpPr txBox="1"/>
          <p:nvPr/>
        </p:nvSpPr>
        <p:spPr>
          <a:xfrm>
            <a:off x="630621" y="3473861"/>
            <a:ext cx="6858000" cy="731098"/>
          </a:xfrm>
          <a:prstGeom prst="rect">
            <a:avLst/>
          </a:prstGeom>
          <a:noFill/>
        </p:spPr>
        <p:txBody>
          <a:bodyPr wrap="square" rtlCol="0">
            <a:spAutoFit/>
          </a:bodyPr>
          <a:lstStyle/>
          <a:p>
            <a:pPr>
              <a:lnSpc>
                <a:spcPct val="120000"/>
              </a:lnSpc>
            </a:pPr>
            <a:r>
              <a:rPr lang="en-US" sz="1800">
                <a:latin typeface="Montserrat" panose="00000500000000000000" pitchFamily="2" charset="0"/>
              </a:rPr>
              <a:t>N</a:t>
            </a:r>
            <a:r>
              <a:rPr lang="vi-VN" sz="1800">
                <a:latin typeface="Montserrat" panose="00000500000000000000" pitchFamily="2" charset="0"/>
              </a:rPr>
              <a:t>ăm </a:t>
            </a:r>
            <a:r>
              <a:rPr lang="vi-VN" sz="1800" b="1">
                <a:solidFill>
                  <a:srgbClr val="005CA1"/>
                </a:solidFill>
                <a:latin typeface="Montserrat" panose="00000500000000000000" pitchFamily="2" charset="0"/>
              </a:rPr>
              <a:t>2012</a:t>
            </a:r>
            <a:r>
              <a:rPr lang="vi-VN" sz="1800">
                <a:latin typeface="Montserrat" panose="00000500000000000000" pitchFamily="2" charset="0"/>
              </a:rPr>
              <a:t>, có 8 cơ quan thuộc Chính phủ Trung Quốc đưa ra chỉ dẫn để khuyến khích TMĐT và </a:t>
            </a:r>
            <a:r>
              <a:rPr lang="vi-VN" sz="1800" b="1">
                <a:solidFill>
                  <a:srgbClr val="005CA1"/>
                </a:solidFill>
                <a:latin typeface="Montserrat" panose="00000500000000000000" pitchFamily="2" charset="0"/>
              </a:rPr>
              <a:t>hóa đơn điện tử</a:t>
            </a:r>
            <a:r>
              <a:rPr lang="vi-VN" sz="1800">
                <a:latin typeface="Montserrat" panose="00000500000000000000" pitchFamily="2" charset="0"/>
              </a:rPr>
              <a:t>.</a:t>
            </a:r>
            <a:endParaRPr lang="en-US" sz="1800" dirty="0">
              <a:latin typeface="Montserrat" panose="00000500000000000000" pitchFamily="2" charset="0"/>
            </a:endParaRPr>
          </a:p>
        </p:txBody>
      </p:sp>
      <p:sp>
        <p:nvSpPr>
          <p:cNvPr id="5" name="TextBox 4">
            <a:extLst>
              <a:ext uri="{FF2B5EF4-FFF2-40B4-BE49-F238E27FC236}">
                <a16:creationId xmlns:a16="http://schemas.microsoft.com/office/drawing/2014/main" id="{5B92F1BE-0240-D0D0-5781-59C677C75DB7}"/>
              </a:ext>
            </a:extLst>
          </p:cNvPr>
          <p:cNvSpPr txBox="1"/>
          <p:nvPr/>
        </p:nvSpPr>
        <p:spPr>
          <a:xfrm>
            <a:off x="311700" y="1186250"/>
            <a:ext cx="1737360" cy="365760"/>
          </a:xfrm>
          <a:prstGeom prst="rect">
            <a:avLst/>
          </a:prstGeom>
          <a:noFill/>
        </p:spPr>
        <p:txBody>
          <a:bodyPr wrap="square" rtlCol="0">
            <a:spAutoFit/>
          </a:bodyPr>
          <a:lstStyle/>
          <a:p>
            <a:pPr algn="just"/>
            <a:r>
              <a:rPr lang="en-US" sz="1800" b="1">
                <a:solidFill>
                  <a:srgbClr val="005CA1"/>
                </a:solidFill>
                <a:latin typeface="Montserrat" panose="00000500000000000000" pitchFamily="2" charset="0"/>
              </a:rPr>
              <a:t>Trung Quốc.</a:t>
            </a:r>
          </a:p>
        </p:txBody>
      </p:sp>
      <p:sp>
        <p:nvSpPr>
          <p:cNvPr id="7" name="TextBox 6">
            <a:extLst>
              <a:ext uri="{FF2B5EF4-FFF2-40B4-BE49-F238E27FC236}">
                <a16:creationId xmlns:a16="http://schemas.microsoft.com/office/drawing/2014/main" id="{38176FFF-D170-719A-E2C6-3EDE1116B879}"/>
              </a:ext>
            </a:extLst>
          </p:cNvPr>
          <p:cNvSpPr txBox="1"/>
          <p:nvPr/>
        </p:nvSpPr>
        <p:spPr>
          <a:xfrm>
            <a:off x="630621" y="1574608"/>
            <a:ext cx="6583680" cy="731098"/>
          </a:xfrm>
          <a:prstGeom prst="rect">
            <a:avLst/>
          </a:prstGeom>
          <a:noFill/>
        </p:spPr>
        <p:txBody>
          <a:bodyPr wrap="square">
            <a:spAutoFit/>
          </a:bodyPr>
          <a:lstStyle/>
          <a:p>
            <a:pPr>
              <a:lnSpc>
                <a:spcPct val="120000"/>
              </a:lnSpc>
            </a:pPr>
            <a:r>
              <a:rPr lang="en-US" sz="1800">
                <a:latin typeface="Montserrat" panose="00000500000000000000" pitchFamily="2" charset="0"/>
              </a:rPr>
              <a:t>C</a:t>
            </a:r>
            <a:r>
              <a:rPr lang="vi-VN" sz="1800">
                <a:latin typeface="Montserrat" panose="00000500000000000000" pitchFamily="2" charset="0"/>
              </a:rPr>
              <a:t>huyển lợi nhuận</a:t>
            </a:r>
            <a:r>
              <a:rPr lang="en-US" sz="1800">
                <a:latin typeface="Montserrat" panose="00000500000000000000" pitchFamily="2" charset="0"/>
              </a:rPr>
              <a:t>/</a:t>
            </a:r>
            <a:r>
              <a:rPr lang="vi-VN" sz="1800">
                <a:latin typeface="Montserrat" panose="00000500000000000000" pitchFamily="2" charset="0"/>
              </a:rPr>
              <a:t> đặt trụ sở tại </a:t>
            </a:r>
            <a:r>
              <a:rPr lang="vi-VN" sz="1800" b="1">
                <a:solidFill>
                  <a:srgbClr val="005CA1"/>
                </a:solidFill>
                <a:latin typeface="Montserrat" panose="00000500000000000000" pitchFamily="2" charset="0"/>
              </a:rPr>
              <a:t>Hồng Kông</a:t>
            </a:r>
            <a:r>
              <a:rPr lang="vi-VN" sz="1800">
                <a:latin typeface="Montserrat" panose="00000500000000000000" pitchFamily="2" charset="0"/>
              </a:rPr>
              <a:t> - mức thuế thấp hơn để trốn </a:t>
            </a:r>
            <a:r>
              <a:rPr lang="en-US" sz="1800">
                <a:latin typeface="Montserrat" panose="00000500000000000000" pitchFamily="2" charset="0"/>
              </a:rPr>
              <a:t>&amp;</a:t>
            </a:r>
            <a:r>
              <a:rPr lang="vi-VN" sz="1800">
                <a:latin typeface="Montserrat" panose="00000500000000000000" pitchFamily="2" charset="0"/>
              </a:rPr>
              <a:t> né thuế.</a:t>
            </a:r>
            <a:endParaRPr lang="en-US" sz="1800">
              <a:latin typeface="Montserrat" panose="00000500000000000000" pitchFamily="2" charset="0"/>
            </a:endParaRPr>
          </a:p>
        </p:txBody>
      </p:sp>
      <p:cxnSp>
        <p:nvCxnSpPr>
          <p:cNvPr id="9" name="Straight Connector 8">
            <a:extLst>
              <a:ext uri="{FF2B5EF4-FFF2-40B4-BE49-F238E27FC236}">
                <a16:creationId xmlns:a16="http://schemas.microsoft.com/office/drawing/2014/main" id="{1185F974-A74D-DDD4-5FFF-F3670AA0C454}"/>
              </a:ext>
            </a:extLst>
          </p:cNvPr>
          <p:cNvCxnSpPr>
            <a:cxnSpLocks/>
          </p:cNvCxnSpPr>
          <p:nvPr/>
        </p:nvCxnSpPr>
        <p:spPr>
          <a:xfrm>
            <a:off x="475857" y="1775724"/>
            <a:ext cx="0" cy="1920240"/>
          </a:xfrm>
          <a:prstGeom prst="line">
            <a:avLst/>
          </a:prstGeom>
          <a:ln w="28575">
            <a:solidFill>
              <a:srgbClr val="005CA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09AD29-BEB5-577E-4B21-C0194D76A9F3}"/>
              </a:ext>
            </a:extLst>
          </p:cNvPr>
          <p:cNvSpPr txBox="1"/>
          <p:nvPr/>
        </p:nvSpPr>
        <p:spPr>
          <a:xfrm>
            <a:off x="630621" y="2309647"/>
            <a:ext cx="6400800" cy="398699"/>
          </a:xfrm>
          <a:prstGeom prst="rect">
            <a:avLst/>
          </a:prstGeom>
          <a:noFill/>
        </p:spPr>
        <p:txBody>
          <a:bodyPr wrap="square">
            <a:spAutoFit/>
          </a:bodyPr>
          <a:lstStyle/>
          <a:p>
            <a:pPr>
              <a:lnSpc>
                <a:spcPct val="120000"/>
              </a:lnSpc>
            </a:pPr>
            <a:r>
              <a:rPr lang="en-US" sz="1800">
                <a:latin typeface="Montserrat" panose="00000500000000000000" pitchFamily="2" charset="0"/>
              </a:rPr>
              <a:t>Ứ</a:t>
            </a:r>
            <a:r>
              <a:rPr lang="vi-VN" sz="1800">
                <a:latin typeface="Montserrat" panose="00000500000000000000" pitchFamily="2" charset="0"/>
              </a:rPr>
              <a:t>ng dụng các công nghệ </a:t>
            </a:r>
            <a:r>
              <a:rPr lang="vi-VN" sz="1800" b="1">
                <a:solidFill>
                  <a:srgbClr val="005CA1"/>
                </a:solidFill>
                <a:latin typeface="Montserrat" panose="00000500000000000000" pitchFamily="2" charset="0"/>
              </a:rPr>
              <a:t>kỹ thuật mã</a:t>
            </a:r>
            <a:r>
              <a:rPr lang="en-US" sz="1800">
                <a:latin typeface="Montserrat" panose="00000500000000000000" pitchFamily="2" charset="0"/>
              </a:rPr>
              <a:t>.</a:t>
            </a:r>
            <a:endParaRPr lang="vi-VN" sz="1800">
              <a:latin typeface="Montserrat" panose="00000500000000000000" pitchFamily="2" charset="0"/>
            </a:endParaRPr>
          </a:p>
        </p:txBody>
      </p:sp>
      <p:sp>
        <p:nvSpPr>
          <p:cNvPr id="13" name="TextBox 12">
            <a:extLst>
              <a:ext uri="{FF2B5EF4-FFF2-40B4-BE49-F238E27FC236}">
                <a16:creationId xmlns:a16="http://schemas.microsoft.com/office/drawing/2014/main" id="{66ACC7B8-47ED-1D28-97E8-AE07ED3D324B}"/>
              </a:ext>
            </a:extLst>
          </p:cNvPr>
          <p:cNvSpPr txBox="1"/>
          <p:nvPr/>
        </p:nvSpPr>
        <p:spPr>
          <a:xfrm>
            <a:off x="630621" y="2730322"/>
            <a:ext cx="6675120" cy="731520"/>
          </a:xfrm>
          <a:prstGeom prst="rect">
            <a:avLst/>
          </a:prstGeom>
          <a:noFill/>
        </p:spPr>
        <p:txBody>
          <a:bodyPr wrap="square">
            <a:spAutoFit/>
          </a:bodyPr>
          <a:lstStyle/>
          <a:p>
            <a:pPr>
              <a:lnSpc>
                <a:spcPct val="120000"/>
              </a:lnSpc>
            </a:pPr>
            <a:r>
              <a:rPr lang="en-US" sz="1800">
                <a:latin typeface="Montserrat" panose="00000500000000000000" pitchFamily="2" charset="0"/>
              </a:rPr>
              <a:t>N</a:t>
            </a:r>
            <a:r>
              <a:rPr lang="vi-VN" sz="1800">
                <a:latin typeface="Montserrat" panose="00000500000000000000" pitchFamily="2" charset="0"/>
              </a:rPr>
              <a:t>ăm </a:t>
            </a:r>
            <a:r>
              <a:rPr lang="vi-VN" sz="1800" b="1">
                <a:solidFill>
                  <a:srgbClr val="005CA1"/>
                </a:solidFill>
                <a:latin typeface="Montserrat" panose="00000500000000000000" pitchFamily="2" charset="0"/>
              </a:rPr>
              <a:t>2010</a:t>
            </a:r>
            <a:r>
              <a:rPr lang="vi-VN" sz="1800">
                <a:latin typeface="Montserrat" panose="00000500000000000000" pitchFamily="2" charset="0"/>
              </a:rPr>
              <a:t>, yêu cầu tất cả những nhà bán lẻ trực tuyến cung cấp </a:t>
            </a:r>
            <a:r>
              <a:rPr lang="vi-VN" sz="1800" b="1">
                <a:solidFill>
                  <a:srgbClr val="005CA1"/>
                </a:solidFill>
                <a:latin typeface="Montserrat" panose="00000500000000000000" pitchFamily="2" charset="0"/>
              </a:rPr>
              <a:t>tên thực </a:t>
            </a:r>
            <a:r>
              <a:rPr lang="vi-VN" sz="1800">
                <a:latin typeface="Montserrat" panose="00000500000000000000" pitchFamily="2" charset="0"/>
              </a:rPr>
              <a:t>và </a:t>
            </a:r>
            <a:r>
              <a:rPr lang="vi-VN" sz="1800" b="1">
                <a:solidFill>
                  <a:srgbClr val="005CA1"/>
                </a:solidFill>
                <a:latin typeface="Montserrat" panose="00000500000000000000" pitchFamily="2" charset="0"/>
              </a:rPr>
              <a:t>số ID </a:t>
            </a:r>
            <a:r>
              <a:rPr lang="vi-VN" sz="1800">
                <a:latin typeface="Montserrat" panose="00000500000000000000" pitchFamily="2" charset="0"/>
              </a:rPr>
              <a:t>trên các nền tảng mua sắm. </a:t>
            </a:r>
            <a:endParaRPr lang="en-US" sz="1800"/>
          </a:p>
        </p:txBody>
      </p:sp>
      <p:sp>
        <p:nvSpPr>
          <p:cNvPr id="16" name="Oval 15">
            <a:extLst>
              <a:ext uri="{FF2B5EF4-FFF2-40B4-BE49-F238E27FC236}">
                <a16:creationId xmlns:a16="http://schemas.microsoft.com/office/drawing/2014/main" id="{05BF0724-A8AE-11D0-8FEF-9A6C9D51DDE1}"/>
              </a:ext>
            </a:extLst>
          </p:cNvPr>
          <p:cNvSpPr/>
          <p:nvPr/>
        </p:nvSpPr>
        <p:spPr>
          <a:xfrm>
            <a:off x="412531" y="2461260"/>
            <a:ext cx="137160" cy="13716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C483849-BC1F-8C55-1CA6-8E34511B9AB9}"/>
              </a:ext>
            </a:extLst>
          </p:cNvPr>
          <p:cNvSpPr/>
          <p:nvPr/>
        </p:nvSpPr>
        <p:spPr>
          <a:xfrm>
            <a:off x="407277" y="2872658"/>
            <a:ext cx="137160" cy="13716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1D7A3DC-C4E7-A86A-6F29-B10E5EF77A60}"/>
              </a:ext>
            </a:extLst>
          </p:cNvPr>
          <p:cNvSpPr/>
          <p:nvPr/>
        </p:nvSpPr>
        <p:spPr>
          <a:xfrm>
            <a:off x="407277" y="3627384"/>
            <a:ext cx="137160" cy="13716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882ECC1-6359-3D59-CF95-88F7DB06AF09}"/>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402385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EA11-DCE4-B8A1-E947-9595AA828B4A}"/>
              </a:ext>
            </a:extLst>
          </p:cNvPr>
          <p:cNvSpPr>
            <a:spLocks noGrp="1"/>
          </p:cNvSpPr>
          <p:nvPr>
            <p:ph type="title"/>
          </p:nvPr>
        </p:nvSpPr>
        <p:spPr/>
        <p:txBody>
          <a:bodyPr/>
          <a:lstStyle/>
          <a:p>
            <a:r>
              <a:rPr lang="en-US"/>
              <a:t>1.4. Chính sách thuế đối với TMĐT tại Việt Nam</a:t>
            </a:r>
          </a:p>
        </p:txBody>
      </p:sp>
      <p:sp>
        <p:nvSpPr>
          <p:cNvPr id="3" name="TextBox 2">
            <a:extLst>
              <a:ext uri="{FF2B5EF4-FFF2-40B4-BE49-F238E27FC236}">
                <a16:creationId xmlns:a16="http://schemas.microsoft.com/office/drawing/2014/main" id="{018C431B-0F21-CEB6-7A9A-17624CC6E4CB}"/>
              </a:ext>
            </a:extLst>
          </p:cNvPr>
          <p:cNvSpPr txBox="1"/>
          <p:nvPr/>
        </p:nvSpPr>
        <p:spPr>
          <a:xfrm>
            <a:off x="3383280" y="1211580"/>
            <a:ext cx="2377440" cy="369332"/>
          </a:xfrm>
          <a:prstGeom prst="rect">
            <a:avLst/>
          </a:prstGeom>
          <a:noFill/>
        </p:spPr>
        <p:txBody>
          <a:bodyPr wrap="square" rtlCol="0">
            <a:spAutoFit/>
          </a:bodyPr>
          <a:lstStyle/>
          <a:p>
            <a:pPr algn="ctr"/>
            <a:r>
              <a:rPr lang="en-US" sz="1800" b="1">
                <a:solidFill>
                  <a:srgbClr val="005CA1"/>
                </a:solidFill>
                <a:latin typeface="Montserrat" panose="00000500000000000000" pitchFamily="2" charset="0"/>
              </a:rPr>
              <a:t>Sắc thuế cơ bản</a:t>
            </a:r>
          </a:p>
        </p:txBody>
      </p:sp>
      <p:sp>
        <p:nvSpPr>
          <p:cNvPr id="4" name="TextBox 3">
            <a:extLst>
              <a:ext uri="{FF2B5EF4-FFF2-40B4-BE49-F238E27FC236}">
                <a16:creationId xmlns:a16="http://schemas.microsoft.com/office/drawing/2014/main" id="{7BCA9ACA-72AA-6543-AC0B-6389A0457D5C}"/>
              </a:ext>
            </a:extLst>
          </p:cNvPr>
          <p:cNvSpPr txBox="1"/>
          <p:nvPr/>
        </p:nvSpPr>
        <p:spPr>
          <a:xfrm>
            <a:off x="40386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giá trị gia tang (VAT/GST)</a:t>
            </a:r>
          </a:p>
        </p:txBody>
      </p:sp>
      <p:sp>
        <p:nvSpPr>
          <p:cNvPr id="5" name="TextBox 4">
            <a:extLst>
              <a:ext uri="{FF2B5EF4-FFF2-40B4-BE49-F238E27FC236}">
                <a16:creationId xmlns:a16="http://schemas.microsoft.com/office/drawing/2014/main" id="{D7D31465-B4E0-95C7-C311-FED34225A800}"/>
              </a:ext>
            </a:extLst>
          </p:cNvPr>
          <p:cNvSpPr txBox="1"/>
          <p:nvPr/>
        </p:nvSpPr>
        <p:spPr>
          <a:xfrm>
            <a:off x="636270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nhà thầu nước ngoài (FCT)</a:t>
            </a:r>
          </a:p>
        </p:txBody>
      </p:sp>
      <p:sp>
        <p:nvSpPr>
          <p:cNvPr id="6" name="TextBox 5">
            <a:extLst>
              <a:ext uri="{FF2B5EF4-FFF2-40B4-BE49-F238E27FC236}">
                <a16:creationId xmlns:a16="http://schemas.microsoft.com/office/drawing/2014/main" id="{80D6FCB3-E003-54E2-6783-EF1858EAD706}"/>
              </a:ext>
            </a:extLst>
          </p:cNvPr>
          <p:cNvSpPr txBox="1"/>
          <p:nvPr/>
        </p:nvSpPr>
        <p:spPr>
          <a:xfrm>
            <a:off x="3383280" y="2071951"/>
            <a:ext cx="2377440" cy="398699"/>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thu nhập</a:t>
            </a:r>
          </a:p>
        </p:txBody>
      </p:sp>
      <p:sp>
        <p:nvSpPr>
          <p:cNvPr id="7" name="TextBox 6">
            <a:extLst>
              <a:ext uri="{FF2B5EF4-FFF2-40B4-BE49-F238E27FC236}">
                <a16:creationId xmlns:a16="http://schemas.microsoft.com/office/drawing/2014/main" id="{FDA33026-D735-777A-5C70-BC09C44CB19F}"/>
              </a:ext>
            </a:extLst>
          </p:cNvPr>
          <p:cNvSpPr txBox="1"/>
          <p:nvPr/>
        </p:nvSpPr>
        <p:spPr>
          <a:xfrm>
            <a:off x="2377440" y="2761020"/>
            <a:ext cx="201168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cá nhân (FIT)</a:t>
            </a:r>
          </a:p>
        </p:txBody>
      </p:sp>
      <p:sp>
        <p:nvSpPr>
          <p:cNvPr id="8" name="TextBox 7">
            <a:extLst>
              <a:ext uri="{FF2B5EF4-FFF2-40B4-BE49-F238E27FC236}">
                <a16:creationId xmlns:a16="http://schemas.microsoft.com/office/drawing/2014/main" id="{89799553-06FD-4676-7B5B-693CD1DE585C}"/>
              </a:ext>
            </a:extLst>
          </p:cNvPr>
          <p:cNvSpPr txBox="1"/>
          <p:nvPr/>
        </p:nvSpPr>
        <p:spPr>
          <a:xfrm>
            <a:off x="4572000" y="2766871"/>
            <a:ext cx="237744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doanh nghiệp (CIT)</a:t>
            </a:r>
          </a:p>
        </p:txBody>
      </p:sp>
      <p:cxnSp>
        <p:nvCxnSpPr>
          <p:cNvPr id="10" name="Straight Connector 9">
            <a:extLst>
              <a:ext uri="{FF2B5EF4-FFF2-40B4-BE49-F238E27FC236}">
                <a16:creationId xmlns:a16="http://schemas.microsoft.com/office/drawing/2014/main" id="{215AEAF9-84D0-BD5C-44B7-260333C2112D}"/>
              </a:ext>
            </a:extLst>
          </p:cNvPr>
          <p:cNvCxnSpPr>
            <a:cxnSpLocks/>
            <a:stCxn id="3" idx="1"/>
            <a:endCxn id="4" idx="0"/>
          </p:cNvCxnSpPr>
          <p:nvPr/>
        </p:nvCxnSpPr>
        <p:spPr>
          <a:xfrm rot="10800000" flipV="1">
            <a:off x="159258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9D4EDE-B119-37D0-0392-9674E039B1D9}"/>
              </a:ext>
            </a:extLst>
          </p:cNvPr>
          <p:cNvCxnSpPr>
            <a:cxnSpLocks/>
            <a:stCxn id="3" idx="3"/>
            <a:endCxn id="5" idx="0"/>
          </p:cNvCxnSpPr>
          <p:nvPr/>
        </p:nvCxnSpPr>
        <p:spPr>
          <a:xfrm>
            <a:off x="576072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198908-46A7-446D-B12A-ED49BE80C014}"/>
              </a:ext>
            </a:extLst>
          </p:cNvPr>
          <p:cNvCxnSpPr>
            <a:cxnSpLocks/>
            <a:stCxn id="3" idx="2"/>
            <a:endCxn id="6" idx="0"/>
          </p:cNvCxnSpPr>
          <p:nvPr/>
        </p:nvCxnSpPr>
        <p:spPr>
          <a:xfrm>
            <a:off x="4572000" y="1580912"/>
            <a:ext cx="0" cy="49103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E84C33-D046-F650-1229-763C707661AC}"/>
              </a:ext>
            </a:extLst>
          </p:cNvPr>
          <p:cNvCxnSpPr>
            <a:cxnSpLocks/>
            <a:stCxn id="6" idx="1"/>
            <a:endCxn id="7" idx="0"/>
          </p:cNvCxnSpPr>
          <p:nvPr/>
        </p:nvCxnSpPr>
        <p:spPr>
          <a:xfrm>
            <a:off x="3383280" y="2271301"/>
            <a:ext cx="0" cy="48971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31D1C74-E283-53D0-8B2A-9C9DFF518D4C}"/>
              </a:ext>
            </a:extLst>
          </p:cNvPr>
          <p:cNvCxnSpPr>
            <a:stCxn id="6" idx="3"/>
            <a:endCxn id="8" idx="0"/>
          </p:cNvCxnSpPr>
          <p:nvPr/>
        </p:nvCxnSpPr>
        <p:spPr>
          <a:xfrm>
            <a:off x="5760720" y="2271301"/>
            <a:ext cx="0" cy="49557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9521D6D-07F4-1B05-0A6B-DF5CAFA1F3AB}"/>
              </a:ext>
            </a:extLst>
          </p:cNvPr>
          <p:cNvSpPr/>
          <p:nvPr/>
        </p:nvSpPr>
        <p:spPr>
          <a:xfrm>
            <a:off x="3337560" y="1350526"/>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FC0733E-5226-6385-B327-78779AB7E92E}"/>
              </a:ext>
            </a:extLst>
          </p:cNvPr>
          <p:cNvSpPr/>
          <p:nvPr/>
        </p:nvSpPr>
        <p:spPr>
          <a:xfrm>
            <a:off x="1546859" y="1879081"/>
            <a:ext cx="91440" cy="91440"/>
          </a:xfrm>
          <a:prstGeom prst="ellipse">
            <a:avLst/>
          </a:prstGeom>
          <a:solidFill>
            <a:srgbClr val="005CA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FEB7C37-2428-9621-5D7A-E243D2648204}"/>
              </a:ext>
            </a:extLst>
          </p:cNvPr>
          <p:cNvSpPr/>
          <p:nvPr/>
        </p:nvSpPr>
        <p:spPr>
          <a:xfrm>
            <a:off x="3338406" y="2232463"/>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58D7CC1-5D67-B4DB-DA70-85B90FF8F032}"/>
              </a:ext>
            </a:extLst>
          </p:cNvPr>
          <p:cNvSpPr/>
          <p:nvPr/>
        </p:nvSpPr>
        <p:spPr>
          <a:xfrm>
            <a:off x="3337560" y="271347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6B82AD-1A32-C0A5-4D10-EA77F83E3730}"/>
              </a:ext>
            </a:extLst>
          </p:cNvPr>
          <p:cNvSpPr/>
          <p:nvPr/>
        </p:nvSpPr>
        <p:spPr>
          <a:xfrm>
            <a:off x="4525716" y="153042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219BCDA-8508-34FB-4E0C-FE54123F2C86}"/>
              </a:ext>
            </a:extLst>
          </p:cNvPr>
          <p:cNvSpPr/>
          <p:nvPr/>
        </p:nvSpPr>
        <p:spPr>
          <a:xfrm>
            <a:off x="4525716" y="203099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FEC6DF-C6E7-E0CA-82D8-6D923D3F3331}"/>
              </a:ext>
            </a:extLst>
          </p:cNvPr>
          <p:cNvSpPr/>
          <p:nvPr/>
        </p:nvSpPr>
        <p:spPr>
          <a:xfrm>
            <a:off x="5714154" y="2254396"/>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C786B60-DB93-D5BD-7560-B55F9EDB47D5}"/>
              </a:ext>
            </a:extLst>
          </p:cNvPr>
          <p:cNvSpPr/>
          <p:nvPr/>
        </p:nvSpPr>
        <p:spPr>
          <a:xfrm>
            <a:off x="5716695" y="271347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5EB7E4E-7020-3952-A34E-8258D7B1FF88}"/>
              </a:ext>
            </a:extLst>
          </p:cNvPr>
          <p:cNvSpPr/>
          <p:nvPr/>
        </p:nvSpPr>
        <p:spPr>
          <a:xfrm>
            <a:off x="5714154" y="135240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F03ECEE-775D-06D7-602E-022216F5631D}"/>
              </a:ext>
            </a:extLst>
          </p:cNvPr>
          <p:cNvSpPr/>
          <p:nvPr/>
        </p:nvSpPr>
        <p:spPr>
          <a:xfrm>
            <a:off x="7505701" y="187719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C7100B3-3AA5-5BF6-BED7-DB7FD6297A14}"/>
              </a:ext>
            </a:extLst>
          </p:cNvPr>
          <p:cNvSpPr txBox="1"/>
          <p:nvPr/>
        </p:nvSpPr>
        <p:spPr>
          <a:xfrm>
            <a:off x="2377440" y="3963754"/>
            <a:ext cx="3794760" cy="364587"/>
          </a:xfrm>
          <a:prstGeom prst="rect">
            <a:avLst/>
          </a:prstGeom>
          <a:noFill/>
        </p:spPr>
        <p:txBody>
          <a:bodyPr wrap="square" rtlCol="0">
            <a:spAutoFit/>
          </a:bodyPr>
          <a:lstStyle/>
          <a:p>
            <a:pPr>
              <a:lnSpc>
                <a:spcPct val="120000"/>
              </a:lnSpc>
            </a:pPr>
            <a:r>
              <a:rPr lang="en-US" sz="1600">
                <a:latin typeface="Montserrat" panose="00000500000000000000" pitchFamily="2" charset="0"/>
              </a:rPr>
              <a:t>Người tiêu dùng cuối cùng</a:t>
            </a:r>
          </a:p>
        </p:txBody>
      </p:sp>
      <p:cxnSp>
        <p:nvCxnSpPr>
          <p:cNvPr id="38" name="Straight Connector 37">
            <a:extLst>
              <a:ext uri="{FF2B5EF4-FFF2-40B4-BE49-F238E27FC236}">
                <a16:creationId xmlns:a16="http://schemas.microsoft.com/office/drawing/2014/main" id="{5F1D49D9-0FAB-9730-FE73-E107ADECA3F5}"/>
              </a:ext>
            </a:extLst>
          </p:cNvPr>
          <p:cNvCxnSpPr>
            <a:cxnSpLocks/>
            <a:stCxn id="36" idx="1"/>
            <a:endCxn id="4" idx="2"/>
          </p:cNvCxnSpPr>
          <p:nvPr/>
        </p:nvCxnSpPr>
        <p:spPr>
          <a:xfrm rot="10800000">
            <a:off x="1592580" y="2655900"/>
            <a:ext cx="784860" cy="1490148"/>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D46D86-7891-28C2-D1DF-6BB6D428BEEE}"/>
              </a:ext>
            </a:extLst>
          </p:cNvPr>
          <p:cNvSpPr/>
          <p:nvPr/>
        </p:nvSpPr>
        <p:spPr>
          <a:xfrm>
            <a:off x="2331720" y="4117383"/>
            <a:ext cx="91440" cy="9144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2A485635-65C0-35F4-56CD-15E2B33F81D4}"/>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324195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EA11-DCE4-B8A1-E947-9595AA828B4A}"/>
              </a:ext>
            </a:extLst>
          </p:cNvPr>
          <p:cNvSpPr>
            <a:spLocks noGrp="1"/>
          </p:cNvSpPr>
          <p:nvPr>
            <p:ph type="title"/>
          </p:nvPr>
        </p:nvSpPr>
        <p:spPr/>
        <p:txBody>
          <a:bodyPr/>
          <a:lstStyle/>
          <a:p>
            <a:r>
              <a:rPr lang="en-US"/>
              <a:t>1.4. Chính sách thuế đối với TMĐT tại Việt Nam</a:t>
            </a:r>
          </a:p>
        </p:txBody>
      </p:sp>
      <p:sp>
        <p:nvSpPr>
          <p:cNvPr id="3" name="TextBox 2">
            <a:extLst>
              <a:ext uri="{FF2B5EF4-FFF2-40B4-BE49-F238E27FC236}">
                <a16:creationId xmlns:a16="http://schemas.microsoft.com/office/drawing/2014/main" id="{018C431B-0F21-CEB6-7A9A-17624CC6E4CB}"/>
              </a:ext>
            </a:extLst>
          </p:cNvPr>
          <p:cNvSpPr txBox="1"/>
          <p:nvPr/>
        </p:nvSpPr>
        <p:spPr>
          <a:xfrm>
            <a:off x="3383280" y="1211580"/>
            <a:ext cx="2377440" cy="369332"/>
          </a:xfrm>
          <a:prstGeom prst="rect">
            <a:avLst/>
          </a:prstGeom>
          <a:noFill/>
        </p:spPr>
        <p:txBody>
          <a:bodyPr wrap="square" rtlCol="0">
            <a:spAutoFit/>
          </a:bodyPr>
          <a:lstStyle/>
          <a:p>
            <a:pPr algn="ctr"/>
            <a:r>
              <a:rPr lang="en-US" sz="1800" b="1">
                <a:solidFill>
                  <a:srgbClr val="005CA1"/>
                </a:solidFill>
                <a:latin typeface="Montserrat" panose="00000500000000000000" pitchFamily="2" charset="0"/>
              </a:rPr>
              <a:t>Sắc thuế cơ bản</a:t>
            </a:r>
          </a:p>
        </p:txBody>
      </p:sp>
      <p:sp>
        <p:nvSpPr>
          <p:cNvPr id="4" name="TextBox 3">
            <a:extLst>
              <a:ext uri="{FF2B5EF4-FFF2-40B4-BE49-F238E27FC236}">
                <a16:creationId xmlns:a16="http://schemas.microsoft.com/office/drawing/2014/main" id="{7BCA9ACA-72AA-6543-AC0B-6389A0457D5C}"/>
              </a:ext>
            </a:extLst>
          </p:cNvPr>
          <p:cNvSpPr txBox="1"/>
          <p:nvPr/>
        </p:nvSpPr>
        <p:spPr>
          <a:xfrm>
            <a:off x="40386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giá trị gia tang (VAT/GST)</a:t>
            </a:r>
          </a:p>
        </p:txBody>
      </p:sp>
      <p:sp>
        <p:nvSpPr>
          <p:cNvPr id="5" name="TextBox 4">
            <a:extLst>
              <a:ext uri="{FF2B5EF4-FFF2-40B4-BE49-F238E27FC236}">
                <a16:creationId xmlns:a16="http://schemas.microsoft.com/office/drawing/2014/main" id="{D7D31465-B4E0-95C7-C311-FED34225A800}"/>
              </a:ext>
            </a:extLst>
          </p:cNvPr>
          <p:cNvSpPr txBox="1"/>
          <p:nvPr/>
        </p:nvSpPr>
        <p:spPr>
          <a:xfrm>
            <a:off x="636270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nhà thầu nước ngoài (FCT)</a:t>
            </a:r>
          </a:p>
        </p:txBody>
      </p:sp>
      <p:sp>
        <p:nvSpPr>
          <p:cNvPr id="6" name="TextBox 5">
            <a:extLst>
              <a:ext uri="{FF2B5EF4-FFF2-40B4-BE49-F238E27FC236}">
                <a16:creationId xmlns:a16="http://schemas.microsoft.com/office/drawing/2014/main" id="{80D6FCB3-E003-54E2-6783-EF1858EAD706}"/>
              </a:ext>
            </a:extLst>
          </p:cNvPr>
          <p:cNvSpPr txBox="1"/>
          <p:nvPr/>
        </p:nvSpPr>
        <p:spPr>
          <a:xfrm>
            <a:off x="3383280" y="2071951"/>
            <a:ext cx="2377440" cy="398699"/>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thu nhập</a:t>
            </a:r>
          </a:p>
        </p:txBody>
      </p:sp>
      <p:sp>
        <p:nvSpPr>
          <p:cNvPr id="7" name="TextBox 6">
            <a:extLst>
              <a:ext uri="{FF2B5EF4-FFF2-40B4-BE49-F238E27FC236}">
                <a16:creationId xmlns:a16="http://schemas.microsoft.com/office/drawing/2014/main" id="{FDA33026-D735-777A-5C70-BC09C44CB19F}"/>
              </a:ext>
            </a:extLst>
          </p:cNvPr>
          <p:cNvSpPr txBox="1"/>
          <p:nvPr/>
        </p:nvSpPr>
        <p:spPr>
          <a:xfrm>
            <a:off x="2377440" y="2761020"/>
            <a:ext cx="201168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cá nhân (FIT)</a:t>
            </a:r>
          </a:p>
        </p:txBody>
      </p:sp>
      <p:sp>
        <p:nvSpPr>
          <p:cNvPr id="8" name="TextBox 7">
            <a:extLst>
              <a:ext uri="{FF2B5EF4-FFF2-40B4-BE49-F238E27FC236}">
                <a16:creationId xmlns:a16="http://schemas.microsoft.com/office/drawing/2014/main" id="{89799553-06FD-4676-7B5B-693CD1DE585C}"/>
              </a:ext>
            </a:extLst>
          </p:cNvPr>
          <p:cNvSpPr txBox="1"/>
          <p:nvPr/>
        </p:nvSpPr>
        <p:spPr>
          <a:xfrm>
            <a:off x="4572000" y="2766871"/>
            <a:ext cx="237744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doanh nghiệp (CIT)</a:t>
            </a:r>
          </a:p>
        </p:txBody>
      </p:sp>
      <p:cxnSp>
        <p:nvCxnSpPr>
          <p:cNvPr id="10" name="Straight Connector 9">
            <a:extLst>
              <a:ext uri="{FF2B5EF4-FFF2-40B4-BE49-F238E27FC236}">
                <a16:creationId xmlns:a16="http://schemas.microsoft.com/office/drawing/2014/main" id="{215AEAF9-84D0-BD5C-44B7-260333C2112D}"/>
              </a:ext>
            </a:extLst>
          </p:cNvPr>
          <p:cNvCxnSpPr>
            <a:cxnSpLocks/>
            <a:stCxn id="3" idx="1"/>
            <a:endCxn id="4" idx="0"/>
          </p:cNvCxnSpPr>
          <p:nvPr/>
        </p:nvCxnSpPr>
        <p:spPr>
          <a:xfrm rot="10800000" flipV="1">
            <a:off x="159258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9D4EDE-B119-37D0-0392-9674E039B1D9}"/>
              </a:ext>
            </a:extLst>
          </p:cNvPr>
          <p:cNvCxnSpPr>
            <a:cxnSpLocks/>
            <a:stCxn id="3" idx="3"/>
            <a:endCxn id="5" idx="0"/>
          </p:cNvCxnSpPr>
          <p:nvPr/>
        </p:nvCxnSpPr>
        <p:spPr>
          <a:xfrm>
            <a:off x="576072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198908-46A7-446D-B12A-ED49BE80C014}"/>
              </a:ext>
            </a:extLst>
          </p:cNvPr>
          <p:cNvCxnSpPr>
            <a:cxnSpLocks/>
            <a:stCxn id="3" idx="2"/>
            <a:endCxn id="6" idx="0"/>
          </p:cNvCxnSpPr>
          <p:nvPr/>
        </p:nvCxnSpPr>
        <p:spPr>
          <a:xfrm>
            <a:off x="4572000" y="1580912"/>
            <a:ext cx="0" cy="49103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E84C33-D046-F650-1229-763C707661AC}"/>
              </a:ext>
            </a:extLst>
          </p:cNvPr>
          <p:cNvCxnSpPr>
            <a:cxnSpLocks/>
            <a:stCxn id="6" idx="1"/>
            <a:endCxn id="7" idx="0"/>
          </p:cNvCxnSpPr>
          <p:nvPr/>
        </p:nvCxnSpPr>
        <p:spPr>
          <a:xfrm>
            <a:off x="3383280" y="2271301"/>
            <a:ext cx="0" cy="48971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31D1C74-E283-53D0-8B2A-9C9DFF518D4C}"/>
              </a:ext>
            </a:extLst>
          </p:cNvPr>
          <p:cNvCxnSpPr>
            <a:stCxn id="6" idx="3"/>
            <a:endCxn id="8" idx="0"/>
          </p:cNvCxnSpPr>
          <p:nvPr/>
        </p:nvCxnSpPr>
        <p:spPr>
          <a:xfrm>
            <a:off x="5760720" y="2271301"/>
            <a:ext cx="0" cy="49557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9521D6D-07F4-1B05-0A6B-DF5CAFA1F3AB}"/>
              </a:ext>
            </a:extLst>
          </p:cNvPr>
          <p:cNvSpPr/>
          <p:nvPr/>
        </p:nvSpPr>
        <p:spPr>
          <a:xfrm>
            <a:off x="3337560" y="1350526"/>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FC0733E-5226-6385-B327-78779AB7E92E}"/>
              </a:ext>
            </a:extLst>
          </p:cNvPr>
          <p:cNvSpPr/>
          <p:nvPr/>
        </p:nvSpPr>
        <p:spPr>
          <a:xfrm>
            <a:off x="1546859" y="1879081"/>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FEB7C37-2428-9621-5D7A-E243D2648204}"/>
              </a:ext>
            </a:extLst>
          </p:cNvPr>
          <p:cNvSpPr/>
          <p:nvPr/>
        </p:nvSpPr>
        <p:spPr>
          <a:xfrm>
            <a:off x="3338406" y="2232463"/>
            <a:ext cx="91440" cy="91440"/>
          </a:xfrm>
          <a:prstGeom prst="ellipse">
            <a:avLst/>
          </a:prstGeom>
          <a:solidFill>
            <a:srgbClr val="005CA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58D7CC1-5D67-B4DB-DA70-85B90FF8F032}"/>
              </a:ext>
            </a:extLst>
          </p:cNvPr>
          <p:cNvSpPr/>
          <p:nvPr/>
        </p:nvSpPr>
        <p:spPr>
          <a:xfrm>
            <a:off x="3337560" y="2713474"/>
            <a:ext cx="91440" cy="91440"/>
          </a:xfrm>
          <a:prstGeom prst="ellipse">
            <a:avLst/>
          </a:prstGeom>
          <a:solidFill>
            <a:srgbClr val="005CA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6B82AD-1A32-C0A5-4D10-EA77F83E3730}"/>
              </a:ext>
            </a:extLst>
          </p:cNvPr>
          <p:cNvSpPr/>
          <p:nvPr/>
        </p:nvSpPr>
        <p:spPr>
          <a:xfrm>
            <a:off x="4525716" y="153042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219BCDA-8508-34FB-4E0C-FE54123F2C86}"/>
              </a:ext>
            </a:extLst>
          </p:cNvPr>
          <p:cNvSpPr/>
          <p:nvPr/>
        </p:nvSpPr>
        <p:spPr>
          <a:xfrm>
            <a:off x="4525716" y="203099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FEC6DF-C6E7-E0CA-82D8-6D923D3F3331}"/>
              </a:ext>
            </a:extLst>
          </p:cNvPr>
          <p:cNvSpPr/>
          <p:nvPr/>
        </p:nvSpPr>
        <p:spPr>
          <a:xfrm>
            <a:off x="5714154" y="2254396"/>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C786B60-DB93-D5BD-7560-B55F9EDB47D5}"/>
              </a:ext>
            </a:extLst>
          </p:cNvPr>
          <p:cNvSpPr/>
          <p:nvPr/>
        </p:nvSpPr>
        <p:spPr>
          <a:xfrm>
            <a:off x="5716695" y="271347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5EB7E4E-7020-3952-A34E-8258D7B1FF88}"/>
              </a:ext>
            </a:extLst>
          </p:cNvPr>
          <p:cNvSpPr/>
          <p:nvPr/>
        </p:nvSpPr>
        <p:spPr>
          <a:xfrm>
            <a:off x="5714154" y="135240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F03ECEE-775D-06D7-602E-022216F5631D}"/>
              </a:ext>
            </a:extLst>
          </p:cNvPr>
          <p:cNvSpPr/>
          <p:nvPr/>
        </p:nvSpPr>
        <p:spPr>
          <a:xfrm>
            <a:off x="7505701" y="187719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C7100B3-3AA5-5BF6-BED7-DB7FD6297A14}"/>
              </a:ext>
            </a:extLst>
          </p:cNvPr>
          <p:cNvSpPr txBox="1"/>
          <p:nvPr/>
        </p:nvSpPr>
        <p:spPr>
          <a:xfrm>
            <a:off x="2377440" y="3963754"/>
            <a:ext cx="6583680" cy="731520"/>
          </a:xfrm>
          <a:prstGeom prst="rect">
            <a:avLst/>
          </a:prstGeom>
          <a:noFill/>
        </p:spPr>
        <p:txBody>
          <a:bodyPr wrap="square" rtlCol="0">
            <a:spAutoFit/>
          </a:bodyPr>
          <a:lstStyle/>
          <a:p>
            <a:pPr>
              <a:lnSpc>
                <a:spcPct val="120000"/>
              </a:lnSpc>
            </a:pPr>
            <a:r>
              <a:rPr lang="en-US" sz="1600">
                <a:latin typeface="Montserrat" panose="00000500000000000000" pitchFamily="2" charset="0"/>
              </a:rPr>
              <a:t>C</a:t>
            </a:r>
            <a:r>
              <a:rPr lang="vi-VN" sz="1600">
                <a:latin typeface="Montserrat" panose="00000500000000000000" pitchFamily="2" charset="0"/>
              </a:rPr>
              <a:t>á nhân cư trú có thu nhập phát sinh trong và ngoài Việt Nam</a:t>
            </a:r>
            <a:endParaRPr lang="en-US" sz="1600">
              <a:latin typeface="Montserrat" panose="00000500000000000000" pitchFamily="2" charset="0"/>
            </a:endParaRPr>
          </a:p>
          <a:p>
            <a:pPr>
              <a:lnSpc>
                <a:spcPct val="120000"/>
              </a:lnSpc>
            </a:pPr>
            <a:r>
              <a:rPr lang="en-US" sz="1600">
                <a:latin typeface="Montserrat" panose="00000500000000000000" pitchFamily="2" charset="0"/>
              </a:rPr>
              <a:t>C</a:t>
            </a:r>
            <a:r>
              <a:rPr lang="vi-VN" sz="1600">
                <a:latin typeface="Montserrat" panose="00000500000000000000" pitchFamily="2" charset="0"/>
              </a:rPr>
              <a:t>á nhân không cư trú có thu nhập phát sinh trong Việt Nam</a:t>
            </a:r>
            <a:endParaRPr lang="en-US" sz="1600">
              <a:latin typeface="Montserrat" panose="00000500000000000000" pitchFamily="2" charset="0"/>
            </a:endParaRPr>
          </a:p>
        </p:txBody>
      </p:sp>
      <p:cxnSp>
        <p:nvCxnSpPr>
          <p:cNvPr id="38" name="Straight Connector 37">
            <a:extLst>
              <a:ext uri="{FF2B5EF4-FFF2-40B4-BE49-F238E27FC236}">
                <a16:creationId xmlns:a16="http://schemas.microsoft.com/office/drawing/2014/main" id="{5F1D49D9-0FAB-9730-FE73-E107ADECA3F5}"/>
              </a:ext>
            </a:extLst>
          </p:cNvPr>
          <p:cNvCxnSpPr>
            <a:cxnSpLocks/>
            <a:stCxn id="36" idx="1"/>
            <a:endCxn id="7" idx="1"/>
          </p:cNvCxnSpPr>
          <p:nvPr/>
        </p:nvCxnSpPr>
        <p:spPr>
          <a:xfrm rot="10800000">
            <a:off x="2377440" y="3091046"/>
            <a:ext cx="12700" cy="1238468"/>
          </a:xfrm>
          <a:prstGeom prst="bentConnector3">
            <a:avLst>
              <a:gd name="adj1" fmla="val 180000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D46D86-7891-28C2-D1DF-6BB6D428BEEE}"/>
              </a:ext>
            </a:extLst>
          </p:cNvPr>
          <p:cNvSpPr/>
          <p:nvPr/>
        </p:nvSpPr>
        <p:spPr>
          <a:xfrm>
            <a:off x="2338069" y="4278757"/>
            <a:ext cx="91440" cy="9144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3E72D005-C7E1-58E6-AD5C-14A7DD1785DE}"/>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116861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EA11-DCE4-B8A1-E947-9595AA828B4A}"/>
              </a:ext>
            </a:extLst>
          </p:cNvPr>
          <p:cNvSpPr>
            <a:spLocks noGrp="1"/>
          </p:cNvSpPr>
          <p:nvPr>
            <p:ph type="title"/>
          </p:nvPr>
        </p:nvSpPr>
        <p:spPr/>
        <p:txBody>
          <a:bodyPr/>
          <a:lstStyle/>
          <a:p>
            <a:r>
              <a:rPr lang="en-US"/>
              <a:t>1.4. Chính sách thuế đối với TMĐT tại Việt Nam</a:t>
            </a:r>
          </a:p>
        </p:txBody>
      </p:sp>
      <p:sp>
        <p:nvSpPr>
          <p:cNvPr id="3" name="TextBox 2">
            <a:extLst>
              <a:ext uri="{FF2B5EF4-FFF2-40B4-BE49-F238E27FC236}">
                <a16:creationId xmlns:a16="http://schemas.microsoft.com/office/drawing/2014/main" id="{018C431B-0F21-CEB6-7A9A-17624CC6E4CB}"/>
              </a:ext>
            </a:extLst>
          </p:cNvPr>
          <p:cNvSpPr txBox="1"/>
          <p:nvPr/>
        </p:nvSpPr>
        <p:spPr>
          <a:xfrm>
            <a:off x="3383280" y="1211580"/>
            <a:ext cx="2377440" cy="369332"/>
          </a:xfrm>
          <a:prstGeom prst="rect">
            <a:avLst/>
          </a:prstGeom>
          <a:noFill/>
        </p:spPr>
        <p:txBody>
          <a:bodyPr wrap="square" rtlCol="0">
            <a:spAutoFit/>
          </a:bodyPr>
          <a:lstStyle/>
          <a:p>
            <a:pPr algn="ctr"/>
            <a:r>
              <a:rPr lang="en-US" sz="1800" b="1">
                <a:solidFill>
                  <a:srgbClr val="005CA1"/>
                </a:solidFill>
                <a:latin typeface="Montserrat" panose="00000500000000000000" pitchFamily="2" charset="0"/>
              </a:rPr>
              <a:t>Sắc thuế cơ bản</a:t>
            </a:r>
          </a:p>
        </p:txBody>
      </p:sp>
      <p:sp>
        <p:nvSpPr>
          <p:cNvPr id="4" name="TextBox 3">
            <a:extLst>
              <a:ext uri="{FF2B5EF4-FFF2-40B4-BE49-F238E27FC236}">
                <a16:creationId xmlns:a16="http://schemas.microsoft.com/office/drawing/2014/main" id="{7BCA9ACA-72AA-6543-AC0B-6389A0457D5C}"/>
              </a:ext>
            </a:extLst>
          </p:cNvPr>
          <p:cNvSpPr txBox="1"/>
          <p:nvPr/>
        </p:nvSpPr>
        <p:spPr>
          <a:xfrm>
            <a:off x="40386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giá trị gia tang (VAT/GST)</a:t>
            </a:r>
          </a:p>
        </p:txBody>
      </p:sp>
      <p:sp>
        <p:nvSpPr>
          <p:cNvPr id="5" name="TextBox 4">
            <a:extLst>
              <a:ext uri="{FF2B5EF4-FFF2-40B4-BE49-F238E27FC236}">
                <a16:creationId xmlns:a16="http://schemas.microsoft.com/office/drawing/2014/main" id="{D7D31465-B4E0-95C7-C311-FED34225A800}"/>
              </a:ext>
            </a:extLst>
          </p:cNvPr>
          <p:cNvSpPr txBox="1"/>
          <p:nvPr/>
        </p:nvSpPr>
        <p:spPr>
          <a:xfrm>
            <a:off x="636270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nhà thầu nước ngoài (FCT)</a:t>
            </a:r>
          </a:p>
        </p:txBody>
      </p:sp>
      <p:sp>
        <p:nvSpPr>
          <p:cNvPr id="6" name="TextBox 5">
            <a:extLst>
              <a:ext uri="{FF2B5EF4-FFF2-40B4-BE49-F238E27FC236}">
                <a16:creationId xmlns:a16="http://schemas.microsoft.com/office/drawing/2014/main" id="{80D6FCB3-E003-54E2-6783-EF1858EAD706}"/>
              </a:ext>
            </a:extLst>
          </p:cNvPr>
          <p:cNvSpPr txBox="1"/>
          <p:nvPr/>
        </p:nvSpPr>
        <p:spPr>
          <a:xfrm>
            <a:off x="3383280" y="2071951"/>
            <a:ext cx="2377440" cy="398699"/>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thu nhập</a:t>
            </a:r>
          </a:p>
        </p:txBody>
      </p:sp>
      <p:sp>
        <p:nvSpPr>
          <p:cNvPr id="7" name="TextBox 6">
            <a:extLst>
              <a:ext uri="{FF2B5EF4-FFF2-40B4-BE49-F238E27FC236}">
                <a16:creationId xmlns:a16="http://schemas.microsoft.com/office/drawing/2014/main" id="{FDA33026-D735-777A-5C70-BC09C44CB19F}"/>
              </a:ext>
            </a:extLst>
          </p:cNvPr>
          <p:cNvSpPr txBox="1"/>
          <p:nvPr/>
        </p:nvSpPr>
        <p:spPr>
          <a:xfrm>
            <a:off x="2377440" y="2761020"/>
            <a:ext cx="201168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cá nhân (FIT)</a:t>
            </a:r>
          </a:p>
        </p:txBody>
      </p:sp>
      <p:sp>
        <p:nvSpPr>
          <p:cNvPr id="8" name="TextBox 7">
            <a:extLst>
              <a:ext uri="{FF2B5EF4-FFF2-40B4-BE49-F238E27FC236}">
                <a16:creationId xmlns:a16="http://schemas.microsoft.com/office/drawing/2014/main" id="{89799553-06FD-4676-7B5B-693CD1DE585C}"/>
              </a:ext>
            </a:extLst>
          </p:cNvPr>
          <p:cNvSpPr txBox="1"/>
          <p:nvPr/>
        </p:nvSpPr>
        <p:spPr>
          <a:xfrm>
            <a:off x="4572000" y="2766871"/>
            <a:ext cx="237744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doanh nghiệp (CIT)</a:t>
            </a:r>
          </a:p>
        </p:txBody>
      </p:sp>
      <p:cxnSp>
        <p:nvCxnSpPr>
          <p:cNvPr id="10" name="Straight Connector 9">
            <a:extLst>
              <a:ext uri="{FF2B5EF4-FFF2-40B4-BE49-F238E27FC236}">
                <a16:creationId xmlns:a16="http://schemas.microsoft.com/office/drawing/2014/main" id="{215AEAF9-84D0-BD5C-44B7-260333C2112D}"/>
              </a:ext>
            </a:extLst>
          </p:cNvPr>
          <p:cNvCxnSpPr>
            <a:cxnSpLocks/>
            <a:stCxn id="3" idx="1"/>
            <a:endCxn id="4" idx="0"/>
          </p:cNvCxnSpPr>
          <p:nvPr/>
        </p:nvCxnSpPr>
        <p:spPr>
          <a:xfrm rot="10800000" flipV="1">
            <a:off x="159258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9D4EDE-B119-37D0-0392-9674E039B1D9}"/>
              </a:ext>
            </a:extLst>
          </p:cNvPr>
          <p:cNvCxnSpPr>
            <a:cxnSpLocks/>
            <a:stCxn id="3" idx="3"/>
            <a:endCxn id="5" idx="0"/>
          </p:cNvCxnSpPr>
          <p:nvPr/>
        </p:nvCxnSpPr>
        <p:spPr>
          <a:xfrm>
            <a:off x="576072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198908-46A7-446D-B12A-ED49BE80C014}"/>
              </a:ext>
            </a:extLst>
          </p:cNvPr>
          <p:cNvCxnSpPr>
            <a:cxnSpLocks/>
            <a:stCxn id="3" idx="2"/>
            <a:endCxn id="6" idx="0"/>
          </p:cNvCxnSpPr>
          <p:nvPr/>
        </p:nvCxnSpPr>
        <p:spPr>
          <a:xfrm>
            <a:off x="4572000" y="1580912"/>
            <a:ext cx="0" cy="49103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E84C33-D046-F650-1229-763C707661AC}"/>
              </a:ext>
            </a:extLst>
          </p:cNvPr>
          <p:cNvCxnSpPr>
            <a:cxnSpLocks/>
            <a:stCxn id="6" idx="1"/>
            <a:endCxn id="7" idx="0"/>
          </p:cNvCxnSpPr>
          <p:nvPr/>
        </p:nvCxnSpPr>
        <p:spPr>
          <a:xfrm>
            <a:off x="3383280" y="2271301"/>
            <a:ext cx="0" cy="48971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31D1C74-E283-53D0-8B2A-9C9DFF518D4C}"/>
              </a:ext>
            </a:extLst>
          </p:cNvPr>
          <p:cNvCxnSpPr>
            <a:stCxn id="6" idx="3"/>
            <a:endCxn id="8" idx="0"/>
          </p:cNvCxnSpPr>
          <p:nvPr/>
        </p:nvCxnSpPr>
        <p:spPr>
          <a:xfrm>
            <a:off x="5760720" y="2271301"/>
            <a:ext cx="0" cy="49557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9521D6D-07F4-1B05-0A6B-DF5CAFA1F3AB}"/>
              </a:ext>
            </a:extLst>
          </p:cNvPr>
          <p:cNvSpPr/>
          <p:nvPr/>
        </p:nvSpPr>
        <p:spPr>
          <a:xfrm>
            <a:off x="3337560" y="1350526"/>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FC0733E-5226-6385-B327-78779AB7E92E}"/>
              </a:ext>
            </a:extLst>
          </p:cNvPr>
          <p:cNvSpPr/>
          <p:nvPr/>
        </p:nvSpPr>
        <p:spPr>
          <a:xfrm>
            <a:off x="1546859" y="1879081"/>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FEB7C37-2428-9621-5D7A-E243D2648204}"/>
              </a:ext>
            </a:extLst>
          </p:cNvPr>
          <p:cNvSpPr/>
          <p:nvPr/>
        </p:nvSpPr>
        <p:spPr>
          <a:xfrm>
            <a:off x="3338406" y="2232463"/>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58D7CC1-5D67-B4DB-DA70-85B90FF8F032}"/>
              </a:ext>
            </a:extLst>
          </p:cNvPr>
          <p:cNvSpPr/>
          <p:nvPr/>
        </p:nvSpPr>
        <p:spPr>
          <a:xfrm>
            <a:off x="3337560" y="271347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6B82AD-1A32-C0A5-4D10-EA77F83E3730}"/>
              </a:ext>
            </a:extLst>
          </p:cNvPr>
          <p:cNvSpPr/>
          <p:nvPr/>
        </p:nvSpPr>
        <p:spPr>
          <a:xfrm>
            <a:off x="4525716" y="153042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219BCDA-8508-34FB-4E0C-FE54123F2C86}"/>
              </a:ext>
            </a:extLst>
          </p:cNvPr>
          <p:cNvSpPr/>
          <p:nvPr/>
        </p:nvSpPr>
        <p:spPr>
          <a:xfrm>
            <a:off x="4525716" y="203099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FEC6DF-C6E7-E0CA-82D8-6D923D3F3331}"/>
              </a:ext>
            </a:extLst>
          </p:cNvPr>
          <p:cNvSpPr/>
          <p:nvPr/>
        </p:nvSpPr>
        <p:spPr>
          <a:xfrm>
            <a:off x="5714154" y="2254396"/>
            <a:ext cx="91440" cy="91440"/>
          </a:xfrm>
          <a:prstGeom prst="ellipse">
            <a:avLst/>
          </a:prstGeom>
          <a:solidFill>
            <a:srgbClr val="005CA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C786B60-DB93-D5BD-7560-B55F9EDB47D5}"/>
              </a:ext>
            </a:extLst>
          </p:cNvPr>
          <p:cNvSpPr/>
          <p:nvPr/>
        </p:nvSpPr>
        <p:spPr>
          <a:xfrm>
            <a:off x="5716695" y="2713474"/>
            <a:ext cx="91440" cy="91440"/>
          </a:xfrm>
          <a:prstGeom prst="ellipse">
            <a:avLst/>
          </a:prstGeom>
          <a:solidFill>
            <a:srgbClr val="005CA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5EB7E4E-7020-3952-A34E-8258D7B1FF88}"/>
              </a:ext>
            </a:extLst>
          </p:cNvPr>
          <p:cNvSpPr/>
          <p:nvPr/>
        </p:nvSpPr>
        <p:spPr>
          <a:xfrm>
            <a:off x="5714154" y="135240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F03ECEE-775D-06D7-602E-022216F5631D}"/>
              </a:ext>
            </a:extLst>
          </p:cNvPr>
          <p:cNvSpPr/>
          <p:nvPr/>
        </p:nvSpPr>
        <p:spPr>
          <a:xfrm>
            <a:off x="7505701" y="187719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C7100B3-3AA5-5BF6-BED7-DB7FD6297A14}"/>
              </a:ext>
            </a:extLst>
          </p:cNvPr>
          <p:cNvSpPr txBox="1"/>
          <p:nvPr/>
        </p:nvSpPr>
        <p:spPr>
          <a:xfrm>
            <a:off x="677616" y="3945600"/>
            <a:ext cx="4663440" cy="660052"/>
          </a:xfrm>
          <a:prstGeom prst="rect">
            <a:avLst/>
          </a:prstGeom>
          <a:noFill/>
        </p:spPr>
        <p:txBody>
          <a:bodyPr wrap="square" rtlCol="0">
            <a:spAutoFit/>
          </a:bodyPr>
          <a:lstStyle/>
          <a:p>
            <a:pPr algn="r">
              <a:lnSpc>
                <a:spcPct val="120000"/>
              </a:lnSpc>
            </a:pPr>
            <a:r>
              <a:rPr lang="en-US" sz="1600">
                <a:latin typeface="Montserrat" panose="00000500000000000000" pitchFamily="2" charset="0"/>
              </a:rPr>
              <a:t>Tổ chức, cá nhân sản xuất, kinh doanh hàng hóa, dịch vụ có thu nhập tại Việt Nam</a:t>
            </a:r>
          </a:p>
        </p:txBody>
      </p:sp>
      <p:cxnSp>
        <p:nvCxnSpPr>
          <p:cNvPr id="38" name="Straight Connector 37">
            <a:extLst>
              <a:ext uri="{FF2B5EF4-FFF2-40B4-BE49-F238E27FC236}">
                <a16:creationId xmlns:a16="http://schemas.microsoft.com/office/drawing/2014/main" id="{5F1D49D9-0FAB-9730-FE73-E107ADECA3F5}"/>
              </a:ext>
            </a:extLst>
          </p:cNvPr>
          <p:cNvCxnSpPr>
            <a:cxnSpLocks/>
            <a:stCxn id="36" idx="3"/>
            <a:endCxn id="8" idx="2"/>
          </p:cNvCxnSpPr>
          <p:nvPr/>
        </p:nvCxnSpPr>
        <p:spPr>
          <a:xfrm flipV="1">
            <a:off x="5341056" y="3426923"/>
            <a:ext cx="419664" cy="848703"/>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D46D86-7891-28C2-D1DF-6BB6D428BEEE}"/>
              </a:ext>
            </a:extLst>
          </p:cNvPr>
          <p:cNvSpPr/>
          <p:nvPr/>
        </p:nvSpPr>
        <p:spPr>
          <a:xfrm>
            <a:off x="5341056" y="4229906"/>
            <a:ext cx="91440" cy="9144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E684F27F-D8FB-4920-2861-DBC535E8A7C7}"/>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288280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EA11-DCE4-B8A1-E947-9595AA828B4A}"/>
              </a:ext>
            </a:extLst>
          </p:cNvPr>
          <p:cNvSpPr>
            <a:spLocks noGrp="1"/>
          </p:cNvSpPr>
          <p:nvPr>
            <p:ph type="title"/>
          </p:nvPr>
        </p:nvSpPr>
        <p:spPr/>
        <p:txBody>
          <a:bodyPr/>
          <a:lstStyle/>
          <a:p>
            <a:r>
              <a:rPr lang="en-US"/>
              <a:t>1.4. Chính sách thuế đối với TMĐT tại Việt Nam</a:t>
            </a:r>
          </a:p>
        </p:txBody>
      </p:sp>
      <p:sp>
        <p:nvSpPr>
          <p:cNvPr id="3" name="TextBox 2">
            <a:extLst>
              <a:ext uri="{FF2B5EF4-FFF2-40B4-BE49-F238E27FC236}">
                <a16:creationId xmlns:a16="http://schemas.microsoft.com/office/drawing/2014/main" id="{018C431B-0F21-CEB6-7A9A-17624CC6E4CB}"/>
              </a:ext>
            </a:extLst>
          </p:cNvPr>
          <p:cNvSpPr txBox="1"/>
          <p:nvPr/>
        </p:nvSpPr>
        <p:spPr>
          <a:xfrm>
            <a:off x="3383280" y="1211580"/>
            <a:ext cx="2377440" cy="369332"/>
          </a:xfrm>
          <a:prstGeom prst="rect">
            <a:avLst/>
          </a:prstGeom>
          <a:noFill/>
        </p:spPr>
        <p:txBody>
          <a:bodyPr wrap="square" rtlCol="0">
            <a:spAutoFit/>
          </a:bodyPr>
          <a:lstStyle/>
          <a:p>
            <a:pPr algn="ctr"/>
            <a:r>
              <a:rPr lang="en-US" sz="1800" b="1">
                <a:solidFill>
                  <a:srgbClr val="005CA1"/>
                </a:solidFill>
                <a:latin typeface="Montserrat" panose="00000500000000000000" pitchFamily="2" charset="0"/>
              </a:rPr>
              <a:t>Sắc thuế cơ bản</a:t>
            </a:r>
          </a:p>
        </p:txBody>
      </p:sp>
      <p:sp>
        <p:nvSpPr>
          <p:cNvPr id="4" name="TextBox 3">
            <a:extLst>
              <a:ext uri="{FF2B5EF4-FFF2-40B4-BE49-F238E27FC236}">
                <a16:creationId xmlns:a16="http://schemas.microsoft.com/office/drawing/2014/main" id="{7BCA9ACA-72AA-6543-AC0B-6389A0457D5C}"/>
              </a:ext>
            </a:extLst>
          </p:cNvPr>
          <p:cNvSpPr txBox="1"/>
          <p:nvPr/>
        </p:nvSpPr>
        <p:spPr>
          <a:xfrm>
            <a:off x="40386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giá trị gia tang (VAT/GST)</a:t>
            </a:r>
          </a:p>
        </p:txBody>
      </p:sp>
      <p:sp>
        <p:nvSpPr>
          <p:cNvPr id="5" name="TextBox 4">
            <a:extLst>
              <a:ext uri="{FF2B5EF4-FFF2-40B4-BE49-F238E27FC236}">
                <a16:creationId xmlns:a16="http://schemas.microsoft.com/office/drawing/2014/main" id="{D7D31465-B4E0-95C7-C311-FED34225A800}"/>
              </a:ext>
            </a:extLst>
          </p:cNvPr>
          <p:cNvSpPr txBox="1"/>
          <p:nvPr/>
        </p:nvSpPr>
        <p:spPr>
          <a:xfrm>
            <a:off x="6362700" y="1924802"/>
            <a:ext cx="237744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nhà thầu nước ngoài (FCT)</a:t>
            </a:r>
          </a:p>
        </p:txBody>
      </p:sp>
      <p:sp>
        <p:nvSpPr>
          <p:cNvPr id="6" name="TextBox 5">
            <a:extLst>
              <a:ext uri="{FF2B5EF4-FFF2-40B4-BE49-F238E27FC236}">
                <a16:creationId xmlns:a16="http://schemas.microsoft.com/office/drawing/2014/main" id="{80D6FCB3-E003-54E2-6783-EF1858EAD706}"/>
              </a:ext>
            </a:extLst>
          </p:cNvPr>
          <p:cNvSpPr txBox="1"/>
          <p:nvPr/>
        </p:nvSpPr>
        <p:spPr>
          <a:xfrm>
            <a:off x="3383280" y="2071951"/>
            <a:ext cx="2377440" cy="398699"/>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Thuế thu nhập</a:t>
            </a:r>
          </a:p>
        </p:txBody>
      </p:sp>
      <p:sp>
        <p:nvSpPr>
          <p:cNvPr id="7" name="TextBox 6">
            <a:extLst>
              <a:ext uri="{FF2B5EF4-FFF2-40B4-BE49-F238E27FC236}">
                <a16:creationId xmlns:a16="http://schemas.microsoft.com/office/drawing/2014/main" id="{FDA33026-D735-777A-5C70-BC09C44CB19F}"/>
              </a:ext>
            </a:extLst>
          </p:cNvPr>
          <p:cNvSpPr txBox="1"/>
          <p:nvPr/>
        </p:nvSpPr>
        <p:spPr>
          <a:xfrm>
            <a:off x="2377440" y="2761020"/>
            <a:ext cx="201168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cá nhân (FIT)</a:t>
            </a:r>
          </a:p>
        </p:txBody>
      </p:sp>
      <p:sp>
        <p:nvSpPr>
          <p:cNvPr id="8" name="TextBox 7">
            <a:extLst>
              <a:ext uri="{FF2B5EF4-FFF2-40B4-BE49-F238E27FC236}">
                <a16:creationId xmlns:a16="http://schemas.microsoft.com/office/drawing/2014/main" id="{89799553-06FD-4676-7B5B-693CD1DE585C}"/>
              </a:ext>
            </a:extLst>
          </p:cNvPr>
          <p:cNvSpPr txBox="1"/>
          <p:nvPr/>
        </p:nvSpPr>
        <p:spPr>
          <a:xfrm>
            <a:off x="4572000" y="2766871"/>
            <a:ext cx="2377440" cy="660052"/>
          </a:xfrm>
          <a:prstGeom prst="rect">
            <a:avLst/>
          </a:prstGeom>
          <a:noFill/>
        </p:spPr>
        <p:txBody>
          <a:bodyPr wrap="square" rtlCol="0">
            <a:spAutoFit/>
          </a:bodyPr>
          <a:lstStyle/>
          <a:p>
            <a:pPr algn="ctr">
              <a:lnSpc>
                <a:spcPct val="120000"/>
              </a:lnSpc>
            </a:pPr>
            <a:r>
              <a:rPr lang="en-US" sz="1600" b="1">
                <a:solidFill>
                  <a:srgbClr val="005CA1"/>
                </a:solidFill>
                <a:latin typeface="Montserrat" panose="00000500000000000000" pitchFamily="2" charset="0"/>
              </a:rPr>
              <a:t>Thuế thu nhập doanh nghiệp (CIT)</a:t>
            </a:r>
          </a:p>
        </p:txBody>
      </p:sp>
      <p:cxnSp>
        <p:nvCxnSpPr>
          <p:cNvPr id="10" name="Straight Connector 9">
            <a:extLst>
              <a:ext uri="{FF2B5EF4-FFF2-40B4-BE49-F238E27FC236}">
                <a16:creationId xmlns:a16="http://schemas.microsoft.com/office/drawing/2014/main" id="{215AEAF9-84D0-BD5C-44B7-260333C2112D}"/>
              </a:ext>
            </a:extLst>
          </p:cNvPr>
          <p:cNvCxnSpPr>
            <a:cxnSpLocks/>
            <a:stCxn id="3" idx="1"/>
            <a:endCxn id="4" idx="0"/>
          </p:cNvCxnSpPr>
          <p:nvPr/>
        </p:nvCxnSpPr>
        <p:spPr>
          <a:xfrm rot="10800000" flipV="1">
            <a:off x="159258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9D4EDE-B119-37D0-0392-9674E039B1D9}"/>
              </a:ext>
            </a:extLst>
          </p:cNvPr>
          <p:cNvCxnSpPr>
            <a:cxnSpLocks/>
            <a:stCxn id="3" idx="3"/>
            <a:endCxn id="5" idx="0"/>
          </p:cNvCxnSpPr>
          <p:nvPr/>
        </p:nvCxnSpPr>
        <p:spPr>
          <a:xfrm>
            <a:off x="5760720" y="1396246"/>
            <a:ext cx="1790700" cy="528556"/>
          </a:xfrm>
          <a:prstGeom prst="bentConnector2">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198908-46A7-446D-B12A-ED49BE80C014}"/>
              </a:ext>
            </a:extLst>
          </p:cNvPr>
          <p:cNvCxnSpPr>
            <a:cxnSpLocks/>
            <a:stCxn id="3" idx="2"/>
            <a:endCxn id="6" idx="0"/>
          </p:cNvCxnSpPr>
          <p:nvPr/>
        </p:nvCxnSpPr>
        <p:spPr>
          <a:xfrm>
            <a:off x="4572000" y="1580912"/>
            <a:ext cx="0" cy="49103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E84C33-D046-F650-1229-763C707661AC}"/>
              </a:ext>
            </a:extLst>
          </p:cNvPr>
          <p:cNvCxnSpPr>
            <a:cxnSpLocks/>
            <a:stCxn id="6" idx="1"/>
            <a:endCxn id="7" idx="0"/>
          </p:cNvCxnSpPr>
          <p:nvPr/>
        </p:nvCxnSpPr>
        <p:spPr>
          <a:xfrm>
            <a:off x="3383280" y="2271301"/>
            <a:ext cx="0" cy="489719"/>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31D1C74-E283-53D0-8B2A-9C9DFF518D4C}"/>
              </a:ext>
            </a:extLst>
          </p:cNvPr>
          <p:cNvCxnSpPr>
            <a:stCxn id="6" idx="3"/>
            <a:endCxn id="8" idx="0"/>
          </p:cNvCxnSpPr>
          <p:nvPr/>
        </p:nvCxnSpPr>
        <p:spPr>
          <a:xfrm>
            <a:off x="5760720" y="2271301"/>
            <a:ext cx="0" cy="49557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9521D6D-07F4-1B05-0A6B-DF5CAFA1F3AB}"/>
              </a:ext>
            </a:extLst>
          </p:cNvPr>
          <p:cNvSpPr/>
          <p:nvPr/>
        </p:nvSpPr>
        <p:spPr>
          <a:xfrm>
            <a:off x="3337560" y="1350526"/>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FC0733E-5226-6385-B327-78779AB7E92E}"/>
              </a:ext>
            </a:extLst>
          </p:cNvPr>
          <p:cNvSpPr/>
          <p:nvPr/>
        </p:nvSpPr>
        <p:spPr>
          <a:xfrm>
            <a:off x="1546859" y="1879081"/>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FEB7C37-2428-9621-5D7A-E243D2648204}"/>
              </a:ext>
            </a:extLst>
          </p:cNvPr>
          <p:cNvSpPr/>
          <p:nvPr/>
        </p:nvSpPr>
        <p:spPr>
          <a:xfrm>
            <a:off x="3338406" y="2232463"/>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58D7CC1-5D67-B4DB-DA70-85B90FF8F032}"/>
              </a:ext>
            </a:extLst>
          </p:cNvPr>
          <p:cNvSpPr/>
          <p:nvPr/>
        </p:nvSpPr>
        <p:spPr>
          <a:xfrm>
            <a:off x="3337560" y="271347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6B82AD-1A32-C0A5-4D10-EA77F83E3730}"/>
              </a:ext>
            </a:extLst>
          </p:cNvPr>
          <p:cNvSpPr/>
          <p:nvPr/>
        </p:nvSpPr>
        <p:spPr>
          <a:xfrm>
            <a:off x="4525716" y="153042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219BCDA-8508-34FB-4E0C-FE54123F2C86}"/>
              </a:ext>
            </a:extLst>
          </p:cNvPr>
          <p:cNvSpPr/>
          <p:nvPr/>
        </p:nvSpPr>
        <p:spPr>
          <a:xfrm>
            <a:off x="4525716" y="203099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FEC6DF-C6E7-E0CA-82D8-6D923D3F3331}"/>
              </a:ext>
            </a:extLst>
          </p:cNvPr>
          <p:cNvSpPr/>
          <p:nvPr/>
        </p:nvSpPr>
        <p:spPr>
          <a:xfrm>
            <a:off x="5714154" y="2254396"/>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C786B60-DB93-D5BD-7560-B55F9EDB47D5}"/>
              </a:ext>
            </a:extLst>
          </p:cNvPr>
          <p:cNvSpPr/>
          <p:nvPr/>
        </p:nvSpPr>
        <p:spPr>
          <a:xfrm>
            <a:off x="5716695" y="2713474"/>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5EB7E4E-7020-3952-A34E-8258D7B1FF88}"/>
              </a:ext>
            </a:extLst>
          </p:cNvPr>
          <p:cNvSpPr/>
          <p:nvPr/>
        </p:nvSpPr>
        <p:spPr>
          <a:xfrm>
            <a:off x="5714154" y="1352409"/>
            <a:ext cx="91440" cy="91440"/>
          </a:xfrm>
          <a:prstGeom prst="ellipse">
            <a:avLst/>
          </a:prstGeom>
          <a:solidFill>
            <a:schemeClr val="bg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F03ECEE-775D-06D7-602E-022216F5631D}"/>
              </a:ext>
            </a:extLst>
          </p:cNvPr>
          <p:cNvSpPr/>
          <p:nvPr/>
        </p:nvSpPr>
        <p:spPr>
          <a:xfrm>
            <a:off x="7505701" y="1877199"/>
            <a:ext cx="91440" cy="91440"/>
          </a:xfrm>
          <a:prstGeom prst="ellipse">
            <a:avLst/>
          </a:prstGeom>
          <a:solidFill>
            <a:srgbClr val="005CA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C7100B3-3AA5-5BF6-BED7-DB7FD6297A14}"/>
              </a:ext>
            </a:extLst>
          </p:cNvPr>
          <p:cNvSpPr txBox="1"/>
          <p:nvPr/>
        </p:nvSpPr>
        <p:spPr>
          <a:xfrm>
            <a:off x="571500" y="3891529"/>
            <a:ext cx="6766560" cy="660052"/>
          </a:xfrm>
          <a:prstGeom prst="rect">
            <a:avLst/>
          </a:prstGeom>
          <a:noFill/>
        </p:spPr>
        <p:txBody>
          <a:bodyPr wrap="square" rtlCol="0">
            <a:spAutoFit/>
          </a:bodyPr>
          <a:lstStyle/>
          <a:p>
            <a:pPr algn="r">
              <a:lnSpc>
                <a:spcPct val="120000"/>
              </a:lnSpc>
            </a:pPr>
            <a:r>
              <a:rPr lang="en-US" sz="1600">
                <a:latin typeface="Montserrat" panose="00000500000000000000" pitchFamily="2" charset="0"/>
              </a:rPr>
              <a:t>T</a:t>
            </a:r>
            <a:r>
              <a:rPr lang="vi-VN" sz="1600">
                <a:latin typeface="Montserrat" panose="00000500000000000000" pitchFamily="2" charset="0"/>
              </a:rPr>
              <a:t>ổ chức</a:t>
            </a:r>
            <a:r>
              <a:rPr lang="en-US" sz="1600">
                <a:latin typeface="Montserrat" panose="00000500000000000000" pitchFamily="2" charset="0"/>
              </a:rPr>
              <a:t>,</a:t>
            </a:r>
            <a:r>
              <a:rPr lang="vi-VN" sz="1600">
                <a:latin typeface="Montserrat" panose="00000500000000000000" pitchFamily="2" charset="0"/>
              </a:rPr>
              <a:t> cá nhân nước ngoài kinh doanh</a:t>
            </a:r>
            <a:r>
              <a:rPr lang="en-US" sz="1600">
                <a:latin typeface="Montserrat" panose="00000500000000000000" pitchFamily="2" charset="0"/>
              </a:rPr>
              <a:t>/</a:t>
            </a:r>
            <a:r>
              <a:rPr lang="vi-VN" sz="1600">
                <a:latin typeface="Montserrat" panose="00000500000000000000" pitchFamily="2" charset="0"/>
              </a:rPr>
              <a:t> có thu nhập phát sinh tại Việt Nam trên cơ sở hợp đồng</a:t>
            </a:r>
            <a:r>
              <a:rPr lang="en-US" sz="1600">
                <a:latin typeface="Montserrat" panose="00000500000000000000" pitchFamily="2" charset="0"/>
              </a:rPr>
              <a:t>/</a:t>
            </a:r>
            <a:r>
              <a:rPr lang="vi-VN" sz="1600">
                <a:latin typeface="Montserrat" panose="00000500000000000000" pitchFamily="2" charset="0"/>
              </a:rPr>
              <a:t> thỏa thuận với Việt Nam</a:t>
            </a:r>
            <a:endParaRPr lang="en-US" sz="1600">
              <a:latin typeface="Montserrat" panose="00000500000000000000" pitchFamily="2" charset="0"/>
            </a:endParaRPr>
          </a:p>
        </p:txBody>
      </p:sp>
      <p:cxnSp>
        <p:nvCxnSpPr>
          <p:cNvPr id="38" name="Straight Connector 37">
            <a:extLst>
              <a:ext uri="{FF2B5EF4-FFF2-40B4-BE49-F238E27FC236}">
                <a16:creationId xmlns:a16="http://schemas.microsoft.com/office/drawing/2014/main" id="{5F1D49D9-0FAB-9730-FE73-E107ADECA3F5}"/>
              </a:ext>
            </a:extLst>
          </p:cNvPr>
          <p:cNvCxnSpPr>
            <a:cxnSpLocks/>
            <a:stCxn id="36" idx="3"/>
            <a:endCxn id="5" idx="2"/>
          </p:cNvCxnSpPr>
          <p:nvPr/>
        </p:nvCxnSpPr>
        <p:spPr>
          <a:xfrm flipV="1">
            <a:off x="7338060" y="2655900"/>
            <a:ext cx="213360" cy="1565655"/>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4D46D86-7891-28C2-D1DF-6BB6D428BEEE}"/>
              </a:ext>
            </a:extLst>
          </p:cNvPr>
          <p:cNvSpPr/>
          <p:nvPr/>
        </p:nvSpPr>
        <p:spPr>
          <a:xfrm>
            <a:off x="7307580" y="4211569"/>
            <a:ext cx="91440" cy="9144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10543934-7B1F-6D69-0076-F4A8DE4415F1}"/>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135278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0F1E1-4D09-81FE-9203-549A713F99B7}"/>
              </a:ext>
            </a:extLst>
          </p:cNvPr>
          <p:cNvSpPr>
            <a:spLocks noGrp="1"/>
          </p:cNvSpPr>
          <p:nvPr>
            <p:ph type="title"/>
          </p:nvPr>
        </p:nvSpPr>
        <p:spPr/>
        <p:txBody>
          <a:bodyPr/>
          <a:lstStyle/>
          <a:p>
            <a:r>
              <a:rPr lang="en-US"/>
              <a:t>1.4. Chính sách thuế đối với TMĐT tại Việt Nam</a:t>
            </a:r>
          </a:p>
        </p:txBody>
      </p:sp>
      <p:sp>
        <p:nvSpPr>
          <p:cNvPr id="5" name="Text Placeholder 4">
            <a:extLst>
              <a:ext uri="{FF2B5EF4-FFF2-40B4-BE49-F238E27FC236}">
                <a16:creationId xmlns:a16="http://schemas.microsoft.com/office/drawing/2014/main" id="{48ADE1F7-5BD6-F926-FD2A-D66FEAE5828A}"/>
              </a:ext>
            </a:extLst>
          </p:cNvPr>
          <p:cNvSpPr>
            <a:spLocks noGrp="1"/>
          </p:cNvSpPr>
          <p:nvPr>
            <p:ph type="body" idx="1"/>
          </p:nvPr>
        </p:nvSpPr>
        <p:spPr/>
        <p:txBody>
          <a:bodyPr/>
          <a:lstStyle/>
          <a:p>
            <a:pPr marL="114300" indent="0">
              <a:buNone/>
            </a:pPr>
            <a:r>
              <a:rPr lang="en-US" b="1">
                <a:solidFill>
                  <a:srgbClr val="005CA1"/>
                </a:solidFill>
              </a:rPr>
              <a:t>Luật Quản lý thuế số 38/2019/QH14.</a:t>
            </a:r>
          </a:p>
          <a:p>
            <a:r>
              <a:rPr lang="en-US"/>
              <a:t>T</a:t>
            </a:r>
            <a:r>
              <a:rPr lang="vi-VN"/>
              <a:t>rách nhiệm của các cơ quan nhà nước trong quản lý thuế đối với hoạt động kinh doanh TMĐT và dịch vụ số xuyên biên giới.</a:t>
            </a:r>
          </a:p>
          <a:p>
            <a:r>
              <a:rPr lang="en-US"/>
              <a:t>N</a:t>
            </a:r>
            <a:r>
              <a:rPr lang="vi-VN"/>
              <a:t>guyên tắc kê khai, nộp thuế đối với hoạt động kinh doanh TMĐT, kinh doanh dựa trên nền tảng số và các dịch vụ khác được thực hiện bởi nhà cung cấp nước ngoài không có cơ sở thường trú tại Việt Nam.</a:t>
            </a:r>
            <a:endParaRPr lang="en-US"/>
          </a:p>
        </p:txBody>
      </p:sp>
      <p:sp>
        <p:nvSpPr>
          <p:cNvPr id="2" name="Slide Number Placeholder 1">
            <a:extLst>
              <a:ext uri="{FF2B5EF4-FFF2-40B4-BE49-F238E27FC236}">
                <a16:creationId xmlns:a16="http://schemas.microsoft.com/office/drawing/2014/main" id="{39ABD57E-0134-B55A-6AB2-92776A048470}"/>
              </a:ext>
            </a:extLst>
          </p:cNvPr>
          <p:cNvSpPr>
            <a:spLocks noGrp="1"/>
          </p:cNvSpPr>
          <p:nvPr>
            <p:ph type="sldNum" idx="12"/>
          </p:nvPr>
        </p:nvSpPr>
        <p:spPr/>
        <p:txBody>
          <a:bodyPr/>
          <a:lstStyle/>
          <a:p>
            <a:fld id="{00000000-1234-1234-1234-123412341234}" type="slidenum">
              <a:rPr lang="en" smtClean="0"/>
              <a:pPr/>
              <a:t>15</a:t>
            </a:fld>
            <a:endParaRPr lang="en" dirty="0"/>
          </a:p>
        </p:txBody>
      </p:sp>
    </p:spTree>
    <p:extLst>
      <p:ext uri="{BB962C8B-B14F-4D97-AF65-F5344CB8AC3E}">
        <p14:creationId xmlns:p14="http://schemas.microsoft.com/office/powerpoint/2010/main" val="25346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0F1E1-4D09-81FE-9203-549A713F99B7}"/>
              </a:ext>
            </a:extLst>
          </p:cNvPr>
          <p:cNvSpPr>
            <a:spLocks noGrp="1"/>
          </p:cNvSpPr>
          <p:nvPr>
            <p:ph type="title"/>
          </p:nvPr>
        </p:nvSpPr>
        <p:spPr/>
        <p:txBody>
          <a:bodyPr/>
          <a:lstStyle/>
          <a:p>
            <a:r>
              <a:rPr lang="en-US"/>
              <a:t>1.4. Chính sách thuế đối với TMĐT tại Việt Nam</a:t>
            </a:r>
          </a:p>
        </p:txBody>
      </p:sp>
      <p:sp>
        <p:nvSpPr>
          <p:cNvPr id="5" name="Text Placeholder 4">
            <a:extLst>
              <a:ext uri="{FF2B5EF4-FFF2-40B4-BE49-F238E27FC236}">
                <a16:creationId xmlns:a16="http://schemas.microsoft.com/office/drawing/2014/main" id="{48ADE1F7-5BD6-F926-FD2A-D66FEAE5828A}"/>
              </a:ext>
            </a:extLst>
          </p:cNvPr>
          <p:cNvSpPr>
            <a:spLocks noGrp="1"/>
          </p:cNvSpPr>
          <p:nvPr>
            <p:ph type="body" idx="1"/>
          </p:nvPr>
        </p:nvSpPr>
        <p:spPr/>
        <p:txBody>
          <a:bodyPr/>
          <a:lstStyle/>
          <a:p>
            <a:pPr marL="114300" indent="0">
              <a:buNone/>
            </a:pPr>
            <a:r>
              <a:rPr lang="en-US" b="1">
                <a:solidFill>
                  <a:srgbClr val="005CA1"/>
                </a:solidFill>
              </a:rPr>
              <a:t>Nghị định số 126/2020/NĐ-CP.</a:t>
            </a:r>
          </a:p>
          <a:p>
            <a:r>
              <a:rPr lang="en-US"/>
              <a:t>C</a:t>
            </a:r>
            <a:r>
              <a:rPr lang="vi-VN"/>
              <a:t>ách thức quản lý thuế trong trường hợp </a:t>
            </a:r>
            <a:r>
              <a:rPr lang="vi-VN" b="1">
                <a:solidFill>
                  <a:srgbClr val="005CA1"/>
                </a:solidFill>
              </a:rPr>
              <a:t>tổ chức hợp tác với cá nhân</a:t>
            </a:r>
            <a:r>
              <a:rPr lang="vi-VN"/>
              <a:t>.</a:t>
            </a:r>
          </a:p>
          <a:p>
            <a:r>
              <a:rPr lang="vi-VN"/>
              <a:t>Trách nhiệm khấu trừ và nộp thuế thay nhà cung cấp nước ngoài không có cơ sở thường trú tại Việt Nam có hoạt động kinh doanh </a:t>
            </a:r>
            <a:r>
              <a:rPr lang="en-US"/>
              <a:t>TMĐT</a:t>
            </a:r>
            <a:r>
              <a:rPr lang="vi-VN"/>
              <a:t>, kinh doanh dựa trên nền tảng số đối với </a:t>
            </a:r>
            <a:r>
              <a:rPr lang="vi-VN" b="1">
                <a:solidFill>
                  <a:srgbClr val="005CA1"/>
                </a:solidFill>
              </a:rPr>
              <a:t>Ngân hàng thương mại</a:t>
            </a:r>
            <a:r>
              <a:rPr lang="vi-VN"/>
              <a:t>, </a:t>
            </a:r>
            <a:r>
              <a:rPr lang="vi-VN" b="1">
                <a:solidFill>
                  <a:srgbClr val="005CA1"/>
                </a:solidFill>
              </a:rPr>
              <a:t>tổ chức cung ứng dịch vụ trung gian thanh toán</a:t>
            </a:r>
            <a:r>
              <a:rPr lang="vi-VN"/>
              <a:t>.</a:t>
            </a:r>
          </a:p>
        </p:txBody>
      </p:sp>
      <p:sp>
        <p:nvSpPr>
          <p:cNvPr id="2" name="Slide Number Placeholder 1">
            <a:extLst>
              <a:ext uri="{FF2B5EF4-FFF2-40B4-BE49-F238E27FC236}">
                <a16:creationId xmlns:a16="http://schemas.microsoft.com/office/drawing/2014/main" id="{CC7BEC97-D051-178A-E589-66A9DB985AB6}"/>
              </a:ext>
            </a:extLst>
          </p:cNvPr>
          <p:cNvSpPr>
            <a:spLocks noGrp="1"/>
          </p:cNvSpPr>
          <p:nvPr>
            <p:ph type="sldNum" idx="12"/>
          </p:nvPr>
        </p:nvSpPr>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365769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0F1E1-4D09-81FE-9203-549A713F99B7}"/>
              </a:ext>
            </a:extLst>
          </p:cNvPr>
          <p:cNvSpPr>
            <a:spLocks noGrp="1"/>
          </p:cNvSpPr>
          <p:nvPr>
            <p:ph type="title"/>
          </p:nvPr>
        </p:nvSpPr>
        <p:spPr/>
        <p:txBody>
          <a:bodyPr/>
          <a:lstStyle/>
          <a:p>
            <a:r>
              <a:rPr lang="en-US"/>
              <a:t>1.4. Chính sách thuế đối với TMĐT tại Việt Nam</a:t>
            </a:r>
          </a:p>
        </p:txBody>
      </p:sp>
      <p:sp>
        <p:nvSpPr>
          <p:cNvPr id="5" name="Text Placeholder 4">
            <a:extLst>
              <a:ext uri="{FF2B5EF4-FFF2-40B4-BE49-F238E27FC236}">
                <a16:creationId xmlns:a16="http://schemas.microsoft.com/office/drawing/2014/main" id="{48ADE1F7-5BD6-F926-FD2A-D66FEAE5828A}"/>
              </a:ext>
            </a:extLst>
          </p:cNvPr>
          <p:cNvSpPr>
            <a:spLocks noGrp="1"/>
          </p:cNvSpPr>
          <p:nvPr>
            <p:ph type="body" idx="1"/>
          </p:nvPr>
        </p:nvSpPr>
        <p:spPr>
          <a:xfrm>
            <a:off x="311700" y="1152475"/>
            <a:ext cx="8503920" cy="3931920"/>
          </a:xfrm>
        </p:spPr>
        <p:txBody>
          <a:bodyPr>
            <a:normAutofit/>
          </a:bodyPr>
          <a:lstStyle/>
          <a:p>
            <a:pPr marL="114300" indent="0">
              <a:buNone/>
            </a:pPr>
            <a:r>
              <a:rPr lang="vi-VN" b="1" dirty="0">
                <a:solidFill>
                  <a:srgbClr val="005CA1"/>
                </a:solidFill>
              </a:rPr>
              <a:t>Thông tư số 40/2021/TT-BTC và 100/2021/TT-BTC</a:t>
            </a:r>
            <a:r>
              <a:rPr lang="en-US" b="1" dirty="0">
                <a:solidFill>
                  <a:srgbClr val="005CA1"/>
                </a:solidFill>
              </a:rPr>
              <a:t>.</a:t>
            </a:r>
          </a:p>
          <a:p>
            <a:r>
              <a:rPr lang="vi-VN" dirty="0"/>
              <a:t>Trách nhiệm </a:t>
            </a:r>
            <a:r>
              <a:rPr lang="vi-VN" b="1" dirty="0">
                <a:solidFill>
                  <a:srgbClr val="005CA1"/>
                </a:solidFill>
              </a:rPr>
              <a:t>kê khai</a:t>
            </a:r>
            <a:r>
              <a:rPr lang="vi-VN" dirty="0"/>
              <a:t>, </a:t>
            </a:r>
            <a:r>
              <a:rPr lang="vi-VN" b="1" dirty="0">
                <a:solidFill>
                  <a:srgbClr val="005CA1"/>
                </a:solidFill>
              </a:rPr>
              <a:t>nộp thuế thay</a:t>
            </a:r>
            <a:r>
              <a:rPr lang="en-US" dirty="0"/>
              <a:t>.</a:t>
            </a:r>
          </a:p>
          <a:p>
            <a:pPr marL="114300" indent="0">
              <a:buNone/>
            </a:pPr>
            <a:r>
              <a:rPr lang="en-US" dirty="0"/>
              <a:t>Đ</a:t>
            </a:r>
            <a:r>
              <a:rPr lang="vi-VN" dirty="0"/>
              <a:t>iểm đ mục 2 điều 1 của </a:t>
            </a:r>
            <a:r>
              <a:rPr lang="vi-VN" b="1" dirty="0">
                <a:solidFill>
                  <a:srgbClr val="005CA1"/>
                </a:solidFill>
              </a:rPr>
              <a:t>Thông tư số 100</a:t>
            </a:r>
            <a:r>
              <a:rPr lang="vi-VN" dirty="0"/>
              <a:t> có quy định:</a:t>
            </a:r>
            <a:endParaRPr lang="en-US" dirty="0"/>
          </a:p>
          <a:p>
            <a:pPr marL="114300" indent="0">
              <a:spcBef>
                <a:spcPts val="1200"/>
              </a:spcBef>
              <a:spcAft>
                <a:spcPts val="1200"/>
              </a:spcAft>
              <a:buNone/>
            </a:pPr>
            <a:r>
              <a:rPr lang="vi-VN" i="1" dirty="0"/>
              <a:t>Tổ chức bao gồm cả </a:t>
            </a:r>
            <a:r>
              <a:rPr lang="vi-VN" b="1" i="1" dirty="0">
                <a:solidFill>
                  <a:srgbClr val="005CA1"/>
                </a:solidFill>
              </a:rPr>
              <a:t>chủ sở hữu </a:t>
            </a:r>
            <a:r>
              <a:rPr lang="en-US" b="1" i="1" dirty="0">
                <a:solidFill>
                  <a:srgbClr val="005CA1"/>
                </a:solidFill>
              </a:rPr>
              <a:t>s</a:t>
            </a:r>
            <a:r>
              <a:rPr lang="vi-VN" b="1" i="1" dirty="0">
                <a:solidFill>
                  <a:srgbClr val="005CA1"/>
                </a:solidFill>
              </a:rPr>
              <a:t>àn giao dịch </a:t>
            </a:r>
            <a:r>
              <a:rPr lang="en-US" b="1" i="1" dirty="0">
                <a:solidFill>
                  <a:srgbClr val="005CA1"/>
                </a:solidFill>
              </a:rPr>
              <a:t>TMĐT</a:t>
            </a:r>
            <a:r>
              <a:rPr lang="vi-VN" i="1" dirty="0"/>
              <a:t> thực hiện việc khai thuế thay, nộp thuế thay cho cá nhân trên cơ sở ủy quyền theo quy định của pháp luật dân sự.</a:t>
            </a:r>
          </a:p>
          <a:p>
            <a:r>
              <a:rPr lang="vi-VN" dirty="0"/>
              <a:t>Trách nhiệm </a:t>
            </a:r>
            <a:r>
              <a:rPr lang="vi-VN" b="1" dirty="0">
                <a:solidFill>
                  <a:srgbClr val="005CA1"/>
                </a:solidFill>
              </a:rPr>
              <a:t>cung cấp thông tin</a:t>
            </a:r>
            <a:r>
              <a:rPr lang="vi-VN" dirty="0"/>
              <a:t> của sàn giao dịch TMĐT.</a:t>
            </a:r>
            <a:endParaRPr lang="en-US" dirty="0"/>
          </a:p>
          <a:p>
            <a:pPr marL="114300" indent="0">
              <a:buNone/>
            </a:pPr>
            <a:endParaRPr lang="en-US" dirty="0"/>
          </a:p>
          <a:p>
            <a:pPr marL="114300" indent="0">
              <a:buNone/>
            </a:pPr>
            <a:r>
              <a:rPr lang="en-US" b="1" dirty="0">
                <a:solidFill>
                  <a:srgbClr val="005CA1"/>
                </a:solidFill>
              </a:rPr>
              <a:t>Vai </a:t>
            </a:r>
            <a:r>
              <a:rPr lang="en-US" b="1" dirty="0" err="1">
                <a:solidFill>
                  <a:srgbClr val="005CA1"/>
                </a:solidFill>
              </a:rPr>
              <a:t>trò</a:t>
            </a:r>
            <a:r>
              <a:rPr lang="en-US" b="1" dirty="0">
                <a:solidFill>
                  <a:srgbClr val="005CA1"/>
                </a:solidFill>
              </a:rPr>
              <a:t> &amp; </a:t>
            </a:r>
            <a:r>
              <a:rPr lang="en-US" b="1" dirty="0" err="1">
                <a:solidFill>
                  <a:srgbClr val="005CA1"/>
                </a:solidFill>
              </a:rPr>
              <a:t>Khó</a:t>
            </a:r>
            <a:r>
              <a:rPr lang="en-US" b="1" dirty="0">
                <a:solidFill>
                  <a:srgbClr val="005CA1"/>
                </a:solidFill>
              </a:rPr>
              <a:t> </a:t>
            </a:r>
            <a:r>
              <a:rPr lang="en-US" b="1" dirty="0" err="1">
                <a:solidFill>
                  <a:srgbClr val="005CA1"/>
                </a:solidFill>
              </a:rPr>
              <a:t>khăn</a:t>
            </a:r>
            <a:r>
              <a:rPr lang="en-US" b="1" dirty="0">
                <a:solidFill>
                  <a:srgbClr val="005CA1"/>
                </a:solidFill>
              </a:rPr>
              <a:t> </a:t>
            </a:r>
            <a:r>
              <a:rPr lang="en-US" b="1" dirty="0" err="1">
                <a:solidFill>
                  <a:srgbClr val="005CA1"/>
                </a:solidFill>
              </a:rPr>
              <a:t>của</a:t>
            </a:r>
            <a:r>
              <a:rPr lang="en-US" b="1" dirty="0">
                <a:solidFill>
                  <a:srgbClr val="005CA1"/>
                </a:solidFill>
              </a:rPr>
              <a:t> </a:t>
            </a:r>
            <a:r>
              <a:rPr lang="en-US" b="1" dirty="0" err="1">
                <a:solidFill>
                  <a:srgbClr val="005CA1"/>
                </a:solidFill>
              </a:rPr>
              <a:t>sàn</a:t>
            </a:r>
            <a:r>
              <a:rPr lang="en-US" b="1" dirty="0">
                <a:solidFill>
                  <a:srgbClr val="005CA1"/>
                </a:solidFill>
              </a:rPr>
              <a:t> </a:t>
            </a:r>
            <a:r>
              <a:rPr lang="en-US" b="1" dirty="0" err="1">
                <a:solidFill>
                  <a:srgbClr val="005CA1"/>
                </a:solidFill>
              </a:rPr>
              <a:t>giao</a:t>
            </a:r>
            <a:r>
              <a:rPr lang="en-US" b="1" dirty="0">
                <a:solidFill>
                  <a:srgbClr val="005CA1"/>
                </a:solidFill>
              </a:rPr>
              <a:t> </a:t>
            </a:r>
            <a:r>
              <a:rPr lang="en-US" b="1" dirty="0" err="1">
                <a:solidFill>
                  <a:srgbClr val="005CA1"/>
                </a:solidFill>
              </a:rPr>
              <a:t>dịch</a:t>
            </a:r>
            <a:r>
              <a:rPr lang="en-US" b="1" dirty="0">
                <a:solidFill>
                  <a:srgbClr val="005CA1"/>
                </a:solidFill>
              </a:rPr>
              <a:t> TMĐT </a:t>
            </a:r>
            <a:r>
              <a:rPr lang="en-US" b="1" dirty="0" err="1">
                <a:solidFill>
                  <a:srgbClr val="005CA1"/>
                </a:solidFill>
              </a:rPr>
              <a:t>trong</a:t>
            </a:r>
            <a:r>
              <a:rPr lang="en-US" b="1" dirty="0">
                <a:solidFill>
                  <a:srgbClr val="005CA1"/>
                </a:solidFill>
              </a:rPr>
              <a:t> </a:t>
            </a:r>
            <a:r>
              <a:rPr lang="en-US" b="1" dirty="0" err="1">
                <a:solidFill>
                  <a:srgbClr val="005CA1"/>
                </a:solidFill>
              </a:rPr>
              <a:t>hoạt</a:t>
            </a:r>
            <a:r>
              <a:rPr lang="en-US" b="1" dirty="0">
                <a:solidFill>
                  <a:srgbClr val="005CA1"/>
                </a:solidFill>
              </a:rPr>
              <a:t> </a:t>
            </a:r>
            <a:r>
              <a:rPr lang="en-US" b="1" dirty="0" err="1">
                <a:solidFill>
                  <a:srgbClr val="005CA1"/>
                </a:solidFill>
              </a:rPr>
              <a:t>động</a:t>
            </a:r>
            <a:r>
              <a:rPr lang="en-US" b="1" dirty="0">
                <a:solidFill>
                  <a:srgbClr val="005CA1"/>
                </a:solidFill>
              </a:rPr>
              <a:t> </a:t>
            </a:r>
            <a:r>
              <a:rPr lang="en-US" b="1" dirty="0" err="1">
                <a:solidFill>
                  <a:srgbClr val="005CA1"/>
                </a:solidFill>
              </a:rPr>
              <a:t>quản</a:t>
            </a:r>
            <a:r>
              <a:rPr lang="en-US" b="1" dirty="0">
                <a:solidFill>
                  <a:srgbClr val="005CA1"/>
                </a:solidFill>
              </a:rPr>
              <a:t> </a:t>
            </a:r>
            <a:r>
              <a:rPr lang="en-US" b="1" dirty="0" err="1">
                <a:solidFill>
                  <a:srgbClr val="005CA1"/>
                </a:solidFill>
              </a:rPr>
              <a:t>lý</a:t>
            </a:r>
            <a:r>
              <a:rPr lang="en-US" b="1" dirty="0">
                <a:solidFill>
                  <a:srgbClr val="005CA1"/>
                </a:solidFill>
              </a:rPr>
              <a:t> </a:t>
            </a:r>
            <a:r>
              <a:rPr lang="en-US" b="1" dirty="0" err="1">
                <a:solidFill>
                  <a:srgbClr val="005CA1"/>
                </a:solidFill>
              </a:rPr>
              <a:t>thuế</a:t>
            </a:r>
            <a:r>
              <a:rPr lang="en-US" b="1" dirty="0">
                <a:solidFill>
                  <a:srgbClr val="005CA1"/>
                </a:solidFill>
              </a:rPr>
              <a:t>?</a:t>
            </a:r>
            <a:endParaRPr lang="vi-VN" b="1" dirty="0">
              <a:solidFill>
                <a:srgbClr val="005CA1"/>
              </a:solidFill>
            </a:endParaRPr>
          </a:p>
        </p:txBody>
      </p:sp>
      <p:sp>
        <p:nvSpPr>
          <p:cNvPr id="2" name="Rectangle: Rounded Corners 1">
            <a:extLst>
              <a:ext uri="{FF2B5EF4-FFF2-40B4-BE49-F238E27FC236}">
                <a16:creationId xmlns:a16="http://schemas.microsoft.com/office/drawing/2014/main" id="{AB191736-9BAD-3AB6-EF3B-8441ECA2AAA0}"/>
              </a:ext>
            </a:extLst>
          </p:cNvPr>
          <p:cNvSpPr/>
          <p:nvPr/>
        </p:nvSpPr>
        <p:spPr>
          <a:xfrm>
            <a:off x="311700" y="2312035"/>
            <a:ext cx="8229600" cy="1188720"/>
          </a:xfrm>
          <a:prstGeom prst="roundRect">
            <a:avLst>
              <a:gd name="adj" fmla="val 10898"/>
            </a:avLst>
          </a:prstGeom>
          <a:noFill/>
          <a:ln>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C771053-2C23-2E4D-84E1-9D7D25133133}"/>
              </a:ext>
            </a:extLst>
          </p:cNvPr>
          <p:cNvSpPr>
            <a:spLocks noGrp="1"/>
          </p:cNvSpPr>
          <p:nvPr>
            <p:ph type="sldNum" idx="12"/>
          </p:nvPr>
        </p:nvSpPr>
        <p:spPr/>
        <p:txBody>
          <a:bodyPr/>
          <a:lstStyle/>
          <a:p>
            <a:fld id="{00000000-1234-1234-1234-123412341234}" type="slidenum">
              <a:rPr lang="en" smtClean="0"/>
              <a:pPr/>
              <a:t>17</a:t>
            </a:fld>
            <a:endParaRPr lang="en" dirty="0"/>
          </a:p>
        </p:txBody>
      </p:sp>
    </p:spTree>
    <p:extLst>
      <p:ext uri="{BB962C8B-B14F-4D97-AF65-F5344CB8AC3E}">
        <p14:creationId xmlns:p14="http://schemas.microsoft.com/office/powerpoint/2010/main" val="420682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0F1E1-4D09-81FE-9203-549A713F99B7}"/>
              </a:ext>
            </a:extLst>
          </p:cNvPr>
          <p:cNvSpPr>
            <a:spLocks noGrp="1"/>
          </p:cNvSpPr>
          <p:nvPr>
            <p:ph type="title"/>
          </p:nvPr>
        </p:nvSpPr>
        <p:spPr/>
        <p:txBody>
          <a:bodyPr/>
          <a:lstStyle/>
          <a:p>
            <a:r>
              <a:rPr lang="en-US"/>
              <a:t>1.4. Chính sách thuế đối với TMĐT tại Việt Nam</a:t>
            </a:r>
          </a:p>
        </p:txBody>
      </p:sp>
      <p:sp>
        <p:nvSpPr>
          <p:cNvPr id="5" name="Text Placeholder 4">
            <a:extLst>
              <a:ext uri="{FF2B5EF4-FFF2-40B4-BE49-F238E27FC236}">
                <a16:creationId xmlns:a16="http://schemas.microsoft.com/office/drawing/2014/main" id="{48ADE1F7-5BD6-F926-FD2A-D66FEAE5828A}"/>
              </a:ext>
            </a:extLst>
          </p:cNvPr>
          <p:cNvSpPr>
            <a:spLocks noGrp="1"/>
          </p:cNvSpPr>
          <p:nvPr>
            <p:ph type="body" idx="1"/>
          </p:nvPr>
        </p:nvSpPr>
        <p:spPr/>
        <p:txBody>
          <a:bodyPr/>
          <a:lstStyle/>
          <a:p>
            <a:pPr marL="114300" indent="0">
              <a:buNone/>
            </a:pPr>
            <a:r>
              <a:rPr lang="vi-VN" b="1">
                <a:solidFill>
                  <a:srgbClr val="005CA1"/>
                </a:solidFill>
              </a:rPr>
              <a:t>Thông tư số 80/2021/TT-BTC</a:t>
            </a:r>
            <a:r>
              <a:rPr lang="en-US" b="1">
                <a:solidFill>
                  <a:srgbClr val="005CA1"/>
                </a:solidFill>
              </a:rPr>
              <a:t>.</a:t>
            </a:r>
          </a:p>
          <a:p>
            <a:pPr marL="114300" indent="0">
              <a:buNone/>
            </a:pPr>
            <a:r>
              <a:rPr lang="vi-VN"/>
              <a:t>Nghĩa vụ đăng ký, kê khai, nộp thuế và các thủ tục, hồ sơ mẫu biểu, cách thức cụ thể để nhà cung cấp nước ngoài không có cơ sở thường trú ở Việt Nam có hoạt động kinh doanh TMĐT, kinh doanh dựa trên nền tảng số thực hiện đăng ký, kê khai, tính thuế, nộp thuế tại Việt Nam.</a:t>
            </a:r>
            <a:endParaRPr lang="en-US"/>
          </a:p>
        </p:txBody>
      </p:sp>
      <p:sp>
        <p:nvSpPr>
          <p:cNvPr id="2" name="Slide Number Placeholder 1">
            <a:extLst>
              <a:ext uri="{FF2B5EF4-FFF2-40B4-BE49-F238E27FC236}">
                <a16:creationId xmlns:a16="http://schemas.microsoft.com/office/drawing/2014/main" id="{EF1B554D-D922-872C-7750-1DA3F31365B9}"/>
              </a:ext>
            </a:extLst>
          </p:cNvPr>
          <p:cNvSpPr>
            <a:spLocks noGrp="1"/>
          </p:cNvSpPr>
          <p:nvPr>
            <p:ph type="sldNum" idx="12"/>
          </p:nvPr>
        </p:nvSpPr>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2098785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0F1E1-4D09-81FE-9203-549A713F99B7}"/>
              </a:ext>
            </a:extLst>
          </p:cNvPr>
          <p:cNvSpPr>
            <a:spLocks noGrp="1"/>
          </p:cNvSpPr>
          <p:nvPr>
            <p:ph type="title"/>
          </p:nvPr>
        </p:nvSpPr>
        <p:spPr/>
        <p:txBody>
          <a:bodyPr/>
          <a:lstStyle/>
          <a:p>
            <a:r>
              <a:rPr lang="en-US"/>
              <a:t>1.4. Chính sách thuế đối với TMĐT tại Việt Nam</a:t>
            </a:r>
          </a:p>
        </p:txBody>
      </p:sp>
      <p:sp>
        <p:nvSpPr>
          <p:cNvPr id="5" name="Text Placeholder 4">
            <a:extLst>
              <a:ext uri="{FF2B5EF4-FFF2-40B4-BE49-F238E27FC236}">
                <a16:creationId xmlns:a16="http://schemas.microsoft.com/office/drawing/2014/main" id="{48ADE1F7-5BD6-F926-FD2A-D66FEAE5828A}"/>
              </a:ext>
            </a:extLst>
          </p:cNvPr>
          <p:cNvSpPr>
            <a:spLocks noGrp="1"/>
          </p:cNvSpPr>
          <p:nvPr>
            <p:ph type="body" idx="1"/>
          </p:nvPr>
        </p:nvSpPr>
        <p:spPr/>
        <p:txBody>
          <a:bodyPr>
            <a:normAutofit/>
          </a:bodyPr>
          <a:lstStyle/>
          <a:p>
            <a:pPr marL="114300" indent="0">
              <a:buNone/>
            </a:pPr>
            <a:r>
              <a:rPr lang="en-US" b="1">
                <a:solidFill>
                  <a:srgbClr val="005CA1"/>
                </a:solidFill>
              </a:rPr>
              <a:t>Thực hiện các giải pháp nghiệp vụ đặc thù.</a:t>
            </a:r>
          </a:p>
          <a:p>
            <a:r>
              <a:rPr lang="vi-VN" b="1">
                <a:solidFill>
                  <a:srgbClr val="005CA1"/>
                </a:solidFill>
              </a:rPr>
              <a:t>Quyết định số 2146/QĐ-BTC</a:t>
            </a:r>
            <a:r>
              <a:rPr lang="vi-VN"/>
              <a:t> về Đề án </a:t>
            </a:r>
            <a:r>
              <a:rPr lang="en-US"/>
              <a:t>quản lý thuế</a:t>
            </a:r>
            <a:r>
              <a:rPr lang="vi-VN"/>
              <a:t> đối với hoạt</a:t>
            </a:r>
            <a:r>
              <a:rPr lang="en-US"/>
              <a:t> </a:t>
            </a:r>
            <a:r>
              <a:rPr lang="vi-VN"/>
              <a:t>động TMĐT</a:t>
            </a:r>
            <a:r>
              <a:rPr lang="en-US"/>
              <a:t>.</a:t>
            </a:r>
            <a:endParaRPr lang="vi-VN"/>
          </a:p>
          <a:p>
            <a:r>
              <a:rPr lang="en-US"/>
              <a:t>K</a:t>
            </a:r>
            <a:r>
              <a:rPr lang="vi-VN"/>
              <a:t>ý thỏa thuận </a:t>
            </a:r>
            <a:r>
              <a:rPr lang="en-US" b="1">
                <a:solidFill>
                  <a:srgbClr val="005CA1"/>
                </a:solidFill>
              </a:rPr>
              <a:t>hợp tác</a:t>
            </a:r>
            <a:r>
              <a:rPr lang="vi-VN"/>
              <a:t> giữa</a:t>
            </a:r>
            <a:r>
              <a:rPr lang="en-US"/>
              <a:t>:</a:t>
            </a:r>
          </a:p>
          <a:p>
            <a:pPr marL="800100">
              <a:buFont typeface="Courier New" panose="02070309020205020404" pitchFamily="49" charset="0"/>
              <a:buChar char="o"/>
            </a:pPr>
            <a:r>
              <a:rPr lang="vi-VN"/>
              <a:t>Bộ Tài</a:t>
            </a:r>
            <a:r>
              <a:rPr lang="en-US"/>
              <a:t> </a:t>
            </a:r>
            <a:r>
              <a:rPr lang="vi-VN"/>
              <a:t>chính và Bộ Thông tin và Truyền thông;</a:t>
            </a:r>
            <a:endParaRPr lang="en-US"/>
          </a:p>
          <a:p>
            <a:pPr marL="800100">
              <a:buFont typeface="Courier New" panose="02070309020205020404" pitchFamily="49" charset="0"/>
              <a:buChar char="o"/>
            </a:pPr>
            <a:r>
              <a:rPr lang="vi-VN"/>
              <a:t>Bộ Tài</a:t>
            </a:r>
            <a:r>
              <a:rPr lang="en-US"/>
              <a:t> </a:t>
            </a:r>
            <a:r>
              <a:rPr lang="vi-VN"/>
              <a:t>chính và Bộ Công Thương</a:t>
            </a:r>
            <a:r>
              <a:rPr lang="en-US"/>
              <a:t>.</a:t>
            </a:r>
            <a:endParaRPr lang="vi-VN"/>
          </a:p>
          <a:p>
            <a:r>
              <a:rPr lang="en-US"/>
              <a:t>T</a:t>
            </a:r>
            <a:r>
              <a:rPr lang="vi-VN"/>
              <a:t>riển khai </a:t>
            </a:r>
            <a:r>
              <a:rPr lang="vi-VN" b="1">
                <a:solidFill>
                  <a:srgbClr val="005CA1"/>
                </a:solidFill>
              </a:rPr>
              <a:t>cổng thông tin điện tử</a:t>
            </a:r>
            <a:r>
              <a:rPr lang="vi-VN"/>
              <a:t> dành cho nhà cung</a:t>
            </a:r>
            <a:r>
              <a:rPr lang="en-US"/>
              <a:t> </a:t>
            </a:r>
            <a:r>
              <a:rPr lang="vi-VN"/>
              <a:t>cấp nước ngoài kê khai </a:t>
            </a:r>
            <a:r>
              <a:rPr lang="en-US"/>
              <a:t>&amp;</a:t>
            </a:r>
            <a:r>
              <a:rPr lang="vi-VN"/>
              <a:t> nộp thuế tại Việt Nam</a:t>
            </a:r>
            <a:r>
              <a:rPr lang="en-US"/>
              <a:t>.</a:t>
            </a:r>
            <a:endParaRPr lang="vi-VN"/>
          </a:p>
          <a:p>
            <a:r>
              <a:rPr lang="vi-VN"/>
              <a:t>Rà soát tổ chức, cá nhân có thu nhập từ </a:t>
            </a:r>
            <a:r>
              <a:rPr lang="en-US" b="1">
                <a:solidFill>
                  <a:srgbClr val="005CA1"/>
                </a:solidFill>
              </a:rPr>
              <a:t>m</a:t>
            </a:r>
            <a:r>
              <a:rPr lang="vi-VN" b="1">
                <a:solidFill>
                  <a:srgbClr val="005CA1"/>
                </a:solidFill>
              </a:rPr>
              <a:t>ạng xã hội</a:t>
            </a:r>
            <a:r>
              <a:rPr lang="en-US"/>
              <a:t>.</a:t>
            </a:r>
          </a:p>
        </p:txBody>
      </p:sp>
      <p:sp>
        <p:nvSpPr>
          <p:cNvPr id="2" name="Slide Number Placeholder 1">
            <a:extLst>
              <a:ext uri="{FF2B5EF4-FFF2-40B4-BE49-F238E27FC236}">
                <a16:creationId xmlns:a16="http://schemas.microsoft.com/office/drawing/2014/main" id="{C4960F8E-4F8D-D844-14D3-E3AA337AE9BB}"/>
              </a:ext>
            </a:extLst>
          </p:cNvPr>
          <p:cNvSpPr>
            <a:spLocks noGrp="1"/>
          </p:cNvSpPr>
          <p:nvPr>
            <p:ph type="sldNum" idx="12"/>
          </p:nvPr>
        </p:nvSpPr>
        <p:spPr/>
        <p:txBody>
          <a:bodyPr/>
          <a:lstStyle/>
          <a:p>
            <a:fld id="{00000000-1234-1234-1234-123412341234}" type="slidenum">
              <a:rPr lang="en" smtClean="0"/>
              <a:pPr/>
              <a:t>19</a:t>
            </a:fld>
            <a:endParaRPr lang="en" dirty="0"/>
          </a:p>
        </p:txBody>
      </p:sp>
    </p:spTree>
    <p:extLst>
      <p:ext uri="{BB962C8B-B14F-4D97-AF65-F5344CB8AC3E}">
        <p14:creationId xmlns:p14="http://schemas.microsoft.com/office/powerpoint/2010/main" val="54336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idx="4294967295"/>
          </p:nvPr>
        </p:nvSpPr>
        <p:spPr>
          <a:xfrm>
            <a:off x="311700" y="1045800"/>
            <a:ext cx="8520600" cy="2761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990"/>
              <a:buNone/>
            </a:pPr>
            <a:r>
              <a:rPr lang="vi-VN" sz="2400">
                <a:latin typeface="Montserrat"/>
                <a:ea typeface="Montserrat"/>
                <a:cs typeface="Montserrat"/>
                <a:sym typeface="Montserrat"/>
              </a:rPr>
              <a:t>Nêu các </a:t>
            </a:r>
            <a:r>
              <a:rPr lang="vi-VN" sz="2400" b="1">
                <a:solidFill>
                  <a:srgbClr val="005CA1"/>
                </a:solidFill>
                <a:latin typeface="Montserrat"/>
                <a:ea typeface="Montserrat"/>
                <a:cs typeface="Montserrat"/>
                <a:sym typeface="Montserrat"/>
              </a:rPr>
              <a:t>cách thức</a:t>
            </a:r>
            <a:r>
              <a:rPr lang="vi-VN" sz="2400">
                <a:latin typeface="Montserrat"/>
                <a:ea typeface="Montserrat"/>
                <a:cs typeface="Montserrat"/>
                <a:sym typeface="Montserrat"/>
              </a:rPr>
              <a:t> mà cơ quan chức năng đang tiến hành để </a:t>
            </a:r>
            <a:r>
              <a:rPr lang="vi-VN" sz="2400" b="1">
                <a:solidFill>
                  <a:srgbClr val="005CA1"/>
                </a:solidFill>
                <a:latin typeface="Montserrat"/>
                <a:ea typeface="Montserrat"/>
                <a:cs typeface="Montserrat"/>
                <a:sym typeface="Montserrat"/>
              </a:rPr>
              <a:t>thu thuế</a:t>
            </a:r>
            <a:r>
              <a:rPr lang="vi-VN" sz="2400">
                <a:latin typeface="Montserrat"/>
                <a:ea typeface="Montserrat"/>
                <a:cs typeface="Montserrat"/>
                <a:sym typeface="Montserrat"/>
              </a:rPr>
              <a:t> của các chủ thể có doanh thu trên các website, sàn giao dịch và mạng xã hội và các nền tảng công nghệ số khác…</a:t>
            </a:r>
          </a:p>
        </p:txBody>
      </p:sp>
      <p:cxnSp>
        <p:nvCxnSpPr>
          <p:cNvPr id="79" name="Google Shape;79;p15"/>
          <p:cNvCxnSpPr/>
          <p:nvPr/>
        </p:nvCxnSpPr>
        <p:spPr>
          <a:xfrm>
            <a:off x="7413850" y="4048550"/>
            <a:ext cx="1165200" cy="0"/>
          </a:xfrm>
          <a:prstGeom prst="straightConnector1">
            <a:avLst/>
          </a:prstGeom>
          <a:noFill/>
          <a:ln w="38100" cap="flat" cmpd="sng">
            <a:solidFill>
              <a:srgbClr val="005CA1"/>
            </a:solidFill>
            <a:prstDash val="solid"/>
            <a:round/>
            <a:headEnd type="none" w="med" len="med"/>
            <a:tailEnd type="none" w="med" len="med"/>
          </a:ln>
        </p:spPr>
      </p:cxnSp>
      <p:sp>
        <p:nvSpPr>
          <p:cNvPr id="80" name="Google Shape;80;p15"/>
          <p:cNvSpPr txBox="1"/>
          <p:nvPr/>
        </p:nvSpPr>
        <p:spPr>
          <a:xfrm>
            <a:off x="6179410" y="4080600"/>
            <a:ext cx="2468880" cy="64008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a:latin typeface="Montserrat"/>
                <a:ea typeface="Montserrat"/>
                <a:cs typeface="Montserrat"/>
                <a:sym typeface="Montserrat"/>
              </a:rPr>
              <a:t>Hoạt động</a:t>
            </a:r>
          </a:p>
          <a:p>
            <a:pPr marL="0" lvl="0" indent="0" algn="r" rtl="0">
              <a:lnSpc>
                <a:spcPct val="115000"/>
              </a:lnSpc>
              <a:spcBef>
                <a:spcPts val="0"/>
              </a:spcBef>
              <a:spcAft>
                <a:spcPts val="0"/>
              </a:spcAft>
              <a:buNone/>
            </a:pPr>
            <a:r>
              <a:rPr lang="en-US">
                <a:latin typeface="Montserrat"/>
                <a:ea typeface="Montserrat"/>
                <a:cs typeface="Montserrat"/>
                <a:sym typeface="Montserrat"/>
              </a:rPr>
              <a:t>quản lý thuế trong TMĐT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0F1E1-4D09-81FE-9203-549A713F99B7}"/>
              </a:ext>
            </a:extLst>
          </p:cNvPr>
          <p:cNvSpPr>
            <a:spLocks noGrp="1"/>
          </p:cNvSpPr>
          <p:nvPr>
            <p:ph type="title"/>
          </p:nvPr>
        </p:nvSpPr>
        <p:spPr/>
        <p:txBody>
          <a:bodyPr/>
          <a:lstStyle/>
          <a:p>
            <a:r>
              <a:rPr lang="en-US" dirty="0"/>
              <a:t>1.4. </a:t>
            </a:r>
            <a:r>
              <a:rPr lang="en-US" dirty="0" err="1"/>
              <a:t>Chính</a:t>
            </a:r>
            <a:r>
              <a:rPr lang="en-US" dirty="0"/>
              <a:t> </a:t>
            </a:r>
            <a:r>
              <a:rPr lang="en-US" dirty="0" err="1"/>
              <a:t>sách</a:t>
            </a:r>
            <a:r>
              <a:rPr lang="en-US" dirty="0"/>
              <a:t> </a:t>
            </a:r>
            <a:r>
              <a:rPr lang="en-US" dirty="0" err="1"/>
              <a:t>thuế</a:t>
            </a:r>
            <a:r>
              <a:rPr lang="en-US" dirty="0"/>
              <a:t> </a:t>
            </a:r>
            <a:r>
              <a:rPr lang="en-US" dirty="0" err="1"/>
              <a:t>đối</a:t>
            </a:r>
            <a:r>
              <a:rPr lang="en-US" dirty="0"/>
              <a:t> </a:t>
            </a:r>
            <a:r>
              <a:rPr lang="en-US" dirty="0" err="1"/>
              <a:t>với</a:t>
            </a:r>
            <a:r>
              <a:rPr lang="en-US" dirty="0"/>
              <a:t> TMĐT </a:t>
            </a:r>
            <a:r>
              <a:rPr lang="en-US" dirty="0" err="1"/>
              <a:t>tại</a:t>
            </a:r>
            <a:r>
              <a:rPr lang="en-US" dirty="0"/>
              <a:t> </a:t>
            </a:r>
            <a:r>
              <a:rPr lang="en-US" dirty="0" err="1"/>
              <a:t>Việt</a:t>
            </a:r>
            <a:r>
              <a:rPr lang="en-US" dirty="0"/>
              <a:t> Nam</a:t>
            </a:r>
          </a:p>
        </p:txBody>
      </p:sp>
      <p:sp>
        <p:nvSpPr>
          <p:cNvPr id="5" name="Text Placeholder 4">
            <a:extLst>
              <a:ext uri="{FF2B5EF4-FFF2-40B4-BE49-F238E27FC236}">
                <a16:creationId xmlns:a16="http://schemas.microsoft.com/office/drawing/2014/main" id="{48ADE1F7-5BD6-F926-FD2A-D66FEAE5828A}"/>
              </a:ext>
            </a:extLst>
          </p:cNvPr>
          <p:cNvSpPr>
            <a:spLocks noGrp="1"/>
          </p:cNvSpPr>
          <p:nvPr>
            <p:ph type="body" idx="1"/>
          </p:nvPr>
        </p:nvSpPr>
        <p:spPr>
          <a:xfrm>
            <a:off x="311700" y="1152475"/>
            <a:ext cx="8503920" cy="548640"/>
          </a:xfrm>
        </p:spPr>
        <p:txBody>
          <a:bodyPr>
            <a:normAutofit/>
          </a:bodyPr>
          <a:lstStyle/>
          <a:p>
            <a:pPr marL="114300" indent="0">
              <a:buNone/>
            </a:pPr>
            <a:r>
              <a:rPr lang="vi-VN" b="1">
                <a:solidFill>
                  <a:srgbClr val="005CA1"/>
                </a:solidFill>
              </a:rPr>
              <a:t>Kết quả </a:t>
            </a:r>
            <a:r>
              <a:rPr lang="vi-VN" b="1">
                <a:solidFill>
                  <a:srgbClr val="005CA1"/>
                </a:solidFill>
                <a:latin typeface="Montserrat" panose="00000500000000000000" pitchFamily="2" charset="0"/>
              </a:rPr>
              <a:t>thu ngân </a:t>
            </a:r>
            <a:r>
              <a:rPr lang="vi-VN" b="1">
                <a:solidFill>
                  <a:srgbClr val="005CA1"/>
                </a:solidFill>
              </a:rPr>
              <a:t>sách nhà nước</a:t>
            </a:r>
            <a:r>
              <a:rPr lang="en-US" b="1">
                <a:solidFill>
                  <a:srgbClr val="005CA1"/>
                </a:solidFill>
              </a:rPr>
              <a:t>.</a:t>
            </a:r>
          </a:p>
        </p:txBody>
      </p:sp>
      <p:sp>
        <p:nvSpPr>
          <p:cNvPr id="2" name="TextBox 1">
            <a:extLst>
              <a:ext uri="{FF2B5EF4-FFF2-40B4-BE49-F238E27FC236}">
                <a16:creationId xmlns:a16="http://schemas.microsoft.com/office/drawing/2014/main" id="{8ADB3BCD-990C-266D-4A06-25446CF486F7}"/>
              </a:ext>
            </a:extLst>
          </p:cNvPr>
          <p:cNvSpPr txBox="1"/>
          <p:nvPr/>
        </p:nvSpPr>
        <p:spPr>
          <a:xfrm>
            <a:off x="1218481" y="1770170"/>
            <a:ext cx="1554480" cy="646331"/>
          </a:xfrm>
          <a:prstGeom prst="rect">
            <a:avLst/>
          </a:prstGeom>
          <a:noFill/>
        </p:spPr>
        <p:txBody>
          <a:bodyPr wrap="square" rtlCol="0">
            <a:spAutoFit/>
          </a:bodyPr>
          <a:lstStyle/>
          <a:p>
            <a:pPr algn="ctr"/>
            <a:r>
              <a:rPr lang="en-US" sz="3600" b="1">
                <a:solidFill>
                  <a:srgbClr val="005CA1"/>
                </a:solidFill>
                <a:latin typeface="Montserrat" panose="00000500000000000000" pitchFamily="2" charset="0"/>
              </a:rPr>
              <a:t>454</a:t>
            </a:r>
          </a:p>
        </p:txBody>
      </p:sp>
      <p:sp>
        <p:nvSpPr>
          <p:cNvPr id="4" name="TextBox 3">
            <a:extLst>
              <a:ext uri="{FF2B5EF4-FFF2-40B4-BE49-F238E27FC236}">
                <a16:creationId xmlns:a16="http://schemas.microsoft.com/office/drawing/2014/main" id="{7F552B58-F700-EC0F-1B29-81A1BDFDD027}"/>
              </a:ext>
            </a:extLst>
          </p:cNvPr>
          <p:cNvSpPr txBox="1"/>
          <p:nvPr/>
        </p:nvSpPr>
        <p:spPr>
          <a:xfrm>
            <a:off x="5422352" y="1739795"/>
            <a:ext cx="1554480" cy="646331"/>
          </a:xfrm>
          <a:prstGeom prst="rect">
            <a:avLst/>
          </a:prstGeom>
          <a:noFill/>
        </p:spPr>
        <p:txBody>
          <a:bodyPr wrap="square" rtlCol="0">
            <a:spAutoFit/>
          </a:bodyPr>
          <a:lstStyle/>
          <a:p>
            <a:pPr algn="ctr"/>
            <a:r>
              <a:rPr lang="en-US" sz="3600" b="1">
                <a:solidFill>
                  <a:srgbClr val="005CA1"/>
                </a:solidFill>
                <a:latin typeface="Montserrat" panose="00000500000000000000" pitchFamily="2" charset="0"/>
              </a:rPr>
              <a:t>134</a:t>
            </a:r>
          </a:p>
        </p:txBody>
      </p:sp>
      <p:sp>
        <p:nvSpPr>
          <p:cNvPr id="6" name="TextBox 5">
            <a:extLst>
              <a:ext uri="{FF2B5EF4-FFF2-40B4-BE49-F238E27FC236}">
                <a16:creationId xmlns:a16="http://schemas.microsoft.com/office/drawing/2014/main" id="{B678915C-8F0C-36FD-38E9-CA698560A205}"/>
              </a:ext>
            </a:extLst>
          </p:cNvPr>
          <p:cNvSpPr txBox="1"/>
          <p:nvPr/>
        </p:nvSpPr>
        <p:spPr>
          <a:xfrm>
            <a:off x="1136822" y="3267788"/>
            <a:ext cx="1554480" cy="646331"/>
          </a:xfrm>
          <a:prstGeom prst="rect">
            <a:avLst/>
          </a:prstGeom>
          <a:noFill/>
        </p:spPr>
        <p:txBody>
          <a:bodyPr wrap="square" rtlCol="0">
            <a:spAutoFit/>
          </a:bodyPr>
          <a:lstStyle/>
          <a:p>
            <a:pPr algn="ctr"/>
            <a:r>
              <a:rPr lang="en-US" sz="3600" b="1">
                <a:solidFill>
                  <a:srgbClr val="005CA1"/>
                </a:solidFill>
                <a:latin typeface="Montserrat" panose="00000500000000000000" pitchFamily="2" charset="0"/>
              </a:rPr>
              <a:t>240.8</a:t>
            </a:r>
          </a:p>
        </p:txBody>
      </p:sp>
      <p:sp>
        <p:nvSpPr>
          <p:cNvPr id="7" name="TextBox 6">
            <a:extLst>
              <a:ext uri="{FF2B5EF4-FFF2-40B4-BE49-F238E27FC236}">
                <a16:creationId xmlns:a16="http://schemas.microsoft.com/office/drawing/2014/main" id="{EFA4FB44-D35C-140A-A190-88DFD13E47E6}"/>
              </a:ext>
            </a:extLst>
          </p:cNvPr>
          <p:cNvSpPr txBox="1"/>
          <p:nvPr/>
        </p:nvSpPr>
        <p:spPr>
          <a:xfrm>
            <a:off x="4710602" y="3305806"/>
            <a:ext cx="1554480" cy="646331"/>
          </a:xfrm>
          <a:prstGeom prst="rect">
            <a:avLst/>
          </a:prstGeom>
          <a:noFill/>
        </p:spPr>
        <p:txBody>
          <a:bodyPr wrap="square" rtlCol="0">
            <a:spAutoFit/>
          </a:bodyPr>
          <a:lstStyle/>
          <a:p>
            <a:pPr algn="ctr"/>
            <a:r>
              <a:rPr lang="en-US" sz="3600" b="1">
                <a:solidFill>
                  <a:srgbClr val="005CA1"/>
                </a:solidFill>
                <a:latin typeface="Montserrat" panose="00000500000000000000" pitchFamily="2" charset="0"/>
              </a:rPr>
              <a:t>26</a:t>
            </a:r>
          </a:p>
        </p:txBody>
      </p:sp>
      <p:sp>
        <p:nvSpPr>
          <p:cNvPr id="10" name="TextBox 9">
            <a:extLst>
              <a:ext uri="{FF2B5EF4-FFF2-40B4-BE49-F238E27FC236}">
                <a16:creationId xmlns:a16="http://schemas.microsoft.com/office/drawing/2014/main" id="{7D76C534-75D5-2A01-15D3-05B9BF5F4EF0}"/>
              </a:ext>
            </a:extLst>
          </p:cNvPr>
          <p:cNvSpPr txBox="1"/>
          <p:nvPr/>
        </p:nvSpPr>
        <p:spPr>
          <a:xfrm>
            <a:off x="2231940" y="2000862"/>
            <a:ext cx="1371600" cy="338554"/>
          </a:xfrm>
          <a:prstGeom prst="rect">
            <a:avLst/>
          </a:prstGeom>
          <a:noFill/>
        </p:spPr>
        <p:txBody>
          <a:bodyPr wrap="square" rtlCol="0">
            <a:spAutoFit/>
          </a:bodyPr>
          <a:lstStyle/>
          <a:p>
            <a:pPr algn="ctr"/>
            <a:r>
              <a:rPr lang="en-US" sz="1600" i="1">
                <a:latin typeface="Montserrat" panose="00000500000000000000" pitchFamily="2" charset="0"/>
              </a:rPr>
              <a:t>tỉ đồng</a:t>
            </a:r>
          </a:p>
        </p:txBody>
      </p:sp>
      <p:sp>
        <p:nvSpPr>
          <p:cNvPr id="11" name="TextBox 10">
            <a:extLst>
              <a:ext uri="{FF2B5EF4-FFF2-40B4-BE49-F238E27FC236}">
                <a16:creationId xmlns:a16="http://schemas.microsoft.com/office/drawing/2014/main" id="{9409D0EA-4555-2291-D431-C7011C8F579B}"/>
              </a:ext>
            </a:extLst>
          </p:cNvPr>
          <p:cNvSpPr txBox="1"/>
          <p:nvPr/>
        </p:nvSpPr>
        <p:spPr>
          <a:xfrm>
            <a:off x="6382470" y="1965676"/>
            <a:ext cx="1371600" cy="338554"/>
          </a:xfrm>
          <a:prstGeom prst="rect">
            <a:avLst/>
          </a:prstGeom>
          <a:noFill/>
        </p:spPr>
        <p:txBody>
          <a:bodyPr wrap="square" rtlCol="0">
            <a:spAutoFit/>
          </a:bodyPr>
          <a:lstStyle/>
          <a:p>
            <a:pPr algn="ctr"/>
            <a:r>
              <a:rPr lang="en-US" sz="1600" i="1">
                <a:latin typeface="Montserrat" panose="00000500000000000000" pitchFamily="2" charset="0"/>
              </a:rPr>
              <a:t>tỉ đồng</a:t>
            </a:r>
          </a:p>
        </p:txBody>
      </p:sp>
      <p:sp>
        <p:nvSpPr>
          <p:cNvPr id="12" name="TextBox 11">
            <a:extLst>
              <a:ext uri="{FF2B5EF4-FFF2-40B4-BE49-F238E27FC236}">
                <a16:creationId xmlns:a16="http://schemas.microsoft.com/office/drawing/2014/main" id="{5BB2DC5B-8628-7CF7-B9E6-EDFEA6C97B72}"/>
              </a:ext>
            </a:extLst>
          </p:cNvPr>
          <p:cNvSpPr txBox="1"/>
          <p:nvPr/>
        </p:nvSpPr>
        <p:spPr>
          <a:xfrm>
            <a:off x="2377440" y="3516540"/>
            <a:ext cx="1371600" cy="338554"/>
          </a:xfrm>
          <a:prstGeom prst="rect">
            <a:avLst/>
          </a:prstGeom>
          <a:noFill/>
        </p:spPr>
        <p:txBody>
          <a:bodyPr wrap="square" rtlCol="0">
            <a:spAutoFit/>
          </a:bodyPr>
          <a:lstStyle/>
          <a:p>
            <a:pPr algn="ctr"/>
            <a:r>
              <a:rPr lang="en-US" sz="1600" i="1">
                <a:latin typeface="Montserrat" panose="00000500000000000000" pitchFamily="2" charset="0"/>
              </a:rPr>
              <a:t>tỉ đồng</a:t>
            </a:r>
          </a:p>
        </p:txBody>
      </p:sp>
      <p:sp>
        <p:nvSpPr>
          <p:cNvPr id="13" name="TextBox 12">
            <a:extLst>
              <a:ext uri="{FF2B5EF4-FFF2-40B4-BE49-F238E27FC236}">
                <a16:creationId xmlns:a16="http://schemas.microsoft.com/office/drawing/2014/main" id="{8D0D4DA3-200B-1FD7-033E-DB4ED88FF90F}"/>
              </a:ext>
            </a:extLst>
          </p:cNvPr>
          <p:cNvSpPr txBox="1"/>
          <p:nvPr/>
        </p:nvSpPr>
        <p:spPr>
          <a:xfrm>
            <a:off x="5768340" y="3535052"/>
            <a:ext cx="2926080" cy="365760"/>
          </a:xfrm>
          <a:prstGeom prst="rect">
            <a:avLst/>
          </a:prstGeom>
          <a:noFill/>
        </p:spPr>
        <p:txBody>
          <a:bodyPr wrap="square" rtlCol="0">
            <a:spAutoFit/>
          </a:bodyPr>
          <a:lstStyle/>
          <a:p>
            <a:pPr algn="ctr"/>
            <a:r>
              <a:rPr lang="en-US" sz="1600" i="1">
                <a:latin typeface="Montserrat" panose="00000500000000000000" pitchFamily="2" charset="0"/>
              </a:rPr>
              <a:t>nhà cung cấp nước ngoài</a:t>
            </a:r>
          </a:p>
        </p:txBody>
      </p:sp>
      <p:sp>
        <p:nvSpPr>
          <p:cNvPr id="14" name="TextBox 13">
            <a:extLst>
              <a:ext uri="{FF2B5EF4-FFF2-40B4-BE49-F238E27FC236}">
                <a16:creationId xmlns:a16="http://schemas.microsoft.com/office/drawing/2014/main" id="{658C92D6-F345-BDCF-21E1-E528FD11132E}"/>
              </a:ext>
            </a:extLst>
          </p:cNvPr>
          <p:cNvSpPr txBox="1"/>
          <p:nvPr/>
        </p:nvSpPr>
        <p:spPr>
          <a:xfrm>
            <a:off x="548640" y="2394566"/>
            <a:ext cx="4023360" cy="660052"/>
          </a:xfrm>
          <a:prstGeom prst="rect">
            <a:avLst/>
          </a:prstGeom>
          <a:noFill/>
        </p:spPr>
        <p:txBody>
          <a:bodyPr wrap="square" rtlCol="0">
            <a:spAutoFit/>
          </a:bodyPr>
          <a:lstStyle/>
          <a:p>
            <a:pPr>
              <a:lnSpc>
                <a:spcPct val="120000"/>
              </a:lnSpc>
            </a:pPr>
            <a:r>
              <a:rPr lang="en-US" sz="1600">
                <a:latin typeface="Montserrat" panose="00000500000000000000" pitchFamily="2" charset="0"/>
              </a:rPr>
              <a:t>Số thu thuế trong lĩnh vực TMĐT đối với cá nhân </a:t>
            </a:r>
            <a:r>
              <a:rPr lang="en-US" sz="1600" i="1">
                <a:latin typeface="Montserrat" panose="00000500000000000000" pitchFamily="2" charset="0"/>
              </a:rPr>
              <a:t>(6 tháng 2021)</a:t>
            </a:r>
          </a:p>
        </p:txBody>
      </p:sp>
      <p:sp>
        <p:nvSpPr>
          <p:cNvPr id="15" name="TextBox 14">
            <a:extLst>
              <a:ext uri="{FF2B5EF4-FFF2-40B4-BE49-F238E27FC236}">
                <a16:creationId xmlns:a16="http://schemas.microsoft.com/office/drawing/2014/main" id="{28F6D2BA-3904-70A6-8A85-7106652A6646}"/>
              </a:ext>
            </a:extLst>
          </p:cNvPr>
          <p:cNvSpPr txBox="1"/>
          <p:nvPr/>
        </p:nvSpPr>
        <p:spPr>
          <a:xfrm>
            <a:off x="4794422" y="2416501"/>
            <a:ext cx="4023360" cy="731520"/>
          </a:xfrm>
          <a:prstGeom prst="rect">
            <a:avLst/>
          </a:prstGeom>
          <a:noFill/>
        </p:spPr>
        <p:txBody>
          <a:bodyPr wrap="square" rtlCol="0">
            <a:spAutoFit/>
          </a:bodyPr>
          <a:lstStyle/>
          <a:p>
            <a:pPr>
              <a:lnSpc>
                <a:spcPct val="120000"/>
              </a:lnSpc>
            </a:pPr>
            <a:r>
              <a:rPr lang="en-US" sz="1600">
                <a:latin typeface="Montserrat" panose="00000500000000000000" pitchFamily="2" charset="0"/>
              </a:rPr>
              <a:t>X</a:t>
            </a:r>
            <a:r>
              <a:rPr lang="vi-VN" sz="1600">
                <a:latin typeface="Montserrat" panose="00000500000000000000" pitchFamily="2" charset="0"/>
              </a:rPr>
              <a:t>ử lý tăng thu số tiền với tổ chức, cá nhân hoạt động TMĐT</a:t>
            </a:r>
            <a:r>
              <a:rPr lang="en-US" sz="1600">
                <a:latin typeface="Montserrat" panose="00000500000000000000" pitchFamily="2" charset="0"/>
              </a:rPr>
              <a:t> (6 tháng 2021)</a:t>
            </a:r>
          </a:p>
        </p:txBody>
      </p:sp>
      <p:sp>
        <p:nvSpPr>
          <p:cNvPr id="16" name="TextBox 15">
            <a:extLst>
              <a:ext uri="{FF2B5EF4-FFF2-40B4-BE49-F238E27FC236}">
                <a16:creationId xmlns:a16="http://schemas.microsoft.com/office/drawing/2014/main" id="{AF3F37B1-A225-2431-033D-2F3E8D7BA87A}"/>
              </a:ext>
            </a:extLst>
          </p:cNvPr>
          <p:cNvSpPr txBox="1"/>
          <p:nvPr/>
        </p:nvSpPr>
        <p:spPr>
          <a:xfrm>
            <a:off x="548640" y="3952799"/>
            <a:ext cx="4023360" cy="731520"/>
          </a:xfrm>
          <a:prstGeom prst="rect">
            <a:avLst/>
          </a:prstGeom>
          <a:noFill/>
        </p:spPr>
        <p:txBody>
          <a:bodyPr wrap="square" rtlCol="0">
            <a:spAutoFit/>
          </a:bodyPr>
          <a:lstStyle/>
          <a:p>
            <a:pPr>
              <a:lnSpc>
                <a:spcPct val="120000"/>
              </a:lnSpc>
            </a:pPr>
            <a:r>
              <a:rPr lang="en-US" sz="1600">
                <a:latin typeface="Montserrat" panose="00000500000000000000" pitchFamily="2" charset="0"/>
              </a:rPr>
              <a:t>Cá nhân kinh doanh TMĐT trên web, Facebook, Zalo, DV xuyên biên giới</a:t>
            </a:r>
          </a:p>
        </p:txBody>
      </p:sp>
      <p:sp>
        <p:nvSpPr>
          <p:cNvPr id="17" name="TextBox 16">
            <a:extLst>
              <a:ext uri="{FF2B5EF4-FFF2-40B4-BE49-F238E27FC236}">
                <a16:creationId xmlns:a16="http://schemas.microsoft.com/office/drawing/2014/main" id="{A6E08F9B-EC59-607B-C2E8-CA93E106CD34}"/>
              </a:ext>
            </a:extLst>
          </p:cNvPr>
          <p:cNvSpPr txBox="1"/>
          <p:nvPr/>
        </p:nvSpPr>
        <p:spPr>
          <a:xfrm>
            <a:off x="4794422" y="3952799"/>
            <a:ext cx="4114800" cy="822960"/>
          </a:xfrm>
          <a:prstGeom prst="rect">
            <a:avLst/>
          </a:prstGeom>
          <a:noFill/>
        </p:spPr>
        <p:txBody>
          <a:bodyPr wrap="square" rtlCol="0">
            <a:spAutoFit/>
          </a:bodyPr>
          <a:lstStyle/>
          <a:p>
            <a:pPr>
              <a:lnSpc>
                <a:spcPct val="120000"/>
              </a:lnSpc>
            </a:pPr>
            <a:r>
              <a:rPr lang="vi-VN" sz="1600">
                <a:latin typeface="Montserrat" panose="00000500000000000000" pitchFamily="2" charset="0"/>
              </a:rPr>
              <a:t>Microsoft, F</a:t>
            </a:r>
            <a:r>
              <a:rPr lang="en-US" sz="1600">
                <a:latin typeface="Montserrat" panose="00000500000000000000" pitchFamily="2" charset="0"/>
              </a:rPr>
              <a:t>B</a:t>
            </a:r>
            <a:r>
              <a:rPr lang="vi-VN" sz="1600">
                <a:latin typeface="Montserrat" panose="00000500000000000000" pitchFamily="2" charset="0"/>
              </a:rPr>
              <a:t>, Netfix</a:t>
            </a:r>
            <a:r>
              <a:rPr lang="en-US" sz="1600">
                <a:latin typeface="Montserrat" panose="00000500000000000000" pitchFamily="2" charset="0"/>
              </a:rPr>
              <a:t>,</a:t>
            </a:r>
            <a:r>
              <a:rPr lang="vi-VN" sz="1600">
                <a:latin typeface="Montserrat" panose="00000500000000000000" pitchFamily="2" charset="0"/>
              </a:rPr>
              <a:t> Samsung</a:t>
            </a:r>
            <a:r>
              <a:rPr lang="en-US" sz="1600">
                <a:latin typeface="Montserrat" panose="00000500000000000000" pitchFamily="2" charset="0"/>
              </a:rPr>
              <a:t>, </a:t>
            </a:r>
            <a:r>
              <a:rPr lang="vi-VN" sz="1600">
                <a:latin typeface="Montserrat" panose="00000500000000000000" pitchFamily="2" charset="0"/>
              </a:rPr>
              <a:t>TikTo</a:t>
            </a:r>
            <a:r>
              <a:rPr lang="en-US" sz="1600">
                <a:latin typeface="Montserrat" panose="00000500000000000000" pitchFamily="2" charset="0"/>
              </a:rPr>
              <a:t>k</a:t>
            </a:r>
            <a:r>
              <a:rPr lang="vi-VN" sz="1600">
                <a:latin typeface="Montserrat" panose="00000500000000000000" pitchFamily="2" charset="0"/>
              </a:rPr>
              <a:t> kê khai </a:t>
            </a:r>
            <a:r>
              <a:rPr lang="en-US" sz="1600">
                <a:latin typeface="Montserrat" panose="00000500000000000000" pitchFamily="2" charset="0"/>
              </a:rPr>
              <a:t>&amp;</a:t>
            </a:r>
            <a:r>
              <a:rPr lang="vi-VN" sz="1600">
                <a:latin typeface="Montserrat" panose="00000500000000000000" pitchFamily="2" charset="0"/>
              </a:rPr>
              <a:t> nộp thuế 20 triệu USD</a:t>
            </a:r>
            <a:r>
              <a:rPr lang="en-US" sz="1600">
                <a:latin typeface="Montserrat" panose="00000500000000000000" pitchFamily="2" charset="0"/>
              </a:rPr>
              <a:t>.</a:t>
            </a:r>
          </a:p>
        </p:txBody>
      </p:sp>
      <p:sp>
        <p:nvSpPr>
          <p:cNvPr id="18" name="Slide Number Placeholder 17">
            <a:extLst>
              <a:ext uri="{FF2B5EF4-FFF2-40B4-BE49-F238E27FC236}">
                <a16:creationId xmlns:a16="http://schemas.microsoft.com/office/drawing/2014/main" id="{FDC68F89-DF1F-3EE9-9B05-311BFAFC6569}"/>
              </a:ext>
            </a:extLst>
          </p:cNvPr>
          <p:cNvSpPr>
            <a:spLocks noGrp="1"/>
          </p:cNvSpPr>
          <p:nvPr>
            <p:ph type="sldNum" idx="12"/>
          </p:nvPr>
        </p:nvSpPr>
        <p:spPr/>
        <p:txBody>
          <a:bodyPr/>
          <a:lstStyle/>
          <a:p>
            <a:fld id="{00000000-1234-1234-1234-123412341234}" type="slidenum">
              <a:rPr lang="en" smtClean="0"/>
              <a:pPr/>
              <a:t>20</a:t>
            </a:fld>
            <a:endParaRPr lang="en" dirty="0"/>
          </a:p>
        </p:txBody>
      </p:sp>
    </p:spTree>
    <p:extLst>
      <p:ext uri="{BB962C8B-B14F-4D97-AF65-F5344CB8AC3E}">
        <p14:creationId xmlns:p14="http://schemas.microsoft.com/office/powerpoint/2010/main" val="286302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8F5D-DDA2-3190-42F9-06AE0A32F72C}"/>
              </a:ext>
            </a:extLst>
          </p:cNvPr>
          <p:cNvSpPr>
            <a:spLocks noGrp="1"/>
          </p:cNvSpPr>
          <p:nvPr>
            <p:ph type="title"/>
          </p:nvPr>
        </p:nvSpPr>
        <p:spPr/>
        <p:txBody>
          <a:bodyPr/>
          <a:lstStyle/>
          <a:p>
            <a:r>
              <a:rPr lang="en-US"/>
              <a:t>1.4. Chính sách thuế đối với TMĐT tại Việt Nam</a:t>
            </a:r>
          </a:p>
        </p:txBody>
      </p:sp>
      <p:sp>
        <p:nvSpPr>
          <p:cNvPr id="3" name="Text Placeholder 2">
            <a:extLst>
              <a:ext uri="{FF2B5EF4-FFF2-40B4-BE49-F238E27FC236}">
                <a16:creationId xmlns:a16="http://schemas.microsoft.com/office/drawing/2014/main" id="{867A3F23-7855-9339-8A6D-F074D425F58E}"/>
              </a:ext>
            </a:extLst>
          </p:cNvPr>
          <p:cNvSpPr>
            <a:spLocks noGrp="1"/>
          </p:cNvSpPr>
          <p:nvPr>
            <p:ph type="body" idx="1"/>
          </p:nvPr>
        </p:nvSpPr>
        <p:spPr>
          <a:xfrm>
            <a:off x="311700" y="1152475"/>
            <a:ext cx="4297680" cy="3474720"/>
          </a:xfrm>
        </p:spPr>
        <p:txBody>
          <a:bodyPr/>
          <a:lstStyle/>
          <a:p>
            <a:pPr marL="114300" indent="0">
              <a:buNone/>
            </a:pPr>
            <a:r>
              <a:rPr lang="vi-VN" b="1">
                <a:solidFill>
                  <a:srgbClr val="005CA1"/>
                </a:solidFill>
              </a:rPr>
              <a:t>Kết quả </a:t>
            </a:r>
            <a:r>
              <a:rPr lang="vi-VN" b="1">
                <a:solidFill>
                  <a:srgbClr val="005CA1"/>
                </a:solidFill>
                <a:latin typeface="Montserrat" panose="00000500000000000000" pitchFamily="2" charset="0"/>
              </a:rPr>
              <a:t>thu ngân </a:t>
            </a:r>
            <a:r>
              <a:rPr lang="vi-VN" b="1">
                <a:solidFill>
                  <a:srgbClr val="005CA1"/>
                </a:solidFill>
              </a:rPr>
              <a:t>sách nhà nước</a:t>
            </a:r>
            <a:r>
              <a:rPr lang="en-US" b="1">
                <a:solidFill>
                  <a:srgbClr val="005CA1"/>
                </a:solidFill>
              </a:rPr>
              <a:t>.</a:t>
            </a:r>
            <a:endParaRPr lang="en-US"/>
          </a:p>
          <a:p>
            <a:pPr marL="114300" indent="0">
              <a:buNone/>
            </a:pPr>
            <a:r>
              <a:rPr lang="en-US"/>
              <a:t>Qua công tác thanh tra, kiểm tra thuế đã phát hiện và truy thu cá nhân có hoạt động TMĐT với số thuế vài chục tỷ đồng.</a:t>
            </a:r>
          </a:p>
        </p:txBody>
      </p:sp>
      <p:grpSp>
        <p:nvGrpSpPr>
          <p:cNvPr id="10" name="Group 9">
            <a:extLst>
              <a:ext uri="{FF2B5EF4-FFF2-40B4-BE49-F238E27FC236}">
                <a16:creationId xmlns:a16="http://schemas.microsoft.com/office/drawing/2014/main" id="{BE0DB4E0-91F8-F044-9FC8-4D2469D5A689}"/>
              </a:ext>
            </a:extLst>
          </p:cNvPr>
          <p:cNvGrpSpPr>
            <a:grpSpLocks noChangeAspect="1"/>
          </p:cNvGrpSpPr>
          <p:nvPr/>
        </p:nvGrpSpPr>
        <p:grpSpPr>
          <a:xfrm>
            <a:off x="5113045" y="1310098"/>
            <a:ext cx="3342723" cy="2743200"/>
            <a:chOff x="3299485" y="1668238"/>
            <a:chExt cx="4114727" cy="3376744"/>
          </a:xfrm>
        </p:grpSpPr>
        <p:sp>
          <p:nvSpPr>
            <p:cNvPr id="4" name="Google Shape;58;p15">
              <a:extLst>
                <a:ext uri="{FF2B5EF4-FFF2-40B4-BE49-F238E27FC236}">
                  <a16:creationId xmlns:a16="http://schemas.microsoft.com/office/drawing/2014/main" id="{CF1EC586-B960-04A0-F8B7-E3DD0F3CDB22}"/>
                </a:ext>
              </a:extLst>
            </p:cNvPr>
            <p:cNvSpPr/>
            <p:nvPr/>
          </p:nvSpPr>
          <p:spPr>
            <a:xfrm rot="10800000" flipH="1">
              <a:off x="4718185" y="436254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p15">
              <a:extLst>
                <a:ext uri="{FF2B5EF4-FFF2-40B4-BE49-F238E27FC236}">
                  <a16:creationId xmlns:a16="http://schemas.microsoft.com/office/drawing/2014/main" id="{4C917A62-4040-BC91-57AC-666340363CC2}"/>
                </a:ext>
              </a:extLst>
            </p:cNvPr>
            <p:cNvSpPr/>
            <p:nvPr/>
          </p:nvSpPr>
          <p:spPr>
            <a:xfrm>
              <a:off x="4227318" y="489615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0;p15">
              <a:extLst>
                <a:ext uri="{FF2B5EF4-FFF2-40B4-BE49-F238E27FC236}">
                  <a16:creationId xmlns:a16="http://schemas.microsoft.com/office/drawing/2014/main" id="{65A87CE7-10CA-DB9F-6C92-3F33C2A18188}"/>
                </a:ext>
              </a:extLst>
            </p:cNvPr>
            <p:cNvSpPr/>
            <p:nvPr/>
          </p:nvSpPr>
          <p:spPr>
            <a:xfrm>
              <a:off x="3299485" y="1668238"/>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p15">
              <a:extLst>
                <a:ext uri="{FF2B5EF4-FFF2-40B4-BE49-F238E27FC236}">
                  <a16:creationId xmlns:a16="http://schemas.microsoft.com/office/drawing/2014/main" id="{1AAA7A9E-19A3-B176-5BBF-047E5F6D3EFD}"/>
                </a:ext>
              </a:extLst>
            </p:cNvPr>
            <p:cNvSpPr/>
            <p:nvPr/>
          </p:nvSpPr>
          <p:spPr>
            <a:xfrm>
              <a:off x="3299485" y="1668238"/>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p15">
              <a:extLst>
                <a:ext uri="{FF2B5EF4-FFF2-40B4-BE49-F238E27FC236}">
                  <a16:creationId xmlns:a16="http://schemas.microsoft.com/office/drawing/2014/main" id="{B9F43BAE-4B51-528C-5DF0-4351A6FE2875}"/>
                </a:ext>
              </a:extLst>
            </p:cNvPr>
            <p:cNvSpPr/>
            <p:nvPr/>
          </p:nvSpPr>
          <p:spPr>
            <a:xfrm>
              <a:off x="5279734" y="421565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p15">
              <a:extLst>
                <a:ext uri="{FF2B5EF4-FFF2-40B4-BE49-F238E27FC236}">
                  <a16:creationId xmlns:a16="http://schemas.microsoft.com/office/drawing/2014/main" id="{0F840C03-9629-907B-8BAB-ABD7FC9334C4}"/>
                </a:ext>
              </a:extLst>
            </p:cNvPr>
            <p:cNvSpPr/>
            <p:nvPr/>
          </p:nvSpPr>
          <p:spPr>
            <a:xfrm>
              <a:off x="3299485" y="166823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grpSp>
      <p:sp>
        <p:nvSpPr>
          <p:cNvPr id="11" name="Text Placeholder 2">
            <a:extLst>
              <a:ext uri="{FF2B5EF4-FFF2-40B4-BE49-F238E27FC236}">
                <a16:creationId xmlns:a16="http://schemas.microsoft.com/office/drawing/2014/main" id="{2EDA072A-957A-102C-191F-C09860AE95BC}"/>
              </a:ext>
            </a:extLst>
          </p:cNvPr>
          <p:cNvSpPr txBox="1">
            <a:spLocks/>
          </p:cNvSpPr>
          <p:nvPr/>
        </p:nvSpPr>
        <p:spPr>
          <a:xfrm>
            <a:off x="5314503" y="1463897"/>
            <a:ext cx="2926080" cy="1828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2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Font typeface="Montserrat"/>
              <a:buNone/>
            </a:pPr>
            <a:r>
              <a:rPr lang="vi-VN" sz="1400" b="1">
                <a:solidFill>
                  <a:srgbClr val="005CA1"/>
                </a:solidFill>
              </a:rPr>
              <a:t>Nóng: Phát hiện </a:t>
            </a:r>
            <a:r>
              <a:rPr lang="en-US" sz="1400" b="1">
                <a:solidFill>
                  <a:srgbClr val="005CA1"/>
                </a:solidFill>
              </a:rPr>
              <a:t>1 </a:t>
            </a:r>
            <a:r>
              <a:rPr lang="vi-VN" sz="1400" b="1">
                <a:solidFill>
                  <a:srgbClr val="005CA1"/>
                </a:solidFill>
              </a:rPr>
              <a:t>YouTuber thu nhập hơn chục tỷ đồng nhưng chưa nộp thuế</a:t>
            </a:r>
            <a:endParaRPr lang="en-US" sz="1400" b="1">
              <a:solidFill>
                <a:srgbClr val="005CA1"/>
              </a:solidFill>
            </a:endParaRPr>
          </a:p>
          <a:p>
            <a:pPr marL="114300" indent="0">
              <a:buFont typeface="Montserrat"/>
              <a:buNone/>
            </a:pPr>
            <a:r>
              <a:rPr lang="vi-VN" sz="1400" b="1">
                <a:solidFill>
                  <a:srgbClr val="005CA1"/>
                </a:solidFill>
              </a:rPr>
              <a:t>Kho hàng lậu </a:t>
            </a:r>
            <a:r>
              <a:rPr lang="en-US" sz="1400" b="1">
                <a:solidFill>
                  <a:srgbClr val="005CA1"/>
                </a:solidFill>
              </a:rPr>
              <a:t>"</a:t>
            </a:r>
            <a:r>
              <a:rPr lang="vi-VN" sz="1400" b="1">
                <a:solidFill>
                  <a:srgbClr val="005CA1"/>
                </a:solidFill>
              </a:rPr>
              <a:t>khủng</a:t>
            </a:r>
            <a:r>
              <a:rPr lang="en-US" sz="1400" b="1">
                <a:solidFill>
                  <a:srgbClr val="005CA1"/>
                </a:solidFill>
              </a:rPr>
              <a:t>" </a:t>
            </a:r>
            <a:r>
              <a:rPr lang="vi-VN" sz="1400" b="1">
                <a:solidFill>
                  <a:srgbClr val="005CA1"/>
                </a:solidFill>
              </a:rPr>
              <a:t>tại Lào Cai doanh thu 10 tỷ đồng mỗi ngày</a:t>
            </a:r>
            <a:endParaRPr lang="en-US" sz="1400" b="1">
              <a:solidFill>
                <a:srgbClr val="005CA1"/>
              </a:solidFill>
            </a:endParaRPr>
          </a:p>
        </p:txBody>
      </p:sp>
      <p:cxnSp>
        <p:nvCxnSpPr>
          <p:cNvPr id="14" name="Straight Connector 13">
            <a:extLst>
              <a:ext uri="{FF2B5EF4-FFF2-40B4-BE49-F238E27FC236}">
                <a16:creationId xmlns:a16="http://schemas.microsoft.com/office/drawing/2014/main" id="{34B13953-BB96-D9DB-DC8A-24C035EAEAB7}"/>
              </a:ext>
            </a:extLst>
          </p:cNvPr>
          <p:cNvCxnSpPr/>
          <p:nvPr/>
        </p:nvCxnSpPr>
        <p:spPr>
          <a:xfrm>
            <a:off x="7303343" y="3078480"/>
            <a:ext cx="8229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A15AFC9-4CC6-D097-7E51-DBDEE29C9B7D}"/>
              </a:ext>
            </a:extLst>
          </p:cNvPr>
          <p:cNvSpPr/>
          <p:nvPr/>
        </p:nvSpPr>
        <p:spPr>
          <a:xfrm>
            <a:off x="5346034" y="1584960"/>
            <a:ext cx="91440" cy="1828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CC0CA796-1D93-7177-B738-C365A7B20656}"/>
              </a:ext>
            </a:extLst>
          </p:cNvPr>
          <p:cNvSpPr>
            <a:spLocks noGrp="1"/>
          </p:cNvSpPr>
          <p:nvPr>
            <p:ph type="sldNum" idx="12"/>
          </p:nvPr>
        </p:nvSpPr>
        <p:spPr/>
        <p:txBody>
          <a:bodyPr/>
          <a:lstStyle/>
          <a:p>
            <a:fld id="{00000000-1234-1234-1234-123412341234}" type="slidenum">
              <a:rPr lang="en" smtClean="0"/>
              <a:pPr/>
              <a:t>21</a:t>
            </a:fld>
            <a:endParaRPr lang="en" dirty="0"/>
          </a:p>
        </p:txBody>
      </p:sp>
    </p:spTree>
    <p:extLst>
      <p:ext uri="{BB962C8B-B14F-4D97-AF65-F5344CB8AC3E}">
        <p14:creationId xmlns:p14="http://schemas.microsoft.com/office/powerpoint/2010/main" val="107903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rallelogram 19">
            <a:extLst>
              <a:ext uri="{FF2B5EF4-FFF2-40B4-BE49-F238E27FC236}">
                <a16:creationId xmlns:a16="http://schemas.microsoft.com/office/drawing/2014/main" id="{24E5DA21-E9CE-0670-DE3C-A50B8A01DF8A}"/>
              </a:ext>
            </a:extLst>
          </p:cNvPr>
          <p:cNvSpPr/>
          <p:nvPr/>
        </p:nvSpPr>
        <p:spPr>
          <a:xfrm>
            <a:off x="5560001" y="0"/>
            <a:ext cx="4114800" cy="5166360"/>
          </a:xfrm>
          <a:prstGeom prst="parallelogram">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69A0174-A089-0BEA-2F18-1E948B6EBEC0}"/>
              </a:ext>
            </a:extLst>
          </p:cNvPr>
          <p:cNvCxnSpPr>
            <a:cxnSpLocks noChangeAspect="1"/>
          </p:cNvCxnSpPr>
          <p:nvPr/>
        </p:nvCxnSpPr>
        <p:spPr>
          <a:xfrm flipH="1">
            <a:off x="4785315" y="1290529"/>
            <a:ext cx="812595" cy="4023360"/>
          </a:xfrm>
          <a:prstGeom prst="line">
            <a:avLst/>
          </a:prstGeom>
          <a:ln w="57150">
            <a:solidFill>
              <a:srgbClr val="005CA1"/>
            </a:solidFill>
          </a:ln>
          <a:effectLst/>
        </p:spPr>
        <p:style>
          <a:lnRef idx="1">
            <a:schemeClr val="accent1"/>
          </a:lnRef>
          <a:fillRef idx="0">
            <a:schemeClr val="accent1"/>
          </a:fillRef>
          <a:effectRef idx="0">
            <a:schemeClr val="accent1"/>
          </a:effectRef>
          <a:fontRef idx="minor">
            <a:schemeClr val="tx1"/>
          </a:fontRef>
        </p:style>
      </p:cxnSp>
      <p:pic>
        <p:nvPicPr>
          <p:cNvPr id="16" name="Picture 15" descr="Thu thuế giảm mạnh, cơ quan thuế 'soi' thương mại điện tử, chứng khoán, bất  động sản…">
            <a:extLst>
              <a:ext uri="{FF2B5EF4-FFF2-40B4-BE49-F238E27FC236}">
                <a16:creationId xmlns:a16="http://schemas.microsoft.com/office/drawing/2014/main" id="{049E4A0B-F5E3-B740-7B45-93A258FA3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979" r="34215" b="551"/>
          <a:stretch>
            <a:fillRect/>
          </a:stretch>
        </p:blipFill>
        <p:spPr bwMode="auto">
          <a:xfrm>
            <a:off x="5034176" y="0"/>
            <a:ext cx="4109824" cy="5166360"/>
          </a:xfrm>
          <a:custGeom>
            <a:avLst/>
            <a:gdLst>
              <a:gd name="connsiteX0" fmla="*/ 1017270 w 4069080"/>
              <a:gd name="connsiteY0" fmla="*/ 0 h 5115142"/>
              <a:gd name="connsiteX1" fmla="*/ 4069080 w 4069080"/>
              <a:gd name="connsiteY1" fmla="*/ 0 h 5115142"/>
              <a:gd name="connsiteX2" fmla="*/ 3051810 w 4069080"/>
              <a:gd name="connsiteY2" fmla="*/ 5115142 h 5115142"/>
              <a:gd name="connsiteX3" fmla="*/ 0 w 4069080"/>
              <a:gd name="connsiteY3" fmla="*/ 5115142 h 5115142"/>
            </a:gdLst>
            <a:ahLst/>
            <a:cxnLst>
              <a:cxn ang="0">
                <a:pos x="connsiteX0" y="connsiteY0"/>
              </a:cxn>
              <a:cxn ang="0">
                <a:pos x="connsiteX1" y="connsiteY1"/>
              </a:cxn>
              <a:cxn ang="0">
                <a:pos x="connsiteX2" y="connsiteY2"/>
              </a:cxn>
              <a:cxn ang="0">
                <a:pos x="connsiteX3" y="connsiteY3"/>
              </a:cxn>
            </a:cxnLst>
            <a:rect l="l" t="t" r="r" b="b"/>
            <a:pathLst>
              <a:path w="4069080" h="5115142">
                <a:moveTo>
                  <a:pt x="1017270" y="0"/>
                </a:moveTo>
                <a:lnTo>
                  <a:pt x="4069080" y="0"/>
                </a:lnTo>
                <a:lnTo>
                  <a:pt x="3051810" y="5115142"/>
                </a:lnTo>
                <a:lnTo>
                  <a:pt x="0" y="5115142"/>
                </a:lnTo>
                <a:close/>
              </a:path>
            </a:pathLst>
          </a:cu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D49365F-9293-8BA1-105A-34B28611D5AE}"/>
              </a:ext>
            </a:extLst>
          </p:cNvPr>
          <p:cNvSpPr txBox="1"/>
          <p:nvPr/>
        </p:nvSpPr>
        <p:spPr>
          <a:xfrm>
            <a:off x="388575" y="214166"/>
            <a:ext cx="4114800" cy="2468880"/>
          </a:xfrm>
          <a:prstGeom prst="rect">
            <a:avLst/>
          </a:prstGeom>
          <a:noFill/>
        </p:spPr>
        <p:txBody>
          <a:bodyPr wrap="square" rtlCol="0">
            <a:spAutoFit/>
          </a:bodyPr>
          <a:lstStyle/>
          <a:p>
            <a:pPr>
              <a:lnSpc>
                <a:spcPct val="120000"/>
              </a:lnSpc>
            </a:pPr>
            <a:r>
              <a:rPr lang="en-US" sz="3200" b="1" dirty="0" err="1">
                <a:solidFill>
                  <a:srgbClr val="005CA1"/>
                </a:solidFill>
                <a:latin typeface="Montserrat" panose="00000500000000000000" pitchFamily="2" charset="0"/>
              </a:rPr>
              <a:t>Chương</a:t>
            </a:r>
            <a:r>
              <a:rPr lang="en-US" sz="3200" b="1" dirty="0">
                <a:solidFill>
                  <a:srgbClr val="005CA1"/>
                </a:solidFill>
                <a:latin typeface="Montserrat" panose="00000500000000000000" pitchFamily="2" charset="0"/>
              </a:rPr>
              <a:t> 2.</a:t>
            </a:r>
          </a:p>
          <a:p>
            <a:pPr>
              <a:lnSpc>
                <a:spcPct val="120000"/>
              </a:lnSpc>
            </a:pPr>
            <a:r>
              <a:rPr lang="en-US" sz="3200" b="1" dirty="0" err="1">
                <a:solidFill>
                  <a:srgbClr val="005CA1"/>
                </a:solidFill>
                <a:latin typeface="Montserrat" panose="00000500000000000000" pitchFamily="2" charset="0"/>
              </a:rPr>
              <a:t>Vấn</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đề</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trong</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công</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tác</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quản</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lý</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thuế</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đối</a:t>
            </a:r>
            <a:r>
              <a:rPr lang="en-US" sz="3200" b="1" dirty="0">
                <a:solidFill>
                  <a:srgbClr val="005CA1"/>
                </a:solidFill>
                <a:latin typeface="Montserrat" panose="00000500000000000000" pitchFamily="2" charset="0"/>
              </a:rPr>
              <a:t> </a:t>
            </a:r>
            <a:r>
              <a:rPr lang="en-US" sz="3200" b="1" dirty="0" err="1">
                <a:solidFill>
                  <a:srgbClr val="005CA1"/>
                </a:solidFill>
                <a:latin typeface="Montserrat" panose="00000500000000000000" pitchFamily="2" charset="0"/>
              </a:rPr>
              <a:t>với</a:t>
            </a:r>
            <a:r>
              <a:rPr lang="en-US" sz="3200" b="1" dirty="0">
                <a:solidFill>
                  <a:srgbClr val="005CA1"/>
                </a:solidFill>
                <a:latin typeface="Montserrat" panose="00000500000000000000" pitchFamily="2" charset="0"/>
              </a:rPr>
              <a:t> TMĐT</a:t>
            </a:r>
          </a:p>
        </p:txBody>
      </p:sp>
      <p:cxnSp>
        <p:nvCxnSpPr>
          <p:cNvPr id="19" name="Straight Connector 18">
            <a:extLst>
              <a:ext uri="{FF2B5EF4-FFF2-40B4-BE49-F238E27FC236}">
                <a16:creationId xmlns:a16="http://schemas.microsoft.com/office/drawing/2014/main" id="{1AF978D3-0ECE-132C-0C4B-80A43A27596A}"/>
              </a:ext>
            </a:extLst>
          </p:cNvPr>
          <p:cNvCxnSpPr/>
          <p:nvPr/>
        </p:nvCxnSpPr>
        <p:spPr>
          <a:xfrm>
            <a:off x="495209" y="2683046"/>
            <a:ext cx="384048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21" name="Slide Number Placeholder 20">
            <a:extLst>
              <a:ext uri="{FF2B5EF4-FFF2-40B4-BE49-F238E27FC236}">
                <a16:creationId xmlns:a16="http://schemas.microsoft.com/office/drawing/2014/main" id="{3B412E0F-114C-800D-ABC6-17A9025FBD80}"/>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440540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91E3-33A9-98C7-14EB-F03CE7E102C0}"/>
              </a:ext>
            </a:extLst>
          </p:cNvPr>
          <p:cNvSpPr>
            <a:spLocks noGrp="1"/>
          </p:cNvSpPr>
          <p:nvPr>
            <p:ph type="title"/>
          </p:nvPr>
        </p:nvSpPr>
        <p:spPr/>
        <p:txBody>
          <a:bodyPr>
            <a:normAutofit/>
          </a:bodyPr>
          <a:lstStyle/>
          <a:p>
            <a:r>
              <a:rPr lang="en-US" dirty="0"/>
              <a:t>2. </a:t>
            </a:r>
            <a:r>
              <a:rPr lang="en-US" dirty="0" err="1"/>
              <a:t>Vấn</a:t>
            </a:r>
            <a:r>
              <a:rPr lang="en-US" dirty="0"/>
              <a:t> </a:t>
            </a:r>
            <a:r>
              <a:rPr lang="en-US" dirty="0" err="1"/>
              <a:t>đề</a:t>
            </a:r>
            <a:r>
              <a:rPr lang="en-US" dirty="0"/>
              <a:t> </a:t>
            </a:r>
            <a:r>
              <a:rPr lang="en-US" dirty="0" err="1"/>
              <a:t>trong</a:t>
            </a:r>
            <a:r>
              <a:rPr lang="en-US" dirty="0"/>
              <a:t> </a:t>
            </a:r>
            <a:r>
              <a:rPr lang="en-US" dirty="0" err="1"/>
              <a:t>công</a:t>
            </a:r>
            <a:r>
              <a:rPr lang="en-US" dirty="0"/>
              <a:t> </a:t>
            </a:r>
            <a:r>
              <a:rPr lang="en-US" dirty="0" err="1"/>
              <a:t>tác</a:t>
            </a:r>
            <a:r>
              <a:rPr lang="en-US" dirty="0"/>
              <a:t> </a:t>
            </a:r>
            <a:r>
              <a:rPr lang="en-US" dirty="0" err="1"/>
              <a:t>quản</a:t>
            </a:r>
            <a:r>
              <a:rPr lang="en-US" dirty="0"/>
              <a:t> </a:t>
            </a:r>
            <a:r>
              <a:rPr lang="en-US" dirty="0" err="1"/>
              <a:t>lý</a:t>
            </a:r>
            <a:r>
              <a:rPr lang="en-US" dirty="0"/>
              <a:t> </a:t>
            </a:r>
            <a:r>
              <a:rPr lang="en-US" dirty="0" err="1"/>
              <a:t>thuế</a:t>
            </a:r>
            <a:r>
              <a:rPr lang="en-US" dirty="0"/>
              <a:t> </a:t>
            </a:r>
            <a:r>
              <a:rPr lang="en-US" dirty="0" err="1"/>
              <a:t>đối</a:t>
            </a:r>
            <a:r>
              <a:rPr lang="en-US" dirty="0"/>
              <a:t> </a:t>
            </a:r>
            <a:r>
              <a:rPr lang="en-US" dirty="0" err="1"/>
              <a:t>với</a:t>
            </a:r>
            <a:r>
              <a:rPr lang="en-US" dirty="0"/>
              <a:t> TMĐT</a:t>
            </a:r>
          </a:p>
        </p:txBody>
      </p:sp>
      <p:sp>
        <p:nvSpPr>
          <p:cNvPr id="4" name="Google Shape;1590;p45">
            <a:extLst>
              <a:ext uri="{FF2B5EF4-FFF2-40B4-BE49-F238E27FC236}">
                <a16:creationId xmlns:a16="http://schemas.microsoft.com/office/drawing/2014/main" id="{940A74CB-3582-BBB1-AF33-F1433502578C}"/>
              </a:ext>
            </a:extLst>
          </p:cNvPr>
          <p:cNvSpPr/>
          <p:nvPr/>
        </p:nvSpPr>
        <p:spPr>
          <a:xfrm>
            <a:off x="711225" y="1463476"/>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rgbClr val="00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91;p45">
            <a:extLst>
              <a:ext uri="{FF2B5EF4-FFF2-40B4-BE49-F238E27FC236}">
                <a16:creationId xmlns:a16="http://schemas.microsoft.com/office/drawing/2014/main" id="{393BFE22-286D-2EE1-4182-0B12B54BDE63}"/>
              </a:ext>
            </a:extLst>
          </p:cNvPr>
          <p:cNvSpPr/>
          <p:nvPr/>
        </p:nvSpPr>
        <p:spPr>
          <a:xfrm>
            <a:off x="1092187" y="1198787"/>
            <a:ext cx="6309360"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noFill/>
          <a:ln w="19050">
            <a:solidFill>
              <a:srgbClr val="005CA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2;p45">
            <a:extLst>
              <a:ext uri="{FF2B5EF4-FFF2-40B4-BE49-F238E27FC236}">
                <a16:creationId xmlns:a16="http://schemas.microsoft.com/office/drawing/2014/main" id="{B851D6BC-5ADE-D2AA-038C-DD88A84AFE28}"/>
              </a:ext>
            </a:extLst>
          </p:cNvPr>
          <p:cNvSpPr/>
          <p:nvPr/>
        </p:nvSpPr>
        <p:spPr>
          <a:xfrm>
            <a:off x="786763" y="1112101"/>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rgbClr val="005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97;p45">
            <a:extLst>
              <a:ext uri="{FF2B5EF4-FFF2-40B4-BE49-F238E27FC236}">
                <a16:creationId xmlns:a16="http://schemas.microsoft.com/office/drawing/2014/main" id="{59C56F0A-7F83-33BC-8686-D08489C0A8F4}"/>
              </a:ext>
            </a:extLst>
          </p:cNvPr>
          <p:cNvSpPr txBox="1"/>
          <p:nvPr/>
        </p:nvSpPr>
        <p:spPr>
          <a:xfrm>
            <a:off x="1742453" y="1210355"/>
            <a:ext cx="5394960" cy="64008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Bên bán cố tính/ vô ý </a:t>
            </a:r>
            <a:r>
              <a:rPr lang="en-US" sz="1600" b="1">
                <a:solidFill>
                  <a:srgbClr val="005CA1"/>
                </a:solidFill>
                <a:latin typeface="Montserrat" panose="00000500000000000000" pitchFamily="2" charset="0"/>
                <a:ea typeface="Fira Sans Extra Condensed Medium"/>
                <a:cs typeface="Fira Sans Extra Condensed Medium"/>
                <a:sym typeface="Fira Sans Extra Condensed Medium"/>
              </a:rPr>
              <a:t>không đăng ký</a:t>
            </a: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 kinh doanh/ nộp thuế</a:t>
            </a:r>
          </a:p>
        </p:txBody>
      </p:sp>
      <p:sp>
        <p:nvSpPr>
          <p:cNvPr id="16" name="TextBox 15">
            <a:extLst>
              <a:ext uri="{FF2B5EF4-FFF2-40B4-BE49-F238E27FC236}">
                <a16:creationId xmlns:a16="http://schemas.microsoft.com/office/drawing/2014/main" id="{506BAA9E-74D9-2621-49D5-4C8A16460263}"/>
              </a:ext>
            </a:extLst>
          </p:cNvPr>
          <p:cNvSpPr txBox="1"/>
          <p:nvPr/>
        </p:nvSpPr>
        <p:spPr>
          <a:xfrm>
            <a:off x="904140" y="1249784"/>
            <a:ext cx="699097" cy="646331"/>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rPr>
              <a:t>1</a:t>
            </a:r>
          </a:p>
        </p:txBody>
      </p:sp>
      <p:sp>
        <p:nvSpPr>
          <p:cNvPr id="17" name="Google Shape;1590;p45">
            <a:extLst>
              <a:ext uri="{FF2B5EF4-FFF2-40B4-BE49-F238E27FC236}">
                <a16:creationId xmlns:a16="http://schemas.microsoft.com/office/drawing/2014/main" id="{67F772B5-C583-F026-8C6B-684FA783CDF3}"/>
              </a:ext>
            </a:extLst>
          </p:cNvPr>
          <p:cNvSpPr/>
          <p:nvPr/>
        </p:nvSpPr>
        <p:spPr>
          <a:xfrm>
            <a:off x="711225" y="2474615"/>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rgbClr val="00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1;p45">
            <a:extLst>
              <a:ext uri="{FF2B5EF4-FFF2-40B4-BE49-F238E27FC236}">
                <a16:creationId xmlns:a16="http://schemas.microsoft.com/office/drawing/2014/main" id="{EB01C8C6-DA1F-63D4-EFDD-CC66B7A596BE}"/>
              </a:ext>
            </a:extLst>
          </p:cNvPr>
          <p:cNvSpPr/>
          <p:nvPr/>
        </p:nvSpPr>
        <p:spPr>
          <a:xfrm>
            <a:off x="1092187" y="2209926"/>
            <a:ext cx="6309360"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noFill/>
          <a:ln w="19050">
            <a:solidFill>
              <a:srgbClr val="005CA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92;p45">
            <a:extLst>
              <a:ext uri="{FF2B5EF4-FFF2-40B4-BE49-F238E27FC236}">
                <a16:creationId xmlns:a16="http://schemas.microsoft.com/office/drawing/2014/main" id="{78ED3E08-47FA-4201-43B3-2F546584F72C}"/>
              </a:ext>
            </a:extLst>
          </p:cNvPr>
          <p:cNvSpPr/>
          <p:nvPr/>
        </p:nvSpPr>
        <p:spPr>
          <a:xfrm>
            <a:off x="786763" y="2123240"/>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rgbClr val="005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7;p45">
            <a:extLst>
              <a:ext uri="{FF2B5EF4-FFF2-40B4-BE49-F238E27FC236}">
                <a16:creationId xmlns:a16="http://schemas.microsoft.com/office/drawing/2014/main" id="{3506C659-95F9-7BBB-33A6-804970683537}"/>
              </a:ext>
            </a:extLst>
          </p:cNvPr>
          <p:cNvSpPr txBox="1"/>
          <p:nvPr/>
        </p:nvSpPr>
        <p:spPr>
          <a:xfrm>
            <a:off x="1742453" y="2221494"/>
            <a:ext cx="5394960" cy="64008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Sử dụng </a:t>
            </a:r>
            <a:r>
              <a:rPr lang="en-US" sz="1600" b="1">
                <a:solidFill>
                  <a:srgbClr val="005CA1"/>
                </a:solidFill>
                <a:latin typeface="Montserrat" panose="00000500000000000000" pitchFamily="2" charset="0"/>
                <a:ea typeface="Fira Sans Extra Condensed Medium"/>
                <a:cs typeface="Fira Sans Extra Condensed Medium"/>
                <a:sym typeface="Fira Sans Extra Condensed Medium"/>
              </a:rPr>
              <a:t>công nghệ số</a:t>
            </a: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 bảo mật thông tin, không xuất hóa đơn bán hàng</a:t>
            </a:r>
          </a:p>
        </p:txBody>
      </p:sp>
      <p:sp>
        <p:nvSpPr>
          <p:cNvPr id="21" name="TextBox 20">
            <a:extLst>
              <a:ext uri="{FF2B5EF4-FFF2-40B4-BE49-F238E27FC236}">
                <a16:creationId xmlns:a16="http://schemas.microsoft.com/office/drawing/2014/main" id="{D3A51391-E2B3-AB4C-C670-9DECEB21383E}"/>
              </a:ext>
            </a:extLst>
          </p:cNvPr>
          <p:cNvSpPr txBox="1"/>
          <p:nvPr/>
        </p:nvSpPr>
        <p:spPr>
          <a:xfrm>
            <a:off x="904140" y="2260923"/>
            <a:ext cx="699097" cy="646331"/>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rPr>
              <a:t>2</a:t>
            </a:r>
          </a:p>
        </p:txBody>
      </p:sp>
      <p:sp>
        <p:nvSpPr>
          <p:cNvPr id="22" name="Google Shape;1590;p45">
            <a:extLst>
              <a:ext uri="{FF2B5EF4-FFF2-40B4-BE49-F238E27FC236}">
                <a16:creationId xmlns:a16="http://schemas.microsoft.com/office/drawing/2014/main" id="{99212A1E-395A-0DBD-2181-BDA26AAB14A2}"/>
              </a:ext>
            </a:extLst>
          </p:cNvPr>
          <p:cNvSpPr/>
          <p:nvPr/>
        </p:nvSpPr>
        <p:spPr>
          <a:xfrm>
            <a:off x="711225" y="3511750"/>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rgbClr val="00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91;p45">
            <a:extLst>
              <a:ext uri="{FF2B5EF4-FFF2-40B4-BE49-F238E27FC236}">
                <a16:creationId xmlns:a16="http://schemas.microsoft.com/office/drawing/2014/main" id="{75FE2EF3-ACDE-1BFD-65A2-7C43934A447F}"/>
              </a:ext>
            </a:extLst>
          </p:cNvPr>
          <p:cNvSpPr/>
          <p:nvPr/>
        </p:nvSpPr>
        <p:spPr>
          <a:xfrm>
            <a:off x="1092187" y="3247061"/>
            <a:ext cx="6309360"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noFill/>
          <a:ln w="19050">
            <a:solidFill>
              <a:srgbClr val="005CA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92;p45">
            <a:extLst>
              <a:ext uri="{FF2B5EF4-FFF2-40B4-BE49-F238E27FC236}">
                <a16:creationId xmlns:a16="http://schemas.microsoft.com/office/drawing/2014/main" id="{A854A55D-E4F9-A80E-E70C-C811671800BD}"/>
              </a:ext>
            </a:extLst>
          </p:cNvPr>
          <p:cNvSpPr/>
          <p:nvPr/>
        </p:nvSpPr>
        <p:spPr>
          <a:xfrm>
            <a:off x="786763" y="3160375"/>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rgbClr val="005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97;p45">
            <a:extLst>
              <a:ext uri="{FF2B5EF4-FFF2-40B4-BE49-F238E27FC236}">
                <a16:creationId xmlns:a16="http://schemas.microsoft.com/office/drawing/2014/main" id="{52AAD970-5982-3DE6-0767-D7BD0BF58B2F}"/>
              </a:ext>
            </a:extLst>
          </p:cNvPr>
          <p:cNvSpPr txBox="1"/>
          <p:nvPr/>
        </p:nvSpPr>
        <p:spPr>
          <a:xfrm>
            <a:off x="1742453" y="3258629"/>
            <a:ext cx="5394960" cy="64008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sz="1600" b="1">
                <a:solidFill>
                  <a:srgbClr val="005CA1"/>
                </a:solidFill>
                <a:latin typeface="Montserrat" panose="00000500000000000000" pitchFamily="2" charset="0"/>
                <a:ea typeface="Fira Sans Extra Condensed Medium"/>
                <a:cs typeface="Fira Sans Extra Condensed Medium"/>
                <a:sym typeface="Fira Sans Extra Condensed Medium"/>
              </a:rPr>
              <a:t>Chia</a:t>
            </a: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 tài khoản ngân hàng nhận tiền thành nhiều tài khoản nhỏ</a:t>
            </a:r>
          </a:p>
        </p:txBody>
      </p:sp>
      <p:sp>
        <p:nvSpPr>
          <p:cNvPr id="26" name="TextBox 25">
            <a:extLst>
              <a:ext uri="{FF2B5EF4-FFF2-40B4-BE49-F238E27FC236}">
                <a16:creationId xmlns:a16="http://schemas.microsoft.com/office/drawing/2014/main" id="{02BC1FC8-1C08-C8EF-8C3E-42797BFA1BAC}"/>
              </a:ext>
            </a:extLst>
          </p:cNvPr>
          <p:cNvSpPr txBox="1"/>
          <p:nvPr/>
        </p:nvSpPr>
        <p:spPr>
          <a:xfrm>
            <a:off x="904140" y="3298058"/>
            <a:ext cx="699097" cy="646331"/>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rPr>
              <a:t>3</a:t>
            </a:r>
          </a:p>
        </p:txBody>
      </p:sp>
      <p:sp>
        <p:nvSpPr>
          <p:cNvPr id="27" name="Google Shape;1590;p45">
            <a:extLst>
              <a:ext uri="{FF2B5EF4-FFF2-40B4-BE49-F238E27FC236}">
                <a16:creationId xmlns:a16="http://schemas.microsoft.com/office/drawing/2014/main" id="{AD3B55B5-C48F-0EEC-D717-E9F58DFBAB2C}"/>
              </a:ext>
            </a:extLst>
          </p:cNvPr>
          <p:cNvSpPr/>
          <p:nvPr/>
        </p:nvSpPr>
        <p:spPr>
          <a:xfrm>
            <a:off x="711225" y="4555136"/>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rgbClr val="00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91;p45">
            <a:extLst>
              <a:ext uri="{FF2B5EF4-FFF2-40B4-BE49-F238E27FC236}">
                <a16:creationId xmlns:a16="http://schemas.microsoft.com/office/drawing/2014/main" id="{6EC30579-FC19-959A-E356-31A26FB8C861}"/>
              </a:ext>
            </a:extLst>
          </p:cNvPr>
          <p:cNvSpPr/>
          <p:nvPr/>
        </p:nvSpPr>
        <p:spPr>
          <a:xfrm>
            <a:off x="1092187" y="4290447"/>
            <a:ext cx="6309360"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noFill/>
          <a:ln w="19050">
            <a:solidFill>
              <a:srgbClr val="005CA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2;p45">
            <a:extLst>
              <a:ext uri="{FF2B5EF4-FFF2-40B4-BE49-F238E27FC236}">
                <a16:creationId xmlns:a16="http://schemas.microsoft.com/office/drawing/2014/main" id="{48C2526B-82E6-8AF9-206A-F5844CCCFC83}"/>
              </a:ext>
            </a:extLst>
          </p:cNvPr>
          <p:cNvSpPr/>
          <p:nvPr/>
        </p:nvSpPr>
        <p:spPr>
          <a:xfrm>
            <a:off x="786763" y="4203761"/>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rgbClr val="005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97;p45">
            <a:extLst>
              <a:ext uri="{FF2B5EF4-FFF2-40B4-BE49-F238E27FC236}">
                <a16:creationId xmlns:a16="http://schemas.microsoft.com/office/drawing/2014/main" id="{509CDCBF-C6F4-5008-02F6-B52BD21CF10B}"/>
              </a:ext>
            </a:extLst>
          </p:cNvPr>
          <p:cNvSpPr txBox="1"/>
          <p:nvPr/>
        </p:nvSpPr>
        <p:spPr>
          <a:xfrm>
            <a:off x="1742453" y="4302015"/>
            <a:ext cx="5394960" cy="64008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sz="1600" b="1">
                <a:solidFill>
                  <a:srgbClr val="005CA1"/>
                </a:solidFill>
                <a:latin typeface="Montserrat" panose="00000500000000000000" pitchFamily="2" charset="0"/>
                <a:ea typeface="Fira Sans Extra Condensed Medium"/>
                <a:cs typeface="Fira Sans Extra Condensed Medium"/>
                <a:sym typeface="Fira Sans Extra Condensed Medium"/>
              </a:rPr>
              <a:t>L</a:t>
            </a:r>
            <a:r>
              <a:rPr lang="vi-VN" sz="1600" b="1">
                <a:solidFill>
                  <a:srgbClr val="005CA1"/>
                </a:solidFill>
                <a:latin typeface="Montserrat" panose="00000500000000000000" pitchFamily="2" charset="0"/>
                <a:ea typeface="Fira Sans Extra Condensed Medium"/>
                <a:cs typeface="Fira Sans Extra Condensed Medium"/>
                <a:sym typeface="Fira Sans Extra Condensed Medium"/>
              </a:rPr>
              <a:t>ập </a:t>
            </a:r>
            <a:r>
              <a:rPr lang="vi-VN" sz="1600">
                <a:solidFill>
                  <a:schemeClr val="tx1"/>
                </a:solidFill>
                <a:latin typeface="Montserrat" panose="00000500000000000000" pitchFamily="2" charset="0"/>
                <a:ea typeface="Fira Sans Extra Condensed Medium"/>
                <a:cs typeface="Fira Sans Extra Condensed Medium"/>
                <a:sym typeface="Fira Sans Extra Condensed Medium"/>
              </a:rPr>
              <a:t>ra các </a:t>
            </a:r>
            <a:r>
              <a:rPr lang="vi-VN" sz="1600" b="1">
                <a:solidFill>
                  <a:srgbClr val="005CA1"/>
                </a:solidFill>
                <a:latin typeface="Montserrat" panose="00000500000000000000" pitchFamily="2" charset="0"/>
                <a:ea typeface="Fira Sans Extra Condensed Medium"/>
                <a:cs typeface="Fira Sans Extra Condensed Medium"/>
                <a:sym typeface="Fira Sans Extra Condensed Medium"/>
              </a:rPr>
              <a:t>nhóm</a:t>
            </a:r>
            <a:r>
              <a:rPr lang="vi-VN" sz="1600">
                <a:solidFill>
                  <a:schemeClr val="tx1"/>
                </a:solidFill>
                <a:latin typeface="Montserrat" panose="00000500000000000000" pitchFamily="2" charset="0"/>
                <a:ea typeface="Fira Sans Extra Condensed Medium"/>
                <a:cs typeface="Fira Sans Extra Condensed Medium"/>
                <a:sym typeface="Fira Sans Extra Condensed Medium"/>
              </a:rPr>
              <a:t> Zalo, Facebook</a:t>
            </a: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a:t>
            </a:r>
            <a:r>
              <a:rPr lang="vi-VN" sz="1600">
                <a:solidFill>
                  <a:schemeClr val="tx1"/>
                </a:solidFill>
                <a:latin typeface="Montserrat" panose="00000500000000000000" pitchFamily="2" charset="0"/>
                <a:ea typeface="Fira Sans Extra Condensed Medium"/>
                <a:cs typeface="Fira Sans Extra Condensed Medium"/>
                <a:sym typeface="Fira Sans Extra Condensed Medium"/>
              </a:rPr>
              <a:t> kín để mua bán nhằm tránh sự dòm ngó của cơ quan thuế</a:t>
            </a:r>
            <a:endParaRPr lang="en-US" sz="1600">
              <a:solidFill>
                <a:schemeClr val="tx1"/>
              </a:solidFill>
              <a:latin typeface="Montserrat" panose="00000500000000000000" pitchFamily="2" charset="0"/>
              <a:ea typeface="Fira Sans Extra Condensed Medium"/>
              <a:cs typeface="Fira Sans Extra Condensed Medium"/>
              <a:sym typeface="Fira Sans Extra Condensed Medium"/>
            </a:endParaRPr>
          </a:p>
        </p:txBody>
      </p:sp>
      <p:sp>
        <p:nvSpPr>
          <p:cNvPr id="31" name="TextBox 30">
            <a:extLst>
              <a:ext uri="{FF2B5EF4-FFF2-40B4-BE49-F238E27FC236}">
                <a16:creationId xmlns:a16="http://schemas.microsoft.com/office/drawing/2014/main" id="{68F6FDCB-3410-B598-36FF-D95C97DEAE0F}"/>
              </a:ext>
            </a:extLst>
          </p:cNvPr>
          <p:cNvSpPr txBox="1"/>
          <p:nvPr/>
        </p:nvSpPr>
        <p:spPr>
          <a:xfrm>
            <a:off x="904140" y="4341444"/>
            <a:ext cx="699097" cy="646331"/>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rPr>
              <a:t>4</a:t>
            </a:r>
          </a:p>
        </p:txBody>
      </p:sp>
      <p:sp>
        <p:nvSpPr>
          <p:cNvPr id="32" name="Slide Number Placeholder 31">
            <a:extLst>
              <a:ext uri="{FF2B5EF4-FFF2-40B4-BE49-F238E27FC236}">
                <a16:creationId xmlns:a16="http://schemas.microsoft.com/office/drawing/2014/main" id="{28470651-5A63-9E20-D5FB-45EF1F7BA329}"/>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68348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91E3-33A9-98C7-14EB-F03CE7E102C0}"/>
              </a:ext>
            </a:extLst>
          </p:cNvPr>
          <p:cNvSpPr>
            <a:spLocks noGrp="1"/>
          </p:cNvSpPr>
          <p:nvPr>
            <p:ph type="title"/>
          </p:nvPr>
        </p:nvSpPr>
        <p:spPr/>
        <p:txBody>
          <a:bodyPr>
            <a:normAutofit/>
          </a:bodyPr>
          <a:lstStyle/>
          <a:p>
            <a:r>
              <a:rPr lang="en-US" dirty="0"/>
              <a:t>2. </a:t>
            </a:r>
            <a:r>
              <a:rPr lang="en-US" dirty="0" err="1"/>
              <a:t>Vấn</a:t>
            </a:r>
            <a:r>
              <a:rPr lang="en-US" dirty="0"/>
              <a:t> </a:t>
            </a:r>
            <a:r>
              <a:rPr lang="en-US" dirty="0" err="1"/>
              <a:t>đề</a:t>
            </a:r>
            <a:r>
              <a:rPr lang="en-US" dirty="0"/>
              <a:t> </a:t>
            </a:r>
            <a:r>
              <a:rPr lang="en-US" dirty="0" err="1"/>
              <a:t>trong</a:t>
            </a:r>
            <a:r>
              <a:rPr lang="en-US" dirty="0"/>
              <a:t> </a:t>
            </a:r>
            <a:r>
              <a:rPr lang="en-US" dirty="0" err="1"/>
              <a:t>công</a:t>
            </a:r>
            <a:r>
              <a:rPr lang="en-US" dirty="0"/>
              <a:t> </a:t>
            </a:r>
            <a:r>
              <a:rPr lang="en-US" dirty="0" err="1"/>
              <a:t>tác</a:t>
            </a:r>
            <a:r>
              <a:rPr lang="en-US" dirty="0"/>
              <a:t> </a:t>
            </a:r>
            <a:r>
              <a:rPr lang="en-US" dirty="0" err="1"/>
              <a:t>quản</a:t>
            </a:r>
            <a:r>
              <a:rPr lang="en-US" dirty="0"/>
              <a:t> </a:t>
            </a:r>
            <a:r>
              <a:rPr lang="en-US" dirty="0" err="1"/>
              <a:t>lý</a:t>
            </a:r>
            <a:r>
              <a:rPr lang="en-US" dirty="0"/>
              <a:t> </a:t>
            </a:r>
            <a:r>
              <a:rPr lang="en-US" dirty="0" err="1"/>
              <a:t>thuế</a:t>
            </a:r>
            <a:r>
              <a:rPr lang="en-US" dirty="0"/>
              <a:t> </a:t>
            </a:r>
            <a:r>
              <a:rPr lang="en-US" dirty="0" err="1"/>
              <a:t>đối</a:t>
            </a:r>
            <a:r>
              <a:rPr lang="en-US" dirty="0"/>
              <a:t> </a:t>
            </a:r>
            <a:r>
              <a:rPr lang="en-US" dirty="0" err="1"/>
              <a:t>với</a:t>
            </a:r>
            <a:r>
              <a:rPr lang="en-US" dirty="0"/>
              <a:t> TMĐT</a:t>
            </a:r>
          </a:p>
        </p:txBody>
      </p:sp>
      <p:sp>
        <p:nvSpPr>
          <p:cNvPr id="4" name="Google Shape;1590;p45">
            <a:extLst>
              <a:ext uri="{FF2B5EF4-FFF2-40B4-BE49-F238E27FC236}">
                <a16:creationId xmlns:a16="http://schemas.microsoft.com/office/drawing/2014/main" id="{940A74CB-3582-BBB1-AF33-F1433502578C}"/>
              </a:ext>
            </a:extLst>
          </p:cNvPr>
          <p:cNvSpPr/>
          <p:nvPr/>
        </p:nvSpPr>
        <p:spPr>
          <a:xfrm>
            <a:off x="711225" y="1463476"/>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rgbClr val="00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91;p45">
            <a:extLst>
              <a:ext uri="{FF2B5EF4-FFF2-40B4-BE49-F238E27FC236}">
                <a16:creationId xmlns:a16="http://schemas.microsoft.com/office/drawing/2014/main" id="{393BFE22-286D-2EE1-4182-0B12B54BDE63}"/>
              </a:ext>
            </a:extLst>
          </p:cNvPr>
          <p:cNvSpPr/>
          <p:nvPr/>
        </p:nvSpPr>
        <p:spPr>
          <a:xfrm>
            <a:off x="1092187" y="1198787"/>
            <a:ext cx="6309360"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noFill/>
          <a:ln w="19050">
            <a:solidFill>
              <a:srgbClr val="005CA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2;p45">
            <a:extLst>
              <a:ext uri="{FF2B5EF4-FFF2-40B4-BE49-F238E27FC236}">
                <a16:creationId xmlns:a16="http://schemas.microsoft.com/office/drawing/2014/main" id="{B851D6BC-5ADE-D2AA-038C-DD88A84AFE28}"/>
              </a:ext>
            </a:extLst>
          </p:cNvPr>
          <p:cNvSpPr/>
          <p:nvPr/>
        </p:nvSpPr>
        <p:spPr>
          <a:xfrm>
            <a:off x="786763" y="1112101"/>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rgbClr val="005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97;p45">
            <a:extLst>
              <a:ext uri="{FF2B5EF4-FFF2-40B4-BE49-F238E27FC236}">
                <a16:creationId xmlns:a16="http://schemas.microsoft.com/office/drawing/2014/main" id="{59C56F0A-7F83-33BC-8686-D08489C0A8F4}"/>
              </a:ext>
            </a:extLst>
          </p:cNvPr>
          <p:cNvSpPr txBox="1"/>
          <p:nvPr/>
        </p:nvSpPr>
        <p:spPr>
          <a:xfrm>
            <a:off x="1742453" y="1210355"/>
            <a:ext cx="5394960" cy="64008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Trốn thuế qua </a:t>
            </a:r>
            <a:r>
              <a:rPr lang="en-US" sz="1600" b="1">
                <a:solidFill>
                  <a:srgbClr val="005CA1"/>
                </a:solidFill>
                <a:latin typeface="Montserrat" panose="00000500000000000000" pitchFamily="2" charset="0"/>
                <a:ea typeface="Fira Sans Extra Condensed Medium"/>
                <a:cs typeface="Fira Sans Extra Condensed Medium"/>
                <a:sym typeface="Fira Sans Extra Condensed Medium"/>
              </a:rPr>
              <a:t>cổng thanh toán quốc tế</a:t>
            </a:r>
          </a:p>
        </p:txBody>
      </p:sp>
      <p:sp>
        <p:nvSpPr>
          <p:cNvPr id="16" name="TextBox 15">
            <a:extLst>
              <a:ext uri="{FF2B5EF4-FFF2-40B4-BE49-F238E27FC236}">
                <a16:creationId xmlns:a16="http://schemas.microsoft.com/office/drawing/2014/main" id="{506BAA9E-74D9-2621-49D5-4C8A16460263}"/>
              </a:ext>
            </a:extLst>
          </p:cNvPr>
          <p:cNvSpPr txBox="1"/>
          <p:nvPr/>
        </p:nvSpPr>
        <p:spPr>
          <a:xfrm>
            <a:off x="904140" y="1249784"/>
            <a:ext cx="699097" cy="646331"/>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rPr>
              <a:t>5</a:t>
            </a:r>
          </a:p>
        </p:txBody>
      </p:sp>
      <p:sp>
        <p:nvSpPr>
          <p:cNvPr id="17" name="Google Shape;1590;p45">
            <a:extLst>
              <a:ext uri="{FF2B5EF4-FFF2-40B4-BE49-F238E27FC236}">
                <a16:creationId xmlns:a16="http://schemas.microsoft.com/office/drawing/2014/main" id="{67F772B5-C583-F026-8C6B-684FA783CDF3}"/>
              </a:ext>
            </a:extLst>
          </p:cNvPr>
          <p:cNvSpPr/>
          <p:nvPr/>
        </p:nvSpPr>
        <p:spPr>
          <a:xfrm>
            <a:off x="711225" y="2474615"/>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rgbClr val="00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1;p45">
            <a:extLst>
              <a:ext uri="{FF2B5EF4-FFF2-40B4-BE49-F238E27FC236}">
                <a16:creationId xmlns:a16="http://schemas.microsoft.com/office/drawing/2014/main" id="{EB01C8C6-DA1F-63D4-EFDD-CC66B7A596BE}"/>
              </a:ext>
            </a:extLst>
          </p:cNvPr>
          <p:cNvSpPr/>
          <p:nvPr/>
        </p:nvSpPr>
        <p:spPr>
          <a:xfrm>
            <a:off x="1092187" y="2209926"/>
            <a:ext cx="6309360"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noFill/>
          <a:ln w="19050">
            <a:solidFill>
              <a:srgbClr val="005CA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92;p45">
            <a:extLst>
              <a:ext uri="{FF2B5EF4-FFF2-40B4-BE49-F238E27FC236}">
                <a16:creationId xmlns:a16="http://schemas.microsoft.com/office/drawing/2014/main" id="{78ED3E08-47FA-4201-43B3-2F546584F72C}"/>
              </a:ext>
            </a:extLst>
          </p:cNvPr>
          <p:cNvSpPr/>
          <p:nvPr/>
        </p:nvSpPr>
        <p:spPr>
          <a:xfrm>
            <a:off x="786763" y="2123240"/>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rgbClr val="005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7;p45">
            <a:extLst>
              <a:ext uri="{FF2B5EF4-FFF2-40B4-BE49-F238E27FC236}">
                <a16:creationId xmlns:a16="http://schemas.microsoft.com/office/drawing/2014/main" id="{3506C659-95F9-7BBB-33A6-804970683537}"/>
              </a:ext>
            </a:extLst>
          </p:cNvPr>
          <p:cNvSpPr txBox="1"/>
          <p:nvPr/>
        </p:nvSpPr>
        <p:spPr>
          <a:xfrm>
            <a:off x="1742453" y="2221494"/>
            <a:ext cx="5394960" cy="64008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Doanh nghiệp TMĐT có tỷ lệ </a:t>
            </a:r>
            <a:r>
              <a:rPr lang="en-US" sz="1600" b="1">
                <a:solidFill>
                  <a:srgbClr val="005CA1"/>
                </a:solidFill>
                <a:latin typeface="Montserrat" panose="00000500000000000000" pitchFamily="2" charset="0"/>
                <a:ea typeface="Fira Sans Extra Condensed Medium"/>
                <a:cs typeface="Fira Sans Extra Condensed Medium"/>
                <a:sym typeface="Fira Sans Extra Condensed Medium"/>
              </a:rPr>
              <a:t>nợ vay trên vốn chủ sở hữu </a:t>
            </a:r>
            <a:r>
              <a:rPr lang="en-US" sz="1600">
                <a:solidFill>
                  <a:schemeClr val="tx1"/>
                </a:solidFill>
                <a:latin typeface="Montserrat" panose="00000500000000000000" pitchFamily="2" charset="0"/>
                <a:ea typeface="Fira Sans Extra Condensed Medium"/>
                <a:cs typeface="Fira Sans Extra Condensed Medium"/>
                <a:sym typeface="Fira Sans Extra Condensed Medium"/>
              </a:rPr>
              <a:t>cao</a:t>
            </a:r>
          </a:p>
        </p:txBody>
      </p:sp>
      <p:sp>
        <p:nvSpPr>
          <p:cNvPr id="21" name="TextBox 20">
            <a:extLst>
              <a:ext uri="{FF2B5EF4-FFF2-40B4-BE49-F238E27FC236}">
                <a16:creationId xmlns:a16="http://schemas.microsoft.com/office/drawing/2014/main" id="{D3A51391-E2B3-AB4C-C670-9DECEB21383E}"/>
              </a:ext>
            </a:extLst>
          </p:cNvPr>
          <p:cNvSpPr txBox="1"/>
          <p:nvPr/>
        </p:nvSpPr>
        <p:spPr>
          <a:xfrm>
            <a:off x="904140" y="2260923"/>
            <a:ext cx="699097" cy="646331"/>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rPr>
              <a:t>6</a:t>
            </a:r>
          </a:p>
        </p:txBody>
      </p:sp>
      <p:sp>
        <p:nvSpPr>
          <p:cNvPr id="22" name="Google Shape;1590;p45">
            <a:extLst>
              <a:ext uri="{FF2B5EF4-FFF2-40B4-BE49-F238E27FC236}">
                <a16:creationId xmlns:a16="http://schemas.microsoft.com/office/drawing/2014/main" id="{99212A1E-395A-0DBD-2181-BDA26AAB14A2}"/>
              </a:ext>
            </a:extLst>
          </p:cNvPr>
          <p:cNvSpPr/>
          <p:nvPr/>
        </p:nvSpPr>
        <p:spPr>
          <a:xfrm>
            <a:off x="711225" y="3511750"/>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rgbClr val="00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91;p45">
            <a:extLst>
              <a:ext uri="{FF2B5EF4-FFF2-40B4-BE49-F238E27FC236}">
                <a16:creationId xmlns:a16="http://schemas.microsoft.com/office/drawing/2014/main" id="{75FE2EF3-ACDE-1BFD-65A2-7C43934A447F}"/>
              </a:ext>
            </a:extLst>
          </p:cNvPr>
          <p:cNvSpPr/>
          <p:nvPr/>
        </p:nvSpPr>
        <p:spPr>
          <a:xfrm>
            <a:off x="1092187" y="3247061"/>
            <a:ext cx="6309360"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noFill/>
          <a:ln w="19050">
            <a:solidFill>
              <a:srgbClr val="005CA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92;p45">
            <a:extLst>
              <a:ext uri="{FF2B5EF4-FFF2-40B4-BE49-F238E27FC236}">
                <a16:creationId xmlns:a16="http://schemas.microsoft.com/office/drawing/2014/main" id="{A854A55D-E4F9-A80E-E70C-C811671800BD}"/>
              </a:ext>
            </a:extLst>
          </p:cNvPr>
          <p:cNvSpPr/>
          <p:nvPr/>
        </p:nvSpPr>
        <p:spPr>
          <a:xfrm>
            <a:off x="786763" y="3160375"/>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rgbClr val="005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97;p45">
            <a:extLst>
              <a:ext uri="{FF2B5EF4-FFF2-40B4-BE49-F238E27FC236}">
                <a16:creationId xmlns:a16="http://schemas.microsoft.com/office/drawing/2014/main" id="{52AAD970-5982-3DE6-0767-D7BD0BF58B2F}"/>
              </a:ext>
            </a:extLst>
          </p:cNvPr>
          <p:cNvSpPr txBox="1"/>
          <p:nvPr/>
        </p:nvSpPr>
        <p:spPr>
          <a:xfrm>
            <a:off x="1742453" y="3258629"/>
            <a:ext cx="5394960" cy="64008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sz="1600">
                <a:solidFill>
                  <a:srgbClr val="003258"/>
                </a:solidFill>
                <a:latin typeface="Montserrat" panose="00000500000000000000" pitchFamily="2" charset="0"/>
                <a:ea typeface="Fira Sans Extra Condensed Medium"/>
                <a:cs typeface="Fira Sans Extra Condensed Medium"/>
                <a:sym typeface="Fira Sans Extra Condensed Medium"/>
              </a:rPr>
              <a:t>D</a:t>
            </a:r>
            <a:r>
              <a:rPr lang="vi-VN" sz="1600">
                <a:solidFill>
                  <a:srgbClr val="003258"/>
                </a:solidFill>
                <a:latin typeface="Montserrat" panose="00000500000000000000" pitchFamily="2" charset="0"/>
                <a:ea typeface="Fira Sans Extra Condensed Medium"/>
                <a:cs typeface="Fira Sans Extra Condensed Medium"/>
                <a:sym typeface="Fira Sans Extra Condensed Medium"/>
              </a:rPr>
              <a:t>oanh </a:t>
            </a:r>
            <a:r>
              <a:rPr lang="vi-VN" sz="1600">
                <a:solidFill>
                  <a:schemeClr val="tx1"/>
                </a:solidFill>
                <a:latin typeface="Montserrat" panose="00000500000000000000" pitchFamily="2" charset="0"/>
                <a:ea typeface="Fira Sans Extra Condensed Medium"/>
                <a:cs typeface="Fira Sans Extra Condensed Medium"/>
                <a:sym typeface="Fira Sans Extra Condensed Medium"/>
              </a:rPr>
              <a:t>nghiệp FDI lợi dụng hiện tượng </a:t>
            </a:r>
            <a:r>
              <a:rPr lang="vi-VN" sz="1600" b="1">
                <a:solidFill>
                  <a:srgbClr val="005CA1"/>
                </a:solidFill>
                <a:latin typeface="Montserrat" panose="00000500000000000000" pitchFamily="2" charset="0"/>
                <a:ea typeface="Fira Sans Extra Condensed Medium"/>
                <a:cs typeface="Fira Sans Extra Condensed Medium"/>
                <a:sym typeface="Fira Sans Extra Condensed Medium"/>
              </a:rPr>
              <a:t>chuyển giá</a:t>
            </a:r>
            <a:r>
              <a:rPr lang="vi-VN" sz="1600">
                <a:solidFill>
                  <a:schemeClr val="tx1"/>
                </a:solidFill>
                <a:latin typeface="Montserrat" panose="00000500000000000000" pitchFamily="2" charset="0"/>
                <a:ea typeface="Fira Sans Extra Condensed Medium"/>
                <a:cs typeface="Fira Sans Extra Condensed Medium"/>
                <a:sym typeface="Fira Sans Extra Condensed Medium"/>
              </a:rPr>
              <a:t> để tránh thuế TNDN</a:t>
            </a:r>
            <a:endParaRPr lang="en-US" sz="1600">
              <a:solidFill>
                <a:schemeClr val="tx1"/>
              </a:solidFill>
              <a:latin typeface="Montserrat" panose="00000500000000000000" pitchFamily="2" charset="0"/>
              <a:ea typeface="Fira Sans Extra Condensed Medium"/>
              <a:cs typeface="Fira Sans Extra Condensed Medium"/>
              <a:sym typeface="Fira Sans Extra Condensed Medium"/>
            </a:endParaRPr>
          </a:p>
        </p:txBody>
      </p:sp>
      <p:sp>
        <p:nvSpPr>
          <p:cNvPr id="26" name="TextBox 25">
            <a:extLst>
              <a:ext uri="{FF2B5EF4-FFF2-40B4-BE49-F238E27FC236}">
                <a16:creationId xmlns:a16="http://schemas.microsoft.com/office/drawing/2014/main" id="{02BC1FC8-1C08-C8EF-8C3E-42797BFA1BAC}"/>
              </a:ext>
            </a:extLst>
          </p:cNvPr>
          <p:cNvSpPr txBox="1"/>
          <p:nvPr/>
        </p:nvSpPr>
        <p:spPr>
          <a:xfrm>
            <a:off x="904140" y="3298058"/>
            <a:ext cx="699097" cy="646331"/>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rPr>
              <a:t>7</a:t>
            </a:r>
          </a:p>
        </p:txBody>
      </p:sp>
      <p:sp>
        <p:nvSpPr>
          <p:cNvPr id="3" name="Slide Number Placeholder 2">
            <a:extLst>
              <a:ext uri="{FF2B5EF4-FFF2-40B4-BE49-F238E27FC236}">
                <a16:creationId xmlns:a16="http://schemas.microsoft.com/office/drawing/2014/main" id="{E3734577-691B-8273-9304-BAD9A49A53E2}"/>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329831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00D-D064-260F-6F4C-79D17B7BA18B}"/>
              </a:ext>
            </a:extLst>
          </p:cNvPr>
          <p:cNvSpPr>
            <a:spLocks noGrp="1"/>
          </p:cNvSpPr>
          <p:nvPr>
            <p:ph type="title"/>
          </p:nvPr>
        </p:nvSpPr>
        <p:spPr/>
        <p:txBody>
          <a:bodyPr>
            <a:normAutofit/>
          </a:bodyPr>
          <a:lstStyle/>
          <a:p>
            <a:r>
              <a:rPr lang="en-US" dirty="0"/>
              <a:t>2. </a:t>
            </a:r>
            <a:r>
              <a:rPr lang="en-US" dirty="0" err="1"/>
              <a:t>Vấn</a:t>
            </a:r>
            <a:r>
              <a:rPr lang="en-US" dirty="0"/>
              <a:t> </a:t>
            </a:r>
            <a:r>
              <a:rPr lang="en-US" dirty="0" err="1"/>
              <a:t>đề</a:t>
            </a:r>
            <a:r>
              <a:rPr lang="en-US" dirty="0"/>
              <a:t> </a:t>
            </a:r>
            <a:r>
              <a:rPr lang="en-US" dirty="0" err="1"/>
              <a:t>trong</a:t>
            </a:r>
            <a:r>
              <a:rPr lang="en-US" dirty="0"/>
              <a:t> </a:t>
            </a:r>
            <a:r>
              <a:rPr lang="en-US" dirty="0" err="1"/>
              <a:t>công</a:t>
            </a:r>
            <a:r>
              <a:rPr lang="en-US" dirty="0"/>
              <a:t> </a:t>
            </a:r>
            <a:r>
              <a:rPr lang="en-US" dirty="0" err="1"/>
              <a:t>tác</a:t>
            </a:r>
            <a:r>
              <a:rPr lang="en-US" dirty="0"/>
              <a:t> </a:t>
            </a:r>
            <a:r>
              <a:rPr lang="en-US" dirty="0" err="1"/>
              <a:t>quản</a:t>
            </a:r>
            <a:r>
              <a:rPr lang="en-US" dirty="0"/>
              <a:t> </a:t>
            </a:r>
            <a:r>
              <a:rPr lang="en-US" dirty="0" err="1"/>
              <a:t>lý</a:t>
            </a:r>
            <a:r>
              <a:rPr lang="en-US" dirty="0"/>
              <a:t> </a:t>
            </a:r>
            <a:r>
              <a:rPr lang="en-US" dirty="0" err="1"/>
              <a:t>thuế</a:t>
            </a:r>
            <a:r>
              <a:rPr lang="en-US" dirty="0"/>
              <a:t> </a:t>
            </a:r>
            <a:r>
              <a:rPr lang="en-US" dirty="0" err="1"/>
              <a:t>đối</a:t>
            </a:r>
            <a:r>
              <a:rPr lang="en-US" dirty="0"/>
              <a:t> </a:t>
            </a:r>
            <a:r>
              <a:rPr lang="en-US" dirty="0" err="1"/>
              <a:t>với</a:t>
            </a:r>
            <a:r>
              <a:rPr lang="en-US" dirty="0"/>
              <a:t> TMĐT</a:t>
            </a:r>
          </a:p>
        </p:txBody>
      </p:sp>
      <p:grpSp>
        <p:nvGrpSpPr>
          <p:cNvPr id="4" name="Group 3">
            <a:extLst>
              <a:ext uri="{FF2B5EF4-FFF2-40B4-BE49-F238E27FC236}">
                <a16:creationId xmlns:a16="http://schemas.microsoft.com/office/drawing/2014/main" id="{B32B124E-508B-1D58-BC30-6401E9236F5C}"/>
              </a:ext>
            </a:extLst>
          </p:cNvPr>
          <p:cNvGrpSpPr>
            <a:grpSpLocks noChangeAspect="1"/>
          </p:cNvGrpSpPr>
          <p:nvPr/>
        </p:nvGrpSpPr>
        <p:grpSpPr>
          <a:xfrm>
            <a:off x="4630553" y="1244011"/>
            <a:ext cx="4122690" cy="3383280"/>
            <a:chOff x="3299485" y="1668238"/>
            <a:chExt cx="4114727" cy="3376744"/>
          </a:xfrm>
        </p:grpSpPr>
        <p:sp>
          <p:nvSpPr>
            <p:cNvPr id="5" name="Google Shape;58;p15">
              <a:extLst>
                <a:ext uri="{FF2B5EF4-FFF2-40B4-BE49-F238E27FC236}">
                  <a16:creationId xmlns:a16="http://schemas.microsoft.com/office/drawing/2014/main" id="{02C024D5-8D1E-A328-0EE2-9EB4EB194E26}"/>
                </a:ext>
              </a:extLst>
            </p:cNvPr>
            <p:cNvSpPr/>
            <p:nvPr/>
          </p:nvSpPr>
          <p:spPr>
            <a:xfrm rot="10800000" flipH="1">
              <a:off x="4718185" y="436254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9;p15">
              <a:extLst>
                <a:ext uri="{FF2B5EF4-FFF2-40B4-BE49-F238E27FC236}">
                  <a16:creationId xmlns:a16="http://schemas.microsoft.com/office/drawing/2014/main" id="{86EE83A1-B5E9-3CE7-CAC4-F876D882CE85}"/>
                </a:ext>
              </a:extLst>
            </p:cNvPr>
            <p:cNvSpPr/>
            <p:nvPr/>
          </p:nvSpPr>
          <p:spPr>
            <a:xfrm>
              <a:off x="4227318" y="489615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0;p15">
              <a:extLst>
                <a:ext uri="{FF2B5EF4-FFF2-40B4-BE49-F238E27FC236}">
                  <a16:creationId xmlns:a16="http://schemas.microsoft.com/office/drawing/2014/main" id="{189A6788-D7FC-04EB-6B06-A1F38630E535}"/>
                </a:ext>
              </a:extLst>
            </p:cNvPr>
            <p:cNvSpPr/>
            <p:nvPr/>
          </p:nvSpPr>
          <p:spPr>
            <a:xfrm>
              <a:off x="3299485" y="1668238"/>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p15">
              <a:extLst>
                <a:ext uri="{FF2B5EF4-FFF2-40B4-BE49-F238E27FC236}">
                  <a16:creationId xmlns:a16="http://schemas.microsoft.com/office/drawing/2014/main" id="{09322DE6-2040-2728-E669-FE8C3F2FB3B4}"/>
                </a:ext>
              </a:extLst>
            </p:cNvPr>
            <p:cNvSpPr/>
            <p:nvPr/>
          </p:nvSpPr>
          <p:spPr>
            <a:xfrm>
              <a:off x="3299485" y="1668238"/>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p15">
              <a:extLst>
                <a:ext uri="{FF2B5EF4-FFF2-40B4-BE49-F238E27FC236}">
                  <a16:creationId xmlns:a16="http://schemas.microsoft.com/office/drawing/2014/main" id="{934931EF-5088-0C9D-C34B-04AEA5417F69}"/>
                </a:ext>
              </a:extLst>
            </p:cNvPr>
            <p:cNvSpPr/>
            <p:nvPr/>
          </p:nvSpPr>
          <p:spPr>
            <a:xfrm>
              <a:off x="5279734" y="421565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p15">
              <a:extLst>
                <a:ext uri="{FF2B5EF4-FFF2-40B4-BE49-F238E27FC236}">
                  <a16:creationId xmlns:a16="http://schemas.microsoft.com/office/drawing/2014/main" id="{0FEED980-2488-06C9-D464-058501D9820A}"/>
                </a:ext>
              </a:extLst>
            </p:cNvPr>
            <p:cNvSpPr/>
            <p:nvPr/>
          </p:nvSpPr>
          <p:spPr>
            <a:xfrm>
              <a:off x="3299485" y="166823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grpSp>
      <p:sp>
        <p:nvSpPr>
          <p:cNvPr id="11" name="Text Placeholder 2">
            <a:extLst>
              <a:ext uri="{FF2B5EF4-FFF2-40B4-BE49-F238E27FC236}">
                <a16:creationId xmlns:a16="http://schemas.microsoft.com/office/drawing/2014/main" id="{18F084AE-7F03-96E5-9506-80B5A02982B0}"/>
              </a:ext>
            </a:extLst>
          </p:cNvPr>
          <p:cNvSpPr txBox="1">
            <a:spLocks/>
          </p:cNvSpPr>
          <p:nvPr/>
        </p:nvSpPr>
        <p:spPr>
          <a:xfrm>
            <a:off x="4662471" y="1369966"/>
            <a:ext cx="4023360" cy="22860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2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Font typeface="Montserrat"/>
              <a:buNone/>
            </a:pPr>
            <a:r>
              <a:rPr lang="en-US" sz="1400" b="1" dirty="0">
                <a:solidFill>
                  <a:srgbClr val="005CA1"/>
                </a:solidFill>
              </a:rPr>
              <a:t>L</a:t>
            </a:r>
            <a:r>
              <a:rPr lang="vi-VN" sz="1400" b="1">
                <a:solidFill>
                  <a:srgbClr val="005CA1"/>
                </a:solidFill>
              </a:rPr>
              <a:t>àm theo cách giới kinh doanh trên </a:t>
            </a:r>
            <a:r>
              <a:rPr lang="en-US" sz="1400" b="1">
                <a:solidFill>
                  <a:srgbClr val="005CA1"/>
                </a:solidFill>
              </a:rPr>
              <a:t>FB</a:t>
            </a:r>
            <a:r>
              <a:rPr lang="vi-VN" sz="1400" b="1">
                <a:solidFill>
                  <a:srgbClr val="005CA1"/>
                </a:solidFill>
              </a:rPr>
              <a:t> truyền tai nhau</a:t>
            </a:r>
            <a:r>
              <a:rPr lang="en-US" sz="1400" b="1">
                <a:solidFill>
                  <a:srgbClr val="005CA1"/>
                </a:solidFill>
              </a:rPr>
              <a:t>: </a:t>
            </a:r>
            <a:r>
              <a:rPr lang="vi-VN" sz="1400" b="1">
                <a:solidFill>
                  <a:srgbClr val="005CA1"/>
                </a:solidFill>
              </a:rPr>
              <a:t>khách chuyển khoản nhập tên </a:t>
            </a:r>
            <a:r>
              <a:rPr lang="en-US" sz="1400" b="1">
                <a:solidFill>
                  <a:srgbClr val="005CA1"/>
                </a:solidFill>
              </a:rPr>
              <a:t>FB,</a:t>
            </a:r>
            <a:r>
              <a:rPr lang="vi-VN" sz="1400" b="1">
                <a:solidFill>
                  <a:srgbClr val="005CA1"/>
                </a:solidFill>
              </a:rPr>
              <a:t> không ghi rõ chữ </a:t>
            </a:r>
            <a:r>
              <a:rPr lang="en-US" sz="1400" b="1" dirty="0">
                <a:solidFill>
                  <a:srgbClr val="005CA1"/>
                </a:solidFill>
              </a:rPr>
              <a:t>"</a:t>
            </a:r>
            <a:r>
              <a:rPr lang="vi-VN" sz="1400" b="1">
                <a:solidFill>
                  <a:srgbClr val="005CA1"/>
                </a:solidFill>
              </a:rPr>
              <a:t>thanh toán</a:t>
            </a:r>
            <a:r>
              <a:rPr lang="en-US" sz="1400" b="1" dirty="0">
                <a:solidFill>
                  <a:srgbClr val="005CA1"/>
                </a:solidFill>
              </a:rPr>
              <a:t>"</a:t>
            </a:r>
            <a:r>
              <a:rPr lang="vi-VN" sz="1400" b="1">
                <a:solidFill>
                  <a:srgbClr val="005CA1"/>
                </a:solidFill>
              </a:rPr>
              <a:t> hay mua hàng.</a:t>
            </a:r>
            <a:endParaRPr lang="en-US" sz="1400" b="1" dirty="0">
              <a:solidFill>
                <a:srgbClr val="005CA1"/>
              </a:solidFill>
            </a:endParaRPr>
          </a:p>
          <a:p>
            <a:pPr marL="114300" indent="0">
              <a:buFont typeface="Montserrat"/>
              <a:buNone/>
            </a:pPr>
            <a:r>
              <a:rPr lang="en-US" sz="1400" b="1" dirty="0">
                <a:solidFill>
                  <a:srgbClr val="005CA1"/>
                </a:solidFill>
              </a:rPr>
              <a:t>Đ</a:t>
            </a:r>
            <a:r>
              <a:rPr lang="vi-VN" sz="1400" b="1">
                <a:solidFill>
                  <a:srgbClr val="005CA1"/>
                </a:solidFill>
              </a:rPr>
              <a:t>ăng ký hộ kinh doanh, mỗi tháng đóng thuế khoán 1,2 triệu đồng</a:t>
            </a:r>
            <a:r>
              <a:rPr lang="en-US" sz="1400" b="1">
                <a:solidFill>
                  <a:srgbClr val="005CA1"/>
                </a:solidFill>
              </a:rPr>
              <a:t> ~ </a:t>
            </a:r>
            <a:r>
              <a:rPr lang="vi-VN" sz="1400" b="1">
                <a:solidFill>
                  <a:srgbClr val="005CA1"/>
                </a:solidFill>
              </a:rPr>
              <a:t>doanh thu tự kê khai 80 triệu đồng/tháng.</a:t>
            </a:r>
            <a:endParaRPr lang="en-US" sz="1400" b="1" dirty="0">
              <a:solidFill>
                <a:srgbClr val="005CA1"/>
              </a:solidFill>
            </a:endParaRPr>
          </a:p>
          <a:p>
            <a:pPr marL="114300" indent="0">
              <a:buFont typeface="Montserrat"/>
              <a:buNone/>
            </a:pPr>
            <a:r>
              <a:rPr lang="en-US" sz="1400" b="1" dirty="0">
                <a:solidFill>
                  <a:srgbClr val="005CA1"/>
                </a:solidFill>
              </a:rPr>
              <a:t>D</a:t>
            </a:r>
            <a:r>
              <a:rPr lang="vi-VN" sz="1400" b="1">
                <a:solidFill>
                  <a:srgbClr val="005CA1"/>
                </a:solidFill>
              </a:rPr>
              <a:t>oanh thu qua mạng cao gấp 3 - 4 lần.</a:t>
            </a:r>
            <a:endParaRPr lang="en-US" sz="1400" b="1" dirty="0">
              <a:solidFill>
                <a:srgbClr val="005CA1"/>
              </a:solidFill>
            </a:endParaRPr>
          </a:p>
        </p:txBody>
      </p:sp>
      <p:sp>
        <p:nvSpPr>
          <p:cNvPr id="12" name="Text Placeholder 2">
            <a:extLst>
              <a:ext uri="{FF2B5EF4-FFF2-40B4-BE49-F238E27FC236}">
                <a16:creationId xmlns:a16="http://schemas.microsoft.com/office/drawing/2014/main" id="{E8B8F6B5-513F-8CF1-414A-B32753BAE00D}"/>
              </a:ext>
            </a:extLst>
          </p:cNvPr>
          <p:cNvSpPr txBox="1">
            <a:spLocks/>
          </p:cNvSpPr>
          <p:nvPr/>
        </p:nvSpPr>
        <p:spPr>
          <a:xfrm>
            <a:off x="154039" y="1244011"/>
            <a:ext cx="4114800" cy="310896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2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lnSpc>
                <a:spcPct val="140000"/>
              </a:lnSpc>
              <a:buFont typeface="Montserrat"/>
              <a:buNone/>
            </a:pPr>
            <a:r>
              <a:rPr lang="en-US" sz="1600" dirty="0">
                <a:solidFill>
                  <a:schemeClr val="tx1"/>
                </a:solidFill>
              </a:rPr>
              <a:t>Q</a:t>
            </a:r>
            <a:r>
              <a:rPr lang="vi-VN" sz="1600" dirty="0">
                <a:solidFill>
                  <a:schemeClr val="tx1"/>
                </a:solidFill>
              </a:rPr>
              <a:t>ua mạng xã hội Facebook</a:t>
            </a:r>
            <a:r>
              <a:rPr lang="en-US" sz="1600" dirty="0">
                <a:solidFill>
                  <a:schemeClr val="tx1"/>
                </a:solidFill>
              </a:rPr>
              <a:t>.</a:t>
            </a:r>
          </a:p>
          <a:p>
            <a:pPr marL="114300" indent="0">
              <a:lnSpc>
                <a:spcPct val="140000"/>
              </a:lnSpc>
              <a:buFont typeface="Montserrat"/>
              <a:buNone/>
            </a:pPr>
            <a:r>
              <a:rPr lang="en-US" sz="1600" dirty="0">
                <a:solidFill>
                  <a:schemeClr val="tx1"/>
                </a:solidFill>
              </a:rPr>
              <a:t>C</a:t>
            </a:r>
            <a:r>
              <a:rPr lang="vi-VN" sz="1600" dirty="0">
                <a:solidFill>
                  <a:schemeClr val="tx1"/>
                </a:solidFill>
              </a:rPr>
              <a:t>ửa hàng thực phẩm tươi sống</a:t>
            </a:r>
            <a:r>
              <a:rPr lang="en-US" sz="1600" dirty="0">
                <a:solidFill>
                  <a:schemeClr val="tx1"/>
                </a:solidFill>
              </a:rPr>
              <a:t>.</a:t>
            </a:r>
          </a:p>
          <a:p>
            <a:pPr marL="114300" indent="0">
              <a:lnSpc>
                <a:spcPct val="140000"/>
              </a:lnSpc>
              <a:buFont typeface="Montserrat"/>
              <a:buNone/>
            </a:pPr>
            <a:r>
              <a:rPr lang="en-US" sz="1600" dirty="0">
                <a:solidFill>
                  <a:schemeClr val="tx1"/>
                </a:solidFill>
              </a:rPr>
              <a:t>Đ</a:t>
            </a:r>
            <a:r>
              <a:rPr lang="vi-VN" sz="1600" dirty="0">
                <a:solidFill>
                  <a:schemeClr val="tx1"/>
                </a:solidFill>
              </a:rPr>
              <a:t>ịa bàn Q.10 (TP.HCM)</a:t>
            </a:r>
            <a:r>
              <a:rPr lang="en-US" sz="1600" dirty="0">
                <a:solidFill>
                  <a:schemeClr val="tx1"/>
                </a:solidFill>
              </a:rPr>
              <a:t>.</a:t>
            </a:r>
          </a:p>
          <a:p>
            <a:pPr marL="114300" indent="0">
              <a:lnSpc>
                <a:spcPct val="140000"/>
              </a:lnSpc>
              <a:buFont typeface="Montserrat"/>
              <a:buNone/>
            </a:pPr>
            <a:r>
              <a:rPr lang="vi-VN" sz="1600" dirty="0">
                <a:solidFill>
                  <a:schemeClr val="tx1"/>
                </a:solidFill>
              </a:rPr>
              <a:t>Bà </a:t>
            </a:r>
            <a:r>
              <a:rPr lang="en-US" sz="1600" dirty="0">
                <a:solidFill>
                  <a:schemeClr val="tx1"/>
                </a:solidFill>
              </a:rPr>
              <a:t>N.</a:t>
            </a:r>
            <a:r>
              <a:rPr lang="vi-VN" sz="1600" dirty="0">
                <a:solidFill>
                  <a:schemeClr val="tx1"/>
                </a:solidFill>
              </a:rPr>
              <a:t>, chủ cửa h</a:t>
            </a:r>
            <a:r>
              <a:rPr lang="en-US" sz="1600" dirty="0">
                <a:solidFill>
                  <a:schemeClr val="tx1"/>
                </a:solidFill>
              </a:rPr>
              <a:t>à</a:t>
            </a:r>
            <a:r>
              <a:rPr lang="vi-VN" sz="1600" dirty="0">
                <a:solidFill>
                  <a:schemeClr val="tx1"/>
                </a:solidFill>
              </a:rPr>
              <a:t>ng</a:t>
            </a:r>
            <a:r>
              <a:rPr lang="en-US" sz="1600" dirty="0">
                <a:solidFill>
                  <a:schemeClr val="tx1"/>
                </a:solidFill>
              </a:rPr>
              <a:t>.</a:t>
            </a:r>
          </a:p>
          <a:p>
            <a:pPr marL="114300" indent="0">
              <a:lnSpc>
                <a:spcPct val="140000"/>
              </a:lnSpc>
              <a:buFont typeface="Montserrat"/>
              <a:buNone/>
            </a:pPr>
            <a:r>
              <a:rPr lang="en-US" sz="1600" dirty="0">
                <a:solidFill>
                  <a:schemeClr val="tx1"/>
                </a:solidFill>
              </a:rPr>
              <a:t>D</a:t>
            </a:r>
            <a:r>
              <a:rPr lang="vi-VN" sz="1600" dirty="0">
                <a:solidFill>
                  <a:schemeClr val="tx1"/>
                </a:solidFill>
              </a:rPr>
              <a:t>oanh thu gần đây chủ yếu do bán qua Facebook.</a:t>
            </a:r>
            <a:endParaRPr lang="en-US" sz="1600" dirty="0">
              <a:solidFill>
                <a:schemeClr val="tx1"/>
              </a:solidFill>
            </a:endParaRPr>
          </a:p>
          <a:p>
            <a:pPr marL="114300" indent="0">
              <a:lnSpc>
                <a:spcPct val="140000"/>
              </a:lnSpc>
              <a:buFont typeface="Montserrat"/>
              <a:buNone/>
            </a:pPr>
            <a:r>
              <a:rPr lang="en-US" sz="1600" dirty="0">
                <a:solidFill>
                  <a:schemeClr val="tx1"/>
                </a:solidFill>
              </a:rPr>
              <a:t>L</a:t>
            </a:r>
            <a:r>
              <a:rPr lang="vi-VN" sz="1600" dirty="0">
                <a:solidFill>
                  <a:schemeClr val="tx1"/>
                </a:solidFill>
              </a:rPr>
              <a:t>ượng khách hàng lớn từ các quận khác như Q.12, Q.Bình Thạnh, H.Hóc Môn, có khi từ Đồng Nai, Cần Thơ.</a:t>
            </a:r>
            <a:endParaRPr lang="en-US" sz="1600" dirty="0">
              <a:solidFill>
                <a:schemeClr val="tx1"/>
              </a:solidFill>
            </a:endParaRPr>
          </a:p>
        </p:txBody>
      </p:sp>
      <p:sp>
        <p:nvSpPr>
          <p:cNvPr id="13" name="Text Placeholder 2">
            <a:extLst>
              <a:ext uri="{FF2B5EF4-FFF2-40B4-BE49-F238E27FC236}">
                <a16:creationId xmlns:a16="http://schemas.microsoft.com/office/drawing/2014/main" id="{8083AA3C-FB5A-4104-53E7-2F963DF170A0}"/>
              </a:ext>
            </a:extLst>
          </p:cNvPr>
          <p:cNvSpPr txBox="1">
            <a:spLocks/>
          </p:cNvSpPr>
          <p:nvPr/>
        </p:nvSpPr>
        <p:spPr>
          <a:xfrm>
            <a:off x="154039" y="4627291"/>
            <a:ext cx="2194560" cy="45720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2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lnSpc>
                <a:spcPct val="140000"/>
              </a:lnSpc>
              <a:buFont typeface="Montserrat"/>
              <a:buNone/>
            </a:pPr>
            <a:r>
              <a:rPr lang="en-US" sz="1400" i="1">
                <a:solidFill>
                  <a:schemeClr val="tx1"/>
                </a:solidFill>
              </a:rPr>
              <a:t>Theo: báo Thanh niên</a:t>
            </a:r>
            <a:endParaRPr lang="en-US" sz="1400" i="1" dirty="0">
              <a:solidFill>
                <a:schemeClr val="tx1"/>
              </a:solidFill>
            </a:endParaRPr>
          </a:p>
        </p:txBody>
      </p:sp>
      <p:cxnSp>
        <p:nvCxnSpPr>
          <p:cNvPr id="15" name="Straight Connector 14">
            <a:extLst>
              <a:ext uri="{FF2B5EF4-FFF2-40B4-BE49-F238E27FC236}">
                <a16:creationId xmlns:a16="http://schemas.microsoft.com/office/drawing/2014/main" id="{9DB227E1-533D-9C49-FAD2-80A144823542}"/>
              </a:ext>
            </a:extLst>
          </p:cNvPr>
          <p:cNvCxnSpPr/>
          <p:nvPr/>
        </p:nvCxnSpPr>
        <p:spPr>
          <a:xfrm>
            <a:off x="358147" y="4706639"/>
            <a:ext cx="1828800" cy="0"/>
          </a:xfrm>
          <a:prstGeom prst="line">
            <a:avLst/>
          </a:prstGeom>
          <a:ln w="12700">
            <a:solidFill>
              <a:srgbClr val="005CA1"/>
            </a:solidFill>
          </a:ln>
        </p:spPr>
        <p:style>
          <a:lnRef idx="1">
            <a:schemeClr val="accent1"/>
          </a:lnRef>
          <a:fillRef idx="0">
            <a:schemeClr val="accent1"/>
          </a:fillRef>
          <a:effectRef idx="0">
            <a:schemeClr val="accent1"/>
          </a:effectRef>
          <a:fontRef idx="minor">
            <a:schemeClr val="tx1"/>
          </a:fontRef>
        </p:style>
      </p:cxnSp>
      <p:sp>
        <p:nvSpPr>
          <p:cNvPr id="16" name="Slide Number Placeholder 15">
            <a:extLst>
              <a:ext uri="{FF2B5EF4-FFF2-40B4-BE49-F238E27FC236}">
                <a16:creationId xmlns:a16="http://schemas.microsoft.com/office/drawing/2014/main" id="{7F5F805A-B321-9F7A-0144-AE08D06A5A04}"/>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487764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ột số điểm mới của Luật Quản lý thuế (sửa đổi)">
            <a:extLst>
              <a:ext uri="{FF2B5EF4-FFF2-40B4-BE49-F238E27FC236}">
                <a16:creationId xmlns:a16="http://schemas.microsoft.com/office/drawing/2014/main" id="{5D6C3F5A-4883-D4EA-B685-70826783F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903" r="8069"/>
          <a:stretch>
            <a:fillRect/>
          </a:stretch>
        </p:blipFill>
        <p:spPr bwMode="auto">
          <a:xfrm>
            <a:off x="4855780" y="0"/>
            <a:ext cx="4288220" cy="4286250"/>
          </a:xfrm>
          <a:custGeom>
            <a:avLst/>
            <a:gdLst>
              <a:gd name="connsiteX0" fmla="*/ 0 w 4288220"/>
              <a:gd name="connsiteY0" fmla="*/ 0 h 4286250"/>
              <a:gd name="connsiteX1" fmla="*/ 4288220 w 4288220"/>
              <a:gd name="connsiteY1" fmla="*/ 0 h 4286250"/>
              <a:gd name="connsiteX2" fmla="*/ 4288220 w 4288220"/>
              <a:gd name="connsiteY2" fmla="*/ 4286250 h 4286250"/>
              <a:gd name="connsiteX3" fmla="*/ 0 w 4288220"/>
              <a:gd name="connsiteY3" fmla="*/ 4286250 h 4286250"/>
            </a:gdLst>
            <a:ahLst/>
            <a:cxnLst>
              <a:cxn ang="0">
                <a:pos x="connsiteX0" y="connsiteY0"/>
              </a:cxn>
              <a:cxn ang="0">
                <a:pos x="connsiteX1" y="connsiteY1"/>
              </a:cxn>
              <a:cxn ang="0">
                <a:pos x="connsiteX2" y="connsiteY2"/>
              </a:cxn>
              <a:cxn ang="0">
                <a:pos x="connsiteX3" y="connsiteY3"/>
              </a:cxn>
            </a:cxnLst>
            <a:rect l="l" t="t" r="r" b="b"/>
            <a:pathLst>
              <a:path w="4288220" h="4286250">
                <a:moveTo>
                  <a:pt x="0" y="0"/>
                </a:moveTo>
                <a:lnTo>
                  <a:pt x="4288220" y="0"/>
                </a:lnTo>
                <a:lnTo>
                  <a:pt x="4288220" y="4286250"/>
                </a:lnTo>
                <a:lnTo>
                  <a:pt x="0" y="4286250"/>
                </a:lnTo>
                <a:close/>
              </a:path>
            </a:pathLst>
          </a:cu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F94F001-C240-0FD8-4267-9ED3B0A45F7D}"/>
              </a:ext>
            </a:extLst>
          </p:cNvPr>
          <p:cNvSpPr/>
          <p:nvPr/>
        </p:nvSpPr>
        <p:spPr>
          <a:xfrm>
            <a:off x="4674476" y="134007"/>
            <a:ext cx="4297680" cy="4297680"/>
          </a:xfrm>
          <a:prstGeom prst="rect">
            <a:avLst/>
          </a:prstGeom>
          <a:noFill/>
          <a:ln>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546CA0-6293-9498-6342-6919E8171357}"/>
              </a:ext>
            </a:extLst>
          </p:cNvPr>
          <p:cNvSpPr txBox="1"/>
          <p:nvPr/>
        </p:nvSpPr>
        <p:spPr>
          <a:xfrm>
            <a:off x="387832" y="370884"/>
            <a:ext cx="4114800" cy="1227837"/>
          </a:xfrm>
          <a:prstGeom prst="rect">
            <a:avLst/>
          </a:prstGeom>
          <a:noFill/>
        </p:spPr>
        <p:txBody>
          <a:bodyPr wrap="square" rtlCol="0">
            <a:spAutoFit/>
          </a:bodyPr>
          <a:lstStyle/>
          <a:p>
            <a:pPr>
              <a:lnSpc>
                <a:spcPct val="120000"/>
              </a:lnSpc>
            </a:pPr>
            <a:r>
              <a:rPr lang="en-US" sz="3200" b="1">
                <a:solidFill>
                  <a:srgbClr val="005CA1"/>
                </a:solidFill>
                <a:latin typeface="Montserrat" panose="00000500000000000000" pitchFamily="2" charset="0"/>
              </a:rPr>
              <a:t>Chương 3.</a:t>
            </a:r>
          </a:p>
          <a:p>
            <a:pPr>
              <a:lnSpc>
                <a:spcPct val="120000"/>
              </a:lnSpc>
            </a:pPr>
            <a:r>
              <a:rPr lang="en-US" sz="3200" b="1">
                <a:solidFill>
                  <a:srgbClr val="005CA1"/>
                </a:solidFill>
                <a:latin typeface="Montserrat" panose="00000500000000000000" pitchFamily="2" charset="0"/>
              </a:rPr>
              <a:t>Kiến nghị</a:t>
            </a:r>
          </a:p>
        </p:txBody>
      </p:sp>
      <p:sp>
        <p:nvSpPr>
          <p:cNvPr id="8" name="Rectangle 7">
            <a:extLst>
              <a:ext uri="{FF2B5EF4-FFF2-40B4-BE49-F238E27FC236}">
                <a16:creationId xmlns:a16="http://schemas.microsoft.com/office/drawing/2014/main" id="{BD12E8C5-C01B-321B-02B0-693A86AC0F19}"/>
              </a:ext>
            </a:extLst>
          </p:cNvPr>
          <p:cNvSpPr/>
          <p:nvPr/>
        </p:nvSpPr>
        <p:spPr>
          <a:xfrm>
            <a:off x="4480560" y="4431687"/>
            <a:ext cx="182880" cy="182880"/>
          </a:xfrm>
          <a:prstGeom prst="rect">
            <a:avLst/>
          </a:prstGeom>
          <a:noFill/>
          <a:ln>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6C4642D-E400-C03C-273E-37903AAB23DA}"/>
              </a:ext>
            </a:extLst>
          </p:cNvPr>
          <p:cNvCxnSpPr>
            <a:cxnSpLocks/>
          </p:cNvCxnSpPr>
          <p:nvPr/>
        </p:nvCxnSpPr>
        <p:spPr>
          <a:xfrm>
            <a:off x="77491" y="527603"/>
            <a:ext cx="0" cy="914400"/>
          </a:xfrm>
          <a:prstGeom prst="line">
            <a:avLst/>
          </a:prstGeom>
          <a:ln w="152400">
            <a:solidFill>
              <a:srgbClr val="005CA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94D06C-892C-40E4-49F5-889CC0463F99}"/>
              </a:ext>
            </a:extLst>
          </p:cNvPr>
          <p:cNvSpPr txBox="1"/>
          <p:nvPr/>
        </p:nvSpPr>
        <p:spPr>
          <a:xfrm>
            <a:off x="414019" y="3517287"/>
            <a:ext cx="2651760" cy="1005840"/>
          </a:xfrm>
          <a:prstGeom prst="rect">
            <a:avLst/>
          </a:prstGeom>
          <a:noFill/>
        </p:spPr>
        <p:txBody>
          <a:bodyPr wrap="square">
            <a:spAutoFit/>
          </a:bodyPr>
          <a:lstStyle/>
          <a:p>
            <a:pPr>
              <a:lnSpc>
                <a:spcPct val="120000"/>
              </a:lnSpc>
            </a:pPr>
            <a:r>
              <a:rPr lang="en-US" sz="1600" i="1">
                <a:solidFill>
                  <a:schemeClr val="tx1"/>
                </a:solidFill>
                <a:latin typeface="Montserrat" panose="00000500000000000000" pitchFamily="2" charset="0"/>
              </a:rPr>
              <a:t>Kiến </a:t>
            </a:r>
            <a:r>
              <a:rPr lang="vi-VN" sz="1600" i="1">
                <a:solidFill>
                  <a:schemeClr val="tx1"/>
                </a:solidFill>
                <a:latin typeface="Montserrat" panose="00000500000000000000" pitchFamily="2" charset="0"/>
              </a:rPr>
              <a:t>nghị ở góc độ của cơ quan thuế để tối đa hóa số thuế thu được</a:t>
            </a:r>
            <a:endParaRPr lang="en-US" sz="1600" i="1">
              <a:solidFill>
                <a:schemeClr val="tx1"/>
              </a:solidFill>
              <a:latin typeface="Montserrat" panose="00000500000000000000" pitchFamily="2" charset="0"/>
            </a:endParaRPr>
          </a:p>
        </p:txBody>
      </p:sp>
      <p:sp>
        <p:nvSpPr>
          <p:cNvPr id="13" name="Slide Number Placeholder 12">
            <a:extLst>
              <a:ext uri="{FF2B5EF4-FFF2-40B4-BE49-F238E27FC236}">
                <a16:creationId xmlns:a16="http://schemas.microsoft.com/office/drawing/2014/main" id="{C5A7A09D-6D3D-B5F2-C564-79928CCD9B8C}"/>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1957439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94DA-CD6D-F169-5777-FBCFEC43EDFA}"/>
              </a:ext>
            </a:extLst>
          </p:cNvPr>
          <p:cNvSpPr>
            <a:spLocks noGrp="1"/>
          </p:cNvSpPr>
          <p:nvPr>
            <p:ph type="title"/>
          </p:nvPr>
        </p:nvSpPr>
        <p:spPr/>
        <p:txBody>
          <a:bodyPr/>
          <a:lstStyle/>
          <a:p>
            <a:r>
              <a:rPr lang="en-US"/>
              <a:t>3. Kiến nghị</a:t>
            </a:r>
          </a:p>
        </p:txBody>
      </p:sp>
      <p:grpSp>
        <p:nvGrpSpPr>
          <p:cNvPr id="3" name="Group 2">
            <a:extLst>
              <a:ext uri="{FF2B5EF4-FFF2-40B4-BE49-F238E27FC236}">
                <a16:creationId xmlns:a16="http://schemas.microsoft.com/office/drawing/2014/main" id="{AAFC662F-0296-BF5A-DCD0-7505674FE137}"/>
              </a:ext>
            </a:extLst>
          </p:cNvPr>
          <p:cNvGrpSpPr/>
          <p:nvPr/>
        </p:nvGrpSpPr>
        <p:grpSpPr>
          <a:xfrm>
            <a:off x="442119" y="1463800"/>
            <a:ext cx="8042786" cy="914400"/>
            <a:chOff x="2619091" y="1974177"/>
            <a:chExt cx="8042786" cy="914400"/>
          </a:xfrm>
        </p:grpSpPr>
        <p:sp>
          <p:nvSpPr>
            <p:cNvPr id="4" name="Rectangle: Rounded Corners 3">
              <a:extLst>
                <a:ext uri="{FF2B5EF4-FFF2-40B4-BE49-F238E27FC236}">
                  <a16:creationId xmlns:a16="http://schemas.microsoft.com/office/drawing/2014/main" id="{BDB8028D-99BE-E459-F154-6D554CB98DD3}"/>
                </a:ext>
              </a:extLst>
            </p:cNvPr>
            <p:cNvSpPr/>
            <p:nvPr/>
          </p:nvSpPr>
          <p:spPr>
            <a:xfrm>
              <a:off x="2889477" y="1974177"/>
              <a:ext cx="7772400" cy="914400"/>
            </a:xfrm>
            <a:prstGeom prst="roundRect">
              <a:avLst>
                <a:gd name="adj" fmla="val 28612"/>
              </a:avLst>
            </a:prstGeom>
            <a:solidFill>
              <a:schemeClr val="bg1"/>
            </a:solidFill>
            <a:ln w="28575">
              <a:solidFill>
                <a:srgbClr val="005CA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8975">
                <a:lnSpc>
                  <a:spcPct val="120000"/>
                </a:lnSpc>
              </a:pPr>
              <a:r>
                <a:rPr lang="en-US" sz="1800">
                  <a:solidFill>
                    <a:schemeClr val="tx1"/>
                  </a:solidFill>
                  <a:latin typeface="Montserrat" panose="00000500000000000000" pitchFamily="2" charset="0"/>
                  <a:ea typeface="Segoe UI Black" panose="020B0A02040204020203" pitchFamily="34" charset="0"/>
                  <a:cs typeface="Segoe UI" panose="020B0502040204020203" pitchFamily="34" charset="0"/>
                </a:rPr>
                <a:t>C</a:t>
              </a: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ơ chế </a:t>
              </a:r>
              <a:r>
                <a:rPr lang="vi-VN" sz="1800" b="1">
                  <a:solidFill>
                    <a:srgbClr val="005CA1"/>
                  </a:solidFill>
                  <a:latin typeface="Montserrat" panose="00000500000000000000" pitchFamily="2" charset="0"/>
                  <a:ea typeface="Segoe UI Black" panose="020B0A02040204020203" pitchFamily="34" charset="0"/>
                  <a:cs typeface="Segoe UI" panose="020B0502040204020203" pitchFamily="34" charset="0"/>
                </a:rPr>
                <a:t>rõ ràng</a:t>
              </a: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 và </a:t>
              </a:r>
              <a:r>
                <a:rPr lang="vi-VN" sz="1800" b="1">
                  <a:solidFill>
                    <a:srgbClr val="005CA1"/>
                  </a:solidFill>
                  <a:latin typeface="Montserrat" panose="00000500000000000000" pitchFamily="2" charset="0"/>
                  <a:ea typeface="Segoe UI Black" panose="020B0A02040204020203" pitchFamily="34" charset="0"/>
                  <a:cs typeface="Segoe UI" panose="020B0502040204020203" pitchFamily="34" charset="0"/>
                </a:rPr>
                <a:t>linh hoạt</a:t>
              </a:r>
              <a:r>
                <a:rPr lang="en-US" sz="1800">
                  <a:solidFill>
                    <a:schemeClr val="tx1"/>
                  </a:solidFill>
                  <a:latin typeface="Montserrat" panose="00000500000000000000" pitchFamily="2" charset="0"/>
                  <a:ea typeface="Segoe UI Black" panose="020B0A02040204020203" pitchFamily="34" charset="0"/>
                  <a:cs typeface="Segoe UI" panose="020B0502040204020203" pitchFamily="34" charset="0"/>
                </a:rPr>
                <a:t>, có thể</a:t>
              </a: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 ủy quyền cho một bên thứ ba để kê khai và nộp thuế thay</a:t>
              </a:r>
              <a:endParaRPr lang="en-US" sz="1800" u="sng">
                <a:solidFill>
                  <a:schemeClr val="tx1"/>
                </a:solidFill>
                <a:latin typeface="Montserrat" panose="00000500000000000000" pitchFamily="2" charset="0"/>
                <a:ea typeface="Segoe UI Black" panose="020B0A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01E59C2E-BBEB-63D4-8844-6A7DB85DA4CF}"/>
                </a:ext>
              </a:extLst>
            </p:cNvPr>
            <p:cNvGrpSpPr/>
            <p:nvPr/>
          </p:nvGrpSpPr>
          <p:grpSpPr>
            <a:xfrm>
              <a:off x="2619091" y="1974177"/>
              <a:ext cx="914401" cy="914400"/>
              <a:chOff x="2491272" y="2416629"/>
              <a:chExt cx="914401" cy="914400"/>
            </a:xfrm>
            <a:solidFill>
              <a:schemeClr val="bg1"/>
            </a:solidFill>
          </p:grpSpPr>
          <p:sp>
            <p:nvSpPr>
              <p:cNvPr id="6" name="Oval 5">
                <a:extLst>
                  <a:ext uri="{FF2B5EF4-FFF2-40B4-BE49-F238E27FC236}">
                    <a16:creationId xmlns:a16="http://schemas.microsoft.com/office/drawing/2014/main" id="{ED44FA9B-E903-A511-471C-726CE002B5E1}"/>
                  </a:ext>
                </a:extLst>
              </p:cNvPr>
              <p:cNvSpPr/>
              <p:nvPr/>
            </p:nvSpPr>
            <p:spPr>
              <a:xfrm>
                <a:off x="2491273" y="2416629"/>
                <a:ext cx="914400" cy="914400"/>
              </a:xfrm>
              <a:prstGeom prst="ellipse">
                <a:avLst/>
              </a:prstGeom>
              <a:solidFill>
                <a:srgbClr val="005CA1"/>
              </a:solidFill>
              <a:ln w="28575">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D20D42B8-595B-EB7A-1F25-9ABBCF37A6BE}"/>
                  </a:ext>
                </a:extLst>
              </p:cNvPr>
              <p:cNvSpPr txBox="1"/>
              <p:nvPr/>
            </p:nvSpPr>
            <p:spPr>
              <a:xfrm>
                <a:off x="2491272" y="2553789"/>
                <a:ext cx="914400" cy="640080"/>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ea typeface="Segoe UI Black" panose="020B0A02040204020203" pitchFamily="34" charset="0"/>
                    <a:cs typeface="Segoe UI" panose="020B0502040204020203" pitchFamily="34" charset="0"/>
                  </a:rPr>
                  <a:t>01</a:t>
                </a:r>
              </a:p>
            </p:txBody>
          </p:sp>
        </p:grpSp>
      </p:grpSp>
      <p:grpSp>
        <p:nvGrpSpPr>
          <p:cNvPr id="8" name="Group 7">
            <a:extLst>
              <a:ext uri="{FF2B5EF4-FFF2-40B4-BE49-F238E27FC236}">
                <a16:creationId xmlns:a16="http://schemas.microsoft.com/office/drawing/2014/main" id="{BB16D6D7-D1ED-C9D7-33B6-96F6E3457753}"/>
              </a:ext>
            </a:extLst>
          </p:cNvPr>
          <p:cNvGrpSpPr/>
          <p:nvPr/>
        </p:nvGrpSpPr>
        <p:grpSpPr>
          <a:xfrm>
            <a:off x="442119" y="2676542"/>
            <a:ext cx="8042786" cy="914400"/>
            <a:chOff x="2619091" y="1974177"/>
            <a:chExt cx="8042786" cy="914400"/>
          </a:xfrm>
        </p:grpSpPr>
        <p:sp>
          <p:nvSpPr>
            <p:cNvPr id="9" name="Rectangle: Rounded Corners 8">
              <a:extLst>
                <a:ext uri="{FF2B5EF4-FFF2-40B4-BE49-F238E27FC236}">
                  <a16:creationId xmlns:a16="http://schemas.microsoft.com/office/drawing/2014/main" id="{53F79B50-69E3-FAB8-4C9B-076737B5E937}"/>
                </a:ext>
              </a:extLst>
            </p:cNvPr>
            <p:cNvSpPr/>
            <p:nvPr/>
          </p:nvSpPr>
          <p:spPr>
            <a:xfrm>
              <a:off x="2889477" y="1974177"/>
              <a:ext cx="7772400" cy="914400"/>
            </a:xfrm>
            <a:prstGeom prst="roundRect">
              <a:avLst>
                <a:gd name="adj" fmla="val 28612"/>
              </a:avLst>
            </a:prstGeom>
            <a:solidFill>
              <a:schemeClr val="bg1"/>
            </a:solidFill>
            <a:ln w="28575">
              <a:solidFill>
                <a:srgbClr val="005CA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8975">
                <a:lnSpc>
                  <a:spcPct val="120000"/>
                </a:lnSpc>
              </a:pPr>
              <a:r>
                <a:rPr lang="en-US" sz="1800">
                  <a:solidFill>
                    <a:schemeClr val="tx1"/>
                  </a:solidFill>
                  <a:latin typeface="Montserrat" panose="00000500000000000000" pitchFamily="2" charset="0"/>
                  <a:ea typeface="Segoe UI Black" panose="020B0A02040204020203" pitchFamily="34" charset="0"/>
                  <a:cs typeface="Segoe UI" panose="020B0502040204020203" pitchFamily="34" charset="0"/>
                </a:rPr>
                <a:t>X</a:t>
              </a: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ây dựng thiết kế phần mềm tính thuế riêng cho TMĐT và đẩy mạnh hơn nữa việc ứng dụng </a:t>
              </a:r>
              <a:r>
                <a:rPr lang="vi-VN" sz="1800" b="1">
                  <a:solidFill>
                    <a:srgbClr val="005CA1"/>
                  </a:solidFill>
                  <a:latin typeface="Montserrat" panose="00000500000000000000" pitchFamily="2" charset="0"/>
                  <a:ea typeface="Segoe UI Black" panose="020B0A02040204020203" pitchFamily="34" charset="0"/>
                  <a:cs typeface="Segoe UI" panose="020B0502040204020203" pitchFamily="34" charset="0"/>
                </a:rPr>
                <a:t>hóa đơn điện tử</a:t>
              </a:r>
              <a:endParaRPr lang="en-US" sz="1800" b="1" u="sng">
                <a:solidFill>
                  <a:srgbClr val="005CA1"/>
                </a:solidFill>
                <a:latin typeface="Montserrat" panose="00000500000000000000" pitchFamily="2" charset="0"/>
                <a:ea typeface="Segoe UI Black" panose="020B0A02040204020203" pitchFamily="34" charset="0"/>
                <a:cs typeface="Segoe UI" panose="020B0502040204020203" pitchFamily="34" charset="0"/>
              </a:endParaRPr>
            </a:p>
          </p:txBody>
        </p:sp>
        <p:grpSp>
          <p:nvGrpSpPr>
            <p:cNvPr id="10" name="Group 9">
              <a:extLst>
                <a:ext uri="{FF2B5EF4-FFF2-40B4-BE49-F238E27FC236}">
                  <a16:creationId xmlns:a16="http://schemas.microsoft.com/office/drawing/2014/main" id="{0BDD090A-CF3F-9D37-C42B-44167B774AAA}"/>
                </a:ext>
              </a:extLst>
            </p:cNvPr>
            <p:cNvGrpSpPr/>
            <p:nvPr/>
          </p:nvGrpSpPr>
          <p:grpSpPr>
            <a:xfrm>
              <a:off x="2619091" y="1974177"/>
              <a:ext cx="914401" cy="914400"/>
              <a:chOff x="2491272" y="2416629"/>
              <a:chExt cx="914401" cy="914400"/>
            </a:xfrm>
            <a:solidFill>
              <a:schemeClr val="bg1"/>
            </a:solidFill>
          </p:grpSpPr>
          <p:sp>
            <p:nvSpPr>
              <p:cNvPr id="11" name="Oval 10">
                <a:extLst>
                  <a:ext uri="{FF2B5EF4-FFF2-40B4-BE49-F238E27FC236}">
                    <a16:creationId xmlns:a16="http://schemas.microsoft.com/office/drawing/2014/main" id="{FF248B91-A68F-CC89-469A-81B84F7D2CA1}"/>
                  </a:ext>
                </a:extLst>
              </p:cNvPr>
              <p:cNvSpPr/>
              <p:nvPr/>
            </p:nvSpPr>
            <p:spPr>
              <a:xfrm>
                <a:off x="2491273" y="2416629"/>
                <a:ext cx="914400" cy="914400"/>
              </a:xfrm>
              <a:prstGeom prst="ellipse">
                <a:avLst/>
              </a:prstGeom>
              <a:solidFill>
                <a:srgbClr val="005CA1"/>
              </a:solidFill>
              <a:ln w="28575">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 name="TextBox 11">
                <a:extLst>
                  <a:ext uri="{FF2B5EF4-FFF2-40B4-BE49-F238E27FC236}">
                    <a16:creationId xmlns:a16="http://schemas.microsoft.com/office/drawing/2014/main" id="{C3EBD9FC-637B-D0A3-55E3-1F7D343E656A}"/>
                  </a:ext>
                </a:extLst>
              </p:cNvPr>
              <p:cNvSpPr txBox="1"/>
              <p:nvPr/>
            </p:nvSpPr>
            <p:spPr>
              <a:xfrm>
                <a:off x="2491272" y="2553789"/>
                <a:ext cx="914400" cy="640080"/>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ea typeface="Segoe UI Black" panose="020B0A02040204020203" pitchFamily="34" charset="0"/>
                    <a:cs typeface="Segoe UI" panose="020B0502040204020203" pitchFamily="34" charset="0"/>
                  </a:rPr>
                  <a:t>02</a:t>
                </a:r>
              </a:p>
            </p:txBody>
          </p:sp>
        </p:grpSp>
      </p:grpSp>
      <p:sp>
        <p:nvSpPr>
          <p:cNvPr id="18" name="Slide Number Placeholder 17">
            <a:extLst>
              <a:ext uri="{FF2B5EF4-FFF2-40B4-BE49-F238E27FC236}">
                <a16:creationId xmlns:a16="http://schemas.microsoft.com/office/drawing/2014/main" id="{1BB44A90-C73D-8042-8A55-DB506BFB0327}"/>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27</a:t>
            </a:fld>
            <a:endParaRPr lang="en" dirty="0"/>
          </a:p>
        </p:txBody>
      </p:sp>
    </p:spTree>
    <p:extLst>
      <p:ext uri="{BB962C8B-B14F-4D97-AF65-F5344CB8AC3E}">
        <p14:creationId xmlns:p14="http://schemas.microsoft.com/office/powerpoint/2010/main" val="4213303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94DA-CD6D-F169-5777-FBCFEC43EDFA}"/>
              </a:ext>
            </a:extLst>
          </p:cNvPr>
          <p:cNvSpPr>
            <a:spLocks noGrp="1"/>
          </p:cNvSpPr>
          <p:nvPr>
            <p:ph type="title"/>
          </p:nvPr>
        </p:nvSpPr>
        <p:spPr/>
        <p:txBody>
          <a:bodyPr/>
          <a:lstStyle/>
          <a:p>
            <a:r>
              <a:rPr lang="en-US"/>
              <a:t>3. Kiến nghị</a:t>
            </a:r>
          </a:p>
        </p:txBody>
      </p:sp>
      <p:grpSp>
        <p:nvGrpSpPr>
          <p:cNvPr id="3" name="Group 2">
            <a:extLst>
              <a:ext uri="{FF2B5EF4-FFF2-40B4-BE49-F238E27FC236}">
                <a16:creationId xmlns:a16="http://schemas.microsoft.com/office/drawing/2014/main" id="{AAFC662F-0296-BF5A-DCD0-7505674FE137}"/>
              </a:ext>
            </a:extLst>
          </p:cNvPr>
          <p:cNvGrpSpPr/>
          <p:nvPr/>
        </p:nvGrpSpPr>
        <p:grpSpPr>
          <a:xfrm>
            <a:off x="442119" y="1463800"/>
            <a:ext cx="8042786" cy="914400"/>
            <a:chOff x="2619091" y="1974177"/>
            <a:chExt cx="8042786" cy="914400"/>
          </a:xfrm>
        </p:grpSpPr>
        <p:sp>
          <p:nvSpPr>
            <p:cNvPr id="4" name="Rectangle: Rounded Corners 3">
              <a:extLst>
                <a:ext uri="{FF2B5EF4-FFF2-40B4-BE49-F238E27FC236}">
                  <a16:creationId xmlns:a16="http://schemas.microsoft.com/office/drawing/2014/main" id="{BDB8028D-99BE-E459-F154-6D554CB98DD3}"/>
                </a:ext>
              </a:extLst>
            </p:cNvPr>
            <p:cNvSpPr/>
            <p:nvPr/>
          </p:nvSpPr>
          <p:spPr>
            <a:xfrm>
              <a:off x="2889477" y="1974177"/>
              <a:ext cx="7772400" cy="914400"/>
            </a:xfrm>
            <a:prstGeom prst="roundRect">
              <a:avLst>
                <a:gd name="adj" fmla="val 28612"/>
              </a:avLst>
            </a:prstGeom>
            <a:solidFill>
              <a:schemeClr val="bg1"/>
            </a:solidFill>
            <a:ln w="28575">
              <a:solidFill>
                <a:srgbClr val="005CA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8975">
                <a:lnSpc>
                  <a:spcPct val="120000"/>
                </a:lnSpc>
              </a:pP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Cần quy định theo hướng tất cả mọi người đều có </a:t>
              </a:r>
              <a:r>
                <a:rPr lang="vi-VN" sz="1800" b="1">
                  <a:solidFill>
                    <a:srgbClr val="005CA1"/>
                  </a:solidFill>
                  <a:latin typeface="Montserrat" panose="00000500000000000000" pitchFamily="2" charset="0"/>
                  <a:ea typeface="Segoe UI Black" panose="020B0A02040204020203" pitchFamily="34" charset="0"/>
                  <a:cs typeface="Segoe UI" panose="020B0502040204020203" pitchFamily="34" charset="0"/>
                </a:rPr>
                <a:t>nghĩa vụ đăng ký thuế</a:t>
              </a: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 để được cấp mã số thuế </a:t>
              </a:r>
              <a:endParaRPr lang="en-US" sz="1800" u="sng">
                <a:solidFill>
                  <a:schemeClr val="tx1"/>
                </a:solidFill>
                <a:latin typeface="Montserrat" panose="00000500000000000000" pitchFamily="2" charset="0"/>
                <a:ea typeface="Segoe UI Black" panose="020B0A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01E59C2E-BBEB-63D4-8844-6A7DB85DA4CF}"/>
                </a:ext>
              </a:extLst>
            </p:cNvPr>
            <p:cNvGrpSpPr/>
            <p:nvPr/>
          </p:nvGrpSpPr>
          <p:grpSpPr>
            <a:xfrm>
              <a:off x="2619091" y="1974177"/>
              <a:ext cx="914401" cy="914400"/>
              <a:chOff x="2491272" y="2416629"/>
              <a:chExt cx="914401" cy="914400"/>
            </a:xfrm>
            <a:solidFill>
              <a:schemeClr val="bg1"/>
            </a:solidFill>
          </p:grpSpPr>
          <p:sp>
            <p:nvSpPr>
              <p:cNvPr id="6" name="Oval 5">
                <a:extLst>
                  <a:ext uri="{FF2B5EF4-FFF2-40B4-BE49-F238E27FC236}">
                    <a16:creationId xmlns:a16="http://schemas.microsoft.com/office/drawing/2014/main" id="{ED44FA9B-E903-A511-471C-726CE002B5E1}"/>
                  </a:ext>
                </a:extLst>
              </p:cNvPr>
              <p:cNvSpPr/>
              <p:nvPr/>
            </p:nvSpPr>
            <p:spPr>
              <a:xfrm>
                <a:off x="2491273" y="2416629"/>
                <a:ext cx="914400" cy="914400"/>
              </a:xfrm>
              <a:prstGeom prst="ellipse">
                <a:avLst/>
              </a:prstGeom>
              <a:solidFill>
                <a:srgbClr val="005CA1"/>
              </a:solidFill>
              <a:ln w="28575">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D20D42B8-595B-EB7A-1F25-9ABBCF37A6BE}"/>
                  </a:ext>
                </a:extLst>
              </p:cNvPr>
              <p:cNvSpPr txBox="1"/>
              <p:nvPr/>
            </p:nvSpPr>
            <p:spPr>
              <a:xfrm>
                <a:off x="2491272" y="2553789"/>
                <a:ext cx="914400" cy="640080"/>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ea typeface="Segoe UI Black" panose="020B0A02040204020203" pitchFamily="34" charset="0"/>
                    <a:cs typeface="Segoe UI" panose="020B0502040204020203" pitchFamily="34" charset="0"/>
                  </a:rPr>
                  <a:t>03</a:t>
                </a:r>
              </a:p>
            </p:txBody>
          </p:sp>
        </p:grpSp>
      </p:grpSp>
      <p:grpSp>
        <p:nvGrpSpPr>
          <p:cNvPr id="8" name="Group 7">
            <a:extLst>
              <a:ext uri="{FF2B5EF4-FFF2-40B4-BE49-F238E27FC236}">
                <a16:creationId xmlns:a16="http://schemas.microsoft.com/office/drawing/2014/main" id="{BB16D6D7-D1ED-C9D7-33B6-96F6E3457753}"/>
              </a:ext>
            </a:extLst>
          </p:cNvPr>
          <p:cNvGrpSpPr/>
          <p:nvPr/>
        </p:nvGrpSpPr>
        <p:grpSpPr>
          <a:xfrm>
            <a:off x="442119" y="2676542"/>
            <a:ext cx="8042786" cy="914400"/>
            <a:chOff x="2619091" y="1974177"/>
            <a:chExt cx="8042786" cy="914400"/>
          </a:xfrm>
        </p:grpSpPr>
        <p:sp>
          <p:nvSpPr>
            <p:cNvPr id="9" name="Rectangle: Rounded Corners 8">
              <a:extLst>
                <a:ext uri="{FF2B5EF4-FFF2-40B4-BE49-F238E27FC236}">
                  <a16:creationId xmlns:a16="http://schemas.microsoft.com/office/drawing/2014/main" id="{53F79B50-69E3-FAB8-4C9B-076737B5E937}"/>
                </a:ext>
              </a:extLst>
            </p:cNvPr>
            <p:cNvSpPr/>
            <p:nvPr/>
          </p:nvSpPr>
          <p:spPr>
            <a:xfrm>
              <a:off x="2889477" y="1974177"/>
              <a:ext cx="7772400" cy="914400"/>
            </a:xfrm>
            <a:prstGeom prst="roundRect">
              <a:avLst>
                <a:gd name="adj" fmla="val 28612"/>
              </a:avLst>
            </a:prstGeom>
            <a:solidFill>
              <a:schemeClr val="bg1"/>
            </a:solidFill>
            <a:ln w="28575">
              <a:solidFill>
                <a:srgbClr val="005CA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8975">
                <a:lnSpc>
                  <a:spcPct val="120000"/>
                </a:lnSpc>
              </a:pPr>
              <a:r>
                <a:rPr lang="en-US" sz="1800">
                  <a:solidFill>
                    <a:schemeClr val="tx1"/>
                  </a:solidFill>
                  <a:latin typeface="Montserrat" panose="00000500000000000000" pitchFamily="2" charset="0"/>
                  <a:ea typeface="Segoe UI Black" panose="020B0A02040204020203" pitchFamily="34" charset="0"/>
                  <a:cs typeface="Segoe UI" panose="020B0502040204020203" pitchFamily="34" charset="0"/>
                </a:rPr>
                <a:t>C</a:t>
              </a: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hế tài </a:t>
              </a:r>
              <a:r>
                <a:rPr lang="vi-VN" sz="1800" b="1">
                  <a:solidFill>
                    <a:srgbClr val="005CA1"/>
                  </a:solidFill>
                  <a:latin typeface="Montserrat" panose="00000500000000000000" pitchFamily="2" charset="0"/>
                  <a:ea typeface="Segoe UI Black" panose="020B0A02040204020203" pitchFamily="34" charset="0"/>
                  <a:cs typeface="Segoe UI" panose="020B0502040204020203" pitchFamily="34" charset="0"/>
                </a:rPr>
                <a:t>xử phạt</a:t>
              </a:r>
              <a:r>
                <a:rPr lang="vi-VN" sz="1800">
                  <a:solidFill>
                    <a:schemeClr val="tx1"/>
                  </a:solidFill>
                  <a:latin typeface="Montserrat" panose="00000500000000000000" pitchFamily="2" charset="0"/>
                  <a:ea typeface="Segoe UI Black" panose="020B0A02040204020203" pitchFamily="34" charset="0"/>
                  <a:cs typeface="Segoe UI" panose="020B0502040204020203" pitchFamily="34" charset="0"/>
                </a:rPr>
                <a:t> đối với các hành vi trốn thuế trong lĩnh vực TMĐT cần tăng cường hơn</a:t>
              </a:r>
              <a:r>
                <a:rPr lang="en-US" sz="1800">
                  <a:solidFill>
                    <a:schemeClr val="tx1"/>
                  </a:solidFill>
                  <a:latin typeface="Montserrat" panose="00000500000000000000" pitchFamily="2" charset="0"/>
                  <a:ea typeface="Segoe UI Black" panose="020B0A02040204020203" pitchFamily="34" charset="0"/>
                  <a:cs typeface="Segoe UI" panose="020B0502040204020203" pitchFamily="34" charset="0"/>
                </a:rPr>
                <a:t>.</a:t>
              </a:r>
              <a:endParaRPr lang="en-US" sz="1800" u="sng">
                <a:solidFill>
                  <a:schemeClr val="tx1"/>
                </a:solidFill>
                <a:latin typeface="Montserrat" panose="00000500000000000000" pitchFamily="2" charset="0"/>
                <a:ea typeface="Segoe UI Black" panose="020B0A02040204020203" pitchFamily="34" charset="0"/>
                <a:cs typeface="Segoe UI" panose="020B0502040204020203" pitchFamily="34" charset="0"/>
              </a:endParaRPr>
            </a:p>
          </p:txBody>
        </p:sp>
        <p:grpSp>
          <p:nvGrpSpPr>
            <p:cNvPr id="10" name="Group 9">
              <a:extLst>
                <a:ext uri="{FF2B5EF4-FFF2-40B4-BE49-F238E27FC236}">
                  <a16:creationId xmlns:a16="http://schemas.microsoft.com/office/drawing/2014/main" id="{0BDD090A-CF3F-9D37-C42B-44167B774AAA}"/>
                </a:ext>
              </a:extLst>
            </p:cNvPr>
            <p:cNvGrpSpPr/>
            <p:nvPr/>
          </p:nvGrpSpPr>
          <p:grpSpPr>
            <a:xfrm>
              <a:off x="2619091" y="1974177"/>
              <a:ext cx="914401" cy="914400"/>
              <a:chOff x="2491272" y="2416629"/>
              <a:chExt cx="914401" cy="914400"/>
            </a:xfrm>
            <a:solidFill>
              <a:schemeClr val="bg1"/>
            </a:solidFill>
          </p:grpSpPr>
          <p:sp>
            <p:nvSpPr>
              <p:cNvPr id="11" name="Oval 10">
                <a:extLst>
                  <a:ext uri="{FF2B5EF4-FFF2-40B4-BE49-F238E27FC236}">
                    <a16:creationId xmlns:a16="http://schemas.microsoft.com/office/drawing/2014/main" id="{FF248B91-A68F-CC89-469A-81B84F7D2CA1}"/>
                  </a:ext>
                </a:extLst>
              </p:cNvPr>
              <p:cNvSpPr/>
              <p:nvPr/>
            </p:nvSpPr>
            <p:spPr>
              <a:xfrm>
                <a:off x="2491273" y="2416629"/>
                <a:ext cx="914400" cy="914400"/>
              </a:xfrm>
              <a:prstGeom prst="ellipse">
                <a:avLst/>
              </a:prstGeom>
              <a:solidFill>
                <a:srgbClr val="005CA1"/>
              </a:solidFill>
              <a:ln w="28575">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 name="TextBox 11">
                <a:extLst>
                  <a:ext uri="{FF2B5EF4-FFF2-40B4-BE49-F238E27FC236}">
                    <a16:creationId xmlns:a16="http://schemas.microsoft.com/office/drawing/2014/main" id="{C3EBD9FC-637B-D0A3-55E3-1F7D343E656A}"/>
                  </a:ext>
                </a:extLst>
              </p:cNvPr>
              <p:cNvSpPr txBox="1"/>
              <p:nvPr/>
            </p:nvSpPr>
            <p:spPr>
              <a:xfrm>
                <a:off x="2491272" y="2553789"/>
                <a:ext cx="914400" cy="640080"/>
              </a:xfrm>
              <a:prstGeom prst="rect">
                <a:avLst/>
              </a:prstGeom>
              <a:noFill/>
            </p:spPr>
            <p:txBody>
              <a:bodyPr wrap="square" rtlCol="0">
                <a:spAutoFit/>
              </a:bodyPr>
              <a:lstStyle/>
              <a:p>
                <a:pPr algn="ctr"/>
                <a:r>
                  <a:rPr lang="en-US" sz="3600" b="1">
                    <a:solidFill>
                      <a:schemeClr val="bg1"/>
                    </a:solidFill>
                    <a:latin typeface="Montserrat" panose="00000500000000000000" pitchFamily="2" charset="0"/>
                    <a:ea typeface="Segoe UI Black" panose="020B0A02040204020203" pitchFamily="34" charset="0"/>
                    <a:cs typeface="Segoe UI" panose="020B0502040204020203" pitchFamily="34" charset="0"/>
                  </a:rPr>
                  <a:t>04</a:t>
                </a:r>
              </a:p>
            </p:txBody>
          </p:sp>
        </p:grpSp>
      </p:grpSp>
      <p:sp>
        <p:nvSpPr>
          <p:cNvPr id="18" name="Slide Number Placeholder 17">
            <a:extLst>
              <a:ext uri="{FF2B5EF4-FFF2-40B4-BE49-F238E27FC236}">
                <a16:creationId xmlns:a16="http://schemas.microsoft.com/office/drawing/2014/main" id="{3DF642D9-FFD5-57F9-0D9B-9DFD4C204886}"/>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28</a:t>
            </a:fld>
            <a:endParaRPr lang="en" dirty="0"/>
          </a:p>
        </p:txBody>
      </p:sp>
    </p:spTree>
    <p:extLst>
      <p:ext uri="{BB962C8B-B14F-4D97-AF65-F5344CB8AC3E}">
        <p14:creationId xmlns:p14="http://schemas.microsoft.com/office/powerpoint/2010/main" val="3953555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5CA1"/>
        </a:solidFill>
        <a:effectLst/>
      </p:bgPr>
    </p:bg>
    <p:spTree>
      <p:nvGrpSpPr>
        <p:cNvPr id="1" name="Shape 310"/>
        <p:cNvGrpSpPr/>
        <p:nvPr/>
      </p:nvGrpSpPr>
      <p:grpSpPr>
        <a:xfrm>
          <a:off x="0" y="0"/>
          <a:ext cx="0" cy="0"/>
          <a:chOff x="0" y="0"/>
          <a:chExt cx="0" cy="0"/>
        </a:xfrm>
      </p:grpSpPr>
      <p:sp>
        <p:nvSpPr>
          <p:cNvPr id="311" name="Google Shape;311;p45"/>
          <p:cNvSpPr txBox="1"/>
          <p:nvPr/>
        </p:nvSpPr>
        <p:spPr>
          <a:xfrm>
            <a:off x="3319200" y="668850"/>
            <a:ext cx="2505600" cy="832200"/>
          </a:xfrm>
          <a:prstGeom prst="rect">
            <a:avLst/>
          </a:prstGeom>
          <a:noFill/>
          <a:ln>
            <a:noFill/>
          </a:ln>
        </p:spPr>
        <p:txBody>
          <a:bodyPr spcFirstLastPara="1" wrap="square" lIns="91425" tIns="91425" rIns="91425" bIns="91425" anchor="t" anchorCtr="0">
            <a:noAutofit/>
          </a:bodyPr>
          <a:lstStyle/>
          <a:p>
            <a:pPr marL="457200" lvl="0" indent="-533400" algn="ctr" rtl="0">
              <a:spcBef>
                <a:spcPts val="0"/>
              </a:spcBef>
              <a:spcAft>
                <a:spcPts val="0"/>
              </a:spcAft>
              <a:buClr>
                <a:schemeClr val="lt1"/>
              </a:buClr>
              <a:buSzPts val="4800"/>
              <a:buFont typeface="Montserrat"/>
              <a:buChar char="-"/>
            </a:pPr>
            <a:r>
              <a:rPr lang="en" sz="4800" b="1">
                <a:solidFill>
                  <a:schemeClr val="lt1"/>
                </a:solidFill>
                <a:latin typeface="Montserrat"/>
                <a:ea typeface="Montserrat"/>
                <a:cs typeface="Montserrat"/>
                <a:sym typeface="Montserrat"/>
              </a:rPr>
              <a:t>HẾT -</a:t>
            </a:r>
            <a:endParaRPr sz="4800" b="1" dirty="0">
              <a:solidFill>
                <a:schemeClr val="lt1"/>
              </a:solidFill>
              <a:latin typeface="Montserrat"/>
              <a:ea typeface="Montserrat"/>
              <a:cs typeface="Montserrat"/>
              <a:sym typeface="Montserrat"/>
            </a:endParaRPr>
          </a:p>
        </p:txBody>
      </p:sp>
      <p:pic>
        <p:nvPicPr>
          <p:cNvPr id="312" name="Google Shape;312;p45"/>
          <p:cNvPicPr preferRelativeResize="0"/>
          <p:nvPr/>
        </p:nvPicPr>
        <p:blipFill>
          <a:blip r:embed="rId3">
            <a:alphaModFix/>
          </a:blip>
          <a:stretch>
            <a:fillRect/>
          </a:stretch>
        </p:blipFill>
        <p:spPr>
          <a:xfrm>
            <a:off x="4952675" y="3933875"/>
            <a:ext cx="640080" cy="640080"/>
          </a:xfrm>
          <a:prstGeom prst="rect">
            <a:avLst/>
          </a:prstGeom>
          <a:noFill/>
          <a:ln>
            <a:noFill/>
          </a:ln>
        </p:spPr>
      </p:pic>
      <p:pic>
        <p:nvPicPr>
          <p:cNvPr id="313" name="Google Shape;313;p45"/>
          <p:cNvPicPr preferRelativeResize="0"/>
          <p:nvPr/>
        </p:nvPicPr>
        <p:blipFill>
          <a:blip r:embed="rId4">
            <a:alphaModFix/>
          </a:blip>
          <a:stretch>
            <a:fillRect/>
          </a:stretch>
        </p:blipFill>
        <p:spPr>
          <a:xfrm>
            <a:off x="3560225" y="3933875"/>
            <a:ext cx="800100" cy="640080"/>
          </a:xfrm>
          <a:prstGeom prst="rect">
            <a:avLst/>
          </a:prstGeom>
          <a:noFill/>
          <a:ln>
            <a:noFill/>
          </a:ln>
        </p:spPr>
      </p:pic>
      <p:sp>
        <p:nvSpPr>
          <p:cNvPr id="314" name="Google Shape;314;p45"/>
          <p:cNvSpPr txBox="1"/>
          <p:nvPr/>
        </p:nvSpPr>
        <p:spPr>
          <a:xfrm>
            <a:off x="2743200" y="2206050"/>
            <a:ext cx="3657600" cy="7314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US" sz="1800">
                <a:solidFill>
                  <a:schemeClr val="lt1"/>
                </a:solidFill>
                <a:latin typeface="Montserrat"/>
                <a:ea typeface="Montserrat"/>
                <a:cs typeface="Montserrat"/>
                <a:sym typeface="Montserrat"/>
              </a:rPr>
              <a:t>GIẢI ĐÁP THẮC MẮC</a:t>
            </a:r>
          </a:p>
          <a:p>
            <a:pPr marL="0" lvl="0" indent="0" algn="ctr" rtl="0">
              <a:lnSpc>
                <a:spcPct val="120000"/>
              </a:lnSpc>
              <a:spcBef>
                <a:spcPts val="0"/>
              </a:spcBef>
              <a:spcAft>
                <a:spcPts val="0"/>
              </a:spcAft>
              <a:buNone/>
            </a:pPr>
            <a:r>
              <a:rPr lang="en-US" sz="1800">
                <a:solidFill>
                  <a:schemeClr val="lt1"/>
                </a:solidFill>
                <a:latin typeface="Montserrat"/>
                <a:ea typeface="Montserrat"/>
                <a:cs typeface="Montserrat"/>
                <a:sym typeface="Montserrat"/>
              </a:rPr>
              <a:t>HỎI XOÁY ĐÁP XOAY</a:t>
            </a:r>
            <a:endParaRPr sz="1800" dirty="0">
              <a:solidFill>
                <a:schemeClr val="lt1"/>
              </a:solidFill>
              <a:latin typeface="Montserrat"/>
              <a:ea typeface="Montserrat"/>
              <a:cs typeface="Montserrat"/>
              <a:sym typeface="Montserrat"/>
            </a:endParaRPr>
          </a:p>
        </p:txBody>
      </p:sp>
      <p:sp>
        <p:nvSpPr>
          <p:cNvPr id="2" name="Slide Number Placeholder 1">
            <a:extLst>
              <a:ext uri="{FF2B5EF4-FFF2-40B4-BE49-F238E27FC236}">
                <a16:creationId xmlns:a16="http://schemas.microsoft.com/office/drawing/2014/main" id="{E253E215-D4DF-ECC4-E283-7FA7F9490A16}"/>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29</a:t>
            </a:fld>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TextBox 1082">
            <a:extLst>
              <a:ext uri="{FF2B5EF4-FFF2-40B4-BE49-F238E27FC236}">
                <a16:creationId xmlns:a16="http://schemas.microsoft.com/office/drawing/2014/main" id="{B8807901-36EE-1EAA-F18E-B4D1297E310E}"/>
              </a:ext>
            </a:extLst>
          </p:cNvPr>
          <p:cNvSpPr txBox="1"/>
          <p:nvPr/>
        </p:nvSpPr>
        <p:spPr>
          <a:xfrm>
            <a:off x="1095991" y="1366126"/>
            <a:ext cx="7223760" cy="432683"/>
          </a:xfrm>
          <a:prstGeom prst="rect">
            <a:avLst/>
          </a:prstGeom>
          <a:noFill/>
        </p:spPr>
        <p:txBody>
          <a:bodyPr wrap="square" rtlCol="0">
            <a:spAutoFit/>
          </a:bodyPr>
          <a:lstStyle/>
          <a:p>
            <a:pPr>
              <a:lnSpc>
                <a:spcPct val="120000"/>
              </a:lnSpc>
            </a:pPr>
            <a:r>
              <a:rPr lang="en-US" sz="2000" b="1">
                <a:solidFill>
                  <a:srgbClr val="005CA1"/>
                </a:solidFill>
                <a:latin typeface="Montserrat" panose="00000500000000000000" pitchFamily="2" charset="0"/>
              </a:rPr>
              <a:t>TỔNG QUAN VỀ CHÍNH SÁCH THUẾ TRONG TMĐT</a:t>
            </a:r>
          </a:p>
        </p:txBody>
      </p:sp>
      <p:sp>
        <p:nvSpPr>
          <p:cNvPr id="1084" name="TextBox 1083">
            <a:extLst>
              <a:ext uri="{FF2B5EF4-FFF2-40B4-BE49-F238E27FC236}">
                <a16:creationId xmlns:a16="http://schemas.microsoft.com/office/drawing/2014/main" id="{32CC20D6-5163-1034-FFBF-47DEA0563B29}"/>
              </a:ext>
            </a:extLst>
          </p:cNvPr>
          <p:cNvSpPr txBox="1"/>
          <p:nvPr/>
        </p:nvSpPr>
        <p:spPr>
          <a:xfrm>
            <a:off x="1050271" y="1798809"/>
            <a:ext cx="7315200" cy="589136"/>
          </a:xfrm>
          <a:prstGeom prst="rect">
            <a:avLst/>
          </a:prstGeom>
          <a:noFill/>
        </p:spPr>
        <p:txBody>
          <a:bodyPr wrap="square" rtlCol="0">
            <a:spAutoFit/>
          </a:bodyPr>
          <a:lstStyle/>
          <a:p>
            <a:pPr>
              <a:lnSpc>
                <a:spcPct val="120000"/>
              </a:lnSpc>
            </a:pPr>
            <a:r>
              <a:rPr lang="en-US" i="1">
                <a:solidFill>
                  <a:schemeClr val="tx1"/>
                </a:solidFill>
                <a:latin typeface="Montserrat" panose="00000500000000000000" pitchFamily="2" charset="0"/>
              </a:rPr>
              <a:t>Đặc điểm, vai trò của chính sách thuế.</a:t>
            </a:r>
          </a:p>
          <a:p>
            <a:pPr>
              <a:lnSpc>
                <a:spcPct val="120000"/>
              </a:lnSpc>
            </a:pPr>
            <a:r>
              <a:rPr lang="en-US" i="1">
                <a:solidFill>
                  <a:schemeClr val="tx1"/>
                </a:solidFill>
                <a:latin typeface="Montserrat" panose="00000500000000000000" pitchFamily="2" charset="0"/>
              </a:rPr>
              <a:t>Chính sách thuế trong TMĐT tại 1 số quốc gia và Việt Nam</a:t>
            </a:r>
          </a:p>
        </p:txBody>
      </p:sp>
      <p:sp>
        <p:nvSpPr>
          <p:cNvPr id="1085" name="TextBox 1084">
            <a:extLst>
              <a:ext uri="{FF2B5EF4-FFF2-40B4-BE49-F238E27FC236}">
                <a16:creationId xmlns:a16="http://schemas.microsoft.com/office/drawing/2014/main" id="{13516C5F-1CD8-7716-5603-9F4200AF6F36}"/>
              </a:ext>
            </a:extLst>
          </p:cNvPr>
          <p:cNvSpPr txBox="1"/>
          <p:nvPr/>
        </p:nvSpPr>
        <p:spPr>
          <a:xfrm>
            <a:off x="1095991" y="2561201"/>
            <a:ext cx="7863840" cy="802014"/>
          </a:xfrm>
          <a:prstGeom prst="rect">
            <a:avLst/>
          </a:prstGeom>
          <a:noFill/>
        </p:spPr>
        <p:txBody>
          <a:bodyPr wrap="square" rtlCol="0">
            <a:spAutoFit/>
          </a:bodyPr>
          <a:lstStyle/>
          <a:p>
            <a:pPr>
              <a:lnSpc>
                <a:spcPct val="120000"/>
              </a:lnSpc>
            </a:pPr>
            <a:r>
              <a:rPr lang="en-US" sz="2000" b="1">
                <a:solidFill>
                  <a:srgbClr val="005CA1"/>
                </a:solidFill>
                <a:latin typeface="Montserrat" panose="00000500000000000000" pitchFamily="2" charset="0"/>
              </a:rPr>
              <a:t>VẤN ĐỀ TRONG CÔNG TÁC QUẢN LÝ THUẾ ĐỐI VỚI TMĐT</a:t>
            </a:r>
          </a:p>
        </p:txBody>
      </p:sp>
      <p:sp>
        <p:nvSpPr>
          <p:cNvPr id="1086" name="TextBox 1085">
            <a:extLst>
              <a:ext uri="{FF2B5EF4-FFF2-40B4-BE49-F238E27FC236}">
                <a16:creationId xmlns:a16="http://schemas.microsoft.com/office/drawing/2014/main" id="{C7F5A4D7-6015-288F-BC48-C3109EB3B74A}"/>
              </a:ext>
            </a:extLst>
          </p:cNvPr>
          <p:cNvSpPr txBox="1"/>
          <p:nvPr/>
        </p:nvSpPr>
        <p:spPr>
          <a:xfrm>
            <a:off x="1095991" y="3778785"/>
            <a:ext cx="6858000" cy="432683"/>
          </a:xfrm>
          <a:prstGeom prst="rect">
            <a:avLst/>
          </a:prstGeom>
          <a:noFill/>
        </p:spPr>
        <p:txBody>
          <a:bodyPr wrap="square" rtlCol="0">
            <a:spAutoFit/>
          </a:bodyPr>
          <a:lstStyle/>
          <a:p>
            <a:pPr algn="just">
              <a:lnSpc>
                <a:spcPct val="120000"/>
              </a:lnSpc>
            </a:pPr>
            <a:r>
              <a:rPr lang="en-US" sz="2000" b="1">
                <a:solidFill>
                  <a:srgbClr val="005CA1"/>
                </a:solidFill>
                <a:latin typeface="Montserrat" panose="00000500000000000000" pitchFamily="2" charset="0"/>
              </a:rPr>
              <a:t>KIẾN NGHỊ</a:t>
            </a:r>
          </a:p>
        </p:txBody>
      </p:sp>
      <p:sp>
        <p:nvSpPr>
          <p:cNvPr id="1087" name="Title 1086">
            <a:extLst>
              <a:ext uri="{FF2B5EF4-FFF2-40B4-BE49-F238E27FC236}">
                <a16:creationId xmlns:a16="http://schemas.microsoft.com/office/drawing/2014/main" id="{DE87E28F-4257-7DBD-63F3-0A99A4003194}"/>
              </a:ext>
            </a:extLst>
          </p:cNvPr>
          <p:cNvSpPr>
            <a:spLocks noGrp="1"/>
          </p:cNvSpPr>
          <p:nvPr>
            <p:ph type="title"/>
          </p:nvPr>
        </p:nvSpPr>
        <p:spPr/>
        <p:txBody>
          <a:bodyPr>
            <a:normAutofit/>
          </a:bodyPr>
          <a:lstStyle/>
          <a:p>
            <a:pPr algn="ctr"/>
            <a:r>
              <a:rPr lang="en-US" sz="2800"/>
              <a:t>Nội dung chính</a:t>
            </a:r>
            <a:endParaRPr lang="en-US"/>
          </a:p>
        </p:txBody>
      </p:sp>
      <p:sp>
        <p:nvSpPr>
          <p:cNvPr id="1088" name="Oval 1087">
            <a:extLst>
              <a:ext uri="{FF2B5EF4-FFF2-40B4-BE49-F238E27FC236}">
                <a16:creationId xmlns:a16="http://schemas.microsoft.com/office/drawing/2014/main" id="{623012F7-FAD9-DCC4-FD14-483CE1ABC52C}"/>
              </a:ext>
            </a:extLst>
          </p:cNvPr>
          <p:cNvSpPr/>
          <p:nvPr/>
        </p:nvSpPr>
        <p:spPr>
          <a:xfrm>
            <a:off x="443975" y="1321547"/>
            <a:ext cx="548640" cy="548640"/>
          </a:xfrm>
          <a:prstGeom prst="ellipse">
            <a:avLst/>
          </a:prstGeom>
          <a:solidFill>
            <a:srgbClr val="005CA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Montserrat" panose="00000500000000000000" pitchFamily="2" charset="0"/>
                <a:ea typeface="Segoe UI Black" panose="020B0A02040204020203" pitchFamily="34" charset="0"/>
              </a:rPr>
              <a:t>1</a:t>
            </a:r>
          </a:p>
        </p:txBody>
      </p:sp>
      <p:sp>
        <p:nvSpPr>
          <p:cNvPr id="1089" name="Oval 1088">
            <a:extLst>
              <a:ext uri="{FF2B5EF4-FFF2-40B4-BE49-F238E27FC236}">
                <a16:creationId xmlns:a16="http://schemas.microsoft.com/office/drawing/2014/main" id="{EF16DA1B-6FE5-596B-8694-233BD2374CD7}"/>
              </a:ext>
            </a:extLst>
          </p:cNvPr>
          <p:cNvSpPr/>
          <p:nvPr/>
        </p:nvSpPr>
        <p:spPr>
          <a:xfrm>
            <a:off x="443975" y="2512736"/>
            <a:ext cx="548640" cy="548640"/>
          </a:xfrm>
          <a:prstGeom prst="ellipse">
            <a:avLst/>
          </a:prstGeom>
          <a:solidFill>
            <a:srgbClr val="005CA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Montserrat" panose="00000500000000000000" pitchFamily="2" charset="0"/>
                <a:ea typeface="Segoe UI Black" panose="020B0A02040204020203" pitchFamily="34" charset="0"/>
              </a:rPr>
              <a:t>2</a:t>
            </a:r>
          </a:p>
        </p:txBody>
      </p:sp>
      <p:sp>
        <p:nvSpPr>
          <p:cNvPr id="1090" name="TextBox 1089">
            <a:extLst>
              <a:ext uri="{FF2B5EF4-FFF2-40B4-BE49-F238E27FC236}">
                <a16:creationId xmlns:a16="http://schemas.microsoft.com/office/drawing/2014/main" id="{2937ECB8-B9B0-0C03-034D-CCA1769ECCED}"/>
              </a:ext>
            </a:extLst>
          </p:cNvPr>
          <p:cNvSpPr txBox="1"/>
          <p:nvPr/>
        </p:nvSpPr>
        <p:spPr>
          <a:xfrm>
            <a:off x="1095991" y="2962208"/>
            <a:ext cx="7315200" cy="589136"/>
          </a:xfrm>
          <a:prstGeom prst="rect">
            <a:avLst/>
          </a:prstGeom>
          <a:noFill/>
        </p:spPr>
        <p:txBody>
          <a:bodyPr wrap="square" rtlCol="0">
            <a:spAutoFit/>
          </a:bodyPr>
          <a:lstStyle/>
          <a:p>
            <a:pPr>
              <a:lnSpc>
                <a:spcPct val="120000"/>
              </a:lnSpc>
            </a:pPr>
            <a:r>
              <a:rPr lang="en-US" i="1" dirty="0" err="1">
                <a:solidFill>
                  <a:schemeClr val="tx1"/>
                </a:solidFill>
                <a:latin typeface="Montserrat" panose="00000500000000000000" pitchFamily="2" charset="0"/>
              </a:rPr>
              <a:t>Một</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số</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hình</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thức</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trốn</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thuế</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cơ</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bản</a:t>
            </a:r>
            <a:r>
              <a:rPr lang="en-US" i="1" dirty="0">
                <a:solidFill>
                  <a:schemeClr val="tx1"/>
                </a:solidFill>
                <a:latin typeface="Montserrat" panose="00000500000000000000" pitchFamily="2" charset="0"/>
              </a:rPr>
              <a:t> </a:t>
            </a:r>
            <a:r>
              <a:rPr lang="vi-VN" i="1" dirty="0">
                <a:solidFill>
                  <a:schemeClr val="tx1"/>
                </a:solidFill>
                <a:latin typeface="Montserrat" panose="00000500000000000000" pitchFamily="2" charset="0"/>
              </a:rPr>
              <a:t>doanh nghiệp hoặc cá nhân kinh doanh </a:t>
            </a:r>
            <a:r>
              <a:rPr lang="en-US" i="1" dirty="0">
                <a:solidFill>
                  <a:schemeClr val="tx1"/>
                </a:solidFill>
                <a:latin typeface="Montserrat" panose="00000500000000000000" pitchFamily="2" charset="0"/>
              </a:rPr>
              <a:t>TMĐT </a:t>
            </a:r>
            <a:r>
              <a:rPr lang="en-US" i="1" dirty="0" err="1">
                <a:solidFill>
                  <a:schemeClr val="tx1"/>
                </a:solidFill>
                <a:latin typeface="Montserrat" panose="00000500000000000000" pitchFamily="2" charset="0"/>
              </a:rPr>
              <a:t>thực</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hiện</a:t>
            </a:r>
            <a:r>
              <a:rPr lang="en-US" i="1" dirty="0">
                <a:solidFill>
                  <a:schemeClr val="tx1"/>
                </a:solidFill>
                <a:latin typeface="Montserrat" panose="00000500000000000000" pitchFamily="2" charset="0"/>
              </a:rPr>
              <a:t> </a:t>
            </a:r>
            <a:r>
              <a:rPr lang="en-US" i="1" dirty="0" err="1">
                <a:solidFill>
                  <a:schemeClr val="tx1"/>
                </a:solidFill>
                <a:latin typeface="Montserrat" panose="00000500000000000000" pitchFamily="2" charset="0"/>
              </a:rPr>
              <a:t>để</a:t>
            </a:r>
            <a:r>
              <a:rPr lang="en-US" i="1" dirty="0">
                <a:solidFill>
                  <a:schemeClr val="tx1"/>
                </a:solidFill>
                <a:latin typeface="Montserrat" panose="00000500000000000000" pitchFamily="2" charset="0"/>
              </a:rPr>
              <a:t> </a:t>
            </a:r>
            <a:r>
              <a:rPr lang="vi-VN" i="1" dirty="0">
                <a:solidFill>
                  <a:schemeClr val="tx1"/>
                </a:solidFill>
                <a:latin typeface="Montserrat" panose="00000500000000000000" pitchFamily="2" charset="0"/>
              </a:rPr>
              <a:t>trốn thuế</a:t>
            </a:r>
            <a:endParaRPr lang="en-US" i="1" dirty="0">
              <a:solidFill>
                <a:schemeClr val="tx1"/>
              </a:solidFill>
              <a:latin typeface="Montserrat" panose="00000500000000000000" pitchFamily="2" charset="0"/>
            </a:endParaRPr>
          </a:p>
        </p:txBody>
      </p:sp>
      <p:sp>
        <p:nvSpPr>
          <p:cNvPr id="1091" name="Oval 1090">
            <a:extLst>
              <a:ext uri="{FF2B5EF4-FFF2-40B4-BE49-F238E27FC236}">
                <a16:creationId xmlns:a16="http://schemas.microsoft.com/office/drawing/2014/main" id="{5FF0103A-311A-518D-C780-76683C9EFEA1}"/>
              </a:ext>
            </a:extLst>
          </p:cNvPr>
          <p:cNvSpPr/>
          <p:nvPr/>
        </p:nvSpPr>
        <p:spPr>
          <a:xfrm>
            <a:off x="443975" y="3720807"/>
            <a:ext cx="548640" cy="548640"/>
          </a:xfrm>
          <a:prstGeom prst="ellipse">
            <a:avLst/>
          </a:prstGeom>
          <a:solidFill>
            <a:srgbClr val="005CA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Montserrat" panose="00000500000000000000" pitchFamily="2" charset="0"/>
                <a:ea typeface="Segoe UI Black" panose="020B0A02040204020203" pitchFamily="34" charset="0"/>
              </a:rPr>
              <a:t>3</a:t>
            </a:r>
          </a:p>
        </p:txBody>
      </p:sp>
      <p:sp>
        <p:nvSpPr>
          <p:cNvPr id="1092" name="TextBox 1091">
            <a:extLst>
              <a:ext uri="{FF2B5EF4-FFF2-40B4-BE49-F238E27FC236}">
                <a16:creationId xmlns:a16="http://schemas.microsoft.com/office/drawing/2014/main" id="{D4B3A717-6EBE-B80C-D556-B1656F2B5E0D}"/>
              </a:ext>
            </a:extLst>
          </p:cNvPr>
          <p:cNvSpPr txBox="1"/>
          <p:nvPr/>
        </p:nvSpPr>
        <p:spPr>
          <a:xfrm>
            <a:off x="1095991" y="4191944"/>
            <a:ext cx="7315200" cy="330603"/>
          </a:xfrm>
          <a:prstGeom prst="rect">
            <a:avLst/>
          </a:prstGeom>
          <a:noFill/>
        </p:spPr>
        <p:txBody>
          <a:bodyPr wrap="square" rtlCol="0">
            <a:spAutoFit/>
          </a:bodyPr>
          <a:lstStyle/>
          <a:p>
            <a:pPr>
              <a:lnSpc>
                <a:spcPct val="120000"/>
              </a:lnSpc>
            </a:pPr>
            <a:r>
              <a:rPr lang="en-US" i="1">
                <a:solidFill>
                  <a:schemeClr val="tx1"/>
                </a:solidFill>
                <a:latin typeface="Montserrat" panose="00000500000000000000" pitchFamily="2" charset="0"/>
              </a:rPr>
              <a:t>Kiến </a:t>
            </a:r>
            <a:r>
              <a:rPr lang="vi-VN" i="1">
                <a:solidFill>
                  <a:schemeClr val="tx1"/>
                </a:solidFill>
                <a:latin typeface="Montserrat" panose="00000500000000000000" pitchFamily="2" charset="0"/>
              </a:rPr>
              <a:t>nghị ở góc độ của cơ quan thuế để tối đa hóa số thuế thu được</a:t>
            </a:r>
            <a:endParaRPr lang="en-US" i="1">
              <a:solidFill>
                <a:schemeClr val="tx1"/>
              </a:solidFill>
              <a:latin typeface="Montserrat" panose="00000500000000000000" pitchFamily="2" charset="0"/>
            </a:endParaRPr>
          </a:p>
        </p:txBody>
      </p:sp>
      <p:sp>
        <p:nvSpPr>
          <p:cNvPr id="2" name="Slide Number Placeholder 1">
            <a:extLst>
              <a:ext uri="{FF2B5EF4-FFF2-40B4-BE49-F238E27FC236}">
                <a16:creationId xmlns:a16="http://schemas.microsoft.com/office/drawing/2014/main" id="{A942112F-2B9C-63E1-6F57-343C9983849C}"/>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149429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ED269A4E-07DA-2056-85B7-92D7AEC4E1A4}"/>
              </a:ext>
            </a:extLst>
          </p:cNvPr>
          <p:cNvCxnSpPr/>
          <p:nvPr/>
        </p:nvCxnSpPr>
        <p:spPr>
          <a:xfrm>
            <a:off x="8082280" y="1030514"/>
            <a:ext cx="0" cy="25603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B4B1556-FDC3-FAB6-A836-66D4F5040642}"/>
              </a:ext>
            </a:extLst>
          </p:cNvPr>
          <p:cNvCxnSpPr/>
          <p:nvPr/>
        </p:nvCxnSpPr>
        <p:spPr>
          <a:xfrm>
            <a:off x="3053080" y="1030514"/>
            <a:ext cx="50292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Top Corners Rounded 2">
            <a:extLst>
              <a:ext uri="{FF2B5EF4-FFF2-40B4-BE49-F238E27FC236}">
                <a16:creationId xmlns:a16="http://schemas.microsoft.com/office/drawing/2014/main" id="{F7303F87-9E9A-FFE5-9FFA-33AB6B60C1E4}"/>
              </a:ext>
            </a:extLst>
          </p:cNvPr>
          <p:cNvSpPr/>
          <p:nvPr/>
        </p:nvSpPr>
        <p:spPr>
          <a:xfrm flipV="1">
            <a:off x="0" y="-1"/>
            <a:ext cx="2468880" cy="5143501"/>
          </a:xfrm>
          <a:prstGeom prst="round2SameRect">
            <a:avLst>
              <a:gd name="adj1" fmla="val 8143"/>
              <a:gd name="adj2" fmla="val 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ông báo lên cơ quan thuế khi thay đổi đăng ký kinh doanh">
            <a:extLst>
              <a:ext uri="{FF2B5EF4-FFF2-40B4-BE49-F238E27FC236}">
                <a16:creationId xmlns:a16="http://schemas.microsoft.com/office/drawing/2014/main" id="{15BDC38C-3932-987A-A52D-010113D62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0" r="33867" b="350"/>
          <a:stretch>
            <a:fillRect/>
          </a:stretch>
        </p:blipFill>
        <p:spPr bwMode="auto">
          <a:xfrm>
            <a:off x="1097280" y="859064"/>
            <a:ext cx="2743200" cy="2743200"/>
          </a:xfrm>
          <a:custGeom>
            <a:avLst/>
            <a:gdLst>
              <a:gd name="connsiteX0" fmla="*/ 1574800 w 3149600"/>
              <a:gd name="connsiteY0" fmla="*/ 0 h 3149600"/>
              <a:gd name="connsiteX1" fmla="*/ 3149600 w 3149600"/>
              <a:gd name="connsiteY1" fmla="*/ 1574800 h 3149600"/>
              <a:gd name="connsiteX2" fmla="*/ 1574800 w 3149600"/>
              <a:gd name="connsiteY2" fmla="*/ 3149600 h 3149600"/>
              <a:gd name="connsiteX3" fmla="*/ 0 w 3149600"/>
              <a:gd name="connsiteY3" fmla="*/ 1574800 h 3149600"/>
              <a:gd name="connsiteX4" fmla="*/ 1574800 w 3149600"/>
              <a:gd name="connsiteY4" fmla="*/ 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3149600">
                <a:moveTo>
                  <a:pt x="1574800" y="0"/>
                </a:moveTo>
                <a:cubicBezTo>
                  <a:pt x="2444538" y="0"/>
                  <a:pt x="3149600" y="705062"/>
                  <a:pt x="3149600" y="1574800"/>
                </a:cubicBezTo>
                <a:cubicBezTo>
                  <a:pt x="3149600" y="2444538"/>
                  <a:pt x="2444538" y="3149600"/>
                  <a:pt x="1574800" y="3149600"/>
                </a:cubicBezTo>
                <a:cubicBezTo>
                  <a:pt x="705062" y="3149600"/>
                  <a:pt x="0" y="2444538"/>
                  <a:pt x="0" y="1574800"/>
                </a:cubicBezTo>
                <a:cubicBezTo>
                  <a:pt x="0" y="705062"/>
                  <a:pt x="705062" y="0"/>
                  <a:pt x="1574800" y="0"/>
                </a:cubicBezTo>
                <a:close/>
              </a:path>
            </a:pathLst>
          </a:custGeom>
          <a:noFill/>
          <a:ln w="76200">
            <a:solidFill>
              <a:srgbClr val="005CA1"/>
            </a:solidFill>
          </a:ln>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DB539BE2-D6A0-E625-752D-9EF7C8FC2C84}"/>
              </a:ext>
            </a:extLst>
          </p:cNvPr>
          <p:cNvCxnSpPr>
            <a:cxnSpLocks/>
          </p:cNvCxnSpPr>
          <p:nvPr/>
        </p:nvCxnSpPr>
        <p:spPr>
          <a:xfrm>
            <a:off x="2468880" y="631553"/>
            <a:ext cx="667512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5EC4872-AD02-3B7B-7155-7B3F900CF38D}"/>
              </a:ext>
            </a:extLst>
          </p:cNvPr>
          <p:cNvSpPr/>
          <p:nvPr/>
        </p:nvSpPr>
        <p:spPr>
          <a:xfrm>
            <a:off x="868680" y="630464"/>
            <a:ext cx="3200400" cy="3200400"/>
          </a:xfrm>
          <a:prstGeom prst="ellipse">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93D276-6BFC-0603-CD14-61E4CEC826CF}"/>
              </a:ext>
            </a:extLst>
          </p:cNvPr>
          <p:cNvSpPr/>
          <p:nvPr/>
        </p:nvSpPr>
        <p:spPr>
          <a:xfrm>
            <a:off x="2400300" y="561884"/>
            <a:ext cx="137160" cy="1371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392B895-BED8-856F-28E9-811B6D235762}"/>
              </a:ext>
            </a:extLst>
          </p:cNvPr>
          <p:cNvCxnSpPr>
            <a:cxnSpLocks/>
          </p:cNvCxnSpPr>
          <p:nvPr/>
        </p:nvCxnSpPr>
        <p:spPr>
          <a:xfrm>
            <a:off x="2074818" y="4046220"/>
            <a:ext cx="0" cy="109728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0FA829-2D73-9758-DBB5-222ED26E7FFA}"/>
              </a:ext>
            </a:extLst>
          </p:cNvPr>
          <p:cNvSpPr txBox="1"/>
          <p:nvPr/>
        </p:nvSpPr>
        <p:spPr>
          <a:xfrm>
            <a:off x="2286000" y="3071666"/>
            <a:ext cx="6400800" cy="1818768"/>
          </a:xfrm>
          <a:prstGeom prst="rect">
            <a:avLst/>
          </a:prstGeom>
          <a:noFill/>
        </p:spPr>
        <p:txBody>
          <a:bodyPr wrap="square" rtlCol="0">
            <a:spAutoFit/>
          </a:bodyPr>
          <a:lstStyle/>
          <a:p>
            <a:pPr algn="r">
              <a:lnSpc>
                <a:spcPct val="120000"/>
              </a:lnSpc>
            </a:pPr>
            <a:r>
              <a:rPr lang="en-US" sz="3200" b="1">
                <a:solidFill>
                  <a:srgbClr val="005CA1"/>
                </a:solidFill>
                <a:latin typeface="Montserrat" panose="00000500000000000000" pitchFamily="2" charset="0"/>
              </a:rPr>
              <a:t>Chương 1.</a:t>
            </a:r>
          </a:p>
          <a:p>
            <a:pPr algn="r">
              <a:lnSpc>
                <a:spcPct val="120000"/>
              </a:lnSpc>
            </a:pPr>
            <a:r>
              <a:rPr lang="en-US" sz="3200" b="1">
                <a:solidFill>
                  <a:srgbClr val="005CA1"/>
                </a:solidFill>
                <a:latin typeface="Montserrat" panose="00000500000000000000" pitchFamily="2" charset="0"/>
              </a:rPr>
              <a:t>Tổng quan về chính sách thuế trong TMĐT</a:t>
            </a:r>
          </a:p>
        </p:txBody>
      </p:sp>
      <p:cxnSp>
        <p:nvCxnSpPr>
          <p:cNvPr id="13" name="Straight Connector 12">
            <a:extLst>
              <a:ext uri="{FF2B5EF4-FFF2-40B4-BE49-F238E27FC236}">
                <a16:creationId xmlns:a16="http://schemas.microsoft.com/office/drawing/2014/main" id="{BD32C6D2-AC6A-CCD3-9CA4-9F7D56F22BA9}"/>
              </a:ext>
            </a:extLst>
          </p:cNvPr>
          <p:cNvCxnSpPr>
            <a:cxnSpLocks/>
          </p:cNvCxnSpPr>
          <p:nvPr/>
        </p:nvCxnSpPr>
        <p:spPr>
          <a:xfrm flipH="1">
            <a:off x="660400" y="2262483"/>
            <a:ext cx="368300" cy="13237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1BD829-D92A-C9B7-2F2A-F82D0C0CAD2F}"/>
              </a:ext>
            </a:extLst>
          </p:cNvPr>
          <p:cNvCxnSpPr>
            <a:cxnSpLocks/>
          </p:cNvCxnSpPr>
          <p:nvPr/>
        </p:nvCxnSpPr>
        <p:spPr>
          <a:xfrm flipH="1">
            <a:off x="798830" y="2130109"/>
            <a:ext cx="202312" cy="727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05A9E09-56CE-506E-13BB-E4D5A976657A}"/>
              </a:ext>
            </a:extLst>
          </p:cNvPr>
          <p:cNvSpPr/>
          <p:nvPr/>
        </p:nvSpPr>
        <p:spPr>
          <a:xfrm>
            <a:off x="568960" y="2363076"/>
            <a:ext cx="91440" cy="9144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0AC27BF-4C38-5435-C9B6-1C8EC7396BC0}"/>
              </a:ext>
            </a:extLst>
          </p:cNvPr>
          <p:cNvSpPr/>
          <p:nvPr/>
        </p:nvSpPr>
        <p:spPr>
          <a:xfrm>
            <a:off x="1064172" y="1289019"/>
            <a:ext cx="137160" cy="1371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5D8E066-B03E-AE6B-37E2-F8C35293EE80}"/>
              </a:ext>
            </a:extLst>
          </p:cNvPr>
          <p:cNvSpPr/>
          <p:nvPr/>
        </p:nvSpPr>
        <p:spPr>
          <a:xfrm>
            <a:off x="943566" y="2824368"/>
            <a:ext cx="137160" cy="1371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DF32F60-8D1F-D3F0-373C-16B20E16351D}"/>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251722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52D7-944E-044C-E7CD-5AE3C84F1E51}"/>
              </a:ext>
            </a:extLst>
          </p:cNvPr>
          <p:cNvSpPr>
            <a:spLocks noGrp="1"/>
          </p:cNvSpPr>
          <p:nvPr>
            <p:ph type="title"/>
          </p:nvPr>
        </p:nvSpPr>
        <p:spPr/>
        <p:txBody>
          <a:bodyPr/>
          <a:lstStyle/>
          <a:p>
            <a:r>
              <a:rPr lang="en-US"/>
              <a:t>1.1. Đặc điểm của chính sách thuế đối với TMĐT</a:t>
            </a:r>
          </a:p>
        </p:txBody>
      </p:sp>
      <p:pic>
        <p:nvPicPr>
          <p:cNvPr id="4" name="Graphic 3" descr="Harvey Balls 50% with solid fill">
            <a:extLst>
              <a:ext uri="{FF2B5EF4-FFF2-40B4-BE49-F238E27FC236}">
                <a16:creationId xmlns:a16="http://schemas.microsoft.com/office/drawing/2014/main" id="{0BB51ADB-A3E2-D3CA-389D-78E27A4878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700" y="1298303"/>
            <a:ext cx="594360" cy="594360"/>
          </a:xfrm>
          <a:prstGeom prst="rect">
            <a:avLst/>
          </a:prstGeom>
        </p:spPr>
      </p:pic>
      <p:sp>
        <p:nvSpPr>
          <p:cNvPr id="5" name="Rectangle: Rounded Corners 4">
            <a:extLst>
              <a:ext uri="{FF2B5EF4-FFF2-40B4-BE49-F238E27FC236}">
                <a16:creationId xmlns:a16="http://schemas.microsoft.com/office/drawing/2014/main" id="{157A050A-BC69-013D-B63B-FD5D90950090}"/>
              </a:ext>
            </a:extLst>
          </p:cNvPr>
          <p:cNvSpPr/>
          <p:nvPr/>
        </p:nvSpPr>
        <p:spPr>
          <a:xfrm>
            <a:off x="2410986" y="1337889"/>
            <a:ext cx="1828800" cy="457200"/>
          </a:xfrm>
          <a:prstGeom prst="round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latin typeface="Montserrat" panose="00000500000000000000" pitchFamily="2" charset="0"/>
              </a:rPr>
              <a:t>Trung lập</a:t>
            </a:r>
          </a:p>
        </p:txBody>
      </p:sp>
      <p:sp>
        <p:nvSpPr>
          <p:cNvPr id="6" name="Rectangle: Rounded Corners 5">
            <a:extLst>
              <a:ext uri="{FF2B5EF4-FFF2-40B4-BE49-F238E27FC236}">
                <a16:creationId xmlns:a16="http://schemas.microsoft.com/office/drawing/2014/main" id="{75AF1FEE-F7AB-9A49-AFCB-767A378FA343}"/>
              </a:ext>
            </a:extLst>
          </p:cNvPr>
          <p:cNvSpPr/>
          <p:nvPr/>
        </p:nvSpPr>
        <p:spPr>
          <a:xfrm>
            <a:off x="2410986" y="2091012"/>
            <a:ext cx="1828800" cy="457200"/>
          </a:xfrm>
          <a:prstGeom prst="round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latin typeface="Montserrat" panose="00000500000000000000" pitchFamily="2" charset="0"/>
              </a:rPr>
              <a:t>Hiệu quả</a:t>
            </a:r>
          </a:p>
        </p:txBody>
      </p:sp>
      <p:sp>
        <p:nvSpPr>
          <p:cNvPr id="7" name="Rectangle: Rounded Corners 6">
            <a:extLst>
              <a:ext uri="{FF2B5EF4-FFF2-40B4-BE49-F238E27FC236}">
                <a16:creationId xmlns:a16="http://schemas.microsoft.com/office/drawing/2014/main" id="{F698F79F-1BA2-30F4-BD94-2FC84AF18904}"/>
              </a:ext>
            </a:extLst>
          </p:cNvPr>
          <p:cNvSpPr/>
          <p:nvPr/>
        </p:nvSpPr>
        <p:spPr>
          <a:xfrm>
            <a:off x="2410986" y="2847517"/>
            <a:ext cx="1828800" cy="457200"/>
          </a:xfrm>
          <a:prstGeom prst="round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latin typeface="Montserrat" panose="00000500000000000000" pitchFamily="2" charset="0"/>
              </a:rPr>
              <a:t>Chính xác</a:t>
            </a:r>
          </a:p>
        </p:txBody>
      </p:sp>
      <p:sp>
        <p:nvSpPr>
          <p:cNvPr id="8" name="Rectangle: Rounded Corners 7">
            <a:extLst>
              <a:ext uri="{FF2B5EF4-FFF2-40B4-BE49-F238E27FC236}">
                <a16:creationId xmlns:a16="http://schemas.microsoft.com/office/drawing/2014/main" id="{9AD5B34C-D08E-4FF4-0FFF-BE71EF83C2E3}"/>
              </a:ext>
            </a:extLst>
          </p:cNvPr>
          <p:cNvSpPr/>
          <p:nvPr/>
        </p:nvSpPr>
        <p:spPr>
          <a:xfrm>
            <a:off x="2408810" y="3630630"/>
            <a:ext cx="1828800" cy="457200"/>
          </a:xfrm>
          <a:prstGeom prst="round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latin typeface="Montserrat" panose="00000500000000000000" pitchFamily="2" charset="0"/>
              </a:rPr>
              <a:t>Công bằng</a:t>
            </a:r>
          </a:p>
        </p:txBody>
      </p:sp>
      <p:sp>
        <p:nvSpPr>
          <p:cNvPr id="9" name="Rectangle: Rounded Corners 8">
            <a:extLst>
              <a:ext uri="{FF2B5EF4-FFF2-40B4-BE49-F238E27FC236}">
                <a16:creationId xmlns:a16="http://schemas.microsoft.com/office/drawing/2014/main" id="{42642DC7-C824-179F-BB26-262839D2E761}"/>
              </a:ext>
            </a:extLst>
          </p:cNvPr>
          <p:cNvSpPr/>
          <p:nvPr/>
        </p:nvSpPr>
        <p:spPr>
          <a:xfrm>
            <a:off x="2408810" y="4413097"/>
            <a:ext cx="1828800" cy="457200"/>
          </a:xfrm>
          <a:prstGeom prst="round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latin typeface="Montserrat" panose="00000500000000000000" pitchFamily="2" charset="0"/>
              </a:rPr>
              <a:t>Linh hoạt</a:t>
            </a:r>
          </a:p>
        </p:txBody>
      </p:sp>
      <p:grpSp>
        <p:nvGrpSpPr>
          <p:cNvPr id="22" name="Group 21">
            <a:extLst>
              <a:ext uri="{FF2B5EF4-FFF2-40B4-BE49-F238E27FC236}">
                <a16:creationId xmlns:a16="http://schemas.microsoft.com/office/drawing/2014/main" id="{D840D1DB-8816-632A-C6F4-C77F785D4C2C}"/>
              </a:ext>
            </a:extLst>
          </p:cNvPr>
          <p:cNvGrpSpPr/>
          <p:nvPr/>
        </p:nvGrpSpPr>
        <p:grpSpPr>
          <a:xfrm>
            <a:off x="986970" y="1516742"/>
            <a:ext cx="1424016" cy="91440"/>
            <a:chOff x="986970" y="1516742"/>
            <a:chExt cx="1424016" cy="91440"/>
          </a:xfrm>
        </p:grpSpPr>
        <p:sp>
          <p:nvSpPr>
            <p:cNvPr id="10" name="Oval 9">
              <a:extLst>
                <a:ext uri="{FF2B5EF4-FFF2-40B4-BE49-F238E27FC236}">
                  <a16:creationId xmlns:a16="http://schemas.microsoft.com/office/drawing/2014/main" id="{C26ADB55-9451-3C2B-531E-86977C4139FB}"/>
                </a:ext>
              </a:extLst>
            </p:cNvPr>
            <p:cNvSpPr/>
            <p:nvPr/>
          </p:nvSpPr>
          <p:spPr>
            <a:xfrm>
              <a:off x="986970" y="1516742"/>
              <a:ext cx="91440" cy="9144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E7295E5-53BD-1844-1330-B337524FDEBD}"/>
                </a:ext>
              </a:extLst>
            </p:cNvPr>
            <p:cNvCxnSpPr>
              <a:cxnSpLocks/>
            </p:cNvCxnSpPr>
            <p:nvPr/>
          </p:nvCxnSpPr>
          <p:spPr>
            <a:xfrm flipV="1">
              <a:off x="1039386" y="1566489"/>
              <a:ext cx="137160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4BFAD507-59C0-4D64-52D2-B1B65ADD76BB}"/>
              </a:ext>
            </a:extLst>
          </p:cNvPr>
          <p:cNvSpPr txBox="1"/>
          <p:nvPr/>
        </p:nvSpPr>
        <p:spPr>
          <a:xfrm>
            <a:off x="4484914" y="1230031"/>
            <a:ext cx="3840480" cy="616964"/>
          </a:xfrm>
          <a:prstGeom prst="rect">
            <a:avLst/>
          </a:prstGeom>
          <a:noFill/>
        </p:spPr>
        <p:txBody>
          <a:bodyPr wrap="square" rtlCol="0">
            <a:spAutoFit/>
          </a:bodyPr>
          <a:lstStyle/>
          <a:p>
            <a:pPr>
              <a:lnSpc>
                <a:spcPct val="110000"/>
              </a:lnSpc>
            </a:pPr>
            <a:r>
              <a:rPr lang="en-US" sz="1600">
                <a:latin typeface="Montserrat" panose="00000500000000000000" pitchFamily="2" charset="0"/>
              </a:rPr>
              <a:t>Đánh thuế trung lập &amp; bình đẳng giữa các </a:t>
            </a:r>
            <a:r>
              <a:rPr lang="en-US" sz="1600" b="1">
                <a:solidFill>
                  <a:srgbClr val="005CA1"/>
                </a:solidFill>
                <a:latin typeface="Montserrat" panose="00000500000000000000" pitchFamily="2" charset="0"/>
              </a:rPr>
              <a:t>hình thức thương mại</a:t>
            </a:r>
          </a:p>
        </p:txBody>
      </p:sp>
      <p:pic>
        <p:nvPicPr>
          <p:cNvPr id="15" name="Graphic 14" descr="Bar graph with upward trend outline">
            <a:extLst>
              <a:ext uri="{FF2B5EF4-FFF2-40B4-BE49-F238E27FC236}">
                <a16:creationId xmlns:a16="http://schemas.microsoft.com/office/drawing/2014/main" id="{FB47DF9C-9B1C-7C6E-322A-CB344BA61D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700" y="2022432"/>
            <a:ext cx="594360" cy="594360"/>
          </a:xfrm>
          <a:prstGeom prst="rect">
            <a:avLst/>
          </a:prstGeom>
        </p:spPr>
      </p:pic>
      <p:pic>
        <p:nvPicPr>
          <p:cNvPr id="17" name="Graphic 16" descr="Head with gears outline">
            <a:extLst>
              <a:ext uri="{FF2B5EF4-FFF2-40B4-BE49-F238E27FC236}">
                <a16:creationId xmlns:a16="http://schemas.microsoft.com/office/drawing/2014/main" id="{5537D2C6-7E86-8624-E517-155504C67B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894" y="2785681"/>
            <a:ext cx="594360" cy="594360"/>
          </a:xfrm>
          <a:prstGeom prst="rect">
            <a:avLst/>
          </a:prstGeom>
        </p:spPr>
      </p:pic>
      <p:pic>
        <p:nvPicPr>
          <p:cNvPr id="19" name="Graphic 18" descr="Scales of justice outline">
            <a:extLst>
              <a:ext uri="{FF2B5EF4-FFF2-40B4-BE49-F238E27FC236}">
                <a16:creationId xmlns:a16="http://schemas.microsoft.com/office/drawing/2014/main" id="{8473015D-7E60-87ED-CE89-0DC224562C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894" y="3493470"/>
            <a:ext cx="594360" cy="594360"/>
          </a:xfrm>
          <a:prstGeom prst="rect">
            <a:avLst/>
          </a:prstGeom>
        </p:spPr>
      </p:pic>
      <p:pic>
        <p:nvPicPr>
          <p:cNvPr id="21" name="Graphic 20" descr="Fork In Road outline">
            <a:extLst>
              <a:ext uri="{FF2B5EF4-FFF2-40B4-BE49-F238E27FC236}">
                <a16:creationId xmlns:a16="http://schemas.microsoft.com/office/drawing/2014/main" id="{8A2FEEEE-AF5F-AE03-6C80-B5F2F62998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6625" y="4315646"/>
            <a:ext cx="594360" cy="594360"/>
          </a:xfrm>
          <a:prstGeom prst="rect">
            <a:avLst/>
          </a:prstGeom>
        </p:spPr>
      </p:pic>
      <p:grpSp>
        <p:nvGrpSpPr>
          <p:cNvPr id="24" name="Group 23">
            <a:extLst>
              <a:ext uri="{FF2B5EF4-FFF2-40B4-BE49-F238E27FC236}">
                <a16:creationId xmlns:a16="http://schemas.microsoft.com/office/drawing/2014/main" id="{010F95FE-845E-65FA-258F-1CF1C1E57B3C}"/>
              </a:ext>
            </a:extLst>
          </p:cNvPr>
          <p:cNvGrpSpPr/>
          <p:nvPr/>
        </p:nvGrpSpPr>
        <p:grpSpPr>
          <a:xfrm>
            <a:off x="984794" y="2294421"/>
            <a:ext cx="1424016" cy="91440"/>
            <a:chOff x="986970" y="1516742"/>
            <a:chExt cx="1424016" cy="91440"/>
          </a:xfrm>
        </p:grpSpPr>
        <p:sp>
          <p:nvSpPr>
            <p:cNvPr id="25" name="Oval 24">
              <a:extLst>
                <a:ext uri="{FF2B5EF4-FFF2-40B4-BE49-F238E27FC236}">
                  <a16:creationId xmlns:a16="http://schemas.microsoft.com/office/drawing/2014/main" id="{785AFBD4-8810-8DDB-1FAB-E05933C823C6}"/>
                </a:ext>
              </a:extLst>
            </p:cNvPr>
            <p:cNvSpPr/>
            <p:nvPr/>
          </p:nvSpPr>
          <p:spPr>
            <a:xfrm>
              <a:off x="986970" y="1516742"/>
              <a:ext cx="91440" cy="9144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0B7C126-8740-1C56-A6F2-2EA4CE15F143}"/>
                </a:ext>
              </a:extLst>
            </p:cNvPr>
            <p:cNvCxnSpPr>
              <a:cxnSpLocks/>
            </p:cNvCxnSpPr>
            <p:nvPr/>
          </p:nvCxnSpPr>
          <p:spPr>
            <a:xfrm flipV="1">
              <a:off x="1039386" y="1566489"/>
              <a:ext cx="137160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354808DE-A762-A3E4-6CFA-6AD035F7186A}"/>
              </a:ext>
            </a:extLst>
          </p:cNvPr>
          <p:cNvGrpSpPr/>
          <p:nvPr/>
        </p:nvGrpSpPr>
        <p:grpSpPr>
          <a:xfrm>
            <a:off x="984794" y="3033114"/>
            <a:ext cx="1424016" cy="91440"/>
            <a:chOff x="986970" y="1516742"/>
            <a:chExt cx="1424016" cy="91440"/>
          </a:xfrm>
        </p:grpSpPr>
        <p:sp>
          <p:nvSpPr>
            <p:cNvPr id="28" name="Oval 27">
              <a:extLst>
                <a:ext uri="{FF2B5EF4-FFF2-40B4-BE49-F238E27FC236}">
                  <a16:creationId xmlns:a16="http://schemas.microsoft.com/office/drawing/2014/main" id="{C64498AB-CB16-F416-F1DE-3839BBB2E911}"/>
                </a:ext>
              </a:extLst>
            </p:cNvPr>
            <p:cNvSpPr/>
            <p:nvPr/>
          </p:nvSpPr>
          <p:spPr>
            <a:xfrm>
              <a:off x="986970" y="1516742"/>
              <a:ext cx="91440" cy="9144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217CD45C-9F02-1209-95A5-E2C9C98232EC}"/>
                </a:ext>
              </a:extLst>
            </p:cNvPr>
            <p:cNvCxnSpPr>
              <a:cxnSpLocks/>
            </p:cNvCxnSpPr>
            <p:nvPr/>
          </p:nvCxnSpPr>
          <p:spPr>
            <a:xfrm flipV="1">
              <a:off x="1039386" y="1566489"/>
              <a:ext cx="137160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1ED6B6AD-7EBB-2459-C5D7-C4A7DAC5FB4D}"/>
              </a:ext>
            </a:extLst>
          </p:cNvPr>
          <p:cNvGrpSpPr/>
          <p:nvPr/>
        </p:nvGrpSpPr>
        <p:grpSpPr>
          <a:xfrm>
            <a:off x="984794" y="3821554"/>
            <a:ext cx="1424016" cy="91440"/>
            <a:chOff x="986970" y="1516742"/>
            <a:chExt cx="1424016" cy="91440"/>
          </a:xfrm>
        </p:grpSpPr>
        <p:sp>
          <p:nvSpPr>
            <p:cNvPr id="31" name="Oval 30">
              <a:extLst>
                <a:ext uri="{FF2B5EF4-FFF2-40B4-BE49-F238E27FC236}">
                  <a16:creationId xmlns:a16="http://schemas.microsoft.com/office/drawing/2014/main" id="{36337213-2BEF-9B48-8643-708081179B95}"/>
                </a:ext>
              </a:extLst>
            </p:cNvPr>
            <p:cNvSpPr/>
            <p:nvPr/>
          </p:nvSpPr>
          <p:spPr>
            <a:xfrm>
              <a:off x="986970" y="1516742"/>
              <a:ext cx="91440" cy="9144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0E5907D-535C-8EAF-42BF-79B42988F2B4}"/>
                </a:ext>
              </a:extLst>
            </p:cNvPr>
            <p:cNvCxnSpPr>
              <a:cxnSpLocks/>
            </p:cNvCxnSpPr>
            <p:nvPr/>
          </p:nvCxnSpPr>
          <p:spPr>
            <a:xfrm flipV="1">
              <a:off x="1039386" y="1566489"/>
              <a:ext cx="137160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5FB46BFD-5A1F-B984-C2D0-62D70D0EC073}"/>
              </a:ext>
            </a:extLst>
          </p:cNvPr>
          <p:cNvGrpSpPr/>
          <p:nvPr/>
        </p:nvGrpSpPr>
        <p:grpSpPr>
          <a:xfrm>
            <a:off x="984794" y="4614021"/>
            <a:ext cx="1424016" cy="91440"/>
            <a:chOff x="986970" y="1516742"/>
            <a:chExt cx="1424016" cy="91440"/>
          </a:xfrm>
        </p:grpSpPr>
        <p:sp>
          <p:nvSpPr>
            <p:cNvPr id="34" name="Oval 33">
              <a:extLst>
                <a:ext uri="{FF2B5EF4-FFF2-40B4-BE49-F238E27FC236}">
                  <a16:creationId xmlns:a16="http://schemas.microsoft.com/office/drawing/2014/main" id="{474DF072-9049-E883-42B8-1E224FA97594}"/>
                </a:ext>
              </a:extLst>
            </p:cNvPr>
            <p:cNvSpPr/>
            <p:nvPr/>
          </p:nvSpPr>
          <p:spPr>
            <a:xfrm>
              <a:off x="986970" y="1516742"/>
              <a:ext cx="91440" cy="9144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B10A44DB-AD7F-F641-3868-4240101DA20C}"/>
                </a:ext>
              </a:extLst>
            </p:cNvPr>
            <p:cNvCxnSpPr>
              <a:cxnSpLocks/>
            </p:cNvCxnSpPr>
            <p:nvPr/>
          </p:nvCxnSpPr>
          <p:spPr>
            <a:xfrm flipV="1">
              <a:off x="1039386" y="1566489"/>
              <a:ext cx="137160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C80531C1-3C07-4B16-CC8D-7184DDDF6B6A}"/>
              </a:ext>
            </a:extLst>
          </p:cNvPr>
          <p:cNvSpPr txBox="1"/>
          <p:nvPr/>
        </p:nvSpPr>
        <p:spPr>
          <a:xfrm>
            <a:off x="4484914" y="1980805"/>
            <a:ext cx="3840480" cy="616964"/>
          </a:xfrm>
          <a:prstGeom prst="rect">
            <a:avLst/>
          </a:prstGeom>
          <a:noFill/>
        </p:spPr>
        <p:txBody>
          <a:bodyPr wrap="square" rtlCol="0">
            <a:spAutoFit/>
          </a:bodyPr>
          <a:lstStyle/>
          <a:p>
            <a:pPr>
              <a:lnSpc>
                <a:spcPct val="110000"/>
              </a:lnSpc>
            </a:pPr>
            <a:r>
              <a:rPr lang="en-US" sz="1600" b="1">
                <a:solidFill>
                  <a:srgbClr val="005CA1"/>
                </a:solidFill>
                <a:latin typeface="Montserrat" panose="00000500000000000000" pitchFamily="2" charset="0"/>
              </a:rPr>
              <a:t>Giảm thiểu </a:t>
            </a:r>
            <a:r>
              <a:rPr lang="en-US" sz="1600">
                <a:latin typeface="Montserrat" panose="00000500000000000000" pitchFamily="2" charset="0"/>
              </a:rPr>
              <a:t>thuế cho người đóng &amp; phí hành chính cho cơ quan thuế</a:t>
            </a:r>
          </a:p>
        </p:txBody>
      </p:sp>
      <p:sp>
        <p:nvSpPr>
          <p:cNvPr id="37" name="TextBox 36">
            <a:extLst>
              <a:ext uri="{FF2B5EF4-FFF2-40B4-BE49-F238E27FC236}">
                <a16:creationId xmlns:a16="http://schemas.microsoft.com/office/drawing/2014/main" id="{138B90A0-3C19-4BEC-3DB0-5CBCD049B548}"/>
              </a:ext>
            </a:extLst>
          </p:cNvPr>
          <p:cNvSpPr txBox="1"/>
          <p:nvPr/>
        </p:nvSpPr>
        <p:spPr>
          <a:xfrm>
            <a:off x="4484914" y="2775212"/>
            <a:ext cx="3840480" cy="616964"/>
          </a:xfrm>
          <a:prstGeom prst="rect">
            <a:avLst/>
          </a:prstGeom>
          <a:noFill/>
        </p:spPr>
        <p:txBody>
          <a:bodyPr wrap="square" rtlCol="0">
            <a:spAutoFit/>
          </a:bodyPr>
          <a:lstStyle/>
          <a:p>
            <a:pPr>
              <a:lnSpc>
                <a:spcPct val="110000"/>
              </a:lnSpc>
            </a:pPr>
            <a:r>
              <a:rPr lang="en-US" sz="1600">
                <a:latin typeface="Montserrat" panose="00000500000000000000" pitchFamily="2" charset="0"/>
              </a:rPr>
              <a:t>Quy định phải </a:t>
            </a:r>
            <a:r>
              <a:rPr lang="en-US" sz="1600" b="1">
                <a:solidFill>
                  <a:srgbClr val="005CA1"/>
                </a:solidFill>
                <a:latin typeface="Montserrat" panose="00000500000000000000" pitchFamily="2" charset="0"/>
              </a:rPr>
              <a:t>rõ ràng</a:t>
            </a:r>
            <a:r>
              <a:rPr lang="en-US" sz="1600">
                <a:latin typeface="Montserrat" panose="00000500000000000000" pitchFamily="2" charset="0"/>
              </a:rPr>
              <a:t>, </a:t>
            </a:r>
            <a:r>
              <a:rPr lang="en-US" sz="1600" b="1">
                <a:solidFill>
                  <a:srgbClr val="005CA1"/>
                </a:solidFill>
                <a:latin typeface="Montserrat" panose="00000500000000000000" pitchFamily="2" charset="0"/>
              </a:rPr>
              <a:t>dễ hiểu</a:t>
            </a:r>
            <a:r>
              <a:rPr lang="en-US" sz="1600">
                <a:latin typeface="Montserrat" panose="00000500000000000000" pitchFamily="2" charset="0"/>
              </a:rPr>
              <a:t>, lường trước hậu quả khi giao dịch</a:t>
            </a:r>
          </a:p>
        </p:txBody>
      </p:sp>
      <p:sp>
        <p:nvSpPr>
          <p:cNvPr id="38" name="TextBox 37">
            <a:extLst>
              <a:ext uri="{FF2B5EF4-FFF2-40B4-BE49-F238E27FC236}">
                <a16:creationId xmlns:a16="http://schemas.microsoft.com/office/drawing/2014/main" id="{14381291-D8FC-95E7-4986-2E65D4DF2A2F}"/>
              </a:ext>
            </a:extLst>
          </p:cNvPr>
          <p:cNvSpPr txBox="1"/>
          <p:nvPr/>
        </p:nvSpPr>
        <p:spPr>
          <a:xfrm>
            <a:off x="4463706" y="3558792"/>
            <a:ext cx="3840480" cy="616964"/>
          </a:xfrm>
          <a:prstGeom prst="rect">
            <a:avLst/>
          </a:prstGeom>
          <a:noFill/>
        </p:spPr>
        <p:txBody>
          <a:bodyPr wrap="square" rtlCol="0">
            <a:spAutoFit/>
          </a:bodyPr>
          <a:lstStyle/>
          <a:p>
            <a:pPr>
              <a:lnSpc>
                <a:spcPct val="110000"/>
              </a:lnSpc>
            </a:pPr>
            <a:r>
              <a:rPr lang="en-US" sz="1600">
                <a:latin typeface="Montserrat" panose="00000500000000000000" pitchFamily="2" charset="0"/>
              </a:rPr>
              <a:t>Đối tượng có </a:t>
            </a:r>
            <a:r>
              <a:rPr lang="en-US" sz="1600" b="1">
                <a:solidFill>
                  <a:srgbClr val="005CA1"/>
                </a:solidFill>
                <a:latin typeface="Montserrat" panose="00000500000000000000" pitchFamily="2" charset="0"/>
              </a:rPr>
              <a:t>điều kiện như nhau </a:t>
            </a:r>
            <a:r>
              <a:rPr lang="en-US" sz="1600">
                <a:latin typeface="Montserrat" panose="00000500000000000000" pitchFamily="2" charset="0"/>
              </a:rPr>
              <a:t>được đối xử thuế như nhau</a:t>
            </a:r>
          </a:p>
        </p:txBody>
      </p:sp>
      <p:sp>
        <p:nvSpPr>
          <p:cNvPr id="39" name="TextBox 38">
            <a:extLst>
              <a:ext uri="{FF2B5EF4-FFF2-40B4-BE49-F238E27FC236}">
                <a16:creationId xmlns:a16="http://schemas.microsoft.com/office/drawing/2014/main" id="{E23EC226-6B86-9494-96BA-303BEED7BEA1}"/>
              </a:ext>
            </a:extLst>
          </p:cNvPr>
          <p:cNvSpPr txBox="1"/>
          <p:nvPr/>
        </p:nvSpPr>
        <p:spPr>
          <a:xfrm>
            <a:off x="4484914" y="4333215"/>
            <a:ext cx="3840480" cy="616964"/>
          </a:xfrm>
          <a:prstGeom prst="rect">
            <a:avLst/>
          </a:prstGeom>
          <a:noFill/>
        </p:spPr>
        <p:txBody>
          <a:bodyPr wrap="square" rtlCol="0">
            <a:spAutoFit/>
          </a:bodyPr>
          <a:lstStyle/>
          <a:p>
            <a:pPr>
              <a:lnSpc>
                <a:spcPct val="110000"/>
              </a:lnSpc>
            </a:pPr>
            <a:r>
              <a:rPr lang="en-US" sz="1600" b="1">
                <a:solidFill>
                  <a:srgbClr val="005CA1"/>
                </a:solidFill>
                <a:latin typeface="Montserrat" panose="00000500000000000000" pitchFamily="2" charset="0"/>
              </a:rPr>
              <a:t>Bắt kịp </a:t>
            </a:r>
            <a:r>
              <a:rPr lang="en-US" sz="1600">
                <a:latin typeface="Montserrat" panose="00000500000000000000" pitchFamily="2" charset="0"/>
              </a:rPr>
              <a:t>với sự phát triển của công nghệ và nền thương mại</a:t>
            </a:r>
          </a:p>
        </p:txBody>
      </p:sp>
      <p:sp>
        <p:nvSpPr>
          <p:cNvPr id="40" name="TextBox 39">
            <a:extLst>
              <a:ext uri="{FF2B5EF4-FFF2-40B4-BE49-F238E27FC236}">
                <a16:creationId xmlns:a16="http://schemas.microsoft.com/office/drawing/2014/main" id="{03B81CA5-1024-531F-00B9-2A3985B41860}"/>
              </a:ext>
            </a:extLst>
          </p:cNvPr>
          <p:cNvSpPr txBox="1"/>
          <p:nvPr/>
        </p:nvSpPr>
        <p:spPr>
          <a:xfrm rot="16200000">
            <a:off x="8048571" y="3866029"/>
            <a:ext cx="1280160" cy="314445"/>
          </a:xfrm>
          <a:prstGeom prst="rect">
            <a:avLst/>
          </a:prstGeom>
          <a:noFill/>
        </p:spPr>
        <p:txBody>
          <a:bodyPr wrap="square" rtlCol="0">
            <a:spAutoFit/>
          </a:bodyPr>
          <a:lstStyle/>
          <a:p>
            <a:pPr>
              <a:lnSpc>
                <a:spcPct val="110000"/>
              </a:lnSpc>
            </a:pPr>
            <a:r>
              <a:rPr lang="en-US" i="1">
                <a:latin typeface="Montserrat" panose="00000500000000000000" pitchFamily="2" charset="0"/>
              </a:rPr>
              <a:t>Theo: OECD</a:t>
            </a:r>
          </a:p>
        </p:txBody>
      </p:sp>
      <p:cxnSp>
        <p:nvCxnSpPr>
          <p:cNvPr id="44" name="Straight Connector 43">
            <a:extLst>
              <a:ext uri="{FF2B5EF4-FFF2-40B4-BE49-F238E27FC236}">
                <a16:creationId xmlns:a16="http://schemas.microsoft.com/office/drawing/2014/main" id="{7B9C4577-0AFB-E50F-D28C-558F3961529F}"/>
              </a:ext>
            </a:extLst>
          </p:cNvPr>
          <p:cNvCxnSpPr/>
          <p:nvPr/>
        </p:nvCxnSpPr>
        <p:spPr>
          <a:xfrm flipV="1">
            <a:off x="8845874" y="3511590"/>
            <a:ext cx="0" cy="1048743"/>
          </a:xfrm>
          <a:prstGeom prst="line">
            <a:avLst/>
          </a:prstGeom>
          <a:ln w="12700">
            <a:solidFill>
              <a:srgbClr val="005CA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7BAA603-45F3-37C7-CE62-6EF8A16CD3FF}"/>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60674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5BEF6A-8084-1EFA-8902-07ADF23548E0}"/>
              </a:ext>
            </a:extLst>
          </p:cNvPr>
          <p:cNvSpPr>
            <a:spLocks noGrp="1"/>
          </p:cNvSpPr>
          <p:nvPr>
            <p:ph type="title"/>
          </p:nvPr>
        </p:nvSpPr>
        <p:spPr/>
        <p:txBody>
          <a:bodyPr/>
          <a:lstStyle/>
          <a:p>
            <a:r>
              <a:rPr lang="en-US"/>
              <a:t>1.1. Đặc điểm của chính sách thuế đối với TMĐT</a:t>
            </a:r>
          </a:p>
        </p:txBody>
      </p:sp>
      <p:sp>
        <p:nvSpPr>
          <p:cNvPr id="4" name="Text Placeholder 3">
            <a:extLst>
              <a:ext uri="{FF2B5EF4-FFF2-40B4-BE49-F238E27FC236}">
                <a16:creationId xmlns:a16="http://schemas.microsoft.com/office/drawing/2014/main" id="{15998EDB-A2A5-405B-44E6-6160C1AE7879}"/>
              </a:ext>
            </a:extLst>
          </p:cNvPr>
          <p:cNvSpPr>
            <a:spLocks noGrp="1"/>
          </p:cNvSpPr>
          <p:nvPr>
            <p:ph type="body" idx="1"/>
          </p:nvPr>
        </p:nvSpPr>
        <p:spPr/>
        <p:txBody>
          <a:bodyPr>
            <a:normAutofit/>
          </a:bodyPr>
          <a:lstStyle/>
          <a:p>
            <a:pPr marL="114300" indent="0">
              <a:buNone/>
            </a:pPr>
            <a:r>
              <a:rPr lang="vi-VN"/>
              <a:t>Quản lý thuế đối với hoạt động </a:t>
            </a:r>
            <a:r>
              <a:rPr lang="en-US"/>
              <a:t>TMĐT</a:t>
            </a:r>
            <a:r>
              <a:rPr lang="vi-VN"/>
              <a:t> nhằm đạt được các yêu cầu sau:</a:t>
            </a:r>
          </a:p>
          <a:p>
            <a:r>
              <a:rPr lang="vi-VN"/>
              <a:t>Quản lý được </a:t>
            </a:r>
            <a:r>
              <a:rPr lang="vi-VN" b="1">
                <a:solidFill>
                  <a:srgbClr val="005CA1"/>
                </a:solidFill>
              </a:rPr>
              <a:t>người nộp thuế</a:t>
            </a:r>
            <a:r>
              <a:rPr lang="vi-VN"/>
              <a:t> có tham gia hoạt động </a:t>
            </a:r>
            <a:r>
              <a:rPr lang="en-US"/>
              <a:t>TMĐT</a:t>
            </a:r>
            <a:r>
              <a:rPr lang="vi-VN"/>
              <a:t>.</a:t>
            </a:r>
          </a:p>
          <a:p>
            <a:r>
              <a:rPr lang="vi-VN"/>
              <a:t>Đảm bảo </a:t>
            </a:r>
            <a:r>
              <a:rPr lang="vi-VN" b="1">
                <a:solidFill>
                  <a:srgbClr val="005CA1"/>
                </a:solidFill>
              </a:rPr>
              <a:t>nguồn thu thuế</a:t>
            </a:r>
            <a:r>
              <a:rPr lang="vi-VN"/>
              <a:t> từ các hoạt động </a:t>
            </a:r>
            <a:r>
              <a:rPr lang="en-US"/>
              <a:t>TMĐT</a:t>
            </a:r>
            <a:r>
              <a:rPr lang="vi-VN"/>
              <a:t> được huy động đúng theo quy định vào ngân sách nhà nước.</a:t>
            </a:r>
          </a:p>
          <a:p>
            <a:r>
              <a:rPr lang="vi-VN"/>
              <a:t>Xây dựng các biện pháp quản lý thuế để </a:t>
            </a:r>
            <a:r>
              <a:rPr lang="vi-VN" b="1">
                <a:solidFill>
                  <a:srgbClr val="005CA1"/>
                </a:solidFill>
              </a:rPr>
              <a:t>hoàn thiện</a:t>
            </a:r>
            <a:r>
              <a:rPr lang="vi-VN"/>
              <a:t> quản lý thuế đối với hoạt động </a:t>
            </a:r>
            <a:r>
              <a:rPr lang="en-US"/>
              <a:t>TMĐT.</a:t>
            </a:r>
            <a:endParaRPr lang="vi-VN"/>
          </a:p>
          <a:p>
            <a:r>
              <a:rPr lang="en-US"/>
              <a:t>Đ</a:t>
            </a:r>
            <a:r>
              <a:rPr lang="vi-VN"/>
              <a:t>ảm bảo tất cả người nộp thuế hoạt động kinh doanh trong </a:t>
            </a:r>
            <a:r>
              <a:rPr lang="en-US"/>
              <a:t>TMĐT</a:t>
            </a:r>
            <a:r>
              <a:rPr lang="vi-VN"/>
              <a:t>.</a:t>
            </a:r>
          </a:p>
          <a:p>
            <a:r>
              <a:rPr lang="vi-VN" b="1">
                <a:solidFill>
                  <a:srgbClr val="005CA1"/>
                </a:solidFill>
              </a:rPr>
              <a:t>Hiện đại hóa</a:t>
            </a:r>
            <a:r>
              <a:rPr lang="vi-VN"/>
              <a:t> quản lý thuế đối với hoạt động thương mại điện tử.</a:t>
            </a:r>
          </a:p>
          <a:p>
            <a:r>
              <a:rPr lang="vi-VN"/>
              <a:t>Tăng cường vai trò giám sát, phối hợp cơ quan </a:t>
            </a:r>
            <a:r>
              <a:rPr lang="vi-VN" b="1">
                <a:solidFill>
                  <a:srgbClr val="005CA1"/>
                </a:solidFill>
              </a:rPr>
              <a:t>quản lý nhà nước</a:t>
            </a:r>
            <a:r>
              <a:rPr lang="vi-VN"/>
              <a:t>.</a:t>
            </a:r>
            <a:endParaRPr lang="en-US"/>
          </a:p>
        </p:txBody>
      </p:sp>
      <p:sp>
        <p:nvSpPr>
          <p:cNvPr id="5" name="Slide Number Placeholder 4">
            <a:extLst>
              <a:ext uri="{FF2B5EF4-FFF2-40B4-BE49-F238E27FC236}">
                <a16:creationId xmlns:a16="http://schemas.microsoft.com/office/drawing/2014/main" id="{07218654-15F8-0503-6B54-45DD53637059}"/>
              </a:ext>
            </a:extLst>
          </p:cNvPr>
          <p:cNvSpPr>
            <a:spLocks noGrp="1"/>
          </p:cNvSpPr>
          <p:nvPr>
            <p:ph type="sldNum" idx="12"/>
          </p:nvPr>
        </p:nvSpPr>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379807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927A-6A6C-9684-7C60-38A4F747D4EC}"/>
              </a:ext>
            </a:extLst>
          </p:cNvPr>
          <p:cNvSpPr>
            <a:spLocks noGrp="1"/>
          </p:cNvSpPr>
          <p:nvPr>
            <p:ph type="title"/>
          </p:nvPr>
        </p:nvSpPr>
        <p:spPr/>
        <p:txBody>
          <a:bodyPr/>
          <a:lstStyle/>
          <a:p>
            <a:r>
              <a:rPr lang="en-US"/>
              <a:t>1.2. Vai trò của chính sách thuế đối với TMĐT</a:t>
            </a:r>
          </a:p>
        </p:txBody>
      </p:sp>
      <p:sp>
        <p:nvSpPr>
          <p:cNvPr id="3" name="TextBox 2">
            <a:extLst>
              <a:ext uri="{FF2B5EF4-FFF2-40B4-BE49-F238E27FC236}">
                <a16:creationId xmlns:a16="http://schemas.microsoft.com/office/drawing/2014/main" id="{4BCBA421-B3E6-5952-7063-5041AF2E9DF5}"/>
              </a:ext>
            </a:extLst>
          </p:cNvPr>
          <p:cNvSpPr txBox="1"/>
          <p:nvPr/>
        </p:nvSpPr>
        <p:spPr>
          <a:xfrm>
            <a:off x="311700" y="1403454"/>
            <a:ext cx="1554480" cy="646331"/>
          </a:xfrm>
          <a:prstGeom prst="rect">
            <a:avLst/>
          </a:prstGeom>
          <a:noFill/>
        </p:spPr>
        <p:txBody>
          <a:bodyPr wrap="square" rtlCol="0">
            <a:spAutoFit/>
          </a:bodyPr>
          <a:lstStyle/>
          <a:p>
            <a:pPr algn="ctr"/>
            <a:r>
              <a:rPr lang="en-US" sz="3600" b="1">
                <a:solidFill>
                  <a:srgbClr val="005CA1"/>
                </a:solidFill>
                <a:latin typeface="Montserrat" panose="00000500000000000000" pitchFamily="2" charset="0"/>
              </a:rPr>
              <a:t>4.981</a:t>
            </a:r>
          </a:p>
        </p:txBody>
      </p:sp>
      <p:sp>
        <p:nvSpPr>
          <p:cNvPr id="4" name="TextBox 3">
            <a:extLst>
              <a:ext uri="{FF2B5EF4-FFF2-40B4-BE49-F238E27FC236}">
                <a16:creationId xmlns:a16="http://schemas.microsoft.com/office/drawing/2014/main" id="{1E15A130-E8EC-E0BB-CD01-96DFEE88CCAC}"/>
              </a:ext>
            </a:extLst>
          </p:cNvPr>
          <p:cNvSpPr txBox="1"/>
          <p:nvPr/>
        </p:nvSpPr>
        <p:spPr>
          <a:xfrm>
            <a:off x="403140" y="1984471"/>
            <a:ext cx="1371600" cy="307777"/>
          </a:xfrm>
          <a:prstGeom prst="rect">
            <a:avLst/>
          </a:prstGeom>
          <a:noFill/>
        </p:spPr>
        <p:txBody>
          <a:bodyPr wrap="square" rtlCol="0">
            <a:spAutoFit/>
          </a:bodyPr>
          <a:lstStyle/>
          <a:p>
            <a:pPr algn="ctr"/>
            <a:r>
              <a:rPr lang="en-US" i="1">
                <a:latin typeface="Montserrat" panose="00000500000000000000" pitchFamily="2" charset="0"/>
              </a:rPr>
              <a:t>nghìn tỉ USD</a:t>
            </a:r>
          </a:p>
        </p:txBody>
      </p:sp>
      <p:sp>
        <p:nvSpPr>
          <p:cNvPr id="5" name="TextBox 4">
            <a:extLst>
              <a:ext uri="{FF2B5EF4-FFF2-40B4-BE49-F238E27FC236}">
                <a16:creationId xmlns:a16="http://schemas.microsoft.com/office/drawing/2014/main" id="{F3D33B54-B9EA-749F-7948-DCE9A6487914}"/>
              </a:ext>
            </a:extLst>
          </p:cNvPr>
          <p:cNvSpPr txBox="1"/>
          <p:nvPr/>
        </p:nvSpPr>
        <p:spPr>
          <a:xfrm>
            <a:off x="1484454" y="1609298"/>
            <a:ext cx="1371600" cy="338554"/>
          </a:xfrm>
          <a:prstGeom prst="rect">
            <a:avLst/>
          </a:prstGeom>
          <a:noFill/>
        </p:spPr>
        <p:txBody>
          <a:bodyPr wrap="square" rtlCol="0">
            <a:spAutoFit/>
          </a:bodyPr>
          <a:lstStyle/>
          <a:p>
            <a:pPr algn="ctr"/>
            <a:r>
              <a:rPr lang="en-US" sz="1600">
                <a:solidFill>
                  <a:srgbClr val="FF0000"/>
                </a:solidFill>
                <a:latin typeface="Montserrat" panose="00000500000000000000" pitchFamily="2" charset="0"/>
                <a:sym typeface="Wingdings" panose="05000000000000000000" pitchFamily="2" charset="2"/>
              </a:rPr>
              <a:t> </a:t>
            </a:r>
            <a:r>
              <a:rPr lang="en-US" sz="1600" b="1">
                <a:solidFill>
                  <a:srgbClr val="FF0000"/>
                </a:solidFill>
                <a:latin typeface="Montserrat" panose="00000500000000000000" pitchFamily="2" charset="0"/>
              </a:rPr>
              <a:t>14,3%</a:t>
            </a:r>
          </a:p>
        </p:txBody>
      </p:sp>
      <p:sp>
        <p:nvSpPr>
          <p:cNvPr id="6" name="Oval 5">
            <a:extLst>
              <a:ext uri="{FF2B5EF4-FFF2-40B4-BE49-F238E27FC236}">
                <a16:creationId xmlns:a16="http://schemas.microsoft.com/office/drawing/2014/main" id="{13F5CDB1-E022-C88E-7FA5-E49098C2E08E}"/>
              </a:ext>
            </a:extLst>
          </p:cNvPr>
          <p:cNvSpPr/>
          <p:nvPr/>
        </p:nvSpPr>
        <p:spPr>
          <a:xfrm>
            <a:off x="1860743" y="2083774"/>
            <a:ext cx="79828" cy="79828"/>
          </a:xfrm>
          <a:prstGeom prst="ellipse">
            <a:avLst/>
          </a:prstGeom>
          <a:noFill/>
          <a:ln>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334B274-60B5-AC36-C0F4-6B768E394F1D}"/>
              </a:ext>
            </a:extLst>
          </p:cNvPr>
          <p:cNvCxnSpPr>
            <a:cxnSpLocks/>
          </p:cNvCxnSpPr>
          <p:nvPr/>
        </p:nvCxnSpPr>
        <p:spPr>
          <a:xfrm>
            <a:off x="1940571" y="2163442"/>
            <a:ext cx="182880" cy="274320"/>
          </a:xfrm>
          <a:prstGeom prst="line">
            <a:avLst/>
          </a:prstGeom>
          <a:ln w="12700">
            <a:solidFill>
              <a:srgbClr val="005CA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46AB2CB-9218-CF98-0B97-086B3E6D1D5B}"/>
              </a:ext>
            </a:extLst>
          </p:cNvPr>
          <p:cNvSpPr txBox="1"/>
          <p:nvPr/>
        </p:nvSpPr>
        <p:spPr>
          <a:xfrm>
            <a:off x="2747554" y="2250735"/>
            <a:ext cx="1371600" cy="338554"/>
          </a:xfrm>
          <a:prstGeom prst="rect">
            <a:avLst/>
          </a:prstGeom>
          <a:noFill/>
        </p:spPr>
        <p:txBody>
          <a:bodyPr wrap="square" rtlCol="0">
            <a:spAutoFit/>
          </a:bodyPr>
          <a:lstStyle/>
          <a:p>
            <a:pPr algn="ctr"/>
            <a:r>
              <a:rPr lang="en-US" sz="1600">
                <a:latin typeface="Montserrat" panose="00000500000000000000" pitchFamily="2" charset="0"/>
              </a:rPr>
              <a:t>Năm 2022</a:t>
            </a:r>
          </a:p>
        </p:txBody>
      </p:sp>
      <p:cxnSp>
        <p:nvCxnSpPr>
          <p:cNvPr id="16" name="Straight Connector 15">
            <a:extLst>
              <a:ext uri="{FF2B5EF4-FFF2-40B4-BE49-F238E27FC236}">
                <a16:creationId xmlns:a16="http://schemas.microsoft.com/office/drawing/2014/main" id="{24D6E4CC-646E-7705-DE90-14DB50DB0877}"/>
              </a:ext>
            </a:extLst>
          </p:cNvPr>
          <p:cNvCxnSpPr>
            <a:cxnSpLocks/>
          </p:cNvCxnSpPr>
          <p:nvPr/>
        </p:nvCxnSpPr>
        <p:spPr>
          <a:xfrm>
            <a:off x="2116194" y="2430505"/>
            <a:ext cx="640080" cy="0"/>
          </a:xfrm>
          <a:prstGeom prst="line">
            <a:avLst/>
          </a:prstGeom>
          <a:ln w="12700">
            <a:solidFill>
              <a:srgbClr val="005CA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C99590D-510F-9DC5-7B88-207A2499E13F}"/>
              </a:ext>
            </a:extLst>
          </p:cNvPr>
          <p:cNvSpPr txBox="1"/>
          <p:nvPr/>
        </p:nvSpPr>
        <p:spPr>
          <a:xfrm>
            <a:off x="4750871" y="1505861"/>
            <a:ext cx="3383280" cy="682623"/>
          </a:xfrm>
          <a:prstGeom prst="rect">
            <a:avLst/>
          </a:prstGeom>
          <a:noFill/>
        </p:spPr>
        <p:txBody>
          <a:bodyPr wrap="square" rtlCol="0">
            <a:spAutoFit/>
          </a:bodyPr>
          <a:lstStyle/>
          <a:p>
            <a:pPr>
              <a:lnSpc>
                <a:spcPct val="110000"/>
              </a:lnSpc>
            </a:pPr>
            <a:r>
              <a:rPr lang="en-US" sz="1800" b="1">
                <a:solidFill>
                  <a:srgbClr val="005CA1"/>
                </a:solidFill>
                <a:latin typeface="Montserrat" panose="00000500000000000000" pitchFamily="2" charset="0"/>
              </a:rPr>
              <a:t>Tăng</a:t>
            </a:r>
            <a:r>
              <a:rPr lang="en-US" sz="1800">
                <a:latin typeface="Montserrat" panose="00000500000000000000" pitchFamily="2" charset="0"/>
              </a:rPr>
              <a:t> nguồn thu ngân sách nhà nước</a:t>
            </a:r>
          </a:p>
        </p:txBody>
      </p:sp>
      <p:pic>
        <p:nvPicPr>
          <p:cNvPr id="3074" name="Picture 2" descr="More equal tax system needed[1]|chinadaily.com.cn">
            <a:extLst>
              <a:ext uri="{FF2B5EF4-FFF2-40B4-BE49-F238E27FC236}">
                <a16:creationId xmlns:a16="http://schemas.microsoft.com/office/drawing/2014/main" id="{9616EF12-3219-FFDB-525A-1F1596006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379" y="3022625"/>
            <a:ext cx="2587930"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83043BA-B89A-B508-40D1-DE35B0F54B79}"/>
              </a:ext>
            </a:extLst>
          </p:cNvPr>
          <p:cNvSpPr txBox="1"/>
          <p:nvPr/>
        </p:nvSpPr>
        <p:spPr>
          <a:xfrm>
            <a:off x="324049" y="1117924"/>
            <a:ext cx="1371600" cy="338554"/>
          </a:xfrm>
          <a:prstGeom prst="rect">
            <a:avLst/>
          </a:prstGeom>
          <a:noFill/>
        </p:spPr>
        <p:txBody>
          <a:bodyPr wrap="square" rtlCol="0">
            <a:spAutoFit/>
          </a:bodyPr>
          <a:lstStyle/>
          <a:p>
            <a:r>
              <a:rPr lang="en-US" sz="1600">
                <a:latin typeface="Montserrat" panose="00000500000000000000" pitchFamily="2" charset="0"/>
              </a:rPr>
              <a:t>TMĐT</a:t>
            </a:r>
          </a:p>
        </p:txBody>
      </p:sp>
      <p:sp>
        <p:nvSpPr>
          <p:cNvPr id="19" name="TextBox 18">
            <a:extLst>
              <a:ext uri="{FF2B5EF4-FFF2-40B4-BE49-F238E27FC236}">
                <a16:creationId xmlns:a16="http://schemas.microsoft.com/office/drawing/2014/main" id="{7C37470C-A439-529A-529D-9AA14E020D37}"/>
              </a:ext>
            </a:extLst>
          </p:cNvPr>
          <p:cNvSpPr txBox="1"/>
          <p:nvPr/>
        </p:nvSpPr>
        <p:spPr>
          <a:xfrm>
            <a:off x="358157" y="3457878"/>
            <a:ext cx="3474720" cy="1005840"/>
          </a:xfrm>
          <a:prstGeom prst="rect">
            <a:avLst/>
          </a:prstGeom>
          <a:noFill/>
        </p:spPr>
        <p:txBody>
          <a:bodyPr wrap="square" rtlCol="0">
            <a:spAutoFit/>
          </a:bodyPr>
          <a:lstStyle/>
          <a:p>
            <a:pPr>
              <a:lnSpc>
                <a:spcPct val="110000"/>
              </a:lnSpc>
            </a:pPr>
            <a:r>
              <a:rPr lang="en-US" sz="1800">
                <a:latin typeface="Montserrat" panose="00000500000000000000" pitchFamily="2" charset="0"/>
              </a:rPr>
              <a:t>Đảm bảo </a:t>
            </a:r>
            <a:r>
              <a:rPr lang="en-US" sz="1800" b="1">
                <a:solidFill>
                  <a:srgbClr val="005CA1"/>
                </a:solidFill>
                <a:latin typeface="Montserrat" panose="00000500000000000000" pitchFamily="2" charset="0"/>
              </a:rPr>
              <a:t>công bằng</a:t>
            </a:r>
            <a:r>
              <a:rPr lang="en-US" sz="1800">
                <a:latin typeface="Montserrat" panose="00000500000000000000" pitchFamily="2" charset="0"/>
              </a:rPr>
              <a:t> trong nghĩa vụ nộp thuế, thúc đẩy nền thương mại </a:t>
            </a:r>
            <a:r>
              <a:rPr lang="en-US" sz="1800" b="1">
                <a:solidFill>
                  <a:srgbClr val="005CA1"/>
                </a:solidFill>
                <a:latin typeface="Montserrat" panose="00000500000000000000" pitchFamily="2" charset="0"/>
              </a:rPr>
              <a:t>phát triển</a:t>
            </a:r>
          </a:p>
        </p:txBody>
      </p:sp>
      <p:cxnSp>
        <p:nvCxnSpPr>
          <p:cNvPr id="21" name="Straight Connector 20">
            <a:extLst>
              <a:ext uri="{FF2B5EF4-FFF2-40B4-BE49-F238E27FC236}">
                <a16:creationId xmlns:a16="http://schemas.microsoft.com/office/drawing/2014/main" id="{D0C3960E-3C55-4906-483D-F84F5CB765E4}"/>
              </a:ext>
            </a:extLst>
          </p:cNvPr>
          <p:cNvCxnSpPr>
            <a:cxnSpLocks/>
          </p:cNvCxnSpPr>
          <p:nvPr/>
        </p:nvCxnSpPr>
        <p:spPr>
          <a:xfrm>
            <a:off x="457200" y="2797829"/>
            <a:ext cx="7589520" cy="0"/>
          </a:xfrm>
          <a:prstGeom prst="line">
            <a:avLst/>
          </a:prstGeom>
          <a:ln w="12700">
            <a:solidFill>
              <a:srgbClr val="005CA1"/>
            </a:solidFill>
            <a:prstDash val="solid"/>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3F06FFCD-FE60-E555-4709-DC27792B0033}"/>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341491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F6FB-0D51-39CB-52FE-659D99D75465}"/>
              </a:ext>
            </a:extLst>
          </p:cNvPr>
          <p:cNvSpPr>
            <a:spLocks noGrp="1"/>
          </p:cNvSpPr>
          <p:nvPr>
            <p:ph type="title"/>
          </p:nvPr>
        </p:nvSpPr>
        <p:spPr/>
        <p:txBody>
          <a:bodyPr/>
          <a:lstStyle/>
          <a:p>
            <a:r>
              <a:rPr lang="en-US"/>
              <a:t>1.3. Chính sách thuế đối với TMĐT tại các quốc gia</a:t>
            </a:r>
          </a:p>
        </p:txBody>
      </p:sp>
      <p:sp>
        <p:nvSpPr>
          <p:cNvPr id="7" name="TextBox 6">
            <a:extLst>
              <a:ext uri="{FF2B5EF4-FFF2-40B4-BE49-F238E27FC236}">
                <a16:creationId xmlns:a16="http://schemas.microsoft.com/office/drawing/2014/main" id="{5F4D9280-2F01-CDC4-A8E7-6404826978D1}"/>
              </a:ext>
            </a:extLst>
          </p:cNvPr>
          <p:cNvSpPr txBox="1"/>
          <p:nvPr/>
        </p:nvSpPr>
        <p:spPr>
          <a:xfrm>
            <a:off x="2864612" y="2133323"/>
            <a:ext cx="2377440" cy="551433"/>
          </a:xfrm>
          <a:prstGeom prst="rect">
            <a:avLst/>
          </a:prstGeom>
          <a:noFill/>
        </p:spPr>
        <p:txBody>
          <a:bodyPr wrap="square" rtlCol="0">
            <a:spAutoFit/>
          </a:bodyPr>
          <a:lstStyle/>
          <a:p>
            <a:pPr algn="ctr">
              <a:lnSpc>
                <a:spcPct val="110000"/>
              </a:lnSpc>
            </a:pPr>
            <a:r>
              <a:rPr lang="en-US">
                <a:latin typeface="Montserrat" panose="00000500000000000000" pitchFamily="2" charset="0"/>
              </a:rPr>
              <a:t>Khó thu thuế xuyên biên giới hàng vô hình</a:t>
            </a:r>
            <a:endParaRPr lang="en-US" dirty="0">
              <a:latin typeface="Montserrat" panose="00000500000000000000" pitchFamily="2" charset="0"/>
            </a:endParaRPr>
          </a:p>
        </p:txBody>
      </p:sp>
      <p:sp>
        <p:nvSpPr>
          <p:cNvPr id="8" name="TextBox 7">
            <a:extLst>
              <a:ext uri="{FF2B5EF4-FFF2-40B4-BE49-F238E27FC236}">
                <a16:creationId xmlns:a16="http://schemas.microsoft.com/office/drawing/2014/main" id="{9A6B8C87-E45F-5F7F-207E-E5CB81F1A354}"/>
              </a:ext>
            </a:extLst>
          </p:cNvPr>
          <p:cNvSpPr txBox="1"/>
          <p:nvPr/>
        </p:nvSpPr>
        <p:spPr>
          <a:xfrm>
            <a:off x="4563402" y="1078900"/>
            <a:ext cx="2194560" cy="551433"/>
          </a:xfrm>
          <a:prstGeom prst="rect">
            <a:avLst/>
          </a:prstGeom>
          <a:noFill/>
        </p:spPr>
        <p:txBody>
          <a:bodyPr wrap="square" rtlCol="0">
            <a:spAutoFit/>
          </a:bodyPr>
          <a:lstStyle/>
          <a:p>
            <a:pPr algn="ctr">
              <a:lnSpc>
                <a:spcPct val="110000"/>
              </a:lnSpc>
            </a:pPr>
            <a:r>
              <a:rPr lang="en-US">
                <a:latin typeface="Montserrat" panose="00000500000000000000" pitchFamily="2" charset="0"/>
              </a:rPr>
              <a:t>Khó khăn xác định nơi cung cấp</a:t>
            </a:r>
            <a:endParaRPr lang="en-US" dirty="0">
              <a:latin typeface="Montserrat" panose="00000500000000000000" pitchFamily="2" charset="0"/>
            </a:endParaRPr>
          </a:p>
        </p:txBody>
      </p:sp>
      <p:sp>
        <p:nvSpPr>
          <p:cNvPr id="9" name="TextBox 8">
            <a:extLst>
              <a:ext uri="{FF2B5EF4-FFF2-40B4-BE49-F238E27FC236}">
                <a16:creationId xmlns:a16="http://schemas.microsoft.com/office/drawing/2014/main" id="{F51E32BD-D8F4-6D7D-1A41-A73D69DC748C}"/>
              </a:ext>
            </a:extLst>
          </p:cNvPr>
          <p:cNvSpPr txBox="1"/>
          <p:nvPr/>
        </p:nvSpPr>
        <p:spPr>
          <a:xfrm>
            <a:off x="6236851" y="2133322"/>
            <a:ext cx="2194560" cy="551433"/>
          </a:xfrm>
          <a:prstGeom prst="rect">
            <a:avLst/>
          </a:prstGeom>
          <a:noFill/>
        </p:spPr>
        <p:txBody>
          <a:bodyPr wrap="square" rtlCol="0">
            <a:spAutoFit/>
          </a:bodyPr>
          <a:lstStyle/>
          <a:p>
            <a:pPr algn="ctr">
              <a:lnSpc>
                <a:spcPct val="110000"/>
              </a:lnSpc>
            </a:pPr>
            <a:r>
              <a:rPr lang="en-US">
                <a:latin typeface="Montserrat" panose="00000500000000000000" pitchFamily="2" charset="0"/>
              </a:rPr>
              <a:t>Chỉ có doanh nghiệp cung cấp kê khai thuế</a:t>
            </a:r>
            <a:endParaRPr lang="en-US" dirty="0">
              <a:latin typeface="Montserrat" panose="00000500000000000000" pitchFamily="2" charset="0"/>
            </a:endParaRPr>
          </a:p>
        </p:txBody>
      </p:sp>
      <p:sp>
        <p:nvSpPr>
          <p:cNvPr id="10" name="Rectangle: Top Corners Rounded 9">
            <a:extLst>
              <a:ext uri="{FF2B5EF4-FFF2-40B4-BE49-F238E27FC236}">
                <a16:creationId xmlns:a16="http://schemas.microsoft.com/office/drawing/2014/main" id="{B8DCC226-BD54-03E2-F026-2037B09E50D0}"/>
              </a:ext>
            </a:extLst>
          </p:cNvPr>
          <p:cNvSpPr/>
          <p:nvPr/>
        </p:nvSpPr>
        <p:spPr>
          <a:xfrm rot="16200000">
            <a:off x="780913" y="683899"/>
            <a:ext cx="1737360" cy="2468880"/>
          </a:xfrm>
          <a:prstGeom prst="round2SameRect">
            <a:avLst>
              <a:gd name="adj1" fmla="val 7895"/>
              <a:gd name="adj2" fmla="val 0"/>
            </a:avLst>
          </a:prstGeom>
          <a:solidFill>
            <a:srgbClr val="005C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bIns="1005840" rtlCol="0" anchor="ctr"/>
          <a:lstStyle/>
          <a:p>
            <a:pPr algn="r">
              <a:lnSpc>
                <a:spcPct val="110000"/>
              </a:lnSpc>
            </a:pPr>
            <a:r>
              <a:rPr lang="en-US" sz="1600" b="1">
                <a:latin typeface="Montserrat" panose="00000500000000000000" pitchFamily="2" charset="0"/>
              </a:rPr>
              <a:t>Vấn đề</a:t>
            </a:r>
          </a:p>
          <a:p>
            <a:pPr algn="r">
              <a:lnSpc>
                <a:spcPct val="110000"/>
              </a:lnSpc>
            </a:pPr>
            <a:r>
              <a:rPr lang="en-US">
                <a:latin typeface="Montserrat" panose="00000500000000000000" pitchFamily="2" charset="0"/>
              </a:rPr>
              <a:t>Thất thu ngân sách nhà nước</a:t>
            </a:r>
          </a:p>
        </p:txBody>
      </p:sp>
      <p:sp>
        <p:nvSpPr>
          <p:cNvPr id="13" name="Oval 12">
            <a:extLst>
              <a:ext uri="{FF2B5EF4-FFF2-40B4-BE49-F238E27FC236}">
                <a16:creationId xmlns:a16="http://schemas.microsoft.com/office/drawing/2014/main" id="{6D4A0BB3-FBA6-73D9-FD5A-3E2A4EFB5D8A}"/>
              </a:ext>
            </a:extLst>
          </p:cNvPr>
          <p:cNvSpPr/>
          <p:nvPr/>
        </p:nvSpPr>
        <p:spPr>
          <a:xfrm>
            <a:off x="2073872" y="1590398"/>
            <a:ext cx="640080" cy="64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Single gear with solid fill">
            <a:extLst>
              <a:ext uri="{FF2B5EF4-FFF2-40B4-BE49-F238E27FC236}">
                <a16:creationId xmlns:a16="http://schemas.microsoft.com/office/drawing/2014/main" id="{06EE8ACF-B5BE-11DE-4087-A5A8310D1E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5312" y="1681723"/>
            <a:ext cx="457200" cy="457200"/>
          </a:xfrm>
          <a:prstGeom prst="rect">
            <a:avLst/>
          </a:prstGeom>
        </p:spPr>
      </p:pic>
      <p:sp>
        <p:nvSpPr>
          <p:cNvPr id="14" name="Rectangle: Top Corners Rounded 13">
            <a:extLst>
              <a:ext uri="{FF2B5EF4-FFF2-40B4-BE49-F238E27FC236}">
                <a16:creationId xmlns:a16="http://schemas.microsoft.com/office/drawing/2014/main" id="{66F097BB-EC0D-A468-85AE-EF74B783D0D0}"/>
              </a:ext>
            </a:extLst>
          </p:cNvPr>
          <p:cNvSpPr/>
          <p:nvPr/>
        </p:nvSpPr>
        <p:spPr>
          <a:xfrm rot="5400000" flipH="1">
            <a:off x="4870772" y="-959562"/>
            <a:ext cx="1737360" cy="5760720"/>
          </a:xfrm>
          <a:prstGeom prst="round2SameRect">
            <a:avLst>
              <a:gd name="adj1" fmla="val 9649"/>
              <a:gd name="adj2" fmla="val 0"/>
            </a:avLst>
          </a:prstGeom>
          <a:no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vert="eaVert" bIns="1097280" rtlCol="0" anchor="ctr"/>
          <a:lstStyle/>
          <a:p>
            <a:pPr algn="r">
              <a:lnSpc>
                <a:spcPct val="110000"/>
              </a:lnSpc>
            </a:pPr>
            <a:endParaRPr lang="en-US">
              <a:latin typeface="Montserrat" panose="00000500000000000000" pitchFamily="2" charset="0"/>
            </a:endParaRPr>
          </a:p>
        </p:txBody>
      </p:sp>
      <p:cxnSp>
        <p:nvCxnSpPr>
          <p:cNvPr id="27" name="Straight Connector 26">
            <a:extLst>
              <a:ext uri="{FF2B5EF4-FFF2-40B4-BE49-F238E27FC236}">
                <a16:creationId xmlns:a16="http://schemas.microsoft.com/office/drawing/2014/main" id="{B183DEF4-8324-9B6B-4093-8F55AD47091E}"/>
              </a:ext>
            </a:extLst>
          </p:cNvPr>
          <p:cNvCxnSpPr>
            <a:cxnSpLocks/>
          </p:cNvCxnSpPr>
          <p:nvPr/>
        </p:nvCxnSpPr>
        <p:spPr>
          <a:xfrm>
            <a:off x="2864612" y="1910438"/>
            <a:ext cx="4572000" cy="0"/>
          </a:xfrm>
          <a:prstGeom prst="line">
            <a:avLst/>
          </a:prstGeom>
          <a:ln w="57150">
            <a:solidFill>
              <a:srgbClr val="005CA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41A6D3C-783B-5E41-574F-BBF56ECD491B}"/>
              </a:ext>
            </a:extLst>
          </p:cNvPr>
          <p:cNvSpPr/>
          <p:nvPr/>
        </p:nvSpPr>
        <p:spPr>
          <a:xfrm>
            <a:off x="3736446" y="1643136"/>
            <a:ext cx="457200" cy="45720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No Touch with solid fill">
            <a:extLst>
              <a:ext uri="{FF2B5EF4-FFF2-40B4-BE49-F238E27FC236}">
                <a16:creationId xmlns:a16="http://schemas.microsoft.com/office/drawing/2014/main" id="{A134D216-B806-9CB4-3ACC-2FFF152AF1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82201" y="1681723"/>
            <a:ext cx="365760" cy="365760"/>
          </a:xfrm>
          <a:prstGeom prst="rect">
            <a:avLst/>
          </a:prstGeom>
        </p:spPr>
      </p:pic>
      <p:sp>
        <p:nvSpPr>
          <p:cNvPr id="22" name="Oval 21">
            <a:extLst>
              <a:ext uri="{FF2B5EF4-FFF2-40B4-BE49-F238E27FC236}">
                <a16:creationId xmlns:a16="http://schemas.microsoft.com/office/drawing/2014/main" id="{A8EC9BBE-F031-5172-9F25-1A7D510D80CD}"/>
              </a:ext>
            </a:extLst>
          </p:cNvPr>
          <p:cNvSpPr/>
          <p:nvPr/>
        </p:nvSpPr>
        <p:spPr>
          <a:xfrm>
            <a:off x="5423410" y="1643136"/>
            <a:ext cx="457200" cy="45720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Quill with solid fill">
            <a:extLst>
              <a:ext uri="{FF2B5EF4-FFF2-40B4-BE49-F238E27FC236}">
                <a16:creationId xmlns:a16="http://schemas.microsoft.com/office/drawing/2014/main" id="{98FDA93F-7A43-FAB9-DDD5-AB11F44E2D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18070" y="1734576"/>
            <a:ext cx="274320" cy="274320"/>
          </a:xfrm>
          <a:prstGeom prst="rect">
            <a:avLst/>
          </a:prstGeom>
        </p:spPr>
      </p:pic>
      <p:sp>
        <p:nvSpPr>
          <p:cNvPr id="23" name="Oval 22">
            <a:extLst>
              <a:ext uri="{FF2B5EF4-FFF2-40B4-BE49-F238E27FC236}">
                <a16:creationId xmlns:a16="http://schemas.microsoft.com/office/drawing/2014/main" id="{A9085DA3-5254-BA41-826B-8A0090C03C39}"/>
              </a:ext>
            </a:extLst>
          </p:cNvPr>
          <p:cNvSpPr/>
          <p:nvPr/>
        </p:nvSpPr>
        <p:spPr>
          <a:xfrm>
            <a:off x="7105531" y="1638842"/>
            <a:ext cx="457200" cy="45720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Map with pin with solid fill">
            <a:extLst>
              <a:ext uri="{FF2B5EF4-FFF2-40B4-BE49-F238E27FC236}">
                <a16:creationId xmlns:a16="http://schemas.microsoft.com/office/drawing/2014/main" id="{C7394F83-A00A-27C6-C1E8-B6AEC07BA67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51251" y="1671348"/>
            <a:ext cx="365760" cy="365760"/>
          </a:xfrm>
          <a:prstGeom prst="rect">
            <a:avLst/>
          </a:prstGeom>
        </p:spPr>
      </p:pic>
      <p:sp>
        <p:nvSpPr>
          <p:cNvPr id="29" name="TextBox 28">
            <a:extLst>
              <a:ext uri="{FF2B5EF4-FFF2-40B4-BE49-F238E27FC236}">
                <a16:creationId xmlns:a16="http://schemas.microsoft.com/office/drawing/2014/main" id="{45958D3E-1584-E007-5A67-36753EB5C2D5}"/>
              </a:ext>
            </a:extLst>
          </p:cNvPr>
          <p:cNvSpPr txBox="1"/>
          <p:nvPr/>
        </p:nvSpPr>
        <p:spPr>
          <a:xfrm>
            <a:off x="2954530" y="3945237"/>
            <a:ext cx="2468880" cy="548640"/>
          </a:xfrm>
          <a:prstGeom prst="rect">
            <a:avLst/>
          </a:prstGeom>
          <a:noFill/>
        </p:spPr>
        <p:txBody>
          <a:bodyPr wrap="square" rtlCol="0">
            <a:spAutoFit/>
          </a:bodyPr>
          <a:lstStyle/>
          <a:p>
            <a:pPr algn="ctr">
              <a:lnSpc>
                <a:spcPct val="110000"/>
              </a:lnSpc>
            </a:pPr>
            <a:r>
              <a:rPr lang="en-US">
                <a:latin typeface="Montserrat" panose="00000500000000000000" pitchFamily="2" charset="0"/>
              </a:rPr>
              <a:t>Yêu cầu nhà cung cấp nước ngoài đăng ký thuế</a:t>
            </a:r>
            <a:endParaRPr lang="en-US" dirty="0">
              <a:latin typeface="Montserrat" panose="00000500000000000000" pitchFamily="2" charset="0"/>
            </a:endParaRPr>
          </a:p>
        </p:txBody>
      </p:sp>
      <p:sp>
        <p:nvSpPr>
          <p:cNvPr id="31" name="TextBox 30">
            <a:extLst>
              <a:ext uri="{FF2B5EF4-FFF2-40B4-BE49-F238E27FC236}">
                <a16:creationId xmlns:a16="http://schemas.microsoft.com/office/drawing/2014/main" id="{5168BFBD-906F-235F-95BD-57232118E2BF}"/>
              </a:ext>
            </a:extLst>
          </p:cNvPr>
          <p:cNvSpPr txBox="1"/>
          <p:nvPr/>
        </p:nvSpPr>
        <p:spPr>
          <a:xfrm>
            <a:off x="6067979" y="2929200"/>
            <a:ext cx="2377440" cy="548640"/>
          </a:xfrm>
          <a:prstGeom prst="rect">
            <a:avLst/>
          </a:prstGeom>
          <a:noFill/>
        </p:spPr>
        <p:txBody>
          <a:bodyPr wrap="square" rtlCol="0">
            <a:spAutoFit/>
          </a:bodyPr>
          <a:lstStyle/>
          <a:p>
            <a:pPr algn="ctr">
              <a:lnSpc>
                <a:spcPct val="110000"/>
              </a:lnSpc>
            </a:pPr>
            <a:r>
              <a:rPr lang="en-US">
                <a:latin typeface="Montserrat" panose="00000500000000000000" pitchFamily="2" charset="0"/>
              </a:rPr>
              <a:t>Ứng dụng CNTT để nắm bắt thông tin giao dịch</a:t>
            </a:r>
            <a:endParaRPr lang="en-US" dirty="0">
              <a:latin typeface="Montserrat" panose="00000500000000000000" pitchFamily="2" charset="0"/>
            </a:endParaRPr>
          </a:p>
        </p:txBody>
      </p:sp>
      <p:sp>
        <p:nvSpPr>
          <p:cNvPr id="32" name="Rectangle: Top Corners Rounded 31">
            <a:extLst>
              <a:ext uri="{FF2B5EF4-FFF2-40B4-BE49-F238E27FC236}">
                <a16:creationId xmlns:a16="http://schemas.microsoft.com/office/drawing/2014/main" id="{00C3DFEF-2395-5AD6-F5F2-096B60F4377A}"/>
              </a:ext>
            </a:extLst>
          </p:cNvPr>
          <p:cNvSpPr/>
          <p:nvPr/>
        </p:nvSpPr>
        <p:spPr>
          <a:xfrm rot="16200000">
            <a:off x="780913" y="2501456"/>
            <a:ext cx="1737360" cy="2468880"/>
          </a:xfrm>
          <a:prstGeom prst="round2SameRect">
            <a:avLst>
              <a:gd name="adj1" fmla="val 7895"/>
              <a:gd name="adj2" fmla="val 0"/>
            </a:avLst>
          </a:prstGeom>
          <a:solidFill>
            <a:srgbClr val="005C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bIns="1005840" rtlCol="0" anchor="ctr"/>
          <a:lstStyle/>
          <a:p>
            <a:pPr algn="r">
              <a:lnSpc>
                <a:spcPct val="110000"/>
              </a:lnSpc>
            </a:pPr>
            <a:r>
              <a:rPr lang="en-US" sz="1600" b="1">
                <a:latin typeface="Montserrat" panose="00000500000000000000" pitchFamily="2" charset="0"/>
              </a:rPr>
              <a:t>Giải pháp</a:t>
            </a:r>
          </a:p>
          <a:p>
            <a:pPr algn="r">
              <a:lnSpc>
                <a:spcPct val="110000"/>
              </a:lnSpc>
            </a:pPr>
            <a:r>
              <a:rPr lang="en-US">
                <a:latin typeface="Montserrat" panose="00000500000000000000" pitchFamily="2" charset="0"/>
              </a:rPr>
              <a:t>Thất thu ngân sách nhà nước</a:t>
            </a:r>
          </a:p>
        </p:txBody>
      </p:sp>
      <p:sp>
        <p:nvSpPr>
          <p:cNvPr id="33" name="Oval 32">
            <a:extLst>
              <a:ext uri="{FF2B5EF4-FFF2-40B4-BE49-F238E27FC236}">
                <a16:creationId xmlns:a16="http://schemas.microsoft.com/office/drawing/2014/main" id="{EEB0342A-26F2-0CED-444B-2CF71D17B583}"/>
              </a:ext>
            </a:extLst>
          </p:cNvPr>
          <p:cNvSpPr/>
          <p:nvPr/>
        </p:nvSpPr>
        <p:spPr>
          <a:xfrm>
            <a:off x="2073872" y="3407955"/>
            <a:ext cx="640080" cy="64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Lights On with solid fill">
            <a:extLst>
              <a:ext uri="{FF2B5EF4-FFF2-40B4-BE49-F238E27FC236}">
                <a16:creationId xmlns:a16="http://schemas.microsoft.com/office/drawing/2014/main" id="{52273F65-2242-E912-8DEA-AFB6A8F17473}"/>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165312" y="3499280"/>
            <a:ext cx="457200" cy="457200"/>
          </a:xfrm>
          <a:prstGeom prst="rect">
            <a:avLst/>
          </a:prstGeom>
        </p:spPr>
      </p:pic>
      <p:sp>
        <p:nvSpPr>
          <p:cNvPr id="35" name="Rectangle: Top Corners Rounded 34">
            <a:extLst>
              <a:ext uri="{FF2B5EF4-FFF2-40B4-BE49-F238E27FC236}">
                <a16:creationId xmlns:a16="http://schemas.microsoft.com/office/drawing/2014/main" id="{9EEA2EC6-43EC-A95F-BE76-CDF44CE192D7}"/>
              </a:ext>
            </a:extLst>
          </p:cNvPr>
          <p:cNvSpPr/>
          <p:nvPr/>
        </p:nvSpPr>
        <p:spPr>
          <a:xfrm rot="5400000" flipH="1">
            <a:off x="4870772" y="857995"/>
            <a:ext cx="1737360" cy="5760720"/>
          </a:xfrm>
          <a:prstGeom prst="round2SameRect">
            <a:avLst>
              <a:gd name="adj1" fmla="val 9649"/>
              <a:gd name="adj2" fmla="val 0"/>
            </a:avLst>
          </a:prstGeom>
          <a:no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vert="eaVert" bIns="1097280" rtlCol="0" anchor="ctr"/>
          <a:lstStyle/>
          <a:p>
            <a:pPr algn="r">
              <a:lnSpc>
                <a:spcPct val="110000"/>
              </a:lnSpc>
            </a:pPr>
            <a:endParaRPr lang="en-US">
              <a:latin typeface="Montserrat" panose="00000500000000000000" pitchFamily="2" charset="0"/>
            </a:endParaRPr>
          </a:p>
        </p:txBody>
      </p:sp>
      <p:cxnSp>
        <p:nvCxnSpPr>
          <p:cNvPr id="36" name="Straight Connector 35">
            <a:extLst>
              <a:ext uri="{FF2B5EF4-FFF2-40B4-BE49-F238E27FC236}">
                <a16:creationId xmlns:a16="http://schemas.microsoft.com/office/drawing/2014/main" id="{8B501E16-1EE7-5BF5-EFCE-E4A0FCB03FA7}"/>
              </a:ext>
            </a:extLst>
          </p:cNvPr>
          <p:cNvCxnSpPr>
            <a:cxnSpLocks/>
          </p:cNvCxnSpPr>
          <p:nvPr/>
        </p:nvCxnSpPr>
        <p:spPr>
          <a:xfrm>
            <a:off x="2864612" y="3727995"/>
            <a:ext cx="4572000" cy="0"/>
          </a:xfrm>
          <a:prstGeom prst="line">
            <a:avLst/>
          </a:prstGeom>
          <a:ln w="57150">
            <a:solidFill>
              <a:srgbClr val="005CA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9EF4309D-3BB5-9EC3-0489-35140AB6729C}"/>
              </a:ext>
            </a:extLst>
          </p:cNvPr>
          <p:cNvSpPr/>
          <p:nvPr/>
        </p:nvSpPr>
        <p:spPr>
          <a:xfrm>
            <a:off x="3919326" y="3456399"/>
            <a:ext cx="457200" cy="45720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Freight with solid fill">
            <a:extLst>
              <a:ext uri="{FF2B5EF4-FFF2-40B4-BE49-F238E27FC236}">
                <a16:creationId xmlns:a16="http://schemas.microsoft.com/office/drawing/2014/main" id="{855F1736-B8B8-1CC9-6C05-E5F8C004A253}"/>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3965046" y="3499280"/>
            <a:ext cx="365760" cy="365760"/>
          </a:xfrm>
          <a:prstGeom prst="rect">
            <a:avLst/>
          </a:prstGeom>
        </p:spPr>
      </p:pic>
      <p:sp>
        <p:nvSpPr>
          <p:cNvPr id="41" name="Oval 40">
            <a:extLst>
              <a:ext uri="{FF2B5EF4-FFF2-40B4-BE49-F238E27FC236}">
                <a16:creationId xmlns:a16="http://schemas.microsoft.com/office/drawing/2014/main" id="{B21F3E2D-ED70-07D0-61D0-C2625960E380}"/>
              </a:ext>
            </a:extLst>
          </p:cNvPr>
          <p:cNvSpPr/>
          <p:nvPr/>
        </p:nvSpPr>
        <p:spPr>
          <a:xfrm>
            <a:off x="7105531" y="3456399"/>
            <a:ext cx="457200" cy="457200"/>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Connections with solid fill">
            <a:extLst>
              <a:ext uri="{FF2B5EF4-FFF2-40B4-BE49-F238E27FC236}">
                <a16:creationId xmlns:a16="http://schemas.microsoft.com/office/drawing/2014/main" id="{A9B703FE-439A-4EDB-1EE5-8C1360EFCE9F}"/>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7151251" y="3499280"/>
            <a:ext cx="365760" cy="365760"/>
          </a:xfrm>
          <a:prstGeom prst="rect">
            <a:avLst/>
          </a:prstGeom>
        </p:spPr>
      </p:pic>
      <p:sp>
        <p:nvSpPr>
          <p:cNvPr id="48" name="TextBox 47">
            <a:extLst>
              <a:ext uri="{FF2B5EF4-FFF2-40B4-BE49-F238E27FC236}">
                <a16:creationId xmlns:a16="http://schemas.microsoft.com/office/drawing/2014/main" id="{78210FCC-01C5-E630-13B9-BE1875981299}"/>
              </a:ext>
            </a:extLst>
          </p:cNvPr>
          <p:cNvSpPr txBox="1"/>
          <p:nvPr/>
        </p:nvSpPr>
        <p:spPr>
          <a:xfrm>
            <a:off x="311700" y="4663217"/>
            <a:ext cx="1371600" cy="338554"/>
          </a:xfrm>
          <a:prstGeom prst="rect">
            <a:avLst/>
          </a:prstGeom>
          <a:noFill/>
        </p:spPr>
        <p:txBody>
          <a:bodyPr wrap="square" rtlCol="0">
            <a:spAutoFit/>
          </a:bodyPr>
          <a:lstStyle/>
          <a:p>
            <a:pPr algn="just"/>
            <a:r>
              <a:rPr lang="en-US" sz="1600" b="1" dirty="0">
                <a:solidFill>
                  <a:srgbClr val="005CA1"/>
                </a:solidFill>
                <a:latin typeface="Montserrat" panose="00000500000000000000" pitchFamily="2" charset="0"/>
              </a:rPr>
              <a:t>Canada.</a:t>
            </a:r>
          </a:p>
        </p:txBody>
      </p:sp>
      <p:sp>
        <p:nvSpPr>
          <p:cNvPr id="3" name="Slide Number Placeholder 2">
            <a:extLst>
              <a:ext uri="{FF2B5EF4-FFF2-40B4-BE49-F238E27FC236}">
                <a16:creationId xmlns:a16="http://schemas.microsoft.com/office/drawing/2014/main" id="{F09BEEDB-1AC4-E6C6-D953-F0798AB668C0}"/>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05213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0043-E532-1403-D155-CBF5AD33EF77}"/>
              </a:ext>
            </a:extLst>
          </p:cNvPr>
          <p:cNvSpPr>
            <a:spLocks noGrp="1"/>
          </p:cNvSpPr>
          <p:nvPr>
            <p:ph type="title"/>
          </p:nvPr>
        </p:nvSpPr>
        <p:spPr/>
        <p:txBody>
          <a:bodyPr/>
          <a:lstStyle/>
          <a:p>
            <a:r>
              <a:rPr lang="en-US"/>
              <a:t>1.3. Chính sách thuế đối với TMĐT tại các quốc gia</a:t>
            </a:r>
          </a:p>
        </p:txBody>
      </p:sp>
      <p:sp>
        <p:nvSpPr>
          <p:cNvPr id="8" name="TextBox 7">
            <a:extLst>
              <a:ext uri="{FF2B5EF4-FFF2-40B4-BE49-F238E27FC236}">
                <a16:creationId xmlns:a16="http://schemas.microsoft.com/office/drawing/2014/main" id="{C8C8451F-E3B7-009B-8884-41A9B67AFFF8}"/>
              </a:ext>
            </a:extLst>
          </p:cNvPr>
          <p:cNvSpPr txBox="1"/>
          <p:nvPr/>
        </p:nvSpPr>
        <p:spPr>
          <a:xfrm>
            <a:off x="555403" y="1831781"/>
            <a:ext cx="7863840" cy="2393091"/>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sz="1800">
                <a:latin typeface="Montserrat" panose="00000500000000000000" pitchFamily="2" charset="0"/>
              </a:rPr>
              <a:t>R</a:t>
            </a:r>
            <a:r>
              <a:rPr lang="vi-VN" sz="1800">
                <a:latin typeface="Montserrat" panose="00000500000000000000" pitchFamily="2" charset="0"/>
              </a:rPr>
              <a:t>ủi ro </a:t>
            </a:r>
            <a:r>
              <a:rPr lang="vi-VN" sz="1800" b="1">
                <a:solidFill>
                  <a:srgbClr val="005CA1"/>
                </a:solidFill>
                <a:latin typeface="Montserrat" panose="00000500000000000000" pitchFamily="2" charset="0"/>
              </a:rPr>
              <a:t>chuyển lợi nhuận</a:t>
            </a:r>
            <a:r>
              <a:rPr lang="vi-VN" sz="1800">
                <a:latin typeface="Montserrat" panose="00000500000000000000" pitchFamily="2" charset="0"/>
              </a:rPr>
              <a:t> của doanh nghiệp </a:t>
            </a:r>
            <a:r>
              <a:rPr lang="en-US" sz="1800">
                <a:latin typeface="Montserrat" panose="00000500000000000000" pitchFamily="2" charset="0"/>
              </a:rPr>
              <a:t>sang các quốc </a:t>
            </a:r>
            <a:r>
              <a:rPr lang="vi-VN" sz="1800">
                <a:latin typeface="Montserrat" panose="00000500000000000000" pitchFamily="2" charset="0"/>
              </a:rPr>
              <a:t>gia có mức thuế thấp</a:t>
            </a:r>
            <a:r>
              <a:rPr lang="en-US" sz="1800">
                <a:latin typeface="Montserrat" panose="00000500000000000000" pitchFamily="2" charset="0"/>
              </a:rPr>
              <a:t>.</a:t>
            </a:r>
          </a:p>
          <a:p>
            <a:pPr marL="285750" indent="-285750">
              <a:lnSpc>
                <a:spcPct val="120000"/>
              </a:lnSpc>
              <a:buFont typeface="Arial" panose="020B0604020202020204" pitchFamily="34" charset="0"/>
              <a:buChar char="•"/>
            </a:pPr>
            <a:r>
              <a:rPr lang="en-US" sz="1800">
                <a:latin typeface="Montserrat" panose="00000500000000000000" pitchFamily="2" charset="0"/>
              </a:rPr>
              <a:t>C</a:t>
            </a:r>
            <a:r>
              <a:rPr lang="vi-VN" sz="1800">
                <a:latin typeface="Montserrat" panose="00000500000000000000" pitchFamily="2" charset="0"/>
              </a:rPr>
              <a:t>ông nghệ, trang thiết bị quản lý kỹ thuật khó quản lý, giám sát</a:t>
            </a:r>
            <a:r>
              <a:rPr lang="en-US" sz="1800">
                <a:latin typeface="Montserrat" panose="00000500000000000000" pitchFamily="2" charset="0"/>
              </a:rPr>
              <a:t>.</a:t>
            </a:r>
          </a:p>
          <a:p>
            <a:pPr marL="285750" indent="-285750">
              <a:lnSpc>
                <a:spcPct val="120000"/>
              </a:lnSpc>
              <a:buFont typeface="Arial" panose="020B0604020202020204" pitchFamily="34" charset="0"/>
              <a:buChar char="•"/>
            </a:pPr>
            <a:r>
              <a:rPr lang="en-US" sz="1800">
                <a:latin typeface="Montserrat" panose="00000500000000000000" pitchFamily="2" charset="0"/>
              </a:rPr>
              <a:t>Các doanh nghiệp kinh doanh thanh toán bằng </a:t>
            </a:r>
            <a:r>
              <a:rPr lang="en-US" sz="1800" b="1">
                <a:solidFill>
                  <a:srgbClr val="005CA1"/>
                </a:solidFill>
                <a:latin typeface="Montserrat" panose="00000500000000000000" pitchFamily="2" charset="0"/>
              </a:rPr>
              <a:t>tiền điện tử</a:t>
            </a:r>
            <a:r>
              <a:rPr lang="en-US" sz="1800">
                <a:latin typeface="Montserrat" panose="00000500000000000000" pitchFamily="2" charset="0"/>
              </a:rPr>
              <a:t>.</a:t>
            </a:r>
          </a:p>
          <a:p>
            <a:pPr marL="285750" indent="-285750">
              <a:lnSpc>
                <a:spcPct val="120000"/>
              </a:lnSpc>
              <a:buFont typeface="Arial" panose="020B0604020202020204" pitchFamily="34" charset="0"/>
              <a:buChar char="•"/>
            </a:pPr>
            <a:r>
              <a:rPr lang="en-US" sz="1800">
                <a:latin typeface="Montserrat" panose="00000500000000000000" pitchFamily="2" charset="0"/>
              </a:rPr>
              <a:t>Các quốc gia có mức thuế suất thấp không ký kết thỏa thuận trao đổi thông tin về thuế.</a:t>
            </a:r>
          </a:p>
          <a:p>
            <a:pPr marL="285750" indent="-285750">
              <a:lnSpc>
                <a:spcPct val="120000"/>
              </a:lnSpc>
              <a:buFont typeface="Arial" panose="020B0604020202020204" pitchFamily="34" charset="0"/>
              <a:buChar char="•"/>
            </a:pPr>
            <a:r>
              <a:rPr lang="en-US" sz="1800">
                <a:latin typeface="Montserrat" panose="00000500000000000000" pitchFamily="2" charset="0"/>
              </a:rPr>
              <a:t>H</a:t>
            </a:r>
            <a:r>
              <a:rPr lang="vi-VN" sz="1800">
                <a:latin typeface="Montserrat" panose="00000500000000000000" pitchFamily="2" charset="0"/>
              </a:rPr>
              <a:t>ệ thống máy tính mạng sử dụng các </a:t>
            </a:r>
            <a:r>
              <a:rPr lang="vi-VN" sz="1800" b="1">
                <a:solidFill>
                  <a:srgbClr val="005CA1"/>
                </a:solidFill>
                <a:latin typeface="Montserrat" panose="00000500000000000000" pitchFamily="2" charset="0"/>
              </a:rPr>
              <a:t>khóa mã số</a:t>
            </a:r>
            <a:r>
              <a:rPr lang="en-US" sz="1800">
                <a:latin typeface="Montserrat" panose="00000500000000000000" pitchFamily="2" charset="0"/>
              </a:rPr>
              <a:t>.</a:t>
            </a:r>
            <a:endParaRPr lang="en-US" sz="1800" dirty="0">
              <a:latin typeface="Montserrat" panose="00000500000000000000" pitchFamily="2" charset="0"/>
            </a:endParaRPr>
          </a:p>
        </p:txBody>
      </p:sp>
      <p:sp>
        <p:nvSpPr>
          <p:cNvPr id="13" name="Rectangle: Top Corners Rounded 12">
            <a:extLst>
              <a:ext uri="{FF2B5EF4-FFF2-40B4-BE49-F238E27FC236}">
                <a16:creationId xmlns:a16="http://schemas.microsoft.com/office/drawing/2014/main" id="{77187817-2E0C-1A55-5E61-9863943184C1}"/>
              </a:ext>
            </a:extLst>
          </p:cNvPr>
          <p:cNvSpPr/>
          <p:nvPr/>
        </p:nvSpPr>
        <p:spPr>
          <a:xfrm>
            <a:off x="441434" y="1264950"/>
            <a:ext cx="8229600" cy="457200"/>
          </a:xfrm>
          <a:prstGeom prst="round2SameRect">
            <a:avLst>
              <a:gd name="adj1" fmla="val 25288"/>
              <a:gd name="adj2" fmla="val 0"/>
            </a:avLst>
          </a:prstGeom>
          <a:solidFill>
            <a:srgbClr val="005CA1"/>
          </a:solid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b="1">
                <a:latin typeface="Montserrat" panose="00000500000000000000" pitchFamily="2" charset="0"/>
              </a:rPr>
              <a:t> Liên minh châu Âu (EU).</a:t>
            </a:r>
          </a:p>
        </p:txBody>
      </p:sp>
      <p:sp>
        <p:nvSpPr>
          <p:cNvPr id="14" name="Rectangle: Top Corners Rounded 13">
            <a:extLst>
              <a:ext uri="{FF2B5EF4-FFF2-40B4-BE49-F238E27FC236}">
                <a16:creationId xmlns:a16="http://schemas.microsoft.com/office/drawing/2014/main" id="{9F7060B4-CE18-0E9F-0358-8F12F7751C0B}"/>
              </a:ext>
            </a:extLst>
          </p:cNvPr>
          <p:cNvSpPr/>
          <p:nvPr/>
        </p:nvSpPr>
        <p:spPr>
          <a:xfrm flipV="1">
            <a:off x="441434" y="1713540"/>
            <a:ext cx="8229600" cy="2743200"/>
          </a:xfrm>
          <a:prstGeom prst="round2SameRect">
            <a:avLst>
              <a:gd name="adj1" fmla="val 3736"/>
              <a:gd name="adj2" fmla="val 0"/>
            </a:avLst>
          </a:prstGeom>
          <a:noFill/>
          <a:ln w="19050">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800" b="1">
              <a:latin typeface="Montserrat" panose="00000500000000000000" pitchFamily="2" charset="0"/>
            </a:endParaRPr>
          </a:p>
        </p:txBody>
      </p:sp>
      <p:sp>
        <p:nvSpPr>
          <p:cNvPr id="3" name="Slide Number Placeholder 2">
            <a:extLst>
              <a:ext uri="{FF2B5EF4-FFF2-40B4-BE49-F238E27FC236}">
                <a16:creationId xmlns:a16="http://schemas.microsoft.com/office/drawing/2014/main" id="{F7F50518-3647-1E67-3E8B-6A2BD22605FD}"/>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29231308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2195</Words>
  <Application>Microsoft Office PowerPoint</Application>
  <PresentationFormat>On-screen Show (16:9)</PresentationFormat>
  <Paragraphs>228</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Montserrat</vt:lpstr>
      <vt:lpstr>Oswald</vt:lpstr>
      <vt:lpstr>Courier New</vt:lpstr>
      <vt:lpstr>Comfortaa</vt:lpstr>
      <vt:lpstr>Simple Light</vt:lpstr>
      <vt:lpstr>PowerPoint Presentation</vt:lpstr>
      <vt:lpstr>Nêu các cách thức mà cơ quan chức năng đang tiến hành để thu thuế của các chủ thể có doanh thu trên các website, sàn giao dịch và mạng xã hội và các nền tảng công nghệ số khác…</vt:lpstr>
      <vt:lpstr>Nội dung chính</vt:lpstr>
      <vt:lpstr>PowerPoint Presentation</vt:lpstr>
      <vt:lpstr>1.1. Đặc điểm của chính sách thuế đối với TMĐT</vt:lpstr>
      <vt:lpstr>1.1. Đặc điểm của chính sách thuế đối với TMĐT</vt:lpstr>
      <vt:lpstr>1.2. Vai trò của chính sách thuế đối với TMĐT</vt:lpstr>
      <vt:lpstr>1.3. Chính sách thuế đối với TMĐT tại các quốc gia</vt:lpstr>
      <vt:lpstr>1.3. Chính sách thuế đối với TMĐT tại các quốc gia</vt:lpstr>
      <vt:lpstr>1.3. Chính sách thuế đối với TMĐT tại các quốc gia</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1.4. Chính sách thuế đối với TMĐT tại Việt Nam</vt:lpstr>
      <vt:lpstr>PowerPoint Presentation</vt:lpstr>
      <vt:lpstr>2. Vấn đề trong công tác quản lý thuế đối với TMĐT</vt:lpstr>
      <vt:lpstr>2. Vấn đề trong công tác quản lý thuế đối với TMĐT</vt:lpstr>
      <vt:lpstr>2. Vấn đề trong công tác quản lý thuế đối với TMĐT</vt:lpstr>
      <vt:lpstr>PowerPoint Presentation</vt:lpstr>
      <vt:lpstr>3. Kiến nghị</vt:lpstr>
      <vt:lpstr>3. Kiến nghị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 10</dc:creator>
  <cp:lastModifiedBy>Administrator</cp:lastModifiedBy>
  <cp:revision>24</cp:revision>
  <dcterms:modified xsi:type="dcterms:W3CDTF">2024-02-09T04:26:02Z</dcterms:modified>
</cp:coreProperties>
</file>