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70e251ad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70e251ad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70e251a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70e251a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0e251ad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70e251ad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70e251ad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70e251ad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70e251a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70e251a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70e251ad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70e251ad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70e251ad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70e251ad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70e251adc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70e251adc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jp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420"/>
              <a:t>Dynamics in Two-Sided Attention Markets </a:t>
            </a:r>
            <a:endParaRPr sz="34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CN" sz="3420"/>
              <a:t>— An Optimization Perspective</a:t>
            </a:r>
            <a:endParaRPr sz="34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Haiqing Zhu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66956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Panel: Prof. Lexing Xie, Dr. Yun Kuen Cheung, Dr. Thang Bui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510450" y="41488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Start Date: August,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- Two-sided Attention Market</a:t>
            </a:r>
            <a:endParaRPr/>
          </a:p>
        </p:txBody>
      </p:sp>
      <p:pic>
        <p:nvPicPr>
          <p:cNvPr id="68" name="Google Shape;68;p14" title="peo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896950"/>
            <a:ext cx="1349600" cy="13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166813" y="1992850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318475" y="1531150"/>
            <a:ext cx="30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Items (Visibilities, Qualities)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4" title="unnam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00" y="2026025"/>
            <a:ext cx="2075000" cy="10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- Two-sided Attention Market</a:t>
            </a:r>
            <a:endParaRPr/>
          </a:p>
        </p:txBody>
      </p:sp>
      <p:pic>
        <p:nvPicPr>
          <p:cNvPr id="77" name="Google Shape;77;p15" title="peo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896950"/>
            <a:ext cx="1349600" cy="13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166813" y="1992850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318475" y="1531150"/>
            <a:ext cx="30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Items (Visibilities, Qualities)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" name="Google Shape;80;p15" title="unnam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00" y="2026025"/>
            <a:ext cx="2075000" cy="10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 rot="10800000">
            <a:off x="2340213" y="2766775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998725" y="3246550"/>
            <a:ext cx="16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Consumptions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5" title="mone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713" y="3708250"/>
            <a:ext cx="775525" cy="7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- Two-sided Attention Market</a:t>
            </a:r>
            <a:endParaRPr/>
          </a:p>
        </p:txBody>
      </p:sp>
      <p:pic>
        <p:nvPicPr>
          <p:cNvPr id="89" name="Google Shape;89;p16" title="peo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896950"/>
            <a:ext cx="1349600" cy="13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2166813" y="1992850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318475" y="1531150"/>
            <a:ext cx="30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Items (Visibilities, Qualities)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6" title="unnam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00" y="2026025"/>
            <a:ext cx="2075000" cy="10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 rot="10800000">
            <a:off x="2340213" y="2766775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998725" y="3246550"/>
            <a:ext cx="16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Consumptions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5" name="Google Shape;95;p16" title="mone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713" y="3708250"/>
            <a:ext cx="775525" cy="7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camer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7175" y="1961488"/>
            <a:ext cx="1220525" cy="1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6028125" y="1992850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617575" y="1531150"/>
            <a:ext cx="195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Items (Qualities)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6"/>
          <p:cNvSpPr/>
          <p:nvPr/>
        </p:nvSpPr>
        <p:spPr>
          <a:xfrm rot="10800000">
            <a:off x="6028125" y="2766775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028125" y="3246550"/>
            <a:ext cx="11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Rewards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 - Two-sided Attention Market</a:t>
            </a:r>
            <a:endParaRPr/>
          </a:p>
        </p:txBody>
      </p:sp>
      <p:pic>
        <p:nvPicPr>
          <p:cNvPr id="106" name="Google Shape;106;p17" title="peop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25" y="1896950"/>
            <a:ext cx="1349600" cy="13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2166813" y="1992850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318475" y="1531150"/>
            <a:ext cx="304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Items (Visibilities, Qualities)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17" title="unname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500" y="2026025"/>
            <a:ext cx="2075000" cy="109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/>
        </p:nvSpPr>
        <p:spPr>
          <a:xfrm rot="10800000">
            <a:off x="2340213" y="2766775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1998725" y="3246550"/>
            <a:ext cx="16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Consumptions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2" name="Google Shape;112;p17" title="mone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4713" y="3708250"/>
            <a:ext cx="775525" cy="7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 title="camer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7175" y="1961488"/>
            <a:ext cx="1220525" cy="12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>
            <a:off x="6028125" y="1992850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617575" y="1531150"/>
            <a:ext cx="195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Items (Qualities)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p17"/>
          <p:cNvSpPr/>
          <p:nvPr/>
        </p:nvSpPr>
        <p:spPr>
          <a:xfrm rot="10800000">
            <a:off x="6028125" y="2766775"/>
            <a:ext cx="1130400" cy="350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6028125" y="3246550"/>
            <a:ext cx="11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Rewards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Model: Mathematical Abstraction</a:t>
            </a:r>
            <a:endParaRPr/>
          </a:p>
        </p:txBody>
      </p:sp>
      <p:pic>
        <p:nvPicPr>
          <p:cNvPr id="123" name="Google Shape;123;p18" title="twosided_overview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3225"/>
            <a:ext cx="8839199" cy="2137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18"/>
          <p:cNvCxnSpPr/>
          <p:nvPr/>
        </p:nvCxnSpPr>
        <p:spPr>
          <a:xfrm rot="10800000">
            <a:off x="302275" y="3638575"/>
            <a:ext cx="824100" cy="6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8"/>
          <p:cNvSpPr txBox="1"/>
          <p:nvPr/>
        </p:nvSpPr>
        <p:spPr>
          <a:xfrm>
            <a:off x="4216225" y="4125775"/>
            <a:ext cx="14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Visibility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 rot="10800000">
            <a:off x="3544500" y="3607350"/>
            <a:ext cx="824100" cy="6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8"/>
          <p:cNvSpPr txBox="1"/>
          <p:nvPr/>
        </p:nvSpPr>
        <p:spPr>
          <a:xfrm>
            <a:off x="1041575" y="4181675"/>
            <a:ext cx="14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Popularity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p18"/>
          <p:cNvCxnSpPr/>
          <p:nvPr/>
        </p:nvCxnSpPr>
        <p:spPr>
          <a:xfrm rot="10800000">
            <a:off x="6518325" y="3638575"/>
            <a:ext cx="824100" cy="6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8"/>
          <p:cNvSpPr txBox="1"/>
          <p:nvPr/>
        </p:nvSpPr>
        <p:spPr>
          <a:xfrm>
            <a:off x="7127625" y="4125775"/>
            <a:ext cx="14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Quality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Results: Behaviour of Attention Dynamics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311700" y="1173425"/>
            <a:ext cx="8603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-"/>
            </a:pPr>
            <a:r>
              <a:rPr b="1" lang="zh-CN"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Equivalence to Optimisation Dynamics: </a:t>
            </a:r>
            <a:r>
              <a:rPr lang="zh-CN"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 is proven that, the two sided market dynamics (under various recommendation policies) are equivalent to mirror descent w.r.t. some potential functions (not necessarily convex)</a:t>
            </a:r>
            <a:endParaRPr sz="2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Results: Behaviour of Attention Dynamics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11700" y="1173425"/>
            <a:ext cx="8603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-"/>
            </a:pPr>
            <a:r>
              <a:rPr b="1" lang="zh-CN"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Equivalence to Optimisation Dynamics: </a:t>
            </a:r>
            <a:r>
              <a:rPr lang="zh-CN"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It is proven that, the two sided market dynamics (under various recommendation policies) are equivalent to mirror descent w.r.t. some potential functions (not necessarily convex)</a:t>
            </a:r>
            <a:endParaRPr sz="2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00"/>
              <a:buFont typeface="Proxima Nova"/>
              <a:buChar char="-"/>
            </a:pPr>
            <a:r>
              <a:rPr b="1" lang="zh-CN" sz="2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Convergence Behaviours: </a:t>
            </a:r>
            <a:endParaRPr b="1" sz="2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20" title="teaser-concave_side_by_side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225" y="2897700"/>
            <a:ext cx="6287201" cy="214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Progress/Plan:</a:t>
            </a: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264725" y="2861150"/>
            <a:ext cx="1252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2023.8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Start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49" name="Google Shape;149;p21"/>
          <p:cNvCxnSpPr/>
          <p:nvPr/>
        </p:nvCxnSpPr>
        <p:spPr>
          <a:xfrm>
            <a:off x="819300" y="2640150"/>
            <a:ext cx="75054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21"/>
          <p:cNvCxnSpPr/>
          <p:nvPr/>
        </p:nvCxnSpPr>
        <p:spPr>
          <a:xfrm>
            <a:off x="819300" y="2475750"/>
            <a:ext cx="0" cy="1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1"/>
          <p:cNvCxnSpPr/>
          <p:nvPr/>
        </p:nvCxnSpPr>
        <p:spPr>
          <a:xfrm>
            <a:off x="4931875" y="2640150"/>
            <a:ext cx="0" cy="1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7024075" y="2640150"/>
            <a:ext cx="0" cy="1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1"/>
          <p:cNvSpPr/>
          <p:nvPr/>
        </p:nvSpPr>
        <p:spPr>
          <a:xfrm>
            <a:off x="819300" y="2290450"/>
            <a:ext cx="2945100" cy="1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186500" y="1600150"/>
            <a:ext cx="22107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1: Betting Market (Published in ICML’24)</a:t>
            </a:r>
            <a:endParaRPr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3764400" y="2290450"/>
            <a:ext cx="4370700" cy="1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3774600" y="617038"/>
            <a:ext cx="15948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2: Entry Barrier (Rejected by AAAI’25, plan to resubmit: Neurips’25)</a:t>
            </a:r>
            <a:endParaRPr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3764400" y="2149375"/>
            <a:ext cx="4370700" cy="1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5369400" y="617050"/>
            <a:ext cx="13320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3: Two-sided Market</a:t>
            </a:r>
            <a:endParaRPr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Submitted to EC’25</a:t>
            </a:r>
            <a:endParaRPr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6701400" y="617050"/>
            <a:ext cx="15948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4: </a:t>
            </a:r>
            <a:r>
              <a:rPr lang="zh-CN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Anticipating</a:t>
            </a:r>
            <a:r>
              <a:rPr lang="zh-CN" sz="13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agents in machine learning. Plan to submit: Neurips’25</a:t>
            </a:r>
            <a:endParaRPr sz="13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3764400" y="2013475"/>
            <a:ext cx="4370700" cy="1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931875" y="2861150"/>
            <a:ext cx="23178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2024.9 - 2025.1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Internship at MPI Tuebingen</a:t>
            </a:r>
            <a:endParaRPr sz="16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931875" y="2768950"/>
            <a:ext cx="2087100" cy="1359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>
            <a:off x="3774600" y="2475750"/>
            <a:ext cx="0" cy="17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1"/>
          <p:cNvSpPr txBox="1"/>
          <p:nvPr/>
        </p:nvSpPr>
        <p:spPr>
          <a:xfrm>
            <a:off x="231300" y="3485150"/>
            <a:ext cx="878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Potential projects: 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Multi-dimentional Betting Markets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Explore - Exploit dynamics in Attention Markets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3. Dynamics in Academic Markets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