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81" r:id="rId11"/>
    <p:sldId id="282" r:id="rId12"/>
    <p:sldId id="264" r:id="rId13"/>
    <p:sldId id="283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09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4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8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6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3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51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98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1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1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36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0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05F91-7B2F-47DB-937C-0CD5E4C63EE5}" type="datetimeFigureOut">
              <a:rPr lang="en-US" smtClean="0"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DD6FD9-F357-4029-A97F-7EAA250A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ALGORITMA GENETIKA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Kelompok 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" y="593611"/>
            <a:ext cx="10375900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 bepergian dari rumah ke sebuah toko atau dari sebuah ke toko lainnya memerlukan biaya, seperti pada table berikut (dalam ribu).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07497"/>
              </p:ext>
            </p:extLst>
          </p:nvPr>
        </p:nvGraphicFramePr>
        <p:xfrm>
          <a:off x="922020" y="1309370"/>
          <a:ext cx="10190479" cy="4913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1148"/>
                <a:gridCol w="1080131"/>
                <a:gridCol w="1034372"/>
                <a:gridCol w="1035436"/>
                <a:gridCol w="1035436"/>
                <a:gridCol w="1035436"/>
                <a:gridCol w="1035436"/>
                <a:gridCol w="1035436"/>
                <a:gridCol w="1035436"/>
                <a:gridCol w="932212"/>
              </a:tblGrid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Rumah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8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Rumah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</a:tr>
              <a:tr h="4913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Toko 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5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676685"/>
            <a:ext cx="80010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Diketahui bahwa DVD tersebut juga dijual di amazon, dengan harga yang bervariasi.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36501"/>
              </p:ext>
            </p:extLst>
          </p:nvPr>
        </p:nvGraphicFramePr>
        <p:xfrm>
          <a:off x="841374" y="1087567"/>
          <a:ext cx="5318126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780"/>
                <a:gridCol w="399734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DVD ke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Harga di amazon (dalam ribu)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135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170</a:t>
                      </a: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155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23900" y="4324569"/>
            <a:ext cx="10693400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 setiap DVD, Erwin bisa memilih untuk membeli DVD tersebut di toko atau di amazon.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 membeli semua DVD di amazon, total biayanya adalah 1280 ribu atau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 1.280.000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,-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 penghematan terbesar Erwin jika ada satu atau beberapa DVD yang dibeli di toko. Besar penghematan adalah selisih dari harga total dengan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 1.280.000,-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Pengkodean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44700" y="4633269"/>
            <a:ext cx="38354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Biner </a:t>
            </a:r>
          </a:p>
          <a:p>
            <a:pPr algn="ctr"/>
            <a:r>
              <a:rPr lang="en-US" smtClean="0"/>
              <a:t>0 = beli di amazon</a:t>
            </a:r>
          </a:p>
          <a:p>
            <a:pPr algn="ctr"/>
            <a:r>
              <a:rPr lang="en-US" smtClean="0"/>
              <a:t>1 = beli di toko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4633269"/>
            <a:ext cx="3835400" cy="7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Nomer urut toko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2" y="2521093"/>
            <a:ext cx="98425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Terdapat 2 tipe kromosom : tipe 1 sepanjang 8 gen, yang merupakan pengkodean biner, dan menyatakan DVD ke-i dibeli di amazon (kode 0) atau toko (kode 1). Tipe 2 adalah pengkodean permutasi, yang menyatakan urutan toko yang dikunjungi, dan panjang kromosomnya menyesuaikan dengan jumlah DVD yang dibeli di toko.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8500" y="638213"/>
            <a:ext cx="6096000" cy="806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 pengkodean 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 tipe 1 : 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18951"/>
              </p:ext>
            </p:extLst>
          </p:nvPr>
        </p:nvGraphicFramePr>
        <p:xfrm>
          <a:off x="2049780" y="1444588"/>
          <a:ext cx="222504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"/>
                <a:gridCol w="278130"/>
                <a:gridCol w="278130"/>
                <a:gridCol w="278130"/>
                <a:gridCol w="278130"/>
                <a:gridCol w="278130"/>
                <a:gridCol w="278130"/>
                <a:gridCol w="27813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98500" y="2078913"/>
            <a:ext cx="11137900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Maka ada 5 DVD yang dibeli di toko, yaitu DVD 2, 3, 5, 7, dan 8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Karena ada 5 DVD yang dibeli di toko, maka panjang kromosom tipe 2 pada pengkodean ini adalah 5, seperti berikut.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5744"/>
              </p:ext>
            </p:extLst>
          </p:nvPr>
        </p:nvGraphicFramePr>
        <p:xfrm>
          <a:off x="2085975" y="3632200"/>
          <a:ext cx="1390650" cy="35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130"/>
                <a:gridCol w="278130"/>
                <a:gridCol w="278130"/>
                <a:gridCol w="278130"/>
                <a:gridCol w="278130"/>
              </a:tblGrid>
              <a:tr h="332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98500" y="4325990"/>
            <a:ext cx="10680700" cy="11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 1 menyatakan toko ke-2, 2 menyatakan toko-3, 3 menyatakan toko ke-5, 4 menyatakan toko ke-7, dan 5 menyatakan toko ke-8.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Kromoson tipe 2 ini sangat bergantung terhadap kromosom tipe 1.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Fungsi fitness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Jika beli semua </a:t>
            </a:r>
            <a:r>
              <a:rPr lang="en-US" smtClean="0"/>
              <a:t>DVD </a:t>
            </a:r>
            <a:r>
              <a:rPr lang="en-US" smtClean="0"/>
              <a:t>di amazon = 1.280.000</a:t>
            </a:r>
          </a:p>
          <a:p>
            <a:r>
              <a:rPr lang="en-US" smtClean="0"/>
              <a:t>Total biaya saat ini = a</a:t>
            </a:r>
          </a:p>
          <a:p>
            <a:r>
              <a:rPr lang="en-US" smtClean="0"/>
              <a:t>Maka fungsi fitnessnya adalah 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if a &gt; 1.280.000 , f(a) = 0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else f(a) = 1.280.000 – 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Seleksi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Roulette whell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Cross-over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Cross over yang digunakan adalah :</a:t>
            </a:r>
          </a:p>
          <a:p>
            <a:pPr lvl="0"/>
            <a:r>
              <a:rPr lang="en-US"/>
              <a:t>Untuk tipe 1, menggunakan cross over biner 1 titik</a:t>
            </a:r>
          </a:p>
          <a:p>
            <a:pPr lvl="0"/>
            <a:r>
              <a:rPr lang="en-US"/>
              <a:t>Untuk tipe 2, menggunakan cross over permutasi PMX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Mutasi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Mutasi yang digunakan adalah :</a:t>
            </a:r>
          </a:p>
          <a:p>
            <a:pPr lvl="0"/>
            <a:r>
              <a:rPr lang="en-US"/>
              <a:t>Untuk tipe 1, menggunakan mutasi biasa</a:t>
            </a:r>
          </a:p>
          <a:p>
            <a:pPr lvl="0"/>
            <a:r>
              <a:rPr lang="en-US"/>
              <a:t>Untuk tipe 2, menggunakan mutasi penyisipan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Seleksi survivor</a:t>
            </a:r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</a:t>
            </a:r>
            <a:r>
              <a:rPr lang="en-US" smtClean="0"/>
              <a:t>pdate generasi (Holland)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43428" y="1596571"/>
            <a:ext cx="10130972" cy="95408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Misalkan kita pilih </a:t>
            </a:r>
            <a:r>
              <a:rPr lang="en-US" smtClean="0"/>
              <a:t>3 </a:t>
            </a:r>
            <a:r>
              <a:rPr lang="en-US"/>
              <a:t>populasi awal. Kita pilih </a:t>
            </a:r>
            <a:r>
              <a:rPr lang="en-US" smtClean="0"/>
              <a:t>3 </a:t>
            </a:r>
            <a:r>
              <a:rPr lang="en-US"/>
              <a:t>populasi untuk kromosom tipe 1, lihat contohnya dulu. </a:t>
            </a:r>
            <a:r>
              <a:rPr lang="en-US" smtClean="0"/>
              <a:t>Memilih </a:t>
            </a:r>
            <a:r>
              <a:rPr lang="en-US"/>
              <a:t>angka 0 dan 1 nya juga random. 0 = beli di amazon, 1 = beli di toko.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7657" y="634320"/>
            <a:ext cx="8142514" cy="962251"/>
          </a:xfrm>
        </p:spPr>
        <p:txBody>
          <a:bodyPr>
            <a:normAutofit/>
          </a:bodyPr>
          <a:lstStyle/>
          <a:p>
            <a:r>
              <a:rPr lang="en-US" b="1"/>
              <a:t>Pembangkitan populasi </a:t>
            </a:r>
            <a:r>
              <a:rPr lang="en-US" b="1" smtClean="0"/>
              <a:t>awal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981098"/>
              </p:ext>
            </p:extLst>
          </p:nvPr>
        </p:nvGraphicFramePr>
        <p:xfrm>
          <a:off x="1161143" y="2434771"/>
          <a:ext cx="8915400" cy="298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531"/>
                <a:gridCol w="976635"/>
                <a:gridCol w="992462"/>
                <a:gridCol w="992462"/>
                <a:gridCol w="992462"/>
                <a:gridCol w="992462"/>
                <a:gridCol w="992462"/>
                <a:gridCol w="992462"/>
                <a:gridCol w="992462"/>
              </a:tblGrid>
              <a:tr h="746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DVD ke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</a:tr>
              <a:tr h="746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</a:tr>
              <a:tr h="746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</a:tr>
              <a:tr h="7461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70428" y="5538971"/>
            <a:ext cx="9080499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Nah bagaimana menghitung fungsi fitnessnya, f(P1), f(P2), f(P3) ? Masih belum bisa.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Anggota Kelompok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Muhammad Nurfajrin (</a:t>
            </a:r>
            <a:r>
              <a:rPr lang="en-US" smtClean="0"/>
              <a:t>11/316805/PA/13931)</a:t>
            </a:r>
          </a:p>
          <a:p>
            <a:r>
              <a:rPr lang="en-US" smtClean="0"/>
              <a:t>Erwin </a:t>
            </a:r>
            <a:r>
              <a:rPr lang="en-US"/>
              <a:t>Eko Wahyudi (</a:t>
            </a:r>
            <a:r>
              <a:rPr lang="en-US" smtClean="0"/>
              <a:t>12/334631/PA/14864)</a:t>
            </a:r>
          </a:p>
          <a:p>
            <a:r>
              <a:rPr lang="en-US" smtClean="0"/>
              <a:t>Hairil </a:t>
            </a:r>
            <a:r>
              <a:rPr lang="en-US"/>
              <a:t>Fiqri Sulaiman (</a:t>
            </a:r>
            <a:r>
              <a:rPr lang="en-US" smtClean="0"/>
              <a:t>1211500689)</a:t>
            </a:r>
          </a:p>
          <a:p>
            <a:r>
              <a:rPr lang="en-US" smtClean="0"/>
              <a:t>Novia </a:t>
            </a:r>
            <a:r>
              <a:rPr lang="en-US"/>
              <a:t>Arum Sari (</a:t>
            </a:r>
            <a:r>
              <a:rPr lang="en-US" smtClean="0"/>
              <a:t>11/313586/PA/13707)</a:t>
            </a:r>
          </a:p>
          <a:p>
            <a:r>
              <a:rPr lang="en-US" smtClean="0"/>
              <a:t>Wahyu </a:t>
            </a:r>
            <a:r>
              <a:rPr lang="en-US"/>
              <a:t>Kemalajati (14/373715/PA/16417)</a:t>
            </a:r>
          </a:p>
        </p:txBody>
      </p:sp>
    </p:spTree>
    <p:extLst>
      <p:ext uri="{BB962C8B-B14F-4D97-AF65-F5344CB8AC3E}">
        <p14:creationId xmlns:p14="http://schemas.microsoft.com/office/powerpoint/2010/main" val="12834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827681"/>
            <a:ext cx="9609668" cy="860400"/>
          </a:xfrm>
        </p:spPr>
        <p:txBody>
          <a:bodyPr>
            <a:normAutofit lnSpcReduction="10000"/>
          </a:bodyPr>
          <a:lstStyle/>
          <a:p>
            <a:r>
              <a:rPr lang="en-US"/>
              <a:t>Lihat contoh selanjutnya.</a:t>
            </a:r>
          </a:p>
          <a:p>
            <a:r>
              <a:rPr lang="en-US"/>
              <a:t>Untuk P1, kita hitung dulu kromoson tipe 2 nya :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09753"/>
              </p:ext>
            </p:extLst>
          </p:nvPr>
        </p:nvGraphicFramePr>
        <p:xfrm>
          <a:off x="1435100" y="1790701"/>
          <a:ext cx="3022600" cy="546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650"/>
                <a:gridCol w="755650"/>
                <a:gridCol w="755650"/>
                <a:gridCol w="755650"/>
              </a:tblGrid>
              <a:tr h="5460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9201" y="2583553"/>
            <a:ext cx="6096000" cy="27068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Dimana 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menyatakan toko 1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menyatakan toko 3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menyatakan toko 4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menyatakan toko 8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Kita melakukan algoritma genetika untuk menghitung berapa fitness terbesar yang bisa dicapai pada P1.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301" y="827681"/>
            <a:ext cx="9609668" cy="860400"/>
          </a:xfrm>
        </p:spPr>
        <p:txBody>
          <a:bodyPr/>
          <a:lstStyle/>
          <a:p>
            <a:r>
              <a:rPr lang="en-US"/>
              <a:t>Kita bangkitkan 3 populasi awal </a:t>
            </a:r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70053"/>
              </p:ext>
            </p:extLst>
          </p:nvPr>
        </p:nvGraphicFramePr>
        <p:xfrm>
          <a:off x="876301" y="1358903"/>
          <a:ext cx="5753100" cy="1193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0500"/>
                <a:gridCol w="1150500"/>
                <a:gridCol w="1150500"/>
                <a:gridCol w="1150500"/>
                <a:gridCol w="1151100"/>
              </a:tblGrid>
              <a:tr h="397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</a:tr>
              <a:tr h="397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</a:tr>
              <a:tr h="3979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76301" y="2771888"/>
            <a:ext cx="6096000" cy="199285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 O1, total harganya adalah :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beli di toko : 100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beli di amazon : 150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beli di toko : 100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beli di toko : 100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ribu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3569" y="3167381"/>
            <a:ext cx="6096000" cy="15973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beli di amazon : 140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beli di amazon : 135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beli di amazon : 170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DVD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beli di toko : 100 ribu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0170" y="5119118"/>
            <a:ext cx="851323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Totalnya adalah : 1125 ribu atau 1125000. Sehingga f = 1280000 – 1125000 = 155 ribu.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09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1" y="814981"/>
            <a:ext cx="9609668" cy="860400"/>
          </a:xfrm>
        </p:spPr>
        <p:txBody>
          <a:bodyPr/>
          <a:lstStyle/>
          <a:p>
            <a:r>
              <a:rPr lang="en-US"/>
              <a:t>Dengan cara yang sama, total harga di O2 adalah 1135 ribu dan total harga di O3 adalah 1135 ribu. Maka f(O2) = f(O3) = 1280 ribu – 1135 ribu = 145 </a:t>
            </a:r>
            <a:r>
              <a:rPr lang="en-US" smtClean="0"/>
              <a:t>ribu, maka…</a:t>
            </a:r>
            <a:endParaRPr lang="en-US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88278"/>
              </p:ext>
            </p:extLst>
          </p:nvPr>
        </p:nvGraphicFramePr>
        <p:xfrm>
          <a:off x="965201" y="1675381"/>
          <a:ext cx="7340599" cy="1445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499"/>
                <a:gridCol w="1104900"/>
                <a:gridCol w="927100"/>
                <a:gridCol w="1485900"/>
                <a:gridCol w="1422400"/>
                <a:gridCol w="1828800"/>
              </a:tblGrid>
              <a:tr h="393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Rute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P(f)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kumulatif</a:t>
                      </a: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0.00645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31.88%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31.88%</a:t>
                      </a: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0.00689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65.94%</a:t>
                      </a:r>
                    </a:p>
                  </a:txBody>
                  <a:tcPr marL="68580" marR="68580" marT="0" marB="0" anchor="ctr"/>
                </a:tc>
              </a:tr>
              <a:tr h="349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0.00689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34.06%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9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01" y="891181"/>
            <a:ext cx="9609668" cy="860400"/>
          </a:xfrm>
        </p:spPr>
        <p:txBody>
          <a:bodyPr/>
          <a:lstStyle/>
          <a:p>
            <a:r>
              <a:rPr lang="en-US"/>
              <a:t>Roda roulette diputar sebanyak 2 kali, menghasilkan bilangan 27.12% dan 87.59%, maka dipilih O1 dan O3 untuk crossover PMX dengan titik1 = 1 dan titik 2 = 2.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5201" y="3564667"/>
            <a:ext cx="6096000" cy="12018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Kemudian, mutasi dipilih pada titik ke-5, maka diperoleh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Anak1 : 2134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Anak2 : </a:t>
            </a:r>
            <a:r>
              <a:rPr lang="en-US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43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57334"/>
              </p:ext>
            </p:extLst>
          </p:nvPr>
        </p:nvGraphicFramePr>
        <p:xfrm>
          <a:off x="2487386" y="2007884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65357"/>
              </p:ext>
            </p:extLst>
          </p:nvPr>
        </p:nvGraphicFramePr>
        <p:xfrm>
          <a:off x="2487386" y="2553984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118383"/>
              </p:ext>
            </p:extLst>
          </p:nvPr>
        </p:nvGraphicFramePr>
        <p:xfrm>
          <a:off x="5965372" y="2535046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81150"/>
              </p:ext>
            </p:extLst>
          </p:nvPr>
        </p:nvGraphicFramePr>
        <p:xfrm>
          <a:off x="5965372" y="2039522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62860"/>
              </p:ext>
            </p:extLst>
          </p:nvPr>
        </p:nvGraphicFramePr>
        <p:xfrm>
          <a:off x="8413920" y="2070726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210483"/>
              </p:ext>
            </p:extLst>
          </p:nvPr>
        </p:nvGraphicFramePr>
        <p:xfrm>
          <a:off x="8396514" y="2534934"/>
          <a:ext cx="1374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30518"/>
                <a:gridCol w="347980"/>
                <a:gridCol w="347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2830286" y="1737150"/>
            <a:ext cx="0" cy="1409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45671" y="1737150"/>
            <a:ext cx="0" cy="1409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42707" y="1794412"/>
            <a:ext cx="0" cy="1409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09332" y="1794412"/>
            <a:ext cx="0" cy="1409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60339" y="1987550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O1 &gt;&gt;</a:t>
            </a:r>
          </a:p>
          <a:p>
            <a:endParaRPr lang="en-US" smtClean="0"/>
          </a:p>
          <a:p>
            <a:r>
              <a:rPr lang="en-US" smtClean="0"/>
              <a:t>O2 &gt;&gt;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74042" y="1943703"/>
            <a:ext cx="1194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Anak 1 &gt;&gt;</a:t>
            </a:r>
          </a:p>
          <a:p>
            <a:endParaRPr lang="en-US" smtClean="0"/>
          </a:p>
          <a:p>
            <a:r>
              <a:rPr lang="en-US" smtClean="0"/>
              <a:t>Anak 2 &gt;&gt;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47429" y="2235200"/>
            <a:ext cx="682171" cy="1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547429" y="2685143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7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" y="740185"/>
            <a:ext cx="90170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Anak1 menggantikan O1 dan anak2 menggantikan O3, maka generasi berikutnya adalah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44436"/>
              </p:ext>
            </p:extLst>
          </p:nvPr>
        </p:nvGraphicFramePr>
        <p:xfrm>
          <a:off x="825500" y="1311021"/>
          <a:ext cx="60807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/>
                <a:gridCol w="1216025"/>
                <a:gridCol w="1216025"/>
                <a:gridCol w="1216025"/>
                <a:gridCol w="121666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5500" y="2475451"/>
            <a:ext cx="10363200" cy="349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f(O1) = 1280 ribu – 1140 ribu = 140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f(O2) = 1280 ribu – 1135 ribu = 145 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f(O3) = 1280 ribu – 1135 ribu = 145 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ribu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 generasi terakhir ini, nilai fitness yang terbaik adalah 145 ribu. Maka inilah yang kita gunakan sebagai fitness dari P1 (individu pertama untuk kromosom tipe 1), sehingga 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f(P1) = 145 ribu</a:t>
            </a: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/>
              <a:t>Analog dengan cara untuk menghitung f(P1), diperoleh </a:t>
            </a:r>
            <a:r>
              <a:rPr lang="en-US" b="1"/>
              <a:t>f(P2) = 170 ribu</a:t>
            </a:r>
            <a:r>
              <a:rPr lang="en-US"/>
              <a:t> dan </a:t>
            </a:r>
            <a:r>
              <a:rPr lang="en-US" b="1"/>
              <a:t>f(P3) = 70 ribu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814" y="683559"/>
            <a:ext cx="241457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Diperoleh table berikut.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59508"/>
              </p:ext>
            </p:extLst>
          </p:nvPr>
        </p:nvGraphicFramePr>
        <p:xfrm>
          <a:off x="845820" y="1094441"/>
          <a:ext cx="928878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509"/>
                <a:gridCol w="1689751"/>
                <a:gridCol w="1499630"/>
                <a:gridCol w="1471499"/>
                <a:gridCol w="1252891"/>
                <a:gridCol w="1968500"/>
              </a:tblGrid>
              <a:tr h="288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Kromosom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1/f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P(f)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 kumulatif</a:t>
                      </a:r>
                    </a:p>
                  </a:txBody>
                  <a:tcPr marL="68580" marR="68580" marT="0" marB="0"/>
                </a:tc>
              </a:tr>
              <a:tr h="317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10110001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0.00689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25.46%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25.46%</a:t>
                      </a:r>
                    </a:p>
                  </a:txBody>
                  <a:tcPr marL="68580" marR="68580" marT="0" marB="0"/>
                </a:tc>
              </a:tr>
              <a:tr h="317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01110010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0.00588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21.73%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47.19%</a:t>
                      </a:r>
                    </a:p>
                  </a:txBody>
                  <a:tcPr marL="68580" marR="68580" marT="0" marB="0"/>
                </a:tc>
              </a:tr>
              <a:tr h="3179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01001111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0.01429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52.81%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100%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35814" y="2732664"/>
            <a:ext cx="10376686" cy="11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Roda roulette diputar sebanyak 2 kali, menghasilkan 23.22% dan 60.19%, maka yang dipilih untuk cross over adalah P1 dan P3.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 cross over biner dengan 1 titik potong, pada titik 2.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52649"/>
              </p:ext>
            </p:extLst>
          </p:nvPr>
        </p:nvGraphicFramePr>
        <p:xfrm>
          <a:off x="735815" y="3919281"/>
          <a:ext cx="7874786" cy="70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564"/>
                <a:gridCol w="1629890"/>
                <a:gridCol w="1605220"/>
                <a:gridCol w="1629890"/>
                <a:gridCol w="1480222"/>
              </a:tblGrid>
              <a:tr h="116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| 110001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Anak1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 | 001111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10001111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</a:tr>
              <a:tr h="1168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 | 001111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Anak2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 | 110001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01110001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35814" y="4611892"/>
            <a:ext cx="6096000" cy="15204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 dilakukan mutasi pada titik 3 dan 15. Hasil mutasinya adalah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Anak1 : 10</a:t>
            </a:r>
            <a:r>
              <a:rPr lang="en-US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01111</a:t>
            </a:r>
          </a:p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Anak2 : 011100</a:t>
            </a:r>
            <a:r>
              <a:rPr lang="en-US" b="1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51285"/>
            <a:ext cx="97155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Kemudian P1 diganti dengan Anak1 dan P3 diganti dengan Anak2, maka generasi yang baru adalah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37722"/>
              </p:ext>
            </p:extLst>
          </p:nvPr>
        </p:nvGraphicFramePr>
        <p:xfrm>
          <a:off x="838200" y="1265766"/>
          <a:ext cx="3987798" cy="1909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214"/>
                <a:gridCol w="445573"/>
                <a:gridCol w="445573"/>
                <a:gridCol w="445573"/>
                <a:gridCol w="445573"/>
                <a:gridCol w="445573"/>
                <a:gridCol w="445573"/>
                <a:gridCol w="445573"/>
                <a:gridCol w="445573"/>
              </a:tblGrid>
              <a:tr h="47730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endParaRPr lang="en-US" sz="20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Kromosom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30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7730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sz="20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47730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sz="200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sz="20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Permasalahan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Terdapat</a:t>
            </a:r>
            <a:r>
              <a:rPr lang="en-US" smtClean="0"/>
              <a:t> </a:t>
            </a:r>
            <a:r>
              <a:rPr lang="en-US"/>
              <a:t>8</a:t>
            </a:r>
            <a:r>
              <a:rPr lang="en-US" smtClean="0"/>
              <a:t> </a:t>
            </a:r>
            <a:r>
              <a:rPr lang="en-US" err="1" smtClean="0"/>
              <a:t>toko</a:t>
            </a:r>
            <a:r>
              <a:rPr lang="en-US" smtClean="0"/>
              <a:t> </a:t>
            </a:r>
            <a:r>
              <a:rPr lang="en-US" smtClean="0"/>
              <a:t>DVD </a:t>
            </a:r>
            <a:r>
              <a:rPr lang="en-US" smtClean="0"/>
              <a:t>film</a:t>
            </a:r>
          </a:p>
          <a:p>
            <a:r>
              <a:rPr lang="en-US" smtClean="0"/>
              <a:t>Erwin </a:t>
            </a:r>
            <a:r>
              <a:rPr lang="en-US" err="1" smtClean="0"/>
              <a:t>ingin</a:t>
            </a:r>
            <a:r>
              <a:rPr lang="en-US" smtClean="0"/>
              <a:t> </a:t>
            </a:r>
            <a:r>
              <a:rPr lang="en-US" err="1" smtClean="0"/>
              <a:t>membeli</a:t>
            </a:r>
            <a:r>
              <a:rPr lang="en-US" smtClean="0"/>
              <a:t> </a:t>
            </a:r>
            <a:r>
              <a:rPr lang="en-US"/>
              <a:t>8</a:t>
            </a:r>
            <a:r>
              <a:rPr lang="en-US" smtClean="0"/>
              <a:t> </a:t>
            </a:r>
            <a:r>
              <a:rPr lang="en-US" smtClean="0"/>
              <a:t>DVD </a:t>
            </a:r>
            <a:r>
              <a:rPr lang="en-US" smtClean="0"/>
              <a:t>film</a:t>
            </a:r>
          </a:p>
          <a:p>
            <a:r>
              <a:rPr lang="en-US" err="1" smtClean="0"/>
              <a:t>Untuk</a:t>
            </a:r>
            <a:r>
              <a:rPr lang="en-US" smtClean="0"/>
              <a:t> </a:t>
            </a:r>
            <a:r>
              <a:rPr lang="en-US" err="1" smtClean="0"/>
              <a:t>setiap</a:t>
            </a:r>
            <a:r>
              <a:rPr lang="en-US" smtClean="0"/>
              <a:t> </a:t>
            </a:r>
            <a:r>
              <a:rPr lang="en-US" smtClean="0"/>
              <a:t>DVD </a:t>
            </a:r>
            <a:r>
              <a:rPr lang="en-US" smtClean="0"/>
              <a:t>film </a:t>
            </a:r>
            <a:r>
              <a:rPr lang="en-US" err="1" smtClean="0"/>
              <a:t>terdapat</a:t>
            </a:r>
            <a:r>
              <a:rPr lang="en-US" smtClean="0"/>
              <a:t> di amazon </a:t>
            </a:r>
            <a:r>
              <a:rPr lang="en-US" err="1" smtClean="0"/>
              <a:t>dan</a:t>
            </a:r>
            <a:r>
              <a:rPr lang="en-US" smtClean="0"/>
              <a:t> di </a:t>
            </a:r>
            <a:r>
              <a:rPr lang="en-US" err="1" smtClean="0"/>
              <a:t>salah</a:t>
            </a:r>
            <a:r>
              <a:rPr lang="en-US" smtClean="0"/>
              <a:t> </a:t>
            </a:r>
            <a:r>
              <a:rPr lang="en-US" err="1" smtClean="0"/>
              <a:t>satu</a:t>
            </a:r>
            <a:r>
              <a:rPr lang="en-US" smtClean="0"/>
              <a:t> toko</a:t>
            </a:r>
          </a:p>
        </p:txBody>
      </p:sp>
    </p:spTree>
    <p:extLst>
      <p:ext uri="{BB962C8B-B14F-4D97-AF65-F5344CB8AC3E}">
        <p14:creationId xmlns:p14="http://schemas.microsoft.com/office/powerpoint/2010/main" val="17444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Deskripsi Permasalahan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Terdapat selisih harga antara beli di amazon dengan beli di toko. Tentu saja harga di amazon lebih mahal dibandingkan di toko</a:t>
            </a:r>
          </a:p>
          <a:p>
            <a:r>
              <a:rPr lang="en-US" smtClean="0"/>
              <a:t>Akan dicari kombinasi pembelian yang hemat, antara pembelian di amazon dengan di toko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Permasalahan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Contoh sederhana :</a:t>
            </a:r>
          </a:p>
          <a:p>
            <a:r>
              <a:rPr lang="en-US" smtClean="0"/>
              <a:t>Erwin ingin membeli 2 DVD, DVD 1 dan DVD 2, masing-masing DVD harganya 100 ribu jika beli di toko.</a:t>
            </a:r>
          </a:p>
          <a:p>
            <a:r>
              <a:rPr lang="en-US" smtClean="0"/>
              <a:t>Jika beli di amazon, harga DVD 1 adalah 150 ribu dan harga DVD 2 adalah 200 ribu.</a:t>
            </a:r>
          </a:p>
          <a:p>
            <a:r>
              <a:rPr lang="en-US" smtClean="0"/>
              <a:t>Jika beli di toko, terdapat biaya tambahan untuk ongkos perjalanan.</a:t>
            </a:r>
          </a:p>
        </p:txBody>
      </p:sp>
    </p:spTree>
    <p:extLst>
      <p:ext uri="{BB962C8B-B14F-4D97-AF65-F5344CB8AC3E}">
        <p14:creationId xmlns:p14="http://schemas.microsoft.com/office/powerpoint/2010/main" val="42050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Permasalahan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Ilustrasi 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1524000" y="3073400"/>
            <a:ext cx="1778000" cy="1104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Rumah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11850" y="2413000"/>
            <a:ext cx="8001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Toko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1850" y="4647625"/>
            <a:ext cx="876300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Toko 2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70200" y="2730500"/>
            <a:ext cx="2819400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11900" y="3208337"/>
            <a:ext cx="0" cy="1287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060700" y="4324459"/>
            <a:ext cx="2628900" cy="831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68328" y="283900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20.000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62086" y="366740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50.000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68328" y="468952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 smtClean="0"/>
              <a:t>0.000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64600" y="3208337"/>
            <a:ext cx="1968500" cy="16811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Amazon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Permasalahan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Jika beli kedua DVD di amazon, biaya totalnya adalah 150 ribu + 200 ribu = 350 ribu</a:t>
            </a:r>
          </a:p>
          <a:p>
            <a:r>
              <a:rPr lang="en-US" smtClean="0"/>
              <a:t>Jika beli kedua DVD di toko, maka urutan perjalanannya adalah rumah – toko 1 – toko 2 – rumah. Total biaya yang dikeluarkan adalah 20 ribu + 50 ribu + 10 ribu + 200 ribu = 280 ribu.</a:t>
            </a:r>
          </a:p>
          <a:p>
            <a:r>
              <a:rPr lang="en-US" smtClean="0"/>
              <a:t>Selisih 350 ribu – 280 ribu = 70 ribu.</a:t>
            </a:r>
          </a:p>
          <a:p>
            <a:r>
              <a:rPr lang="en-US" smtClean="0"/>
              <a:t>Disimpulkan bahwa beli ditoko lebih hemat</a:t>
            </a:r>
          </a:p>
          <a:p>
            <a:r>
              <a:rPr lang="en-US" smtClean="0"/>
              <a:t>Bisa jadi ada beberapa DVD yang dibeli di toko dan sisanya dibeli di amazon menghasilkan penghematan yang lebih besar.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Kembali ke permasalahan awal.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Next…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Erwin ingin membeli </a:t>
            </a:r>
            <a:r>
              <a:rPr lang="en-US"/>
              <a:t>8</a:t>
            </a:r>
            <a:r>
              <a:rPr lang="en-US" smtClean="0"/>
              <a:t> </a:t>
            </a:r>
            <a:r>
              <a:rPr lang="en-US" smtClean="0"/>
              <a:t>DVD, </a:t>
            </a:r>
            <a:r>
              <a:rPr lang="en-US" smtClean="0"/>
              <a:t>setiap 1 </a:t>
            </a:r>
            <a:r>
              <a:rPr lang="en-US" smtClean="0"/>
              <a:t>DVD </a:t>
            </a:r>
            <a:r>
              <a:rPr lang="en-US" smtClean="0"/>
              <a:t>hanya terdapat di salah satu toko.</a:t>
            </a:r>
          </a:p>
          <a:p>
            <a:r>
              <a:rPr lang="en-US" smtClean="0"/>
              <a:t>Tetapi </a:t>
            </a:r>
            <a:r>
              <a:rPr lang="en-US"/>
              <a:t>8</a:t>
            </a:r>
            <a:r>
              <a:rPr lang="en-US" smtClean="0"/>
              <a:t> </a:t>
            </a:r>
            <a:r>
              <a:rPr lang="en-US" smtClean="0"/>
              <a:t>DVD </a:t>
            </a:r>
            <a:r>
              <a:rPr lang="en-US" smtClean="0"/>
              <a:t>tersebut juga tersedia di amazon denga harga yang bervariasi.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</TotalTime>
  <Words>1484</Words>
  <Application>Microsoft Office PowerPoint</Application>
  <PresentationFormat>Widescreen</PresentationFormat>
  <Paragraphs>450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Garamond</vt:lpstr>
      <vt:lpstr>Tahoma</vt:lpstr>
      <vt:lpstr>Times New Roman</vt:lpstr>
      <vt:lpstr>Organic</vt:lpstr>
      <vt:lpstr>ALGORITMA GENETIKA</vt:lpstr>
      <vt:lpstr>Anggota Kelompok 5</vt:lpstr>
      <vt:lpstr>Deskripsi Permasalahan </vt:lpstr>
      <vt:lpstr>Deskripsi Permasalahan </vt:lpstr>
      <vt:lpstr>Deskripsi Permasalahan </vt:lpstr>
      <vt:lpstr>Deskripsi Permasalahan </vt:lpstr>
      <vt:lpstr>Deskripsi Permasalahan </vt:lpstr>
      <vt:lpstr>Kembali ke permasalahan awal. </vt:lpstr>
      <vt:lpstr>PowerPoint Presentation</vt:lpstr>
      <vt:lpstr>PowerPoint Presentation</vt:lpstr>
      <vt:lpstr>PowerPoint Presentation</vt:lpstr>
      <vt:lpstr>Pengkodean</vt:lpstr>
      <vt:lpstr>PowerPoint Presentation</vt:lpstr>
      <vt:lpstr>Fungsi fitness</vt:lpstr>
      <vt:lpstr>Seleksi </vt:lpstr>
      <vt:lpstr>Cross-over</vt:lpstr>
      <vt:lpstr>Mutasi</vt:lpstr>
      <vt:lpstr>Seleksi survivor </vt:lpstr>
      <vt:lpstr>Pembangkitan populasi awal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GENETIKA</dc:title>
  <dc:creator>Hairil</dc:creator>
  <cp:lastModifiedBy>Hairil</cp:lastModifiedBy>
  <cp:revision>36</cp:revision>
  <dcterms:created xsi:type="dcterms:W3CDTF">2014-09-27T03:44:24Z</dcterms:created>
  <dcterms:modified xsi:type="dcterms:W3CDTF">2014-09-30T01:38:14Z</dcterms:modified>
</cp:coreProperties>
</file>