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diagrams/colors1.xml" ContentType="application/vnd.openxmlformats-officedocument.drawingml.diagramColors+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docx" ContentType="application/vnd.openxmlformats-officedocument.wordprocessingml.document"/>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Default Extension="gif" ContentType="image/gif"/>
  <Default Extension="vml" ContentType="application/vnd.openxmlformats-officedocument.vmlDrawing"/>
  <Override PartName="/ppt/diagrams/layout1.xml" ContentType="application/vnd.openxmlformats-officedocument.drawingml.diagram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4"/>
  </p:sldMasterIdLst>
  <p:notesMasterIdLst>
    <p:notesMasterId r:id="rId36"/>
  </p:notesMasterIdLst>
  <p:handoutMasterIdLst>
    <p:handoutMasterId r:id="rId37"/>
  </p:handoutMasterIdLst>
  <p:sldIdLst>
    <p:sldId id="268" r:id="rId5"/>
    <p:sldId id="362" r:id="rId6"/>
    <p:sldId id="417" r:id="rId7"/>
    <p:sldId id="418" r:id="rId8"/>
    <p:sldId id="471" r:id="rId9"/>
    <p:sldId id="472" r:id="rId10"/>
    <p:sldId id="475" r:id="rId11"/>
    <p:sldId id="473" r:id="rId12"/>
    <p:sldId id="474" r:id="rId13"/>
    <p:sldId id="476" r:id="rId14"/>
    <p:sldId id="477" r:id="rId15"/>
    <p:sldId id="478" r:id="rId16"/>
    <p:sldId id="479" r:id="rId17"/>
    <p:sldId id="480" r:id="rId18"/>
    <p:sldId id="481" r:id="rId19"/>
    <p:sldId id="482" r:id="rId20"/>
    <p:sldId id="483" r:id="rId21"/>
    <p:sldId id="485" r:id="rId22"/>
    <p:sldId id="486" r:id="rId23"/>
    <p:sldId id="484" r:id="rId24"/>
    <p:sldId id="487" r:id="rId25"/>
    <p:sldId id="488" r:id="rId26"/>
    <p:sldId id="489" r:id="rId27"/>
    <p:sldId id="490" r:id="rId28"/>
    <p:sldId id="491" r:id="rId29"/>
    <p:sldId id="492" r:id="rId30"/>
    <p:sldId id="493" r:id="rId31"/>
    <p:sldId id="494" r:id="rId32"/>
    <p:sldId id="495" r:id="rId33"/>
    <p:sldId id="496" r:id="rId34"/>
    <p:sldId id="341" r:id="rId35"/>
  </p:sldIdLst>
  <p:sldSz cx="9144000" cy="5143500" type="screen16x9"/>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FFFF"/>
    <a:srgbClr val="99CCFF"/>
    <a:srgbClr val="FFFFCC"/>
    <a:srgbClr val="339966"/>
    <a:srgbClr val="CC99FF"/>
    <a:srgbClr val="FF5050"/>
    <a:srgbClr val="FFCDCD"/>
    <a:srgbClr val="CC99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13496" autoAdjust="0"/>
    <p:restoredTop sz="99462" autoAdjust="0"/>
  </p:normalViewPr>
  <p:slideViewPr>
    <p:cSldViewPr>
      <p:cViewPr varScale="1">
        <p:scale>
          <a:sx n="97" d="100"/>
          <a:sy n="97" d="100"/>
        </p:scale>
        <p:origin x="-1056" y="-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04CB2A-9448-4535-A7EE-7C37625C8F54}" type="doc">
      <dgm:prSet loTypeId="urn:microsoft.com/office/officeart/2005/8/layout/chevron2" loCatId="list" qsTypeId="urn:microsoft.com/office/officeart/2005/8/quickstyle/3d1" qsCatId="3D" csTypeId="urn:microsoft.com/office/officeart/2005/8/colors/colorful5" csCatId="colorful" phldr="1"/>
      <dgm:spPr/>
      <dgm:t>
        <a:bodyPr/>
        <a:lstStyle/>
        <a:p>
          <a:endParaRPr lang="en-US"/>
        </a:p>
      </dgm:t>
    </dgm:pt>
    <dgm:pt modelId="{4D08CF26-FA46-42C6-93B4-FE0AFC59F938}">
      <dgm:prSet phldrT="[Text]" custT="1"/>
      <dgm:spPr/>
      <dgm:t>
        <a:bodyPr/>
        <a:lstStyle/>
        <a:p>
          <a:endParaRPr lang="en-US" sz="1200" b="1" dirty="0">
            <a:solidFill>
              <a:srgbClr val="002060"/>
            </a:solidFill>
            <a:latin typeface="+mn-lt"/>
          </a:endParaRPr>
        </a:p>
      </dgm:t>
    </dgm:pt>
    <dgm:pt modelId="{FAADF419-3758-400C-AD22-5ACD7FC7EC1D}" type="parTrans" cxnId="{F4864464-B2A0-4D0D-9CD5-5925D5B13B5A}">
      <dgm:prSet/>
      <dgm:spPr/>
      <dgm:t>
        <a:bodyPr/>
        <a:lstStyle/>
        <a:p>
          <a:endParaRPr lang="en-US" sz="1200" b="1">
            <a:solidFill>
              <a:srgbClr val="002060"/>
            </a:solidFill>
            <a:latin typeface="+mn-lt"/>
          </a:endParaRPr>
        </a:p>
      </dgm:t>
    </dgm:pt>
    <dgm:pt modelId="{B25AAF39-BD33-4697-BE1D-05E1930ACF8F}" type="sibTrans" cxnId="{F4864464-B2A0-4D0D-9CD5-5925D5B13B5A}">
      <dgm:prSet/>
      <dgm:spPr/>
      <dgm:t>
        <a:bodyPr/>
        <a:lstStyle/>
        <a:p>
          <a:endParaRPr lang="en-US" sz="1200" b="1">
            <a:solidFill>
              <a:srgbClr val="002060"/>
            </a:solidFill>
            <a:latin typeface="+mn-lt"/>
          </a:endParaRPr>
        </a:p>
      </dgm:t>
    </dgm:pt>
    <dgm:pt modelId="{2FE73CD5-8FFB-4EAC-9814-6B1005337D54}">
      <dgm:prSet custT="1"/>
      <dgm:spPr/>
      <dgm:t>
        <a:bodyPr/>
        <a:lstStyle/>
        <a:p>
          <a:endParaRPr lang="en-US" sz="1200" b="1" dirty="0">
            <a:solidFill>
              <a:srgbClr val="002060"/>
            </a:solidFill>
            <a:latin typeface="+mn-lt"/>
          </a:endParaRPr>
        </a:p>
      </dgm:t>
    </dgm:pt>
    <dgm:pt modelId="{9EE1A79C-0572-4A0C-93BD-E75B39E1DC75}" type="parTrans" cxnId="{C3C10C42-E9BA-40ED-8B0A-422B78BFDD21}">
      <dgm:prSet/>
      <dgm:spPr/>
      <dgm:t>
        <a:bodyPr/>
        <a:lstStyle/>
        <a:p>
          <a:endParaRPr lang="en-US" sz="1200" b="1">
            <a:solidFill>
              <a:srgbClr val="002060"/>
            </a:solidFill>
            <a:latin typeface="+mn-lt"/>
          </a:endParaRPr>
        </a:p>
      </dgm:t>
    </dgm:pt>
    <dgm:pt modelId="{9E7452FA-7752-424B-B9C8-E8DD55C2C08C}" type="sibTrans" cxnId="{C3C10C42-E9BA-40ED-8B0A-422B78BFDD21}">
      <dgm:prSet/>
      <dgm:spPr/>
      <dgm:t>
        <a:bodyPr/>
        <a:lstStyle/>
        <a:p>
          <a:endParaRPr lang="en-US" sz="1200" b="1">
            <a:solidFill>
              <a:srgbClr val="002060"/>
            </a:solidFill>
            <a:latin typeface="+mn-lt"/>
          </a:endParaRPr>
        </a:p>
      </dgm:t>
    </dgm:pt>
    <dgm:pt modelId="{7FB54FC9-6002-40B3-86F5-1BA1795DDDC3}">
      <dgm:prSet custT="1"/>
      <dgm:spPr/>
      <dgm:t>
        <a:bodyPr/>
        <a:lstStyle/>
        <a:p>
          <a:endParaRPr lang="en-US" sz="1200" b="1" dirty="0">
            <a:solidFill>
              <a:srgbClr val="002060"/>
            </a:solidFill>
            <a:latin typeface="+mn-lt"/>
          </a:endParaRPr>
        </a:p>
      </dgm:t>
    </dgm:pt>
    <dgm:pt modelId="{4565CCCF-0666-44B4-B3AB-0098A32CCB26}" type="parTrans" cxnId="{7C76E1B2-3984-4FE7-B177-78E7ECB67B73}">
      <dgm:prSet/>
      <dgm:spPr/>
      <dgm:t>
        <a:bodyPr/>
        <a:lstStyle/>
        <a:p>
          <a:endParaRPr lang="en-US" sz="1200" b="1">
            <a:solidFill>
              <a:srgbClr val="002060"/>
            </a:solidFill>
            <a:latin typeface="+mn-lt"/>
          </a:endParaRPr>
        </a:p>
      </dgm:t>
    </dgm:pt>
    <dgm:pt modelId="{8CFF130E-A1E5-486A-93AB-F03248D8D50F}" type="sibTrans" cxnId="{7C76E1B2-3984-4FE7-B177-78E7ECB67B73}">
      <dgm:prSet/>
      <dgm:spPr/>
      <dgm:t>
        <a:bodyPr/>
        <a:lstStyle/>
        <a:p>
          <a:endParaRPr lang="en-US" sz="1200" b="1">
            <a:solidFill>
              <a:srgbClr val="002060"/>
            </a:solidFill>
            <a:latin typeface="+mn-lt"/>
          </a:endParaRPr>
        </a:p>
      </dgm:t>
    </dgm:pt>
    <dgm:pt modelId="{6182EF61-EA2D-4143-8AA2-F0A6582B772F}">
      <dgm:prSet custT="1"/>
      <dgm:spPr/>
      <dgm:t>
        <a:bodyPr/>
        <a:lstStyle/>
        <a:p>
          <a:pPr marL="228600" indent="-228600"/>
          <a:r>
            <a:rPr lang="en-IN" sz="1200" b="1" noProof="1" smtClean="0">
              <a:solidFill>
                <a:srgbClr val="002060"/>
              </a:solidFill>
              <a:latin typeface="+mn-lt"/>
            </a:rPr>
            <a:t>KT Session Overview</a:t>
          </a:r>
          <a:endParaRPr lang="en-US" sz="1200" b="1" dirty="0">
            <a:solidFill>
              <a:srgbClr val="002060"/>
            </a:solidFill>
            <a:latin typeface="+mn-lt"/>
            <a:cs typeface="Calibri" pitchFamily="34" charset="0"/>
          </a:endParaRPr>
        </a:p>
      </dgm:t>
    </dgm:pt>
    <dgm:pt modelId="{E7B657A8-89E9-4907-88DE-3EC68F586B60}" type="parTrans" cxnId="{A4CFBB64-90B8-45CC-8900-FAE3F7762CCB}">
      <dgm:prSet/>
      <dgm:spPr/>
      <dgm:t>
        <a:bodyPr/>
        <a:lstStyle/>
        <a:p>
          <a:endParaRPr lang="en-US" sz="1200" b="1">
            <a:solidFill>
              <a:srgbClr val="002060"/>
            </a:solidFill>
            <a:latin typeface="+mn-lt"/>
          </a:endParaRPr>
        </a:p>
      </dgm:t>
    </dgm:pt>
    <dgm:pt modelId="{ACCAC773-E3E9-4DD9-88C7-D702CA42B3D3}" type="sibTrans" cxnId="{A4CFBB64-90B8-45CC-8900-FAE3F7762CCB}">
      <dgm:prSet/>
      <dgm:spPr/>
      <dgm:t>
        <a:bodyPr/>
        <a:lstStyle/>
        <a:p>
          <a:endParaRPr lang="en-US" sz="1200" b="1">
            <a:solidFill>
              <a:srgbClr val="002060"/>
            </a:solidFill>
            <a:latin typeface="+mn-lt"/>
          </a:endParaRPr>
        </a:p>
      </dgm:t>
    </dgm:pt>
    <dgm:pt modelId="{0AA6D9B6-223E-4139-B5EB-53E8771E631E}">
      <dgm:prSet custT="1"/>
      <dgm:spPr/>
      <dgm:t>
        <a:bodyPr/>
        <a:lstStyle/>
        <a:p>
          <a:pPr marL="228600" indent="-228600"/>
          <a:r>
            <a:rPr lang="en-IN" sz="1200" b="1" noProof="1" smtClean="0">
              <a:solidFill>
                <a:srgbClr val="002060"/>
              </a:solidFill>
              <a:latin typeface="+mn-lt"/>
            </a:rPr>
            <a:t>Overview of Application</a:t>
          </a:r>
          <a:endParaRPr lang="en-US" sz="1200" b="1" dirty="0">
            <a:solidFill>
              <a:srgbClr val="002060"/>
            </a:solidFill>
            <a:latin typeface="+mn-lt"/>
          </a:endParaRPr>
        </a:p>
      </dgm:t>
    </dgm:pt>
    <dgm:pt modelId="{869C9E59-603B-4732-A00E-144F58EBFEE2}" type="parTrans" cxnId="{2905B9F7-9C68-4265-8A73-8557C90D83C1}">
      <dgm:prSet/>
      <dgm:spPr/>
      <dgm:t>
        <a:bodyPr/>
        <a:lstStyle/>
        <a:p>
          <a:endParaRPr lang="en-US" sz="1200" b="1">
            <a:solidFill>
              <a:srgbClr val="002060"/>
            </a:solidFill>
            <a:latin typeface="+mn-lt"/>
          </a:endParaRPr>
        </a:p>
      </dgm:t>
    </dgm:pt>
    <dgm:pt modelId="{31AF5212-0702-40B9-9C59-3C2226B7FF47}" type="sibTrans" cxnId="{2905B9F7-9C68-4265-8A73-8557C90D83C1}">
      <dgm:prSet/>
      <dgm:spPr/>
      <dgm:t>
        <a:bodyPr/>
        <a:lstStyle/>
        <a:p>
          <a:endParaRPr lang="en-US" sz="1200" b="1">
            <a:solidFill>
              <a:srgbClr val="002060"/>
            </a:solidFill>
            <a:latin typeface="+mn-lt"/>
          </a:endParaRPr>
        </a:p>
      </dgm:t>
    </dgm:pt>
    <dgm:pt modelId="{8ED99CD9-3762-4255-8AC4-2F0ADBB84CD5}">
      <dgm:prSet custT="1"/>
      <dgm:spPr/>
      <dgm:t>
        <a:bodyPr/>
        <a:lstStyle/>
        <a:p>
          <a:pPr marL="228600" indent="-228600"/>
          <a:r>
            <a:rPr lang="da-DK" sz="1200" b="1" dirty="0" smtClean="0">
              <a:solidFill>
                <a:srgbClr val="002060"/>
              </a:solidFill>
              <a:latin typeface="+mn-lt"/>
            </a:rPr>
            <a:t>Interfaces</a:t>
          </a:r>
          <a:endParaRPr lang="en-US" sz="1200" b="1" dirty="0">
            <a:solidFill>
              <a:srgbClr val="002060"/>
            </a:solidFill>
            <a:latin typeface="+mn-lt"/>
          </a:endParaRPr>
        </a:p>
      </dgm:t>
    </dgm:pt>
    <dgm:pt modelId="{AD2F18C4-D4FC-4BE1-9133-7AC6C48567EF}" type="parTrans" cxnId="{1AC1BA39-D884-4FBB-8ECA-849490D81303}">
      <dgm:prSet/>
      <dgm:spPr/>
      <dgm:t>
        <a:bodyPr/>
        <a:lstStyle/>
        <a:p>
          <a:endParaRPr lang="en-US" sz="1200" b="1">
            <a:solidFill>
              <a:srgbClr val="002060"/>
            </a:solidFill>
            <a:latin typeface="+mn-lt"/>
          </a:endParaRPr>
        </a:p>
      </dgm:t>
    </dgm:pt>
    <dgm:pt modelId="{30AC226E-CD9B-4925-974A-188AAE20896D}" type="sibTrans" cxnId="{1AC1BA39-D884-4FBB-8ECA-849490D81303}">
      <dgm:prSet/>
      <dgm:spPr/>
      <dgm:t>
        <a:bodyPr/>
        <a:lstStyle/>
        <a:p>
          <a:endParaRPr lang="en-US" sz="1200" b="1">
            <a:solidFill>
              <a:srgbClr val="002060"/>
            </a:solidFill>
            <a:latin typeface="+mn-lt"/>
          </a:endParaRPr>
        </a:p>
      </dgm:t>
    </dgm:pt>
    <dgm:pt modelId="{C97BBC0C-7416-41AA-B577-5DB664E0B428}">
      <dgm:prSet custT="1"/>
      <dgm:spPr/>
      <dgm:t>
        <a:bodyPr/>
        <a:lstStyle/>
        <a:p>
          <a:pPr marL="228600" indent="-228600"/>
          <a:r>
            <a:rPr lang="en-US" sz="1200" b="1" dirty="0" smtClean="0">
              <a:solidFill>
                <a:srgbClr val="002060"/>
              </a:solidFill>
              <a:latin typeface="+mn-lt"/>
              <a:cs typeface="Calibri" pitchFamily="34" charset="0"/>
            </a:rPr>
            <a:t>Sub system overviews</a:t>
          </a:r>
          <a:endParaRPr lang="en-US" sz="1200" b="1" dirty="0">
            <a:solidFill>
              <a:srgbClr val="002060"/>
            </a:solidFill>
            <a:latin typeface="+mn-lt"/>
            <a:cs typeface="Calibri" pitchFamily="34" charset="0"/>
          </a:endParaRPr>
        </a:p>
      </dgm:t>
    </dgm:pt>
    <dgm:pt modelId="{6FE76C21-8B93-4623-AB73-9E0492292822}" type="sibTrans" cxnId="{5395A261-7433-4FB3-B014-E7BD522002F3}">
      <dgm:prSet/>
      <dgm:spPr/>
      <dgm:t>
        <a:bodyPr/>
        <a:lstStyle/>
        <a:p>
          <a:endParaRPr lang="en-US" sz="1200" b="1">
            <a:solidFill>
              <a:srgbClr val="002060"/>
            </a:solidFill>
            <a:latin typeface="+mn-lt"/>
          </a:endParaRPr>
        </a:p>
      </dgm:t>
    </dgm:pt>
    <dgm:pt modelId="{3754E9A8-F3DD-4290-B021-94AB0ED134DB}" type="parTrans" cxnId="{5395A261-7433-4FB3-B014-E7BD522002F3}">
      <dgm:prSet/>
      <dgm:spPr/>
      <dgm:t>
        <a:bodyPr/>
        <a:lstStyle/>
        <a:p>
          <a:endParaRPr lang="en-US" sz="1200" b="1">
            <a:solidFill>
              <a:srgbClr val="002060"/>
            </a:solidFill>
            <a:latin typeface="+mn-lt"/>
          </a:endParaRPr>
        </a:p>
      </dgm:t>
    </dgm:pt>
    <dgm:pt modelId="{459B0B15-EA5E-40D4-8C5D-B68121237697}">
      <dgm:prSet phldrT="[Text]" custT="1"/>
      <dgm:spPr/>
      <dgm:t>
        <a:bodyPr/>
        <a:lstStyle/>
        <a:p>
          <a:endParaRPr lang="en-US" sz="1200" b="1" dirty="0" smtClean="0">
            <a:solidFill>
              <a:srgbClr val="002060"/>
            </a:solidFill>
            <a:latin typeface="+mn-lt"/>
          </a:endParaRPr>
        </a:p>
      </dgm:t>
    </dgm:pt>
    <dgm:pt modelId="{859388F6-63C3-4F3B-984F-EA1246A67A43}" type="sibTrans" cxnId="{0E253481-79A4-40B8-BB52-AC5882BE898F}">
      <dgm:prSet/>
      <dgm:spPr/>
      <dgm:t>
        <a:bodyPr/>
        <a:lstStyle/>
        <a:p>
          <a:endParaRPr lang="en-US" sz="1200" b="1">
            <a:solidFill>
              <a:srgbClr val="002060"/>
            </a:solidFill>
            <a:latin typeface="+mn-lt"/>
          </a:endParaRPr>
        </a:p>
      </dgm:t>
    </dgm:pt>
    <dgm:pt modelId="{0FA00719-F4A2-4DA7-BCE2-6A341A1061B5}" type="parTrans" cxnId="{0E253481-79A4-40B8-BB52-AC5882BE898F}">
      <dgm:prSet/>
      <dgm:spPr/>
      <dgm:t>
        <a:bodyPr/>
        <a:lstStyle/>
        <a:p>
          <a:endParaRPr lang="en-US" sz="1200" b="1">
            <a:solidFill>
              <a:srgbClr val="002060"/>
            </a:solidFill>
            <a:latin typeface="+mn-lt"/>
          </a:endParaRPr>
        </a:p>
      </dgm:t>
    </dgm:pt>
    <dgm:pt modelId="{78B1B66E-69FB-45D3-89AE-456E8D9EB762}">
      <dgm:prSet custT="1"/>
      <dgm:spPr/>
      <dgm:t>
        <a:bodyPr/>
        <a:lstStyle/>
        <a:p>
          <a:pPr marL="228600" indent="-228600"/>
          <a:r>
            <a:rPr lang="da-DK" sz="1200" b="1" dirty="0" smtClean="0">
              <a:solidFill>
                <a:srgbClr val="002060"/>
              </a:solidFill>
              <a:latin typeface="+mn-lt"/>
            </a:rPr>
            <a:t>Data flow between Interfaces</a:t>
          </a:r>
          <a:endParaRPr lang="en-US" sz="1200" b="1" dirty="0">
            <a:solidFill>
              <a:srgbClr val="002060"/>
            </a:solidFill>
            <a:latin typeface="+mn-lt"/>
          </a:endParaRPr>
        </a:p>
      </dgm:t>
    </dgm:pt>
    <dgm:pt modelId="{80CD6A51-8BB1-4B90-9DF0-38F1A303471A}" type="parTrans" cxnId="{90FA1B46-C942-4A85-A154-E6FA4F0359E3}">
      <dgm:prSet/>
      <dgm:spPr/>
      <dgm:t>
        <a:bodyPr/>
        <a:lstStyle/>
        <a:p>
          <a:endParaRPr lang="en-US" sz="1200">
            <a:solidFill>
              <a:srgbClr val="002060"/>
            </a:solidFill>
            <a:latin typeface="+mn-lt"/>
          </a:endParaRPr>
        </a:p>
      </dgm:t>
    </dgm:pt>
    <dgm:pt modelId="{3DE43330-D31A-4E54-9C7A-11FAD93ED08A}" type="sibTrans" cxnId="{90FA1B46-C942-4A85-A154-E6FA4F0359E3}">
      <dgm:prSet/>
      <dgm:spPr/>
      <dgm:t>
        <a:bodyPr/>
        <a:lstStyle/>
        <a:p>
          <a:endParaRPr lang="en-US" sz="1200">
            <a:solidFill>
              <a:srgbClr val="002060"/>
            </a:solidFill>
            <a:latin typeface="+mn-lt"/>
          </a:endParaRPr>
        </a:p>
      </dgm:t>
    </dgm:pt>
    <dgm:pt modelId="{88E81CF8-7D47-412D-9AF0-43E49D02E5DF}">
      <dgm:prSet custT="1"/>
      <dgm:spPr/>
      <dgm:t>
        <a:bodyPr/>
        <a:lstStyle/>
        <a:p>
          <a:pPr marL="228600" indent="-228600"/>
          <a:endParaRPr lang="en-US" sz="1200" b="1" dirty="0">
            <a:solidFill>
              <a:srgbClr val="002060"/>
            </a:solidFill>
            <a:latin typeface="+mn-lt"/>
          </a:endParaRPr>
        </a:p>
      </dgm:t>
    </dgm:pt>
    <dgm:pt modelId="{277F2166-5BBA-4A08-9C7E-1AD33920EA53}" type="parTrans" cxnId="{7E3BAD5B-834F-4F99-A7DD-3181D5354C13}">
      <dgm:prSet/>
      <dgm:spPr/>
      <dgm:t>
        <a:bodyPr/>
        <a:lstStyle/>
        <a:p>
          <a:endParaRPr lang="en-US" sz="1200">
            <a:solidFill>
              <a:srgbClr val="002060"/>
            </a:solidFill>
            <a:latin typeface="+mn-lt"/>
          </a:endParaRPr>
        </a:p>
      </dgm:t>
    </dgm:pt>
    <dgm:pt modelId="{EDE274CE-C5A7-4217-B6D0-8A2249E8F313}" type="sibTrans" cxnId="{7E3BAD5B-834F-4F99-A7DD-3181D5354C13}">
      <dgm:prSet/>
      <dgm:spPr/>
      <dgm:t>
        <a:bodyPr/>
        <a:lstStyle/>
        <a:p>
          <a:endParaRPr lang="en-US" sz="1200">
            <a:solidFill>
              <a:srgbClr val="002060"/>
            </a:solidFill>
            <a:latin typeface="+mn-lt"/>
          </a:endParaRPr>
        </a:p>
      </dgm:t>
    </dgm:pt>
    <dgm:pt modelId="{1FA425E5-4FEF-4E33-B0E0-2D4EE0F0C613}">
      <dgm:prSet custT="1"/>
      <dgm:spPr/>
      <dgm:t>
        <a:bodyPr/>
        <a:lstStyle/>
        <a:p>
          <a:pPr marL="228600" indent="-228600"/>
          <a:r>
            <a:rPr lang="en-US" sz="1200" b="1" dirty="0" smtClean="0">
              <a:solidFill>
                <a:srgbClr val="002060"/>
              </a:solidFill>
              <a:latin typeface="+mn-lt"/>
            </a:rPr>
            <a:t>Environmental Details</a:t>
          </a:r>
          <a:endParaRPr lang="en-US" sz="1200" b="1" dirty="0">
            <a:solidFill>
              <a:srgbClr val="002060"/>
            </a:solidFill>
            <a:latin typeface="+mn-lt"/>
          </a:endParaRPr>
        </a:p>
      </dgm:t>
    </dgm:pt>
    <dgm:pt modelId="{7C375D93-3164-4DD5-91CB-BAA14F064DEC}" type="parTrans" cxnId="{6C6609AE-E45C-4E0E-9B7F-92B185A50F74}">
      <dgm:prSet/>
      <dgm:spPr/>
      <dgm:t>
        <a:bodyPr/>
        <a:lstStyle/>
        <a:p>
          <a:endParaRPr lang="en-US" sz="1200">
            <a:solidFill>
              <a:srgbClr val="002060"/>
            </a:solidFill>
            <a:latin typeface="+mn-lt"/>
          </a:endParaRPr>
        </a:p>
      </dgm:t>
    </dgm:pt>
    <dgm:pt modelId="{F0C7AFD2-EA79-42C8-99E7-047026CB5486}" type="sibTrans" cxnId="{6C6609AE-E45C-4E0E-9B7F-92B185A50F74}">
      <dgm:prSet/>
      <dgm:spPr/>
      <dgm:t>
        <a:bodyPr/>
        <a:lstStyle/>
        <a:p>
          <a:endParaRPr lang="en-US" sz="1200">
            <a:solidFill>
              <a:srgbClr val="002060"/>
            </a:solidFill>
            <a:latin typeface="+mn-lt"/>
          </a:endParaRPr>
        </a:p>
      </dgm:t>
    </dgm:pt>
    <dgm:pt modelId="{83109B7C-286C-498B-98AC-077D88A9A96D}">
      <dgm:prSet custT="1"/>
      <dgm:spPr/>
      <dgm:t>
        <a:bodyPr/>
        <a:lstStyle/>
        <a:p>
          <a:pPr marL="228600" indent="-228600"/>
          <a:endParaRPr lang="en-US" sz="1200" b="1" dirty="0">
            <a:solidFill>
              <a:srgbClr val="002060"/>
            </a:solidFill>
            <a:latin typeface="+mn-lt"/>
          </a:endParaRPr>
        </a:p>
      </dgm:t>
    </dgm:pt>
    <dgm:pt modelId="{B98E69E9-0914-4364-9030-0E8445CEA4DB}" type="parTrans" cxnId="{1508C51E-9663-4F72-9E8B-2D7CFFC88D75}">
      <dgm:prSet/>
      <dgm:spPr/>
      <dgm:t>
        <a:bodyPr/>
        <a:lstStyle/>
        <a:p>
          <a:endParaRPr lang="en-US" sz="1200">
            <a:solidFill>
              <a:srgbClr val="002060"/>
            </a:solidFill>
            <a:latin typeface="+mn-lt"/>
          </a:endParaRPr>
        </a:p>
      </dgm:t>
    </dgm:pt>
    <dgm:pt modelId="{F31F2487-723C-4718-8FF7-0918802BBB09}" type="sibTrans" cxnId="{1508C51E-9663-4F72-9E8B-2D7CFFC88D75}">
      <dgm:prSet/>
      <dgm:spPr/>
      <dgm:t>
        <a:bodyPr/>
        <a:lstStyle/>
        <a:p>
          <a:endParaRPr lang="en-US" sz="1200">
            <a:solidFill>
              <a:srgbClr val="002060"/>
            </a:solidFill>
            <a:latin typeface="+mn-lt"/>
          </a:endParaRPr>
        </a:p>
      </dgm:t>
    </dgm:pt>
    <dgm:pt modelId="{841D2F03-3754-45BF-B832-05C33A540AA9}">
      <dgm:prSet custT="1"/>
      <dgm:spPr/>
      <dgm:t>
        <a:bodyPr/>
        <a:lstStyle/>
        <a:p>
          <a:pPr marL="228600" indent="-228600"/>
          <a:r>
            <a:rPr lang="da-DK" sz="1200" b="1" dirty="0" smtClean="0">
              <a:solidFill>
                <a:srgbClr val="002060"/>
              </a:solidFill>
              <a:latin typeface="+mn-lt"/>
            </a:rPr>
            <a:t>Tools and Technologies</a:t>
          </a:r>
          <a:endParaRPr lang="en-US" sz="1200" b="1" dirty="0">
            <a:solidFill>
              <a:srgbClr val="002060"/>
            </a:solidFill>
            <a:latin typeface="+mn-lt"/>
          </a:endParaRPr>
        </a:p>
      </dgm:t>
    </dgm:pt>
    <dgm:pt modelId="{7E2001EE-33D2-4B4F-B147-D4897767A8F5}" type="parTrans" cxnId="{7EE132E7-D5D2-498D-96F7-EC3193765F53}">
      <dgm:prSet/>
      <dgm:spPr/>
      <dgm:t>
        <a:bodyPr/>
        <a:lstStyle/>
        <a:p>
          <a:endParaRPr lang="en-US" sz="1200">
            <a:solidFill>
              <a:srgbClr val="002060"/>
            </a:solidFill>
            <a:latin typeface="+mn-lt"/>
          </a:endParaRPr>
        </a:p>
      </dgm:t>
    </dgm:pt>
    <dgm:pt modelId="{52C7A42F-97B6-44D5-BAED-427FBB802C89}" type="sibTrans" cxnId="{7EE132E7-D5D2-498D-96F7-EC3193765F53}">
      <dgm:prSet/>
      <dgm:spPr/>
      <dgm:t>
        <a:bodyPr/>
        <a:lstStyle/>
        <a:p>
          <a:endParaRPr lang="en-US" sz="1200">
            <a:solidFill>
              <a:srgbClr val="002060"/>
            </a:solidFill>
            <a:latin typeface="+mn-lt"/>
          </a:endParaRPr>
        </a:p>
      </dgm:t>
    </dgm:pt>
    <dgm:pt modelId="{8A07313C-B47C-4BC5-8DA5-B0B5F4EA9A82}">
      <dgm:prSet custT="1"/>
      <dgm:spPr/>
      <dgm:t>
        <a:bodyPr/>
        <a:lstStyle/>
        <a:p>
          <a:pPr marL="228600" indent="-228600"/>
          <a:endParaRPr lang="en-US" sz="1200" b="1" dirty="0">
            <a:solidFill>
              <a:srgbClr val="002060"/>
            </a:solidFill>
            <a:latin typeface="+mn-lt"/>
          </a:endParaRPr>
        </a:p>
      </dgm:t>
    </dgm:pt>
    <dgm:pt modelId="{9146A7C3-170A-4B3F-8396-24A89FE7DC45}" type="parTrans" cxnId="{8677A4EB-1301-4290-94EB-2742F2DF13A7}">
      <dgm:prSet/>
      <dgm:spPr/>
      <dgm:t>
        <a:bodyPr/>
        <a:lstStyle/>
        <a:p>
          <a:endParaRPr lang="en-US" sz="1200">
            <a:solidFill>
              <a:srgbClr val="002060"/>
            </a:solidFill>
            <a:latin typeface="+mn-lt"/>
          </a:endParaRPr>
        </a:p>
      </dgm:t>
    </dgm:pt>
    <dgm:pt modelId="{FD52BBBC-DD4E-4570-A7DC-CF1DEB8C207F}" type="sibTrans" cxnId="{8677A4EB-1301-4290-94EB-2742F2DF13A7}">
      <dgm:prSet/>
      <dgm:spPr/>
      <dgm:t>
        <a:bodyPr/>
        <a:lstStyle/>
        <a:p>
          <a:endParaRPr lang="en-US" sz="1200">
            <a:solidFill>
              <a:srgbClr val="002060"/>
            </a:solidFill>
            <a:latin typeface="+mn-lt"/>
          </a:endParaRPr>
        </a:p>
      </dgm:t>
    </dgm:pt>
    <dgm:pt modelId="{BAA37618-4771-44C8-98E7-E011BD1479A5}" type="pres">
      <dgm:prSet presAssocID="{D604CB2A-9448-4535-A7EE-7C37625C8F54}" presName="linearFlow" presStyleCnt="0">
        <dgm:presLayoutVars>
          <dgm:dir/>
          <dgm:animLvl val="lvl"/>
          <dgm:resizeHandles val="exact"/>
        </dgm:presLayoutVars>
      </dgm:prSet>
      <dgm:spPr/>
      <dgm:t>
        <a:bodyPr/>
        <a:lstStyle/>
        <a:p>
          <a:endParaRPr lang="en-US"/>
        </a:p>
      </dgm:t>
    </dgm:pt>
    <dgm:pt modelId="{C5FC2D60-F4AB-43B7-A753-D604D49944EE}" type="pres">
      <dgm:prSet presAssocID="{459B0B15-EA5E-40D4-8C5D-B68121237697}" presName="composite" presStyleCnt="0"/>
      <dgm:spPr/>
    </dgm:pt>
    <dgm:pt modelId="{B1A9F345-FA4E-446B-8B0B-A35A79ADF9D3}" type="pres">
      <dgm:prSet presAssocID="{459B0B15-EA5E-40D4-8C5D-B68121237697}" presName="parentText" presStyleLbl="alignNode1" presStyleIdx="0" presStyleCnt="7">
        <dgm:presLayoutVars>
          <dgm:chMax val="1"/>
          <dgm:bulletEnabled val="1"/>
        </dgm:presLayoutVars>
      </dgm:prSet>
      <dgm:spPr/>
      <dgm:t>
        <a:bodyPr/>
        <a:lstStyle/>
        <a:p>
          <a:endParaRPr lang="en-US"/>
        </a:p>
      </dgm:t>
    </dgm:pt>
    <dgm:pt modelId="{2FCECED8-BB3A-41CA-A014-2EDC131E6BFF}" type="pres">
      <dgm:prSet presAssocID="{459B0B15-EA5E-40D4-8C5D-B68121237697}" presName="descendantText" presStyleLbl="alignAcc1" presStyleIdx="0" presStyleCnt="7">
        <dgm:presLayoutVars>
          <dgm:bulletEnabled val="1"/>
        </dgm:presLayoutVars>
      </dgm:prSet>
      <dgm:spPr/>
      <dgm:t>
        <a:bodyPr/>
        <a:lstStyle/>
        <a:p>
          <a:endParaRPr lang="en-US"/>
        </a:p>
      </dgm:t>
    </dgm:pt>
    <dgm:pt modelId="{1DAF91B3-BCB0-40D8-9EC4-44A012F68BC1}" type="pres">
      <dgm:prSet presAssocID="{859388F6-63C3-4F3B-984F-EA1246A67A43}" presName="sp" presStyleCnt="0"/>
      <dgm:spPr/>
    </dgm:pt>
    <dgm:pt modelId="{D17DDBC9-F976-4747-8211-00FA14A1D187}" type="pres">
      <dgm:prSet presAssocID="{7FB54FC9-6002-40B3-86F5-1BA1795DDDC3}" presName="composite" presStyleCnt="0"/>
      <dgm:spPr/>
    </dgm:pt>
    <dgm:pt modelId="{74B7C17A-4662-494B-B816-C7F3C4CDFE23}" type="pres">
      <dgm:prSet presAssocID="{7FB54FC9-6002-40B3-86F5-1BA1795DDDC3}" presName="parentText" presStyleLbl="alignNode1" presStyleIdx="1" presStyleCnt="7">
        <dgm:presLayoutVars>
          <dgm:chMax val="1"/>
          <dgm:bulletEnabled val="1"/>
        </dgm:presLayoutVars>
      </dgm:prSet>
      <dgm:spPr/>
      <dgm:t>
        <a:bodyPr/>
        <a:lstStyle/>
        <a:p>
          <a:endParaRPr lang="en-US"/>
        </a:p>
      </dgm:t>
    </dgm:pt>
    <dgm:pt modelId="{0D5ACDF4-B957-4AC5-8B96-85F03EF9C57A}" type="pres">
      <dgm:prSet presAssocID="{7FB54FC9-6002-40B3-86F5-1BA1795DDDC3}" presName="descendantText" presStyleLbl="alignAcc1" presStyleIdx="1" presStyleCnt="7">
        <dgm:presLayoutVars>
          <dgm:bulletEnabled val="1"/>
        </dgm:presLayoutVars>
      </dgm:prSet>
      <dgm:spPr/>
      <dgm:t>
        <a:bodyPr/>
        <a:lstStyle/>
        <a:p>
          <a:endParaRPr lang="en-US"/>
        </a:p>
      </dgm:t>
    </dgm:pt>
    <dgm:pt modelId="{4E0B1696-1C49-44AA-8D39-A0BD9AB5800A}" type="pres">
      <dgm:prSet presAssocID="{8CFF130E-A1E5-486A-93AB-F03248D8D50F}" presName="sp" presStyleCnt="0"/>
      <dgm:spPr/>
    </dgm:pt>
    <dgm:pt modelId="{DEF2A1E4-CDBB-4BB1-9E3A-AF198B9429FC}" type="pres">
      <dgm:prSet presAssocID="{4D08CF26-FA46-42C6-93B4-FE0AFC59F938}" presName="composite" presStyleCnt="0"/>
      <dgm:spPr/>
    </dgm:pt>
    <dgm:pt modelId="{C0F73FBB-C279-44A9-A886-066F57140F9C}" type="pres">
      <dgm:prSet presAssocID="{4D08CF26-FA46-42C6-93B4-FE0AFC59F938}" presName="parentText" presStyleLbl="alignNode1" presStyleIdx="2" presStyleCnt="7">
        <dgm:presLayoutVars>
          <dgm:chMax val="1"/>
          <dgm:bulletEnabled val="1"/>
        </dgm:presLayoutVars>
      </dgm:prSet>
      <dgm:spPr/>
      <dgm:t>
        <a:bodyPr/>
        <a:lstStyle/>
        <a:p>
          <a:endParaRPr lang="en-US"/>
        </a:p>
      </dgm:t>
    </dgm:pt>
    <dgm:pt modelId="{1404D92D-3C41-48F5-B832-C262661FD431}" type="pres">
      <dgm:prSet presAssocID="{4D08CF26-FA46-42C6-93B4-FE0AFC59F938}" presName="descendantText" presStyleLbl="alignAcc1" presStyleIdx="2" presStyleCnt="7">
        <dgm:presLayoutVars>
          <dgm:bulletEnabled val="1"/>
        </dgm:presLayoutVars>
      </dgm:prSet>
      <dgm:spPr/>
      <dgm:t>
        <a:bodyPr/>
        <a:lstStyle/>
        <a:p>
          <a:endParaRPr lang="en-US"/>
        </a:p>
      </dgm:t>
    </dgm:pt>
    <dgm:pt modelId="{98B13576-BBDF-48DA-A921-B3ACA4962C2F}" type="pres">
      <dgm:prSet presAssocID="{B25AAF39-BD33-4697-BE1D-05E1930ACF8F}" presName="sp" presStyleCnt="0"/>
      <dgm:spPr/>
    </dgm:pt>
    <dgm:pt modelId="{F842AE6E-5247-467F-810A-5486AF4A2034}" type="pres">
      <dgm:prSet presAssocID="{2FE73CD5-8FFB-4EAC-9814-6B1005337D54}" presName="composite" presStyleCnt="0"/>
      <dgm:spPr/>
    </dgm:pt>
    <dgm:pt modelId="{4D5104F1-3EE8-4360-A9BE-23F1114F62FF}" type="pres">
      <dgm:prSet presAssocID="{2FE73CD5-8FFB-4EAC-9814-6B1005337D54}" presName="parentText" presStyleLbl="alignNode1" presStyleIdx="3" presStyleCnt="7">
        <dgm:presLayoutVars>
          <dgm:chMax val="1"/>
          <dgm:bulletEnabled val="1"/>
        </dgm:presLayoutVars>
      </dgm:prSet>
      <dgm:spPr/>
      <dgm:t>
        <a:bodyPr/>
        <a:lstStyle/>
        <a:p>
          <a:endParaRPr lang="en-US"/>
        </a:p>
      </dgm:t>
    </dgm:pt>
    <dgm:pt modelId="{C86F2526-8C80-4526-8AEB-426EF9F03F90}" type="pres">
      <dgm:prSet presAssocID="{2FE73CD5-8FFB-4EAC-9814-6B1005337D54}" presName="descendantText" presStyleLbl="alignAcc1" presStyleIdx="3" presStyleCnt="7">
        <dgm:presLayoutVars>
          <dgm:bulletEnabled val="1"/>
        </dgm:presLayoutVars>
      </dgm:prSet>
      <dgm:spPr/>
      <dgm:t>
        <a:bodyPr/>
        <a:lstStyle/>
        <a:p>
          <a:endParaRPr lang="en-US"/>
        </a:p>
      </dgm:t>
    </dgm:pt>
    <dgm:pt modelId="{EE9ACC40-4619-4D08-9C88-E60149F576AE}" type="pres">
      <dgm:prSet presAssocID="{9E7452FA-7752-424B-B9C8-E8DD55C2C08C}" presName="sp" presStyleCnt="0"/>
      <dgm:spPr/>
    </dgm:pt>
    <dgm:pt modelId="{A8395507-0E83-4E85-89C0-518D5C1CBDAD}" type="pres">
      <dgm:prSet presAssocID="{88E81CF8-7D47-412D-9AF0-43E49D02E5DF}" presName="composite" presStyleCnt="0"/>
      <dgm:spPr/>
    </dgm:pt>
    <dgm:pt modelId="{552872AA-079C-4220-AFD5-74176D7E7FEA}" type="pres">
      <dgm:prSet presAssocID="{88E81CF8-7D47-412D-9AF0-43E49D02E5DF}" presName="parentText" presStyleLbl="alignNode1" presStyleIdx="4" presStyleCnt="7">
        <dgm:presLayoutVars>
          <dgm:chMax val="1"/>
          <dgm:bulletEnabled val="1"/>
        </dgm:presLayoutVars>
      </dgm:prSet>
      <dgm:spPr/>
      <dgm:t>
        <a:bodyPr/>
        <a:lstStyle/>
        <a:p>
          <a:endParaRPr lang="en-US"/>
        </a:p>
      </dgm:t>
    </dgm:pt>
    <dgm:pt modelId="{58114A52-4778-4538-9C94-02D54ED286B1}" type="pres">
      <dgm:prSet presAssocID="{88E81CF8-7D47-412D-9AF0-43E49D02E5DF}" presName="descendantText" presStyleLbl="alignAcc1" presStyleIdx="4" presStyleCnt="7">
        <dgm:presLayoutVars>
          <dgm:bulletEnabled val="1"/>
        </dgm:presLayoutVars>
      </dgm:prSet>
      <dgm:spPr/>
      <dgm:t>
        <a:bodyPr/>
        <a:lstStyle/>
        <a:p>
          <a:endParaRPr lang="en-US"/>
        </a:p>
      </dgm:t>
    </dgm:pt>
    <dgm:pt modelId="{BE771AA2-51D3-4F6D-B4A5-E431958195EB}" type="pres">
      <dgm:prSet presAssocID="{EDE274CE-C5A7-4217-B6D0-8A2249E8F313}" presName="sp" presStyleCnt="0"/>
      <dgm:spPr/>
    </dgm:pt>
    <dgm:pt modelId="{76AF1C74-6A22-464C-A57B-98CA7E73E53E}" type="pres">
      <dgm:prSet presAssocID="{83109B7C-286C-498B-98AC-077D88A9A96D}" presName="composite" presStyleCnt="0"/>
      <dgm:spPr/>
    </dgm:pt>
    <dgm:pt modelId="{3DA45C27-B532-4078-95C9-1798134C2D97}" type="pres">
      <dgm:prSet presAssocID="{83109B7C-286C-498B-98AC-077D88A9A96D}" presName="parentText" presStyleLbl="alignNode1" presStyleIdx="5" presStyleCnt="7">
        <dgm:presLayoutVars>
          <dgm:chMax val="1"/>
          <dgm:bulletEnabled val="1"/>
        </dgm:presLayoutVars>
      </dgm:prSet>
      <dgm:spPr/>
      <dgm:t>
        <a:bodyPr/>
        <a:lstStyle/>
        <a:p>
          <a:endParaRPr lang="en-US"/>
        </a:p>
      </dgm:t>
    </dgm:pt>
    <dgm:pt modelId="{9B2976FC-2B5E-4883-8E54-868166AB29FA}" type="pres">
      <dgm:prSet presAssocID="{83109B7C-286C-498B-98AC-077D88A9A96D}" presName="descendantText" presStyleLbl="alignAcc1" presStyleIdx="5" presStyleCnt="7">
        <dgm:presLayoutVars>
          <dgm:bulletEnabled val="1"/>
        </dgm:presLayoutVars>
      </dgm:prSet>
      <dgm:spPr/>
      <dgm:t>
        <a:bodyPr/>
        <a:lstStyle/>
        <a:p>
          <a:endParaRPr lang="en-US"/>
        </a:p>
      </dgm:t>
    </dgm:pt>
    <dgm:pt modelId="{940C94E3-DA8D-423A-910F-FD7056C58F25}" type="pres">
      <dgm:prSet presAssocID="{F31F2487-723C-4718-8FF7-0918802BBB09}" presName="sp" presStyleCnt="0"/>
      <dgm:spPr/>
    </dgm:pt>
    <dgm:pt modelId="{C071F01F-20D2-4E07-B0F3-C0C894FE5C44}" type="pres">
      <dgm:prSet presAssocID="{8A07313C-B47C-4BC5-8DA5-B0B5F4EA9A82}" presName="composite" presStyleCnt="0"/>
      <dgm:spPr/>
    </dgm:pt>
    <dgm:pt modelId="{604F0F3B-2C2F-4A90-A80C-C379C9DDAFF7}" type="pres">
      <dgm:prSet presAssocID="{8A07313C-B47C-4BC5-8DA5-B0B5F4EA9A82}" presName="parentText" presStyleLbl="alignNode1" presStyleIdx="6" presStyleCnt="7">
        <dgm:presLayoutVars>
          <dgm:chMax val="1"/>
          <dgm:bulletEnabled val="1"/>
        </dgm:presLayoutVars>
      </dgm:prSet>
      <dgm:spPr/>
      <dgm:t>
        <a:bodyPr/>
        <a:lstStyle/>
        <a:p>
          <a:endParaRPr lang="en-US"/>
        </a:p>
      </dgm:t>
    </dgm:pt>
    <dgm:pt modelId="{4E731AA9-7ADD-4CF7-B713-353E46E1E99B}" type="pres">
      <dgm:prSet presAssocID="{8A07313C-B47C-4BC5-8DA5-B0B5F4EA9A82}" presName="descendantText" presStyleLbl="alignAcc1" presStyleIdx="6" presStyleCnt="7">
        <dgm:presLayoutVars>
          <dgm:bulletEnabled val="1"/>
        </dgm:presLayoutVars>
      </dgm:prSet>
      <dgm:spPr/>
      <dgm:t>
        <a:bodyPr/>
        <a:lstStyle/>
        <a:p>
          <a:endParaRPr lang="en-US"/>
        </a:p>
      </dgm:t>
    </dgm:pt>
  </dgm:ptLst>
  <dgm:cxnLst>
    <dgm:cxn modelId="{CC9F99F6-E9C6-46BC-BE6D-8619ECAD4BD2}" type="presOf" srcId="{6182EF61-EA2D-4143-8AA2-F0A6582B772F}" destId="{2FCECED8-BB3A-41CA-A014-2EDC131E6BFF}" srcOrd="0" destOrd="0" presId="urn:microsoft.com/office/officeart/2005/8/layout/chevron2"/>
    <dgm:cxn modelId="{7EE132E7-D5D2-498D-96F7-EC3193765F53}" srcId="{8A07313C-B47C-4BC5-8DA5-B0B5F4EA9A82}" destId="{841D2F03-3754-45BF-B832-05C33A540AA9}" srcOrd="0" destOrd="0" parTransId="{7E2001EE-33D2-4B4F-B147-D4897767A8F5}" sibTransId="{52C7A42F-97B6-44D5-BAED-427FBB802C89}"/>
    <dgm:cxn modelId="{8F19442B-3B6B-484B-A29E-3EFB1C4547BE}" type="presOf" srcId="{7FB54FC9-6002-40B3-86F5-1BA1795DDDC3}" destId="{74B7C17A-4662-494B-B816-C7F3C4CDFE23}" srcOrd="0" destOrd="0" presId="urn:microsoft.com/office/officeart/2005/8/layout/chevron2"/>
    <dgm:cxn modelId="{2905B9F7-9C68-4265-8A73-8557C90D83C1}" srcId="{7FB54FC9-6002-40B3-86F5-1BA1795DDDC3}" destId="{0AA6D9B6-223E-4139-B5EB-53E8771E631E}" srcOrd="0" destOrd="0" parTransId="{869C9E59-603B-4732-A00E-144F58EBFEE2}" sibTransId="{31AF5212-0702-40B9-9C59-3C2226B7FF47}"/>
    <dgm:cxn modelId="{CAF9F71A-312E-454A-9E4C-9C6668F5FFA0}" type="presOf" srcId="{459B0B15-EA5E-40D4-8C5D-B68121237697}" destId="{B1A9F345-FA4E-446B-8B0B-A35A79ADF9D3}" srcOrd="0" destOrd="0" presId="urn:microsoft.com/office/officeart/2005/8/layout/chevron2"/>
    <dgm:cxn modelId="{F48D325C-07BB-4D45-82A8-9B59B007C29A}" type="presOf" srcId="{0AA6D9B6-223E-4139-B5EB-53E8771E631E}" destId="{0D5ACDF4-B957-4AC5-8B96-85F03EF9C57A}" srcOrd="0" destOrd="0" presId="urn:microsoft.com/office/officeart/2005/8/layout/chevron2"/>
    <dgm:cxn modelId="{0E288A3F-2127-4520-A5A3-90F96193C1DC}" type="presOf" srcId="{4D08CF26-FA46-42C6-93B4-FE0AFC59F938}" destId="{C0F73FBB-C279-44A9-A886-066F57140F9C}" srcOrd="0" destOrd="0" presId="urn:microsoft.com/office/officeart/2005/8/layout/chevron2"/>
    <dgm:cxn modelId="{E458F2CB-D372-4DCA-AD51-650839FC799D}" type="presOf" srcId="{2FE73CD5-8FFB-4EAC-9814-6B1005337D54}" destId="{4D5104F1-3EE8-4360-A9BE-23F1114F62FF}" srcOrd="0" destOrd="0" presId="urn:microsoft.com/office/officeart/2005/8/layout/chevron2"/>
    <dgm:cxn modelId="{C3C10C42-E9BA-40ED-8B0A-422B78BFDD21}" srcId="{D604CB2A-9448-4535-A7EE-7C37625C8F54}" destId="{2FE73CD5-8FFB-4EAC-9814-6B1005337D54}" srcOrd="3" destOrd="0" parTransId="{9EE1A79C-0572-4A0C-93BD-E75B39E1DC75}" sibTransId="{9E7452FA-7752-424B-B9C8-E8DD55C2C08C}"/>
    <dgm:cxn modelId="{7A3CE739-A0E1-46A1-A1A7-3FEE7A91E82A}" type="presOf" srcId="{D604CB2A-9448-4535-A7EE-7C37625C8F54}" destId="{BAA37618-4771-44C8-98E7-E011BD1479A5}" srcOrd="0" destOrd="0" presId="urn:microsoft.com/office/officeart/2005/8/layout/chevron2"/>
    <dgm:cxn modelId="{BA945A48-8A14-4032-89FC-2F53942DDFBB}" type="presOf" srcId="{83109B7C-286C-498B-98AC-077D88A9A96D}" destId="{3DA45C27-B532-4078-95C9-1798134C2D97}" srcOrd="0" destOrd="0" presId="urn:microsoft.com/office/officeart/2005/8/layout/chevron2"/>
    <dgm:cxn modelId="{9CFBC0B9-143D-400E-B4BB-444349C51193}" type="presOf" srcId="{78B1B66E-69FB-45D3-89AE-456E8D9EB762}" destId="{58114A52-4778-4538-9C94-02D54ED286B1}" srcOrd="0" destOrd="0" presId="urn:microsoft.com/office/officeart/2005/8/layout/chevron2"/>
    <dgm:cxn modelId="{0CD2E064-FA61-4493-9BD7-38D8F71532B8}" type="presOf" srcId="{C97BBC0C-7416-41AA-B577-5DB664E0B428}" destId="{1404D92D-3C41-48F5-B832-C262661FD431}" srcOrd="0" destOrd="0" presId="urn:microsoft.com/office/officeart/2005/8/layout/chevron2"/>
    <dgm:cxn modelId="{5D8DE957-F1FD-4DDB-BB59-E0F34EF8C0DB}" type="presOf" srcId="{88E81CF8-7D47-412D-9AF0-43E49D02E5DF}" destId="{552872AA-079C-4220-AFD5-74176D7E7FEA}" srcOrd="0" destOrd="0" presId="urn:microsoft.com/office/officeart/2005/8/layout/chevron2"/>
    <dgm:cxn modelId="{7B91AF4A-8F36-4E2C-BD2B-64C552A13CD3}" type="presOf" srcId="{8ED99CD9-3762-4255-8AC4-2F0ADBB84CD5}" destId="{C86F2526-8C80-4526-8AEB-426EF9F03F90}" srcOrd="0" destOrd="0" presId="urn:microsoft.com/office/officeart/2005/8/layout/chevron2"/>
    <dgm:cxn modelId="{6C6609AE-E45C-4E0E-9B7F-92B185A50F74}" srcId="{83109B7C-286C-498B-98AC-077D88A9A96D}" destId="{1FA425E5-4FEF-4E33-B0E0-2D4EE0F0C613}" srcOrd="0" destOrd="0" parTransId="{7C375D93-3164-4DD5-91CB-BAA14F064DEC}" sibTransId="{F0C7AFD2-EA79-42C8-99E7-047026CB5486}"/>
    <dgm:cxn modelId="{90FA1B46-C942-4A85-A154-E6FA4F0359E3}" srcId="{88E81CF8-7D47-412D-9AF0-43E49D02E5DF}" destId="{78B1B66E-69FB-45D3-89AE-456E8D9EB762}" srcOrd="0" destOrd="0" parTransId="{80CD6A51-8BB1-4B90-9DF0-38F1A303471A}" sibTransId="{3DE43330-D31A-4E54-9C7A-11FAD93ED08A}"/>
    <dgm:cxn modelId="{ACBE2AC2-1366-4709-A7CA-CB8E1B94387E}" type="presOf" srcId="{841D2F03-3754-45BF-B832-05C33A540AA9}" destId="{4E731AA9-7ADD-4CF7-B713-353E46E1E99B}" srcOrd="0" destOrd="0" presId="urn:microsoft.com/office/officeart/2005/8/layout/chevron2"/>
    <dgm:cxn modelId="{2BE563F2-9B0A-4234-BA63-F3490D475235}" type="presOf" srcId="{8A07313C-B47C-4BC5-8DA5-B0B5F4EA9A82}" destId="{604F0F3B-2C2F-4A90-A80C-C379C9DDAFF7}" srcOrd="0" destOrd="0" presId="urn:microsoft.com/office/officeart/2005/8/layout/chevron2"/>
    <dgm:cxn modelId="{A4CFBB64-90B8-45CC-8900-FAE3F7762CCB}" srcId="{459B0B15-EA5E-40D4-8C5D-B68121237697}" destId="{6182EF61-EA2D-4143-8AA2-F0A6582B772F}" srcOrd="0" destOrd="0" parTransId="{E7B657A8-89E9-4907-88DE-3EC68F586B60}" sibTransId="{ACCAC773-E3E9-4DD9-88C7-D702CA42B3D3}"/>
    <dgm:cxn modelId="{8677A4EB-1301-4290-94EB-2742F2DF13A7}" srcId="{D604CB2A-9448-4535-A7EE-7C37625C8F54}" destId="{8A07313C-B47C-4BC5-8DA5-B0B5F4EA9A82}" srcOrd="6" destOrd="0" parTransId="{9146A7C3-170A-4B3F-8396-24A89FE7DC45}" sibTransId="{FD52BBBC-DD4E-4570-A7DC-CF1DEB8C207F}"/>
    <dgm:cxn modelId="{7C76E1B2-3984-4FE7-B177-78E7ECB67B73}" srcId="{D604CB2A-9448-4535-A7EE-7C37625C8F54}" destId="{7FB54FC9-6002-40B3-86F5-1BA1795DDDC3}" srcOrd="1" destOrd="0" parTransId="{4565CCCF-0666-44B4-B3AB-0098A32CCB26}" sibTransId="{8CFF130E-A1E5-486A-93AB-F03248D8D50F}"/>
    <dgm:cxn modelId="{1AC1BA39-D884-4FBB-8ECA-849490D81303}" srcId="{2FE73CD5-8FFB-4EAC-9814-6B1005337D54}" destId="{8ED99CD9-3762-4255-8AC4-2F0ADBB84CD5}" srcOrd="0" destOrd="0" parTransId="{AD2F18C4-D4FC-4BE1-9133-7AC6C48567EF}" sibTransId="{30AC226E-CD9B-4925-974A-188AAE20896D}"/>
    <dgm:cxn modelId="{7E3BAD5B-834F-4F99-A7DD-3181D5354C13}" srcId="{D604CB2A-9448-4535-A7EE-7C37625C8F54}" destId="{88E81CF8-7D47-412D-9AF0-43E49D02E5DF}" srcOrd="4" destOrd="0" parTransId="{277F2166-5BBA-4A08-9C7E-1AD33920EA53}" sibTransId="{EDE274CE-C5A7-4217-B6D0-8A2249E8F313}"/>
    <dgm:cxn modelId="{8961566F-1A44-4CFD-818C-FABDD7885B12}" type="presOf" srcId="{1FA425E5-4FEF-4E33-B0E0-2D4EE0F0C613}" destId="{9B2976FC-2B5E-4883-8E54-868166AB29FA}" srcOrd="0" destOrd="0" presId="urn:microsoft.com/office/officeart/2005/8/layout/chevron2"/>
    <dgm:cxn modelId="{F4864464-B2A0-4D0D-9CD5-5925D5B13B5A}" srcId="{D604CB2A-9448-4535-A7EE-7C37625C8F54}" destId="{4D08CF26-FA46-42C6-93B4-FE0AFC59F938}" srcOrd="2" destOrd="0" parTransId="{FAADF419-3758-400C-AD22-5ACD7FC7EC1D}" sibTransId="{B25AAF39-BD33-4697-BE1D-05E1930ACF8F}"/>
    <dgm:cxn modelId="{5395A261-7433-4FB3-B014-E7BD522002F3}" srcId="{4D08CF26-FA46-42C6-93B4-FE0AFC59F938}" destId="{C97BBC0C-7416-41AA-B577-5DB664E0B428}" srcOrd="0" destOrd="0" parTransId="{3754E9A8-F3DD-4290-B021-94AB0ED134DB}" sibTransId="{6FE76C21-8B93-4623-AB73-9E0492292822}"/>
    <dgm:cxn modelId="{0E253481-79A4-40B8-BB52-AC5882BE898F}" srcId="{D604CB2A-9448-4535-A7EE-7C37625C8F54}" destId="{459B0B15-EA5E-40D4-8C5D-B68121237697}" srcOrd="0" destOrd="0" parTransId="{0FA00719-F4A2-4DA7-BCE2-6A341A1061B5}" sibTransId="{859388F6-63C3-4F3B-984F-EA1246A67A43}"/>
    <dgm:cxn modelId="{1508C51E-9663-4F72-9E8B-2D7CFFC88D75}" srcId="{D604CB2A-9448-4535-A7EE-7C37625C8F54}" destId="{83109B7C-286C-498B-98AC-077D88A9A96D}" srcOrd="5" destOrd="0" parTransId="{B98E69E9-0914-4364-9030-0E8445CEA4DB}" sibTransId="{F31F2487-723C-4718-8FF7-0918802BBB09}"/>
    <dgm:cxn modelId="{114F694D-BA1D-48D7-B707-6E40C132FA58}" type="presParOf" srcId="{BAA37618-4771-44C8-98E7-E011BD1479A5}" destId="{C5FC2D60-F4AB-43B7-A753-D604D49944EE}" srcOrd="0" destOrd="0" presId="urn:microsoft.com/office/officeart/2005/8/layout/chevron2"/>
    <dgm:cxn modelId="{72ABC76D-57F4-476D-808A-1358A7A564B4}" type="presParOf" srcId="{C5FC2D60-F4AB-43B7-A753-D604D49944EE}" destId="{B1A9F345-FA4E-446B-8B0B-A35A79ADF9D3}" srcOrd="0" destOrd="0" presId="urn:microsoft.com/office/officeart/2005/8/layout/chevron2"/>
    <dgm:cxn modelId="{C9D44515-AFB5-4795-8E35-1B581242B0FC}" type="presParOf" srcId="{C5FC2D60-F4AB-43B7-A753-D604D49944EE}" destId="{2FCECED8-BB3A-41CA-A014-2EDC131E6BFF}" srcOrd="1" destOrd="0" presId="urn:microsoft.com/office/officeart/2005/8/layout/chevron2"/>
    <dgm:cxn modelId="{A16890BD-5BC4-4A84-B9FE-2513E8DE2074}" type="presParOf" srcId="{BAA37618-4771-44C8-98E7-E011BD1479A5}" destId="{1DAF91B3-BCB0-40D8-9EC4-44A012F68BC1}" srcOrd="1" destOrd="0" presId="urn:microsoft.com/office/officeart/2005/8/layout/chevron2"/>
    <dgm:cxn modelId="{67C32D83-0517-4A55-9318-539B63B50F72}" type="presParOf" srcId="{BAA37618-4771-44C8-98E7-E011BD1479A5}" destId="{D17DDBC9-F976-4747-8211-00FA14A1D187}" srcOrd="2" destOrd="0" presId="urn:microsoft.com/office/officeart/2005/8/layout/chevron2"/>
    <dgm:cxn modelId="{1027EC32-92FA-414E-B531-FFB5C0DC3F21}" type="presParOf" srcId="{D17DDBC9-F976-4747-8211-00FA14A1D187}" destId="{74B7C17A-4662-494B-B816-C7F3C4CDFE23}" srcOrd="0" destOrd="0" presId="urn:microsoft.com/office/officeart/2005/8/layout/chevron2"/>
    <dgm:cxn modelId="{DE693AD8-3074-4FF7-955E-894BAACEDF26}" type="presParOf" srcId="{D17DDBC9-F976-4747-8211-00FA14A1D187}" destId="{0D5ACDF4-B957-4AC5-8B96-85F03EF9C57A}" srcOrd="1" destOrd="0" presId="urn:microsoft.com/office/officeart/2005/8/layout/chevron2"/>
    <dgm:cxn modelId="{40F2FDE5-5025-4B0A-B063-D827A7E9E0C1}" type="presParOf" srcId="{BAA37618-4771-44C8-98E7-E011BD1479A5}" destId="{4E0B1696-1C49-44AA-8D39-A0BD9AB5800A}" srcOrd="3" destOrd="0" presId="urn:microsoft.com/office/officeart/2005/8/layout/chevron2"/>
    <dgm:cxn modelId="{AD1D03DE-6114-438A-A884-5D711079F4CC}" type="presParOf" srcId="{BAA37618-4771-44C8-98E7-E011BD1479A5}" destId="{DEF2A1E4-CDBB-4BB1-9E3A-AF198B9429FC}" srcOrd="4" destOrd="0" presId="urn:microsoft.com/office/officeart/2005/8/layout/chevron2"/>
    <dgm:cxn modelId="{331C7198-75A5-4314-884B-167DEA5537A5}" type="presParOf" srcId="{DEF2A1E4-CDBB-4BB1-9E3A-AF198B9429FC}" destId="{C0F73FBB-C279-44A9-A886-066F57140F9C}" srcOrd="0" destOrd="0" presId="urn:microsoft.com/office/officeart/2005/8/layout/chevron2"/>
    <dgm:cxn modelId="{9ACECBB6-52BC-4116-8E18-6F96171AFF4A}" type="presParOf" srcId="{DEF2A1E4-CDBB-4BB1-9E3A-AF198B9429FC}" destId="{1404D92D-3C41-48F5-B832-C262661FD431}" srcOrd="1" destOrd="0" presId="urn:microsoft.com/office/officeart/2005/8/layout/chevron2"/>
    <dgm:cxn modelId="{1B3C2B5C-B024-4C2A-B9D5-89EFD75C9E9C}" type="presParOf" srcId="{BAA37618-4771-44C8-98E7-E011BD1479A5}" destId="{98B13576-BBDF-48DA-A921-B3ACA4962C2F}" srcOrd="5" destOrd="0" presId="urn:microsoft.com/office/officeart/2005/8/layout/chevron2"/>
    <dgm:cxn modelId="{BD72C102-F613-4A47-B065-EC9FD4C05017}" type="presParOf" srcId="{BAA37618-4771-44C8-98E7-E011BD1479A5}" destId="{F842AE6E-5247-467F-810A-5486AF4A2034}" srcOrd="6" destOrd="0" presId="urn:microsoft.com/office/officeart/2005/8/layout/chevron2"/>
    <dgm:cxn modelId="{8F80D4CB-1E9A-4527-82CE-A07E5003346B}" type="presParOf" srcId="{F842AE6E-5247-467F-810A-5486AF4A2034}" destId="{4D5104F1-3EE8-4360-A9BE-23F1114F62FF}" srcOrd="0" destOrd="0" presId="urn:microsoft.com/office/officeart/2005/8/layout/chevron2"/>
    <dgm:cxn modelId="{1F9A21B1-FE9B-41D4-B136-A033D07C7E7A}" type="presParOf" srcId="{F842AE6E-5247-467F-810A-5486AF4A2034}" destId="{C86F2526-8C80-4526-8AEB-426EF9F03F90}" srcOrd="1" destOrd="0" presId="urn:microsoft.com/office/officeart/2005/8/layout/chevron2"/>
    <dgm:cxn modelId="{FA9603EC-FBCE-435B-A61D-65E2EEA562A4}" type="presParOf" srcId="{BAA37618-4771-44C8-98E7-E011BD1479A5}" destId="{EE9ACC40-4619-4D08-9C88-E60149F576AE}" srcOrd="7" destOrd="0" presId="urn:microsoft.com/office/officeart/2005/8/layout/chevron2"/>
    <dgm:cxn modelId="{4C8F8EB2-A251-47BA-95F0-6DC81FECC761}" type="presParOf" srcId="{BAA37618-4771-44C8-98E7-E011BD1479A5}" destId="{A8395507-0E83-4E85-89C0-518D5C1CBDAD}" srcOrd="8" destOrd="0" presId="urn:microsoft.com/office/officeart/2005/8/layout/chevron2"/>
    <dgm:cxn modelId="{3364F470-35E9-48CE-9432-7836B006EC58}" type="presParOf" srcId="{A8395507-0E83-4E85-89C0-518D5C1CBDAD}" destId="{552872AA-079C-4220-AFD5-74176D7E7FEA}" srcOrd="0" destOrd="0" presId="urn:microsoft.com/office/officeart/2005/8/layout/chevron2"/>
    <dgm:cxn modelId="{32E5D1BA-F1DE-46F0-9B88-CD58F81FFADB}" type="presParOf" srcId="{A8395507-0E83-4E85-89C0-518D5C1CBDAD}" destId="{58114A52-4778-4538-9C94-02D54ED286B1}" srcOrd="1" destOrd="0" presId="urn:microsoft.com/office/officeart/2005/8/layout/chevron2"/>
    <dgm:cxn modelId="{B65F4D1B-7600-4750-9937-471BF08E17F2}" type="presParOf" srcId="{BAA37618-4771-44C8-98E7-E011BD1479A5}" destId="{BE771AA2-51D3-4F6D-B4A5-E431958195EB}" srcOrd="9" destOrd="0" presId="urn:microsoft.com/office/officeart/2005/8/layout/chevron2"/>
    <dgm:cxn modelId="{20C0476E-BBE9-4E3C-85E8-C1595561F44C}" type="presParOf" srcId="{BAA37618-4771-44C8-98E7-E011BD1479A5}" destId="{76AF1C74-6A22-464C-A57B-98CA7E73E53E}" srcOrd="10" destOrd="0" presId="urn:microsoft.com/office/officeart/2005/8/layout/chevron2"/>
    <dgm:cxn modelId="{61D24F10-E79F-4680-96CC-5F7E606626EA}" type="presParOf" srcId="{76AF1C74-6A22-464C-A57B-98CA7E73E53E}" destId="{3DA45C27-B532-4078-95C9-1798134C2D97}" srcOrd="0" destOrd="0" presId="urn:microsoft.com/office/officeart/2005/8/layout/chevron2"/>
    <dgm:cxn modelId="{299DABA1-5066-4B7C-981F-53B5BC48F7AC}" type="presParOf" srcId="{76AF1C74-6A22-464C-A57B-98CA7E73E53E}" destId="{9B2976FC-2B5E-4883-8E54-868166AB29FA}" srcOrd="1" destOrd="0" presId="urn:microsoft.com/office/officeart/2005/8/layout/chevron2"/>
    <dgm:cxn modelId="{C8F202C1-9B14-46B5-A53E-BA3BF026E9A8}" type="presParOf" srcId="{BAA37618-4771-44C8-98E7-E011BD1479A5}" destId="{940C94E3-DA8D-423A-910F-FD7056C58F25}" srcOrd="11" destOrd="0" presId="urn:microsoft.com/office/officeart/2005/8/layout/chevron2"/>
    <dgm:cxn modelId="{CAE73FEB-5125-4733-8800-814B7E0CCC19}" type="presParOf" srcId="{BAA37618-4771-44C8-98E7-E011BD1479A5}" destId="{C071F01F-20D2-4E07-B0F3-C0C894FE5C44}" srcOrd="12" destOrd="0" presId="urn:microsoft.com/office/officeart/2005/8/layout/chevron2"/>
    <dgm:cxn modelId="{A74032DF-2FC1-4F15-B3C2-F32E71CBB5DD}" type="presParOf" srcId="{C071F01F-20D2-4E07-B0F3-C0C894FE5C44}" destId="{604F0F3B-2C2F-4A90-A80C-C379C9DDAFF7}" srcOrd="0" destOrd="0" presId="urn:microsoft.com/office/officeart/2005/8/layout/chevron2"/>
    <dgm:cxn modelId="{DCA679EB-6E79-49DF-A7F2-846073F521A0}" type="presParOf" srcId="{C071F01F-20D2-4E07-B0F3-C0C894FE5C44}" destId="{4E731AA9-7ADD-4CF7-B713-353E46E1E99B}" srcOrd="1" destOrd="0" presId="urn:microsoft.com/office/officeart/2005/8/layout/chevron2"/>
  </dgm:cxnLst>
  <dgm:bg>
    <a:solidFill>
      <a:schemeClr val="bg1">
        <a:lumMod val="85000"/>
      </a:schemeClr>
    </a:solidFill>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1A9F345-FA4E-446B-8B0B-A35A79ADF9D3}">
      <dsp:nvSpPr>
        <dsp:cNvPr id="0" name=""/>
        <dsp:cNvSpPr/>
      </dsp:nvSpPr>
      <dsp:spPr>
        <a:xfrm rot="5400000">
          <a:off x="-91759" y="93120"/>
          <a:ext cx="611733" cy="428213"/>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en-US" sz="1200" b="1" kern="1200" dirty="0" smtClean="0">
            <a:solidFill>
              <a:srgbClr val="002060"/>
            </a:solidFill>
            <a:latin typeface="+mn-lt"/>
          </a:endParaRPr>
        </a:p>
      </dsp:txBody>
      <dsp:txXfrm rot="5400000">
        <a:off x="-91759" y="93120"/>
        <a:ext cx="611733" cy="428213"/>
      </dsp:txXfrm>
    </dsp:sp>
    <dsp:sp modelId="{2FCECED8-BB3A-41CA-A014-2EDC131E6BFF}">
      <dsp:nvSpPr>
        <dsp:cNvPr id="0" name=""/>
        <dsp:cNvSpPr/>
      </dsp:nvSpPr>
      <dsp:spPr>
        <a:xfrm rot="5400000">
          <a:off x="3672893" y="-3243319"/>
          <a:ext cx="397626" cy="6886986"/>
        </a:xfrm>
        <a:prstGeom prst="round2Same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228600" lvl="1" indent="-228600" algn="l" defTabSz="533400">
            <a:lnSpc>
              <a:spcPct val="90000"/>
            </a:lnSpc>
            <a:spcBef>
              <a:spcPct val="0"/>
            </a:spcBef>
            <a:spcAft>
              <a:spcPct val="15000"/>
            </a:spcAft>
            <a:buChar char="••"/>
          </a:pPr>
          <a:r>
            <a:rPr lang="en-IN" sz="1200" b="1" kern="1200" noProof="1" smtClean="0">
              <a:solidFill>
                <a:srgbClr val="002060"/>
              </a:solidFill>
              <a:latin typeface="+mn-lt"/>
            </a:rPr>
            <a:t>KT Session Overview</a:t>
          </a:r>
          <a:endParaRPr lang="en-US" sz="1200" b="1" kern="1200" dirty="0">
            <a:solidFill>
              <a:srgbClr val="002060"/>
            </a:solidFill>
            <a:latin typeface="+mn-lt"/>
            <a:cs typeface="Calibri" pitchFamily="34" charset="0"/>
          </a:endParaRPr>
        </a:p>
      </dsp:txBody>
      <dsp:txXfrm rot="5400000">
        <a:off x="3672893" y="-3243319"/>
        <a:ext cx="397626" cy="6886986"/>
      </dsp:txXfrm>
    </dsp:sp>
    <dsp:sp modelId="{74B7C17A-4662-494B-B816-C7F3C4CDFE23}">
      <dsp:nvSpPr>
        <dsp:cNvPr id="0" name=""/>
        <dsp:cNvSpPr/>
      </dsp:nvSpPr>
      <dsp:spPr>
        <a:xfrm rot="5400000">
          <a:off x="-91759" y="617753"/>
          <a:ext cx="611733" cy="428213"/>
        </a:xfrm>
        <a:prstGeom prst="chevron">
          <a:avLst/>
        </a:prstGeom>
        <a:gradFill rotWithShape="0">
          <a:gsLst>
            <a:gs pos="0">
              <a:schemeClr val="accent5">
                <a:hueOff val="542837"/>
                <a:satOff val="1866"/>
                <a:lumOff val="-8954"/>
                <a:alphaOff val="0"/>
                <a:shade val="51000"/>
                <a:satMod val="130000"/>
              </a:schemeClr>
            </a:gs>
            <a:gs pos="80000">
              <a:schemeClr val="accent5">
                <a:hueOff val="542837"/>
                <a:satOff val="1866"/>
                <a:lumOff val="-8954"/>
                <a:alphaOff val="0"/>
                <a:shade val="93000"/>
                <a:satMod val="130000"/>
              </a:schemeClr>
            </a:gs>
            <a:gs pos="100000">
              <a:schemeClr val="accent5">
                <a:hueOff val="542837"/>
                <a:satOff val="1866"/>
                <a:lumOff val="-8954"/>
                <a:alphaOff val="0"/>
                <a:shade val="94000"/>
                <a:satMod val="135000"/>
              </a:schemeClr>
            </a:gs>
          </a:gsLst>
          <a:lin ang="16200000" scaled="0"/>
        </a:gradFill>
        <a:ln w="9525" cap="flat" cmpd="sng" algn="ctr">
          <a:solidFill>
            <a:schemeClr val="accent5">
              <a:hueOff val="542837"/>
              <a:satOff val="1866"/>
              <a:lumOff val="-8954"/>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en-US" sz="1200" b="1" kern="1200" dirty="0">
            <a:solidFill>
              <a:srgbClr val="002060"/>
            </a:solidFill>
            <a:latin typeface="+mn-lt"/>
          </a:endParaRPr>
        </a:p>
      </dsp:txBody>
      <dsp:txXfrm rot="5400000">
        <a:off x="-91759" y="617753"/>
        <a:ext cx="611733" cy="428213"/>
      </dsp:txXfrm>
    </dsp:sp>
    <dsp:sp modelId="{0D5ACDF4-B957-4AC5-8B96-85F03EF9C57A}">
      <dsp:nvSpPr>
        <dsp:cNvPr id="0" name=""/>
        <dsp:cNvSpPr/>
      </dsp:nvSpPr>
      <dsp:spPr>
        <a:xfrm rot="5400000">
          <a:off x="3672893" y="-2718686"/>
          <a:ext cx="397626" cy="6886986"/>
        </a:xfrm>
        <a:prstGeom prst="round2SameRect">
          <a:avLst/>
        </a:prstGeom>
        <a:solidFill>
          <a:schemeClr val="lt1">
            <a:alpha val="90000"/>
            <a:hueOff val="0"/>
            <a:satOff val="0"/>
            <a:lumOff val="0"/>
            <a:alphaOff val="0"/>
          </a:schemeClr>
        </a:solidFill>
        <a:ln w="9525" cap="flat" cmpd="sng" algn="ctr">
          <a:solidFill>
            <a:schemeClr val="accent5">
              <a:hueOff val="542837"/>
              <a:satOff val="1866"/>
              <a:lumOff val="-8954"/>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228600" lvl="1" indent="-228600" algn="l" defTabSz="533400">
            <a:lnSpc>
              <a:spcPct val="90000"/>
            </a:lnSpc>
            <a:spcBef>
              <a:spcPct val="0"/>
            </a:spcBef>
            <a:spcAft>
              <a:spcPct val="15000"/>
            </a:spcAft>
            <a:buChar char="••"/>
          </a:pPr>
          <a:r>
            <a:rPr lang="en-IN" sz="1200" b="1" kern="1200" noProof="1" smtClean="0">
              <a:solidFill>
                <a:srgbClr val="002060"/>
              </a:solidFill>
              <a:latin typeface="+mn-lt"/>
            </a:rPr>
            <a:t>Overview of Application</a:t>
          </a:r>
          <a:endParaRPr lang="en-US" sz="1200" b="1" kern="1200" dirty="0">
            <a:solidFill>
              <a:srgbClr val="002060"/>
            </a:solidFill>
            <a:latin typeface="+mn-lt"/>
          </a:endParaRPr>
        </a:p>
      </dsp:txBody>
      <dsp:txXfrm rot="5400000">
        <a:off x="3672893" y="-2718686"/>
        <a:ext cx="397626" cy="6886986"/>
      </dsp:txXfrm>
    </dsp:sp>
    <dsp:sp modelId="{C0F73FBB-C279-44A9-A886-066F57140F9C}">
      <dsp:nvSpPr>
        <dsp:cNvPr id="0" name=""/>
        <dsp:cNvSpPr/>
      </dsp:nvSpPr>
      <dsp:spPr>
        <a:xfrm rot="5400000">
          <a:off x="-91759" y="1142385"/>
          <a:ext cx="611733" cy="428213"/>
        </a:xfrm>
        <a:prstGeom prst="chevron">
          <a:avLst/>
        </a:prstGeom>
        <a:gradFill rotWithShape="0">
          <a:gsLst>
            <a:gs pos="0">
              <a:schemeClr val="accent5">
                <a:hueOff val="1085675"/>
                <a:satOff val="3732"/>
                <a:lumOff val="-17909"/>
                <a:alphaOff val="0"/>
                <a:shade val="51000"/>
                <a:satMod val="130000"/>
              </a:schemeClr>
            </a:gs>
            <a:gs pos="80000">
              <a:schemeClr val="accent5">
                <a:hueOff val="1085675"/>
                <a:satOff val="3732"/>
                <a:lumOff val="-17909"/>
                <a:alphaOff val="0"/>
                <a:shade val="93000"/>
                <a:satMod val="130000"/>
              </a:schemeClr>
            </a:gs>
            <a:gs pos="100000">
              <a:schemeClr val="accent5">
                <a:hueOff val="1085675"/>
                <a:satOff val="3732"/>
                <a:lumOff val="-17909"/>
                <a:alphaOff val="0"/>
                <a:shade val="94000"/>
                <a:satMod val="135000"/>
              </a:schemeClr>
            </a:gs>
          </a:gsLst>
          <a:lin ang="16200000" scaled="0"/>
        </a:gradFill>
        <a:ln w="9525" cap="flat" cmpd="sng" algn="ctr">
          <a:solidFill>
            <a:schemeClr val="accent5">
              <a:hueOff val="1085675"/>
              <a:satOff val="3732"/>
              <a:lumOff val="-17909"/>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en-US" sz="1200" b="1" kern="1200" dirty="0">
            <a:solidFill>
              <a:srgbClr val="002060"/>
            </a:solidFill>
            <a:latin typeface="+mn-lt"/>
          </a:endParaRPr>
        </a:p>
      </dsp:txBody>
      <dsp:txXfrm rot="5400000">
        <a:off x="-91759" y="1142385"/>
        <a:ext cx="611733" cy="428213"/>
      </dsp:txXfrm>
    </dsp:sp>
    <dsp:sp modelId="{1404D92D-3C41-48F5-B832-C262661FD431}">
      <dsp:nvSpPr>
        <dsp:cNvPr id="0" name=""/>
        <dsp:cNvSpPr/>
      </dsp:nvSpPr>
      <dsp:spPr>
        <a:xfrm rot="5400000">
          <a:off x="3672893" y="-2194054"/>
          <a:ext cx="397626" cy="6886986"/>
        </a:xfrm>
        <a:prstGeom prst="round2SameRect">
          <a:avLst/>
        </a:prstGeom>
        <a:solidFill>
          <a:schemeClr val="lt1">
            <a:alpha val="90000"/>
            <a:hueOff val="0"/>
            <a:satOff val="0"/>
            <a:lumOff val="0"/>
            <a:alphaOff val="0"/>
          </a:schemeClr>
        </a:solidFill>
        <a:ln w="9525" cap="flat" cmpd="sng" algn="ctr">
          <a:solidFill>
            <a:schemeClr val="accent5">
              <a:hueOff val="1085675"/>
              <a:satOff val="3732"/>
              <a:lumOff val="-17909"/>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228600" lvl="1" indent="-228600" algn="l" defTabSz="533400">
            <a:lnSpc>
              <a:spcPct val="90000"/>
            </a:lnSpc>
            <a:spcBef>
              <a:spcPct val="0"/>
            </a:spcBef>
            <a:spcAft>
              <a:spcPct val="15000"/>
            </a:spcAft>
            <a:buChar char="••"/>
          </a:pPr>
          <a:r>
            <a:rPr lang="en-US" sz="1200" b="1" kern="1200" dirty="0" smtClean="0">
              <a:solidFill>
                <a:srgbClr val="002060"/>
              </a:solidFill>
              <a:latin typeface="+mn-lt"/>
              <a:cs typeface="Calibri" pitchFamily="34" charset="0"/>
            </a:rPr>
            <a:t>Sub system overviews</a:t>
          </a:r>
          <a:endParaRPr lang="en-US" sz="1200" b="1" kern="1200" dirty="0">
            <a:solidFill>
              <a:srgbClr val="002060"/>
            </a:solidFill>
            <a:latin typeface="+mn-lt"/>
            <a:cs typeface="Calibri" pitchFamily="34" charset="0"/>
          </a:endParaRPr>
        </a:p>
      </dsp:txBody>
      <dsp:txXfrm rot="5400000">
        <a:off x="3672893" y="-2194054"/>
        <a:ext cx="397626" cy="6886986"/>
      </dsp:txXfrm>
    </dsp:sp>
    <dsp:sp modelId="{4D5104F1-3EE8-4360-A9BE-23F1114F62FF}">
      <dsp:nvSpPr>
        <dsp:cNvPr id="0" name=""/>
        <dsp:cNvSpPr/>
      </dsp:nvSpPr>
      <dsp:spPr>
        <a:xfrm rot="5400000">
          <a:off x="-91759" y="1667018"/>
          <a:ext cx="611733" cy="428213"/>
        </a:xfrm>
        <a:prstGeom prst="chevron">
          <a:avLst/>
        </a:prstGeom>
        <a:gradFill rotWithShape="0">
          <a:gsLst>
            <a:gs pos="0">
              <a:schemeClr val="accent5">
                <a:hueOff val="1628512"/>
                <a:satOff val="5598"/>
                <a:lumOff val="-26863"/>
                <a:alphaOff val="0"/>
                <a:shade val="51000"/>
                <a:satMod val="130000"/>
              </a:schemeClr>
            </a:gs>
            <a:gs pos="80000">
              <a:schemeClr val="accent5">
                <a:hueOff val="1628512"/>
                <a:satOff val="5598"/>
                <a:lumOff val="-26863"/>
                <a:alphaOff val="0"/>
                <a:shade val="93000"/>
                <a:satMod val="130000"/>
              </a:schemeClr>
            </a:gs>
            <a:gs pos="100000">
              <a:schemeClr val="accent5">
                <a:hueOff val="1628512"/>
                <a:satOff val="5598"/>
                <a:lumOff val="-26863"/>
                <a:alphaOff val="0"/>
                <a:shade val="94000"/>
                <a:satMod val="135000"/>
              </a:schemeClr>
            </a:gs>
          </a:gsLst>
          <a:lin ang="16200000" scaled="0"/>
        </a:gradFill>
        <a:ln w="9525" cap="flat" cmpd="sng" algn="ctr">
          <a:solidFill>
            <a:schemeClr val="accent5">
              <a:hueOff val="1628512"/>
              <a:satOff val="5598"/>
              <a:lumOff val="-26863"/>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endParaRPr lang="en-US" sz="1200" b="1" kern="1200" dirty="0">
            <a:solidFill>
              <a:srgbClr val="002060"/>
            </a:solidFill>
            <a:latin typeface="+mn-lt"/>
          </a:endParaRPr>
        </a:p>
      </dsp:txBody>
      <dsp:txXfrm rot="5400000">
        <a:off x="-91759" y="1667018"/>
        <a:ext cx="611733" cy="428213"/>
      </dsp:txXfrm>
    </dsp:sp>
    <dsp:sp modelId="{C86F2526-8C80-4526-8AEB-426EF9F03F90}">
      <dsp:nvSpPr>
        <dsp:cNvPr id="0" name=""/>
        <dsp:cNvSpPr/>
      </dsp:nvSpPr>
      <dsp:spPr>
        <a:xfrm rot="5400000">
          <a:off x="3672893" y="-1669421"/>
          <a:ext cx="397626" cy="6886986"/>
        </a:xfrm>
        <a:prstGeom prst="round2SameRect">
          <a:avLst/>
        </a:prstGeom>
        <a:solidFill>
          <a:schemeClr val="lt1">
            <a:alpha val="90000"/>
            <a:hueOff val="0"/>
            <a:satOff val="0"/>
            <a:lumOff val="0"/>
            <a:alphaOff val="0"/>
          </a:schemeClr>
        </a:solidFill>
        <a:ln w="9525" cap="flat" cmpd="sng" algn="ctr">
          <a:solidFill>
            <a:schemeClr val="accent5">
              <a:hueOff val="1628512"/>
              <a:satOff val="5598"/>
              <a:lumOff val="-26863"/>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228600" lvl="1" indent="-228600" algn="l" defTabSz="533400">
            <a:lnSpc>
              <a:spcPct val="90000"/>
            </a:lnSpc>
            <a:spcBef>
              <a:spcPct val="0"/>
            </a:spcBef>
            <a:spcAft>
              <a:spcPct val="15000"/>
            </a:spcAft>
            <a:buChar char="••"/>
          </a:pPr>
          <a:r>
            <a:rPr lang="da-DK" sz="1200" b="1" kern="1200" dirty="0" smtClean="0">
              <a:solidFill>
                <a:srgbClr val="002060"/>
              </a:solidFill>
              <a:latin typeface="+mn-lt"/>
            </a:rPr>
            <a:t>Interfaces</a:t>
          </a:r>
          <a:endParaRPr lang="en-US" sz="1200" b="1" kern="1200" dirty="0">
            <a:solidFill>
              <a:srgbClr val="002060"/>
            </a:solidFill>
            <a:latin typeface="+mn-lt"/>
          </a:endParaRPr>
        </a:p>
      </dsp:txBody>
      <dsp:txXfrm rot="5400000">
        <a:off x="3672893" y="-1669421"/>
        <a:ext cx="397626" cy="6886986"/>
      </dsp:txXfrm>
    </dsp:sp>
    <dsp:sp modelId="{552872AA-079C-4220-AFD5-74176D7E7FEA}">
      <dsp:nvSpPr>
        <dsp:cNvPr id="0" name=""/>
        <dsp:cNvSpPr/>
      </dsp:nvSpPr>
      <dsp:spPr>
        <a:xfrm rot="5400000">
          <a:off x="-91759" y="2191651"/>
          <a:ext cx="611733" cy="428213"/>
        </a:xfrm>
        <a:prstGeom prst="chevron">
          <a:avLst/>
        </a:prstGeom>
        <a:gradFill rotWithShape="0">
          <a:gsLst>
            <a:gs pos="0">
              <a:schemeClr val="accent5">
                <a:hueOff val="2171350"/>
                <a:satOff val="7464"/>
                <a:lumOff val="-35817"/>
                <a:alphaOff val="0"/>
                <a:shade val="51000"/>
                <a:satMod val="130000"/>
              </a:schemeClr>
            </a:gs>
            <a:gs pos="80000">
              <a:schemeClr val="accent5">
                <a:hueOff val="2171350"/>
                <a:satOff val="7464"/>
                <a:lumOff val="-35817"/>
                <a:alphaOff val="0"/>
                <a:shade val="93000"/>
                <a:satMod val="130000"/>
              </a:schemeClr>
            </a:gs>
            <a:gs pos="100000">
              <a:schemeClr val="accent5">
                <a:hueOff val="2171350"/>
                <a:satOff val="7464"/>
                <a:lumOff val="-35817"/>
                <a:alphaOff val="0"/>
                <a:shade val="94000"/>
                <a:satMod val="135000"/>
              </a:schemeClr>
            </a:gs>
          </a:gsLst>
          <a:lin ang="16200000" scaled="0"/>
        </a:gradFill>
        <a:ln w="9525" cap="flat" cmpd="sng" algn="ctr">
          <a:solidFill>
            <a:schemeClr val="accent5">
              <a:hueOff val="2171350"/>
              <a:satOff val="7464"/>
              <a:lumOff val="-35817"/>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228600" lvl="0" indent="-228600" algn="ctr" defTabSz="533400">
            <a:lnSpc>
              <a:spcPct val="90000"/>
            </a:lnSpc>
            <a:spcBef>
              <a:spcPct val="0"/>
            </a:spcBef>
            <a:spcAft>
              <a:spcPct val="35000"/>
            </a:spcAft>
          </a:pPr>
          <a:endParaRPr lang="en-US" sz="1200" b="1" kern="1200" dirty="0">
            <a:solidFill>
              <a:srgbClr val="002060"/>
            </a:solidFill>
            <a:latin typeface="+mn-lt"/>
          </a:endParaRPr>
        </a:p>
      </dsp:txBody>
      <dsp:txXfrm rot="5400000">
        <a:off x="-91759" y="2191651"/>
        <a:ext cx="611733" cy="428213"/>
      </dsp:txXfrm>
    </dsp:sp>
    <dsp:sp modelId="{58114A52-4778-4538-9C94-02D54ED286B1}">
      <dsp:nvSpPr>
        <dsp:cNvPr id="0" name=""/>
        <dsp:cNvSpPr/>
      </dsp:nvSpPr>
      <dsp:spPr>
        <a:xfrm rot="5400000">
          <a:off x="3672893" y="-1144788"/>
          <a:ext cx="397626" cy="6886986"/>
        </a:xfrm>
        <a:prstGeom prst="round2SameRect">
          <a:avLst/>
        </a:prstGeom>
        <a:solidFill>
          <a:schemeClr val="lt1">
            <a:alpha val="90000"/>
            <a:hueOff val="0"/>
            <a:satOff val="0"/>
            <a:lumOff val="0"/>
            <a:alphaOff val="0"/>
          </a:schemeClr>
        </a:solidFill>
        <a:ln w="9525" cap="flat" cmpd="sng" algn="ctr">
          <a:solidFill>
            <a:schemeClr val="accent5">
              <a:hueOff val="2171350"/>
              <a:satOff val="7464"/>
              <a:lumOff val="-35817"/>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228600" lvl="1" indent="-228600" algn="l" defTabSz="533400">
            <a:lnSpc>
              <a:spcPct val="90000"/>
            </a:lnSpc>
            <a:spcBef>
              <a:spcPct val="0"/>
            </a:spcBef>
            <a:spcAft>
              <a:spcPct val="15000"/>
            </a:spcAft>
            <a:buChar char="••"/>
          </a:pPr>
          <a:r>
            <a:rPr lang="da-DK" sz="1200" b="1" kern="1200" dirty="0" smtClean="0">
              <a:solidFill>
                <a:srgbClr val="002060"/>
              </a:solidFill>
              <a:latin typeface="+mn-lt"/>
            </a:rPr>
            <a:t>Data flow between Interfaces</a:t>
          </a:r>
          <a:endParaRPr lang="en-US" sz="1200" b="1" kern="1200" dirty="0">
            <a:solidFill>
              <a:srgbClr val="002060"/>
            </a:solidFill>
            <a:latin typeface="+mn-lt"/>
          </a:endParaRPr>
        </a:p>
      </dsp:txBody>
      <dsp:txXfrm rot="5400000">
        <a:off x="3672893" y="-1144788"/>
        <a:ext cx="397626" cy="6886986"/>
      </dsp:txXfrm>
    </dsp:sp>
    <dsp:sp modelId="{3DA45C27-B532-4078-95C9-1798134C2D97}">
      <dsp:nvSpPr>
        <dsp:cNvPr id="0" name=""/>
        <dsp:cNvSpPr/>
      </dsp:nvSpPr>
      <dsp:spPr>
        <a:xfrm rot="5400000">
          <a:off x="-91759" y="2716284"/>
          <a:ext cx="611733" cy="428213"/>
        </a:xfrm>
        <a:prstGeom prst="chevron">
          <a:avLst/>
        </a:prstGeom>
        <a:gradFill rotWithShape="0">
          <a:gsLst>
            <a:gs pos="0">
              <a:schemeClr val="accent5">
                <a:hueOff val="2714187"/>
                <a:satOff val="9330"/>
                <a:lumOff val="-44772"/>
                <a:alphaOff val="0"/>
                <a:shade val="51000"/>
                <a:satMod val="130000"/>
              </a:schemeClr>
            </a:gs>
            <a:gs pos="80000">
              <a:schemeClr val="accent5">
                <a:hueOff val="2714187"/>
                <a:satOff val="9330"/>
                <a:lumOff val="-44772"/>
                <a:alphaOff val="0"/>
                <a:shade val="93000"/>
                <a:satMod val="130000"/>
              </a:schemeClr>
            </a:gs>
            <a:gs pos="100000">
              <a:schemeClr val="accent5">
                <a:hueOff val="2714187"/>
                <a:satOff val="9330"/>
                <a:lumOff val="-44772"/>
                <a:alphaOff val="0"/>
                <a:shade val="94000"/>
                <a:satMod val="135000"/>
              </a:schemeClr>
            </a:gs>
          </a:gsLst>
          <a:lin ang="16200000" scaled="0"/>
        </a:gradFill>
        <a:ln w="9525" cap="flat" cmpd="sng" algn="ctr">
          <a:solidFill>
            <a:schemeClr val="accent5">
              <a:hueOff val="2714187"/>
              <a:satOff val="9330"/>
              <a:lumOff val="-44772"/>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228600" lvl="0" indent="-228600" algn="ctr" defTabSz="533400">
            <a:lnSpc>
              <a:spcPct val="90000"/>
            </a:lnSpc>
            <a:spcBef>
              <a:spcPct val="0"/>
            </a:spcBef>
            <a:spcAft>
              <a:spcPct val="35000"/>
            </a:spcAft>
          </a:pPr>
          <a:endParaRPr lang="en-US" sz="1200" b="1" kern="1200" dirty="0">
            <a:solidFill>
              <a:srgbClr val="002060"/>
            </a:solidFill>
            <a:latin typeface="+mn-lt"/>
          </a:endParaRPr>
        </a:p>
      </dsp:txBody>
      <dsp:txXfrm rot="5400000">
        <a:off x="-91759" y="2716284"/>
        <a:ext cx="611733" cy="428213"/>
      </dsp:txXfrm>
    </dsp:sp>
    <dsp:sp modelId="{9B2976FC-2B5E-4883-8E54-868166AB29FA}">
      <dsp:nvSpPr>
        <dsp:cNvPr id="0" name=""/>
        <dsp:cNvSpPr/>
      </dsp:nvSpPr>
      <dsp:spPr>
        <a:xfrm rot="5400000">
          <a:off x="3672893" y="-620155"/>
          <a:ext cx="397626" cy="6886986"/>
        </a:xfrm>
        <a:prstGeom prst="round2SameRect">
          <a:avLst/>
        </a:prstGeom>
        <a:solidFill>
          <a:schemeClr val="lt1">
            <a:alpha val="90000"/>
            <a:hueOff val="0"/>
            <a:satOff val="0"/>
            <a:lumOff val="0"/>
            <a:alphaOff val="0"/>
          </a:schemeClr>
        </a:solidFill>
        <a:ln w="9525" cap="flat" cmpd="sng" algn="ctr">
          <a:solidFill>
            <a:schemeClr val="accent5">
              <a:hueOff val="2714187"/>
              <a:satOff val="9330"/>
              <a:lumOff val="-44772"/>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228600" lvl="1" indent="-228600" algn="l" defTabSz="533400">
            <a:lnSpc>
              <a:spcPct val="90000"/>
            </a:lnSpc>
            <a:spcBef>
              <a:spcPct val="0"/>
            </a:spcBef>
            <a:spcAft>
              <a:spcPct val="15000"/>
            </a:spcAft>
            <a:buChar char="••"/>
          </a:pPr>
          <a:r>
            <a:rPr lang="en-US" sz="1200" b="1" kern="1200" dirty="0" smtClean="0">
              <a:solidFill>
                <a:srgbClr val="002060"/>
              </a:solidFill>
              <a:latin typeface="+mn-lt"/>
            </a:rPr>
            <a:t>Environmental Details</a:t>
          </a:r>
          <a:endParaRPr lang="en-US" sz="1200" b="1" kern="1200" dirty="0">
            <a:solidFill>
              <a:srgbClr val="002060"/>
            </a:solidFill>
            <a:latin typeface="+mn-lt"/>
          </a:endParaRPr>
        </a:p>
      </dsp:txBody>
      <dsp:txXfrm rot="5400000">
        <a:off x="3672893" y="-620155"/>
        <a:ext cx="397626" cy="6886986"/>
      </dsp:txXfrm>
    </dsp:sp>
    <dsp:sp modelId="{604F0F3B-2C2F-4A90-A80C-C379C9DDAFF7}">
      <dsp:nvSpPr>
        <dsp:cNvPr id="0" name=""/>
        <dsp:cNvSpPr/>
      </dsp:nvSpPr>
      <dsp:spPr>
        <a:xfrm rot="5400000">
          <a:off x="-91759" y="3240917"/>
          <a:ext cx="611733" cy="428213"/>
        </a:xfrm>
        <a:prstGeom prst="chevron">
          <a:avLst/>
        </a:prstGeom>
        <a:gradFill rotWithShape="0">
          <a:gsLst>
            <a:gs pos="0">
              <a:schemeClr val="accent5">
                <a:hueOff val="3257024"/>
                <a:satOff val="11196"/>
                <a:lumOff val="-53726"/>
                <a:alphaOff val="0"/>
                <a:shade val="51000"/>
                <a:satMod val="130000"/>
              </a:schemeClr>
            </a:gs>
            <a:gs pos="80000">
              <a:schemeClr val="accent5">
                <a:hueOff val="3257024"/>
                <a:satOff val="11196"/>
                <a:lumOff val="-53726"/>
                <a:alphaOff val="0"/>
                <a:shade val="93000"/>
                <a:satMod val="130000"/>
              </a:schemeClr>
            </a:gs>
            <a:gs pos="100000">
              <a:schemeClr val="accent5">
                <a:hueOff val="3257024"/>
                <a:satOff val="11196"/>
                <a:lumOff val="-53726"/>
                <a:alphaOff val="0"/>
                <a:shade val="94000"/>
                <a:satMod val="135000"/>
              </a:schemeClr>
            </a:gs>
          </a:gsLst>
          <a:lin ang="16200000" scaled="0"/>
        </a:gradFill>
        <a:ln w="9525" cap="flat" cmpd="sng" algn="ctr">
          <a:solidFill>
            <a:schemeClr val="accent5">
              <a:hueOff val="3257024"/>
              <a:satOff val="11196"/>
              <a:lumOff val="-53726"/>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228600" lvl="0" indent="-228600" algn="ctr" defTabSz="533400">
            <a:lnSpc>
              <a:spcPct val="90000"/>
            </a:lnSpc>
            <a:spcBef>
              <a:spcPct val="0"/>
            </a:spcBef>
            <a:spcAft>
              <a:spcPct val="35000"/>
            </a:spcAft>
          </a:pPr>
          <a:endParaRPr lang="en-US" sz="1200" b="1" kern="1200" dirty="0">
            <a:solidFill>
              <a:srgbClr val="002060"/>
            </a:solidFill>
            <a:latin typeface="+mn-lt"/>
          </a:endParaRPr>
        </a:p>
      </dsp:txBody>
      <dsp:txXfrm rot="5400000">
        <a:off x="-91759" y="3240917"/>
        <a:ext cx="611733" cy="428213"/>
      </dsp:txXfrm>
    </dsp:sp>
    <dsp:sp modelId="{4E731AA9-7ADD-4CF7-B713-353E46E1E99B}">
      <dsp:nvSpPr>
        <dsp:cNvPr id="0" name=""/>
        <dsp:cNvSpPr/>
      </dsp:nvSpPr>
      <dsp:spPr>
        <a:xfrm rot="5400000">
          <a:off x="3672893" y="-95522"/>
          <a:ext cx="397626" cy="6886986"/>
        </a:xfrm>
        <a:prstGeom prst="round2SameRect">
          <a:avLst/>
        </a:prstGeom>
        <a:solidFill>
          <a:schemeClr val="lt1">
            <a:alpha val="90000"/>
            <a:hueOff val="0"/>
            <a:satOff val="0"/>
            <a:lumOff val="0"/>
            <a:alphaOff val="0"/>
          </a:schemeClr>
        </a:solidFill>
        <a:ln w="9525" cap="flat" cmpd="sng" algn="ctr">
          <a:solidFill>
            <a:schemeClr val="accent5">
              <a:hueOff val="3257024"/>
              <a:satOff val="11196"/>
              <a:lumOff val="-53726"/>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7620" rIns="7620" bIns="7620" numCol="1" spcCol="1270" anchor="ctr" anchorCtr="0">
          <a:noAutofit/>
        </a:bodyPr>
        <a:lstStyle/>
        <a:p>
          <a:pPr marL="228600" lvl="1" indent="-228600" algn="l" defTabSz="533400">
            <a:lnSpc>
              <a:spcPct val="90000"/>
            </a:lnSpc>
            <a:spcBef>
              <a:spcPct val="0"/>
            </a:spcBef>
            <a:spcAft>
              <a:spcPct val="15000"/>
            </a:spcAft>
            <a:buChar char="••"/>
          </a:pPr>
          <a:r>
            <a:rPr lang="da-DK" sz="1200" b="1" kern="1200" dirty="0" smtClean="0">
              <a:solidFill>
                <a:srgbClr val="002060"/>
              </a:solidFill>
              <a:latin typeface="+mn-lt"/>
            </a:rPr>
            <a:t>Tools and Technologies</a:t>
          </a:r>
          <a:endParaRPr lang="en-US" sz="1200" b="1" kern="1200" dirty="0">
            <a:solidFill>
              <a:srgbClr val="002060"/>
            </a:solidFill>
            <a:latin typeface="+mn-lt"/>
          </a:endParaRPr>
        </a:p>
      </dsp:txBody>
      <dsp:txXfrm rot="5400000">
        <a:off x="3672893" y="-95522"/>
        <a:ext cx="397626" cy="688698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194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194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194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FA06E5A-0746-4D6D-B348-4C472CE36E18}"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263AFBF0-6C49-4F17-8592-15548EA2A29D}"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p>
            <a:fld id="{8A6A6A20-EE0C-4BDE-A6AB-E1AED1A361EA}" type="slidenum">
              <a:rPr lang="en-US" altLang="en-US"/>
              <a:pPr/>
              <a:t>1</a:t>
            </a:fld>
            <a:endParaRPr lang="en-US" altLang="en-US" dirty="0"/>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fld id="{6E895981-7BBE-447E-9DBE-C52818B654B5}" type="slidenum">
              <a:rPr lang="en-US" altLang="en-US"/>
              <a:pPr/>
              <a:t>3</a:t>
            </a:fld>
            <a:endParaRPr lang="en-US" altLang="en-US" dirty="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alt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pic>
        <p:nvPicPr>
          <p:cNvPr id="2" name="Picture 3" descr="ASSET"/>
          <p:cNvPicPr>
            <a:picLocks noChangeAspect="1" noChangeArrowheads="1"/>
          </p:cNvPicPr>
          <p:nvPr userDrawn="1"/>
        </p:nvPicPr>
        <p:blipFill>
          <a:blip r:embed="rId3" cstate="print"/>
          <a:srcRect/>
          <a:stretch>
            <a:fillRect/>
          </a:stretch>
        </p:blipFill>
        <p:spPr bwMode="auto">
          <a:xfrm>
            <a:off x="0" y="57150"/>
            <a:ext cx="1295400" cy="474663"/>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458200" y="114300"/>
            <a:ext cx="533400" cy="369888"/>
          </a:xfrm>
          <a:prstGeom prst="rect">
            <a:avLst/>
          </a:prstGeom>
          <a:noFill/>
          <a:ln>
            <a:noFill/>
          </a:ln>
          <a:extLst/>
        </p:spPr>
        <p:txBody>
          <a:bodyPr>
            <a:spAutoFit/>
          </a:bodyPr>
          <a:lstStyle/>
          <a:p>
            <a:pPr eaLnBrk="1" hangingPunct="1"/>
            <a:fld id="{C3F801C7-51A1-425E-BE49-28FD62194DDF}" type="slidenum">
              <a:rPr lang="en-US" altLang="en-US"/>
              <a:pPr eaLnBrk="1" hangingPunct="1"/>
              <a:t>‹#›</a:t>
            </a:fld>
            <a:endParaRPr lang="en-US" altLang="en-US" dirty="0"/>
          </a:p>
        </p:txBody>
      </p:sp>
      <p:sp>
        <p:nvSpPr>
          <p:cNvPr id="2" name="Title 1"/>
          <p:cNvSpPr>
            <a:spLocks noGrp="1"/>
          </p:cNvSpPr>
          <p:nvPr>
            <p:ph type="title"/>
          </p:nvPr>
        </p:nvSpPr>
        <p:spPr>
          <a:xfrm>
            <a:off x="457200" y="205978"/>
            <a:ext cx="8229600" cy="85725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3.xml"/><Relationship Id="rId7"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11" Type="http://schemas.openxmlformats.org/officeDocument/2006/relationships/image" Target="../media/image7.gif"/><Relationship Id="rId5" Type="http://schemas.openxmlformats.org/officeDocument/2006/relationships/image" Target="../media/image1.jpeg"/><Relationship Id="rId10" Type="http://schemas.openxmlformats.org/officeDocument/2006/relationships/image" Target="../media/image6.jpeg"/><Relationship Id="rId4" Type="http://schemas.openxmlformats.org/officeDocument/2006/relationships/theme" Target="../theme/theme1.xml"/><Relationship Id="rId9"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457200" y="1200150"/>
            <a:ext cx="8229600" cy="33940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pic>
        <p:nvPicPr>
          <p:cNvPr id="1027" name="Picture 5" descr="icon1"/>
          <p:cNvPicPr>
            <a:picLocks noChangeAspect="1" noChangeArrowheads="1"/>
          </p:cNvPicPr>
          <p:nvPr userDrawn="1"/>
        </p:nvPicPr>
        <p:blipFill>
          <a:blip r:embed="rId6" cstate="print"/>
          <a:srcRect/>
          <a:stretch>
            <a:fillRect/>
          </a:stretch>
        </p:blipFill>
        <p:spPr bwMode="auto">
          <a:xfrm>
            <a:off x="7591425" y="493713"/>
            <a:ext cx="257175" cy="192087"/>
          </a:xfrm>
          <a:prstGeom prst="rect">
            <a:avLst/>
          </a:prstGeom>
          <a:noFill/>
          <a:ln w="9525">
            <a:noFill/>
            <a:miter lim="800000"/>
            <a:headEnd/>
            <a:tailEnd/>
          </a:ln>
        </p:spPr>
      </p:pic>
      <p:pic>
        <p:nvPicPr>
          <p:cNvPr id="1028" name="Picture 6" descr="icon2"/>
          <p:cNvPicPr>
            <a:picLocks noChangeAspect="1" noChangeArrowheads="1"/>
          </p:cNvPicPr>
          <p:nvPr userDrawn="1"/>
        </p:nvPicPr>
        <p:blipFill>
          <a:blip r:embed="rId7" cstate="print"/>
          <a:srcRect/>
          <a:stretch>
            <a:fillRect/>
          </a:stretch>
        </p:blipFill>
        <p:spPr bwMode="auto">
          <a:xfrm>
            <a:off x="7896225" y="493713"/>
            <a:ext cx="257175" cy="192087"/>
          </a:xfrm>
          <a:prstGeom prst="rect">
            <a:avLst/>
          </a:prstGeom>
          <a:noFill/>
          <a:ln w="9525">
            <a:noFill/>
            <a:miter lim="800000"/>
            <a:headEnd/>
            <a:tailEnd/>
          </a:ln>
        </p:spPr>
      </p:pic>
      <p:pic>
        <p:nvPicPr>
          <p:cNvPr id="1029" name="Picture 7" descr="icon3"/>
          <p:cNvPicPr>
            <a:picLocks noChangeAspect="1" noChangeArrowheads="1"/>
          </p:cNvPicPr>
          <p:nvPr userDrawn="1"/>
        </p:nvPicPr>
        <p:blipFill>
          <a:blip r:embed="rId8" cstate="print"/>
          <a:srcRect/>
          <a:stretch>
            <a:fillRect/>
          </a:stretch>
        </p:blipFill>
        <p:spPr bwMode="auto">
          <a:xfrm>
            <a:off x="8201025" y="493713"/>
            <a:ext cx="257175" cy="192087"/>
          </a:xfrm>
          <a:prstGeom prst="rect">
            <a:avLst/>
          </a:prstGeom>
          <a:noFill/>
          <a:ln w="9525">
            <a:noFill/>
            <a:miter lim="800000"/>
            <a:headEnd/>
            <a:tailEnd/>
          </a:ln>
        </p:spPr>
      </p:pic>
      <p:pic>
        <p:nvPicPr>
          <p:cNvPr id="1030" name="Picture 8" descr="icon4"/>
          <p:cNvPicPr>
            <a:picLocks noChangeAspect="1" noChangeArrowheads="1"/>
          </p:cNvPicPr>
          <p:nvPr userDrawn="1"/>
        </p:nvPicPr>
        <p:blipFill>
          <a:blip r:embed="rId9" cstate="print"/>
          <a:srcRect/>
          <a:stretch>
            <a:fillRect/>
          </a:stretch>
        </p:blipFill>
        <p:spPr bwMode="auto">
          <a:xfrm>
            <a:off x="8505825" y="493713"/>
            <a:ext cx="257175" cy="192087"/>
          </a:xfrm>
          <a:prstGeom prst="rect">
            <a:avLst/>
          </a:prstGeom>
          <a:noFill/>
          <a:ln w="9525">
            <a:noFill/>
            <a:miter lim="800000"/>
            <a:headEnd/>
            <a:tailEnd/>
          </a:ln>
        </p:spPr>
      </p:pic>
      <p:pic>
        <p:nvPicPr>
          <p:cNvPr id="1031" name="Picture 9" descr="icon5"/>
          <p:cNvPicPr>
            <a:picLocks noChangeAspect="1" noChangeArrowheads="1"/>
          </p:cNvPicPr>
          <p:nvPr userDrawn="1"/>
        </p:nvPicPr>
        <p:blipFill>
          <a:blip r:embed="rId10" cstate="print"/>
          <a:srcRect/>
          <a:stretch>
            <a:fillRect/>
          </a:stretch>
        </p:blipFill>
        <p:spPr bwMode="auto">
          <a:xfrm>
            <a:off x="8810625" y="493713"/>
            <a:ext cx="257175" cy="192087"/>
          </a:xfrm>
          <a:prstGeom prst="rect">
            <a:avLst/>
          </a:prstGeom>
          <a:noFill/>
          <a:ln w="9525">
            <a:noFill/>
            <a:miter lim="800000"/>
            <a:headEnd/>
            <a:tailEnd/>
          </a:ln>
        </p:spPr>
      </p:pic>
      <p:pic>
        <p:nvPicPr>
          <p:cNvPr id="1032" name="Picture 10" descr="ASSET"/>
          <p:cNvPicPr>
            <a:picLocks noChangeAspect="1" noChangeArrowheads="1"/>
          </p:cNvPicPr>
          <p:nvPr userDrawn="1"/>
        </p:nvPicPr>
        <p:blipFill>
          <a:blip r:embed="rId11" cstate="print"/>
          <a:srcRect/>
          <a:stretch>
            <a:fillRect/>
          </a:stretch>
        </p:blipFill>
        <p:spPr bwMode="auto">
          <a:xfrm>
            <a:off x="0" y="57150"/>
            <a:ext cx="1219200" cy="4460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71" r:id="rId1"/>
    <p:sldLayoutId id="2147483972" r:id="rId2"/>
    <p:sldLayoutId id="2147483970" r:id="rId3"/>
  </p:sldLayoutIdLst>
  <p:timing>
    <p:tnLst>
      <p:par>
        <p:cTn id="1" dur="indefinite" restart="never" nodeType="tmRoot"/>
      </p:par>
    </p:tnLst>
  </p:timing>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package" Target="../embeddings/Microsoft_Office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Office_Excel_Worksheet2.xlsx"/><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04800" y="2038350"/>
            <a:ext cx="5257800" cy="584200"/>
          </a:xfrm>
          <a:prstGeom prst="rect">
            <a:avLst/>
          </a:prstGeom>
          <a:noFill/>
          <a:ln w="9525" algn="ctr">
            <a:noFill/>
            <a:miter lim="800000"/>
            <a:headEnd/>
            <a:tailEnd/>
          </a:ln>
        </p:spPr>
        <p:txBody>
          <a:bodyPr>
            <a:spAutoFit/>
          </a:bodyPr>
          <a:lstStyle/>
          <a:p>
            <a:pPr algn="ctr" eaLnBrk="1" hangingPunct="1"/>
            <a:r>
              <a:rPr lang="en-US" altLang="en-US" sz="3200" b="1" dirty="0">
                <a:solidFill>
                  <a:schemeClr val="bg1"/>
                </a:solidFill>
                <a:latin typeface="Calibri" pitchFamily="34" charset="0"/>
              </a:rPr>
              <a:t>Playback Presentation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txBox="1">
            <a:spLocks noChangeArrowheads="1"/>
          </p:cNvSpPr>
          <p:nvPr/>
        </p:nvSpPr>
        <p:spPr bwMode="auto">
          <a:xfrm>
            <a:off x="1371600" y="114300"/>
            <a:ext cx="6477000" cy="400050"/>
          </a:xfrm>
          <a:prstGeom prst="rect">
            <a:avLst/>
          </a:prstGeom>
          <a:noFill/>
          <a:ln algn="ctr">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altLang="en-US" sz="2400" b="1" kern="0" dirty="0" smtClean="0">
                <a:solidFill>
                  <a:srgbClr val="153375"/>
                </a:solidFill>
                <a:latin typeface="Calibri" pitchFamily="34" charset="0"/>
                <a:ea typeface="+mj-ea"/>
                <a:cs typeface="+mj-cs"/>
              </a:rPr>
              <a:t>TRANSACT – </a:t>
            </a:r>
            <a:r>
              <a:rPr lang="en-GB" altLang="en-US" sz="2400" b="1" kern="0" dirty="0" smtClean="0">
                <a:solidFill>
                  <a:srgbClr val="153375"/>
                </a:solidFill>
                <a:latin typeface="Calibri" pitchFamily="34" charset="0"/>
                <a:ea typeface="+mj-ea"/>
                <a:cs typeface="+mj-cs"/>
              </a:rPr>
              <a:t>PDW </a:t>
            </a:r>
            <a:r>
              <a:rPr lang="en-GB" altLang="en-US" sz="2400" b="1" kern="0" dirty="0" smtClean="0">
                <a:solidFill>
                  <a:srgbClr val="153375"/>
                </a:solidFill>
                <a:latin typeface="Calibri" pitchFamily="34" charset="0"/>
                <a:ea typeface="+mj-ea"/>
                <a:cs typeface="+mj-cs"/>
              </a:rPr>
              <a:t>Interface</a:t>
            </a:r>
            <a:endParaRPr kumimoji="0" lang="en-US" altLang="en-US" sz="2400" b="1" i="0" u="none" strike="noStrike" kern="0" cap="none" spc="0" normalizeH="0" baseline="0" noProof="0" dirty="0" smtClean="0">
              <a:ln>
                <a:noFill/>
              </a:ln>
              <a:solidFill>
                <a:srgbClr val="153375"/>
              </a:solidFill>
              <a:effectLst/>
              <a:uLnTx/>
              <a:uFillTx/>
              <a:latin typeface="Calibri" pitchFamily="34" charset="0"/>
              <a:ea typeface="+mj-ea"/>
              <a:cs typeface="+mj-cs"/>
            </a:endParaRPr>
          </a:p>
        </p:txBody>
      </p:sp>
      <p:sp>
        <p:nvSpPr>
          <p:cNvPr id="9" name="Rectangle 8"/>
          <p:cNvSpPr/>
          <p:nvPr/>
        </p:nvSpPr>
        <p:spPr bwMode="auto">
          <a:xfrm>
            <a:off x="228600" y="895350"/>
            <a:ext cx="8610600" cy="3886200"/>
          </a:xfrm>
          <a:prstGeom prst="rect">
            <a:avLst/>
          </a:prstGeom>
          <a:noFill/>
          <a:ln w="9525" cap="flat" cmpd="sng" algn="ctr">
            <a:solidFill>
              <a:schemeClr val="accent2">
                <a:alpha val="58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pic>
        <p:nvPicPr>
          <p:cNvPr id="35842" name="Picture 2"/>
          <p:cNvPicPr>
            <a:picLocks noChangeAspect="1" noChangeArrowheads="1"/>
          </p:cNvPicPr>
          <p:nvPr/>
        </p:nvPicPr>
        <p:blipFill>
          <a:blip r:embed="rId2" cstate="print"/>
          <a:srcRect/>
          <a:stretch>
            <a:fillRect/>
          </a:stretch>
        </p:blipFill>
        <p:spPr bwMode="auto">
          <a:xfrm>
            <a:off x="1828800" y="1123950"/>
            <a:ext cx="5067300" cy="34194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52400" y="819150"/>
            <a:ext cx="8839200" cy="4114800"/>
          </a:xfrm>
          <a:prstGeom prst="roundRect">
            <a:avLst>
              <a:gd name="adj" fmla="val 2558"/>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a:lstStyle/>
          <a:p>
            <a:pPr marL="111125" indent="-111125">
              <a:spcBef>
                <a:spcPts val="0"/>
              </a:spcBef>
            </a:pPr>
            <a:endParaRPr lang="en-GB" sz="1600" dirty="0" smtClean="0">
              <a:latin typeface="Calibri" pitchFamily="34" charset="0"/>
              <a:cs typeface="Calibri" pitchFamily="34" charset="0"/>
            </a:endParaRPr>
          </a:p>
          <a:p>
            <a:pPr marL="111125" indent="-111125">
              <a:spcBef>
                <a:spcPts val="0"/>
              </a:spcBef>
            </a:pPr>
            <a:endParaRPr lang="en-GB" sz="1600" dirty="0" smtClean="0">
              <a:latin typeface="Calibri" pitchFamily="34" charset="0"/>
              <a:cs typeface="Calibri" pitchFamily="34" charset="0"/>
            </a:endParaRPr>
          </a:p>
          <a:p>
            <a:pPr lvl="0"/>
            <a:endParaRPr lang="en-GB" sz="1600"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111125" indent="-111125">
              <a:spcBef>
                <a:spcPct val="0"/>
              </a:spcBef>
              <a:buNone/>
            </a:pPr>
            <a:r>
              <a:rPr lang="en-US" sz="1400" kern="1200" dirty="0" smtClean="0">
                <a:solidFill>
                  <a:srgbClr val="002060"/>
                </a:solidFill>
                <a:latin typeface="Calibri" pitchFamily="34" charset="0"/>
                <a:cs typeface="Calibri" pitchFamily="34" charset="0"/>
              </a:rPr>
              <a:t>PDW is </a:t>
            </a:r>
            <a:r>
              <a:rPr lang="en-US" sz="1400" kern="1200" dirty="0" smtClean="0">
                <a:solidFill>
                  <a:srgbClr val="002060"/>
                </a:solidFill>
                <a:latin typeface="Calibri" pitchFamily="34" charset="0"/>
                <a:cs typeface="Calibri" pitchFamily="34" charset="0"/>
              </a:rPr>
              <a:t>a batch program that extracts Transact data into a CSV file and sends the file via TDE file transfer </a:t>
            </a:r>
            <a:r>
              <a:rPr lang="en-US" sz="1400" kern="1200" dirty="0" smtClean="0">
                <a:solidFill>
                  <a:srgbClr val="002060"/>
                </a:solidFill>
                <a:latin typeface="Calibri" pitchFamily="34" charset="0"/>
                <a:cs typeface="Calibri" pitchFamily="34" charset="0"/>
              </a:rPr>
              <a:t>to</a:t>
            </a:r>
          </a:p>
          <a:p>
            <a:pPr marL="111125" indent="-111125">
              <a:spcBef>
                <a:spcPct val="0"/>
              </a:spcBef>
              <a:buNone/>
            </a:pPr>
            <a:r>
              <a:rPr lang="en-US" sz="1400" kern="1200" dirty="0" smtClean="0">
                <a:solidFill>
                  <a:srgbClr val="002060"/>
                </a:solidFill>
                <a:latin typeface="Calibri" pitchFamily="34" charset="0"/>
                <a:cs typeface="Calibri" pitchFamily="34" charset="0"/>
              </a:rPr>
              <a:t>PDW </a:t>
            </a:r>
            <a:r>
              <a:rPr lang="en-US" sz="1400" kern="1200" dirty="0" smtClean="0">
                <a:solidFill>
                  <a:srgbClr val="002060"/>
                </a:solidFill>
                <a:latin typeface="Calibri" pitchFamily="34" charset="0"/>
                <a:cs typeface="Calibri" pitchFamily="34" charset="0"/>
              </a:rPr>
              <a:t>interface. Countries such as China, </a:t>
            </a:r>
            <a:r>
              <a:rPr lang="en-US" sz="1400" kern="1200" dirty="0" smtClean="0">
                <a:solidFill>
                  <a:srgbClr val="002060"/>
                </a:solidFill>
                <a:latin typeface="Calibri" pitchFamily="34" charset="0"/>
                <a:cs typeface="Calibri" pitchFamily="34" charset="0"/>
              </a:rPr>
              <a:t>Honkong, </a:t>
            </a:r>
            <a:r>
              <a:rPr lang="en-US" sz="1400" kern="1200" dirty="0" smtClean="0">
                <a:solidFill>
                  <a:srgbClr val="002060"/>
                </a:solidFill>
                <a:latin typeface="Calibri" pitchFamily="34" charset="0"/>
                <a:cs typeface="Calibri" pitchFamily="34" charset="0"/>
              </a:rPr>
              <a:t>Malaysia and Singapore are </a:t>
            </a:r>
            <a:r>
              <a:rPr lang="en-US" sz="1400" kern="1200" dirty="0" smtClean="0">
                <a:solidFill>
                  <a:srgbClr val="002060"/>
                </a:solidFill>
                <a:latin typeface="Calibri" pitchFamily="34" charset="0"/>
                <a:cs typeface="Calibri" pitchFamily="34" charset="0"/>
              </a:rPr>
              <a:t>impacted.</a:t>
            </a:r>
          </a:p>
          <a:p>
            <a:pPr marL="111125" indent="-111125">
              <a:spcBef>
                <a:spcPct val="0"/>
              </a:spcBef>
              <a:buNone/>
            </a:pPr>
            <a:endParaRPr lang="en-US" sz="1400" kern="1200" dirty="0" smtClean="0">
              <a:solidFill>
                <a:srgbClr val="002060"/>
              </a:solidFill>
              <a:latin typeface="Calibri" pitchFamily="34" charset="0"/>
              <a:cs typeface="Calibri" pitchFamily="34" charset="0"/>
            </a:endParaRPr>
          </a:p>
          <a:p>
            <a:pPr marL="111125" indent="-111125">
              <a:spcBef>
                <a:spcPct val="0"/>
              </a:spcBef>
              <a:buNone/>
            </a:pPr>
            <a:r>
              <a:rPr lang="en-US" sz="1400" b="1" kern="1200" dirty="0" smtClean="0">
                <a:solidFill>
                  <a:srgbClr val="002060"/>
                </a:solidFill>
                <a:latin typeface="Calibri" pitchFamily="34" charset="0"/>
                <a:cs typeface="Calibri" pitchFamily="34" charset="0"/>
              </a:rPr>
              <a:t>Sample File names</a:t>
            </a:r>
            <a:r>
              <a:rPr lang="en-US" sz="1400" b="1" kern="1200" dirty="0" smtClean="0">
                <a:solidFill>
                  <a:srgbClr val="002060"/>
                </a:solidFill>
                <a:latin typeface="Calibri" pitchFamily="34" charset="0"/>
                <a:cs typeface="Calibri" pitchFamily="34" charset="0"/>
              </a:rPr>
              <a:t>:</a:t>
            </a:r>
          </a:p>
          <a:p>
            <a:pPr marL="111125" indent="-111125">
              <a:spcBef>
                <a:spcPct val="0"/>
              </a:spcBef>
              <a:buNone/>
            </a:pPr>
            <a:endParaRPr lang="en-US" sz="1400" b="1" kern="1200" dirty="0" smtClean="0">
              <a:solidFill>
                <a:srgbClr val="002060"/>
              </a:solidFill>
              <a:latin typeface="Calibri" pitchFamily="34" charset="0"/>
              <a:cs typeface="Calibri" pitchFamily="34" charset="0"/>
            </a:endParaRPr>
          </a:p>
          <a:p>
            <a:pPr marL="111125" indent="-111125">
              <a:spcBef>
                <a:spcPct val="0"/>
              </a:spcBef>
              <a:buFont typeface="Arial" pitchFamily="34" charset="0"/>
              <a:buChar char="•"/>
            </a:pPr>
            <a:r>
              <a:rPr lang="en-US" sz="1400" kern="1200" dirty="0" smtClean="0">
                <a:solidFill>
                  <a:srgbClr val="002060"/>
                </a:solidFill>
                <a:latin typeface="Calibri" pitchFamily="34" charset="0"/>
                <a:cs typeface="Calibri" pitchFamily="34" charset="0"/>
              </a:rPr>
              <a:t>Smerisk_keyman_201205.csv</a:t>
            </a:r>
          </a:p>
          <a:p>
            <a:pPr marL="111125" indent="-111125">
              <a:spcBef>
                <a:spcPct val="0"/>
              </a:spcBef>
              <a:buFont typeface="Arial" pitchFamily="34" charset="0"/>
              <a:buChar char="•"/>
            </a:pPr>
            <a:r>
              <a:rPr lang="en-US" sz="1400" kern="1200" dirty="0" smtClean="0">
                <a:solidFill>
                  <a:srgbClr val="002060"/>
                </a:solidFill>
                <a:latin typeface="Calibri" pitchFamily="34" charset="0"/>
                <a:cs typeface="Calibri" pitchFamily="34" charset="0"/>
              </a:rPr>
              <a:t>Smerisk_loanapp_201205.csv</a:t>
            </a:r>
          </a:p>
          <a:p>
            <a:pPr marL="111125" indent="-111125">
              <a:spcBef>
                <a:spcPct val="0"/>
              </a:spcBef>
              <a:buFont typeface="Arial" pitchFamily="34" charset="0"/>
              <a:buChar char="•"/>
            </a:pPr>
            <a:endParaRPr lang="en-US" sz="1400" kern="1200" dirty="0" smtClean="0">
              <a:solidFill>
                <a:srgbClr val="002060"/>
              </a:solidFill>
              <a:latin typeface="Calibri" pitchFamily="34" charset="0"/>
              <a:cs typeface="Calibri" pitchFamily="34" charset="0"/>
            </a:endParaRPr>
          </a:p>
          <a:p>
            <a:pPr marL="111125" indent="-111125">
              <a:spcBef>
                <a:spcPct val="0"/>
              </a:spcBef>
              <a:buNone/>
            </a:pPr>
            <a:endParaRPr lang="en-US" sz="1400" kern="1200" dirty="0" smtClean="0">
              <a:solidFill>
                <a:srgbClr val="002060"/>
              </a:solidFill>
              <a:latin typeface="Calibri" pitchFamily="34" charset="0"/>
              <a:cs typeface="Calibri" pitchFamily="34" charset="0"/>
            </a:endParaRPr>
          </a:p>
          <a:p>
            <a:pPr marL="111125" lvl="0" indent="-111125">
              <a:spcBef>
                <a:spcPct val="0"/>
              </a:spcBef>
              <a:buNone/>
            </a:pPr>
            <a:r>
              <a:rPr lang="en-US" sz="1400" kern="1200" dirty="0" smtClean="0">
                <a:solidFill>
                  <a:srgbClr val="002060"/>
                </a:solidFill>
                <a:latin typeface="Calibri" pitchFamily="34" charset="0"/>
                <a:cs typeface="Calibri" pitchFamily="34" charset="0"/>
              </a:rPr>
              <a:t>Windows batch Job and Scheduler Details are as follows  :</a:t>
            </a:r>
          </a:p>
          <a:p>
            <a:pPr marL="111125" lvl="0" indent="-111125">
              <a:spcBef>
                <a:spcPct val="0"/>
              </a:spcBef>
              <a:buNone/>
            </a:pPr>
            <a:endParaRPr lang="en-US" sz="1400" kern="1200" dirty="0" smtClean="0">
              <a:solidFill>
                <a:srgbClr val="002060"/>
              </a:solidFill>
              <a:latin typeface="Calibri" pitchFamily="34" charset="0"/>
              <a:cs typeface="Calibri" pitchFamily="34" charset="0"/>
            </a:endParaRPr>
          </a:p>
          <a:p>
            <a:pPr marL="111125" lvl="0" indent="-111125">
              <a:spcBef>
                <a:spcPct val="0"/>
              </a:spcBef>
              <a:buNone/>
            </a:pPr>
            <a:endParaRPr lang="en-US" sz="1400" kern="1200" dirty="0" smtClean="0">
              <a:solidFill>
                <a:srgbClr val="002060"/>
              </a:solidFill>
              <a:latin typeface="Calibri" pitchFamily="34" charset="0"/>
              <a:cs typeface="Calibri" pitchFamily="34" charset="0"/>
            </a:endParaRPr>
          </a:p>
          <a:p>
            <a:pPr marL="111125" lvl="0" indent="-111125">
              <a:spcBef>
                <a:spcPct val="0"/>
              </a:spcBef>
              <a:buNone/>
            </a:pPr>
            <a:endParaRPr lang="en-US" sz="1400" kern="1200" dirty="0" smtClean="0">
              <a:solidFill>
                <a:srgbClr val="002060"/>
              </a:solidFill>
              <a:latin typeface="Calibri" pitchFamily="34" charset="0"/>
              <a:cs typeface="Calibri" pitchFamily="34" charset="0"/>
            </a:endParaRPr>
          </a:p>
          <a:p>
            <a:pPr marL="111125" lvl="0" indent="-111125">
              <a:spcBef>
                <a:spcPct val="0"/>
              </a:spcBef>
              <a:buNone/>
            </a:pPr>
            <a:endParaRPr lang="en-US" sz="1400" kern="1200" dirty="0" smtClean="0">
              <a:solidFill>
                <a:srgbClr val="002060"/>
              </a:solidFill>
              <a:latin typeface="Calibri" pitchFamily="34" charset="0"/>
              <a:cs typeface="Calibri" pitchFamily="34" charset="0"/>
            </a:endParaRPr>
          </a:p>
          <a:p>
            <a:pPr marL="111125" lvl="0" indent="-111125">
              <a:spcBef>
                <a:spcPct val="0"/>
              </a:spcBef>
              <a:buNone/>
            </a:pPr>
            <a:endParaRPr lang="en-US" sz="1400" kern="1200" dirty="0" smtClean="0">
              <a:solidFill>
                <a:srgbClr val="002060"/>
              </a:solidFill>
              <a:latin typeface="Calibri" pitchFamily="34" charset="0"/>
              <a:cs typeface="Calibri" pitchFamily="34" charset="0"/>
            </a:endParaRPr>
          </a:p>
          <a:p>
            <a:pPr marL="111125" lvl="0" indent="-111125">
              <a:spcBef>
                <a:spcPct val="0"/>
              </a:spcBef>
              <a:buNone/>
            </a:pPr>
            <a:endParaRPr lang="en-GB" sz="1400" kern="1200" dirty="0" smtClean="0">
              <a:solidFill>
                <a:srgbClr val="002060"/>
              </a:solidFill>
              <a:latin typeface="Calibri" pitchFamily="34" charset="0"/>
              <a:cs typeface="Calibri" pitchFamily="34" charset="0"/>
            </a:endParaRPr>
          </a:p>
          <a:p>
            <a:pPr marL="111125" indent="-111125">
              <a:spcBef>
                <a:spcPct val="0"/>
              </a:spcBef>
              <a:buFont typeface="Arial" pitchFamily="34" charset="0"/>
              <a:buChar char="•"/>
            </a:pPr>
            <a:endParaRPr lang="en-GB" sz="1400" kern="1200" dirty="0" smtClean="0">
              <a:solidFill>
                <a:srgbClr val="002060"/>
              </a:solidFill>
              <a:latin typeface="Calibri" pitchFamily="34" charset="0"/>
              <a:cs typeface="Calibri" pitchFamily="34" charset="0"/>
            </a:endParaRPr>
          </a:p>
          <a:p>
            <a:pPr marL="111125" indent="-111125">
              <a:spcBef>
                <a:spcPct val="50000"/>
              </a:spcBef>
              <a:buNone/>
            </a:pPr>
            <a:endParaRPr lang="en-GB" sz="1400" dirty="0" smtClean="0"/>
          </a:p>
          <a:p>
            <a:pPr marL="111125" indent="-111125">
              <a:spcBef>
                <a:spcPct val="50000"/>
              </a:spcBef>
              <a:buNone/>
            </a:pPr>
            <a:endParaRPr lang="en-US" sz="1400" dirty="0" smtClean="0">
              <a:solidFill>
                <a:srgbClr val="002060"/>
              </a:solidFill>
              <a:latin typeface="Calibri" pitchFamily="34" charset="0"/>
              <a:cs typeface="Calibri" pitchFamily="34" charset="0"/>
            </a:endParaRPr>
          </a:p>
          <a:p>
            <a:pPr marL="111125" indent="-111125">
              <a:spcBef>
                <a:spcPct val="50000"/>
              </a:spcBef>
              <a:buFont typeface="Wingdings" pitchFamily="2" charset="2"/>
              <a:buChar char="§"/>
            </a:pPr>
            <a:endParaRPr lang="en-US" sz="1400" dirty="0" smtClean="0">
              <a:latin typeface="Calibri" pitchFamily="34" charset="0"/>
              <a:cs typeface="Calibri" pitchFamily="34" charset="0"/>
            </a:endParaRPr>
          </a:p>
        </p:txBody>
      </p:sp>
      <p:sp>
        <p:nvSpPr>
          <p:cNvPr id="7" name="Rectangle 3"/>
          <p:cNvSpPr>
            <a:spLocks noGrp="1" noChangeArrowheads="1"/>
          </p:cNvSpPr>
          <p:nvPr>
            <p:ph type="title"/>
          </p:nvPr>
        </p:nvSpPr>
        <p:spPr bwMode="auto">
          <a:xfrm>
            <a:off x="1371600" y="114300"/>
            <a:ext cx="4800600" cy="400050"/>
          </a:xfrm>
          <a:noFill/>
          <a:ln algn="ctr">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altLang="en-US" sz="2400" b="1" dirty="0" smtClean="0">
                <a:solidFill>
                  <a:srgbClr val="153375"/>
                </a:solidFill>
                <a:latin typeface="Calibri" pitchFamily="34" charset="0"/>
              </a:rPr>
              <a:t>TRANSACT PDW</a:t>
            </a:r>
            <a:r>
              <a:rPr lang="en-US" altLang="en-US" sz="2400" b="1" dirty="0" smtClean="0">
                <a:solidFill>
                  <a:srgbClr val="153375"/>
                </a:solidFill>
                <a:latin typeface="Calibri" pitchFamily="34" charset="0"/>
              </a:rPr>
              <a:t>- </a:t>
            </a:r>
            <a:r>
              <a:rPr lang="en-US" altLang="en-US" sz="2400" b="1" dirty="0" smtClean="0">
                <a:solidFill>
                  <a:srgbClr val="153375"/>
                </a:solidFill>
                <a:latin typeface="Calibri" pitchFamily="34" charset="0"/>
              </a:rPr>
              <a:t>Interface</a:t>
            </a:r>
          </a:p>
        </p:txBody>
      </p:sp>
      <p:pic>
        <p:nvPicPr>
          <p:cNvPr id="37894" name="Picture 6"/>
          <p:cNvPicPr>
            <a:picLocks noChangeAspect="1" noChangeArrowheads="1"/>
          </p:cNvPicPr>
          <p:nvPr/>
        </p:nvPicPr>
        <p:blipFill>
          <a:blip r:embed="rId2" cstate="print"/>
          <a:srcRect/>
          <a:stretch>
            <a:fillRect/>
          </a:stretch>
        </p:blipFill>
        <p:spPr bwMode="auto">
          <a:xfrm>
            <a:off x="685800" y="3638550"/>
            <a:ext cx="7162800" cy="76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txBox="1">
            <a:spLocks noChangeArrowheads="1"/>
          </p:cNvSpPr>
          <p:nvPr/>
        </p:nvSpPr>
        <p:spPr bwMode="auto">
          <a:xfrm>
            <a:off x="1371600" y="114300"/>
            <a:ext cx="6477000" cy="400050"/>
          </a:xfrm>
          <a:prstGeom prst="rect">
            <a:avLst/>
          </a:prstGeom>
          <a:noFill/>
          <a:ln algn="ctr">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altLang="en-US" sz="2400" b="1" kern="0" dirty="0" smtClean="0">
                <a:solidFill>
                  <a:srgbClr val="153375"/>
                </a:solidFill>
                <a:latin typeface="Calibri" pitchFamily="34" charset="0"/>
                <a:ea typeface="+mj-ea"/>
                <a:cs typeface="+mj-cs"/>
              </a:rPr>
              <a:t>TRANSACT – Bureau</a:t>
            </a:r>
            <a:r>
              <a:rPr lang="en-GB" altLang="en-US" sz="2400" b="1" kern="0" dirty="0" smtClean="0">
                <a:solidFill>
                  <a:srgbClr val="153375"/>
                </a:solidFill>
                <a:latin typeface="Calibri" pitchFamily="34" charset="0"/>
                <a:ea typeface="+mj-ea"/>
                <a:cs typeface="+mj-cs"/>
              </a:rPr>
              <a:t> </a:t>
            </a:r>
            <a:r>
              <a:rPr lang="en-GB" altLang="en-US" sz="2400" b="1" kern="0" dirty="0" smtClean="0">
                <a:solidFill>
                  <a:srgbClr val="153375"/>
                </a:solidFill>
                <a:latin typeface="Calibri" pitchFamily="34" charset="0"/>
                <a:ea typeface="+mj-ea"/>
                <a:cs typeface="+mj-cs"/>
              </a:rPr>
              <a:t>Interface</a:t>
            </a:r>
            <a:endParaRPr kumimoji="0" lang="en-US" altLang="en-US" sz="2400" b="1" i="0" u="none" strike="noStrike" kern="0" cap="none" spc="0" normalizeH="0" baseline="0" noProof="0" dirty="0" smtClean="0">
              <a:ln>
                <a:noFill/>
              </a:ln>
              <a:solidFill>
                <a:srgbClr val="153375"/>
              </a:solidFill>
              <a:effectLst/>
              <a:uLnTx/>
              <a:uFillTx/>
              <a:latin typeface="Calibri" pitchFamily="34" charset="0"/>
              <a:ea typeface="+mj-ea"/>
              <a:cs typeface="+mj-cs"/>
            </a:endParaRPr>
          </a:p>
        </p:txBody>
      </p:sp>
      <p:sp>
        <p:nvSpPr>
          <p:cNvPr id="9" name="Rectangle 8"/>
          <p:cNvSpPr/>
          <p:nvPr/>
        </p:nvSpPr>
        <p:spPr bwMode="auto">
          <a:xfrm>
            <a:off x="228600" y="895350"/>
            <a:ext cx="8610600" cy="3886200"/>
          </a:xfrm>
          <a:prstGeom prst="rect">
            <a:avLst/>
          </a:prstGeom>
          <a:noFill/>
          <a:ln w="9525" cap="flat" cmpd="sng" algn="ctr">
            <a:solidFill>
              <a:schemeClr val="accent2">
                <a:alpha val="58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5" name="Rectangle 4"/>
          <p:cNvSpPr/>
          <p:nvPr/>
        </p:nvSpPr>
        <p:spPr>
          <a:xfrm>
            <a:off x="838200" y="1276350"/>
            <a:ext cx="6858000" cy="307777"/>
          </a:xfrm>
          <a:prstGeom prst="rect">
            <a:avLst/>
          </a:prstGeom>
        </p:spPr>
        <p:txBody>
          <a:bodyPr wrap="square">
            <a:spAutoFit/>
          </a:bodyPr>
          <a:lstStyle/>
          <a:p>
            <a:pPr marL="111125" indent="-111125" algn="just"/>
            <a:endParaRPr lang="en-GB" sz="1400" dirty="0" smtClean="0">
              <a:solidFill>
                <a:srgbClr val="002060"/>
              </a:solidFill>
              <a:latin typeface="Calibri" pitchFamily="34" charset="0"/>
              <a:cs typeface="Calibri" pitchFamily="34" charset="0"/>
            </a:endParaRPr>
          </a:p>
        </p:txBody>
      </p:sp>
      <p:pic>
        <p:nvPicPr>
          <p:cNvPr id="38914" name="Picture 2"/>
          <p:cNvPicPr>
            <a:picLocks noChangeAspect="1" noChangeArrowheads="1"/>
          </p:cNvPicPr>
          <p:nvPr/>
        </p:nvPicPr>
        <p:blipFill>
          <a:blip r:embed="rId2" cstate="print"/>
          <a:srcRect/>
          <a:stretch>
            <a:fillRect/>
          </a:stretch>
        </p:blipFill>
        <p:spPr bwMode="auto">
          <a:xfrm>
            <a:off x="914400" y="1123950"/>
            <a:ext cx="7391399" cy="3424238"/>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txBox="1">
            <a:spLocks noChangeArrowheads="1"/>
          </p:cNvSpPr>
          <p:nvPr/>
        </p:nvSpPr>
        <p:spPr bwMode="auto">
          <a:xfrm>
            <a:off x="1371600" y="114300"/>
            <a:ext cx="6477000" cy="400050"/>
          </a:xfrm>
          <a:prstGeom prst="rect">
            <a:avLst/>
          </a:prstGeom>
          <a:noFill/>
          <a:ln algn="ctr">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altLang="en-US" sz="2400" b="1" kern="0" dirty="0" smtClean="0">
                <a:solidFill>
                  <a:srgbClr val="153375"/>
                </a:solidFill>
                <a:latin typeface="Calibri" pitchFamily="34" charset="0"/>
                <a:ea typeface="+mj-ea"/>
                <a:cs typeface="+mj-cs"/>
              </a:rPr>
              <a:t>TRANSACT – Bureau</a:t>
            </a:r>
            <a:r>
              <a:rPr lang="en-GB" altLang="en-US" sz="2400" b="1" kern="0" dirty="0" smtClean="0">
                <a:solidFill>
                  <a:srgbClr val="153375"/>
                </a:solidFill>
                <a:latin typeface="Calibri" pitchFamily="34" charset="0"/>
                <a:ea typeface="+mj-ea"/>
                <a:cs typeface="+mj-cs"/>
              </a:rPr>
              <a:t> </a:t>
            </a:r>
            <a:r>
              <a:rPr lang="en-GB" altLang="en-US" sz="2400" b="1" kern="0" dirty="0" smtClean="0">
                <a:solidFill>
                  <a:srgbClr val="153375"/>
                </a:solidFill>
                <a:latin typeface="Calibri" pitchFamily="34" charset="0"/>
                <a:ea typeface="+mj-ea"/>
                <a:cs typeface="+mj-cs"/>
              </a:rPr>
              <a:t>Interface</a:t>
            </a:r>
            <a:endParaRPr kumimoji="0" lang="en-US" altLang="en-US" sz="2400" b="1" i="0" u="none" strike="noStrike" kern="0" cap="none" spc="0" normalizeH="0" baseline="0" noProof="0" dirty="0" smtClean="0">
              <a:ln>
                <a:noFill/>
              </a:ln>
              <a:solidFill>
                <a:srgbClr val="153375"/>
              </a:solidFill>
              <a:effectLst/>
              <a:uLnTx/>
              <a:uFillTx/>
              <a:latin typeface="Calibri" pitchFamily="34" charset="0"/>
              <a:ea typeface="+mj-ea"/>
              <a:cs typeface="+mj-cs"/>
            </a:endParaRPr>
          </a:p>
        </p:txBody>
      </p:sp>
      <p:sp>
        <p:nvSpPr>
          <p:cNvPr id="9" name="Rectangle 8"/>
          <p:cNvSpPr/>
          <p:nvPr/>
        </p:nvSpPr>
        <p:spPr bwMode="auto">
          <a:xfrm>
            <a:off x="228600" y="895350"/>
            <a:ext cx="8610600" cy="3886200"/>
          </a:xfrm>
          <a:prstGeom prst="rect">
            <a:avLst/>
          </a:prstGeom>
          <a:noFill/>
          <a:ln w="9525" cap="flat" cmpd="sng" algn="ctr">
            <a:solidFill>
              <a:schemeClr val="accent2">
                <a:alpha val="58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
        <p:nvSpPr>
          <p:cNvPr id="5" name="Rectangle 4"/>
          <p:cNvSpPr/>
          <p:nvPr/>
        </p:nvSpPr>
        <p:spPr>
          <a:xfrm>
            <a:off x="838200" y="819150"/>
            <a:ext cx="6858000" cy="4165806"/>
          </a:xfrm>
          <a:prstGeom prst="rect">
            <a:avLst/>
          </a:prstGeom>
        </p:spPr>
        <p:txBody>
          <a:bodyPr wrap="square">
            <a:spAutoFit/>
          </a:bodyPr>
          <a:lstStyle/>
          <a:p>
            <a:pPr marL="342900" indent="-342900">
              <a:spcBef>
                <a:spcPct val="20000"/>
              </a:spcBef>
              <a:buFont typeface="Arial" pitchFamily="34" charset="0"/>
              <a:buChar char="•"/>
            </a:pPr>
            <a:r>
              <a:rPr lang="en-US" sz="1400" dirty="0" smtClean="0">
                <a:solidFill>
                  <a:srgbClr val="002060"/>
                </a:solidFill>
                <a:latin typeface="Calibri" pitchFamily="34" charset="0"/>
                <a:cs typeface="Calibri" pitchFamily="34" charset="0"/>
              </a:rPr>
              <a:t>The Credit Bureau Design Studio creates a file with the .cbg extension. As part of the        sequence in the Transact Design Studio the server will be told to call the bureau and at   that point it will interrogate the .cbg file in order to determine which bureau should be called and what data should be involved in the process. </a:t>
            </a:r>
          </a:p>
          <a:p>
            <a:pPr marL="342900" indent="-342900">
              <a:spcBef>
                <a:spcPct val="20000"/>
              </a:spcBef>
              <a:buChar char="•"/>
            </a:pPr>
            <a:endParaRPr lang="en-US" sz="1400" dirty="0" smtClean="0">
              <a:solidFill>
                <a:srgbClr val="002060"/>
              </a:solidFill>
              <a:latin typeface="Calibri" pitchFamily="34" charset="0"/>
              <a:cs typeface="Calibri" pitchFamily="34" charset="0"/>
            </a:endParaRPr>
          </a:p>
          <a:p>
            <a:pPr marL="342900" indent="-342900">
              <a:spcBef>
                <a:spcPct val="20000"/>
              </a:spcBef>
              <a:buFont typeface="Arial" pitchFamily="34" charset="0"/>
              <a:buChar char="•"/>
            </a:pPr>
            <a:r>
              <a:rPr lang="en-US" sz="1400" dirty="0" smtClean="0">
                <a:solidFill>
                  <a:srgbClr val="002060"/>
                </a:solidFill>
                <a:latin typeface="Calibri" pitchFamily="34" charset="0"/>
                <a:cs typeface="Calibri" pitchFamily="34" charset="0"/>
              </a:rPr>
              <a:t>The CB Design Studio is used to define the processes involved in calling a credit bureau: Which credit bureau to call, which data to send and receive, and which calculations to be carried out as part of the bureau call. </a:t>
            </a:r>
          </a:p>
          <a:p>
            <a:pPr marL="342900" indent="-342900">
              <a:spcBef>
                <a:spcPct val="20000"/>
              </a:spcBef>
              <a:buChar char="•"/>
            </a:pPr>
            <a:endParaRPr lang="en-US" sz="1400" dirty="0" smtClean="0">
              <a:solidFill>
                <a:srgbClr val="002060"/>
              </a:solidFill>
              <a:latin typeface="Calibri" pitchFamily="34" charset="0"/>
              <a:cs typeface="Calibri" pitchFamily="34" charset="0"/>
            </a:endParaRPr>
          </a:p>
          <a:p>
            <a:pPr marL="342900" indent="-342900">
              <a:spcBef>
                <a:spcPct val="20000"/>
              </a:spcBef>
              <a:buFont typeface="Arial" pitchFamily="34" charset="0"/>
              <a:buChar char="•"/>
            </a:pPr>
            <a:r>
              <a:rPr lang="en-GB" sz="1400" dirty="0" smtClean="0">
                <a:solidFill>
                  <a:srgbClr val="002060"/>
                </a:solidFill>
                <a:latin typeface="Calibri" pitchFamily="34" charset="0"/>
                <a:cs typeface="Calibri" pitchFamily="34" charset="0"/>
              </a:rPr>
              <a:t>Bureau will give positive and negative information about client credit rating.</a:t>
            </a:r>
          </a:p>
          <a:p>
            <a:pPr marL="342900" indent="-342900">
              <a:spcBef>
                <a:spcPct val="20000"/>
              </a:spcBef>
              <a:buChar char="•"/>
            </a:pPr>
            <a:endParaRPr lang="en-GB" sz="1400" dirty="0" smtClean="0">
              <a:solidFill>
                <a:srgbClr val="002060"/>
              </a:solidFill>
              <a:latin typeface="Calibri" pitchFamily="34" charset="0"/>
              <a:cs typeface="Calibri" pitchFamily="34" charset="0"/>
            </a:endParaRPr>
          </a:p>
          <a:p>
            <a:pPr marL="342900" indent="-342900">
              <a:spcBef>
                <a:spcPct val="20000"/>
              </a:spcBef>
              <a:buFont typeface="Arial" pitchFamily="34" charset="0"/>
              <a:buChar char="•"/>
            </a:pPr>
            <a:r>
              <a:rPr lang="en-US" sz="1400" dirty="0" smtClean="0">
                <a:solidFill>
                  <a:srgbClr val="002060"/>
                </a:solidFill>
                <a:latin typeface="Calibri" pitchFamily="34" charset="0"/>
                <a:cs typeface="Calibri" pitchFamily="34" charset="0"/>
              </a:rPr>
              <a:t>Transact can incorporate the ability to call multiple bureaus in an effort to gain the information required for application decision process in the Strategy Manager System. The Credit Bureau Design Studio tool allows a Transact user to build a library of bureau calls and attribute generations that can then be incorporated into the Credit Bureau Design Studio sequence so the bureau call can be placed into the flow at a time that is appropriate.</a:t>
            </a:r>
            <a:endParaRPr lang="en-GB" sz="1400" dirty="0" smtClean="0">
              <a:solidFill>
                <a:srgbClr val="002060"/>
              </a:solidFill>
              <a:latin typeface="Calibri" pitchFamily="34" charset="0"/>
              <a:cs typeface="Calibri"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txBox="1">
            <a:spLocks noChangeArrowheads="1"/>
          </p:cNvSpPr>
          <p:nvPr/>
        </p:nvSpPr>
        <p:spPr bwMode="auto">
          <a:xfrm>
            <a:off x="1371600" y="114300"/>
            <a:ext cx="6477000" cy="400050"/>
          </a:xfrm>
          <a:prstGeom prst="rect">
            <a:avLst/>
          </a:prstGeom>
          <a:noFill/>
          <a:ln algn="ctr">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altLang="en-US" sz="2400" b="1" kern="0" dirty="0" smtClean="0">
                <a:solidFill>
                  <a:srgbClr val="153375"/>
                </a:solidFill>
                <a:latin typeface="Calibri" pitchFamily="34" charset="0"/>
                <a:ea typeface="+mj-ea"/>
                <a:cs typeface="+mj-cs"/>
              </a:rPr>
              <a:t>TRANSACT – EDM</a:t>
            </a:r>
            <a:r>
              <a:rPr lang="en-GB" altLang="en-US" sz="2400" b="1" kern="0" dirty="0" smtClean="0">
                <a:solidFill>
                  <a:srgbClr val="153375"/>
                </a:solidFill>
                <a:latin typeface="Calibri" pitchFamily="34" charset="0"/>
                <a:ea typeface="+mj-ea"/>
                <a:cs typeface="+mj-cs"/>
              </a:rPr>
              <a:t> </a:t>
            </a:r>
            <a:r>
              <a:rPr lang="en-GB" altLang="en-US" sz="2400" b="1" kern="0" dirty="0" smtClean="0">
                <a:solidFill>
                  <a:srgbClr val="153375"/>
                </a:solidFill>
                <a:latin typeface="Calibri" pitchFamily="34" charset="0"/>
                <a:ea typeface="+mj-ea"/>
                <a:cs typeface="+mj-cs"/>
              </a:rPr>
              <a:t>Interface</a:t>
            </a:r>
            <a:endParaRPr kumimoji="0" lang="en-US" altLang="en-US" sz="2400" b="1" i="0" u="none" strike="noStrike" kern="0" cap="none" spc="0" normalizeH="0" baseline="0" noProof="0" dirty="0" smtClean="0">
              <a:ln>
                <a:noFill/>
              </a:ln>
              <a:solidFill>
                <a:srgbClr val="153375"/>
              </a:solidFill>
              <a:effectLst/>
              <a:uLnTx/>
              <a:uFillTx/>
              <a:latin typeface="Calibri" pitchFamily="34" charset="0"/>
              <a:ea typeface="+mj-ea"/>
              <a:cs typeface="+mj-cs"/>
            </a:endParaRPr>
          </a:p>
        </p:txBody>
      </p:sp>
      <p:sp>
        <p:nvSpPr>
          <p:cNvPr id="9" name="Rectangle 8"/>
          <p:cNvSpPr/>
          <p:nvPr/>
        </p:nvSpPr>
        <p:spPr bwMode="auto">
          <a:xfrm>
            <a:off x="228600" y="895350"/>
            <a:ext cx="8610600" cy="3886200"/>
          </a:xfrm>
          <a:prstGeom prst="rect">
            <a:avLst/>
          </a:prstGeom>
          <a:noFill/>
          <a:ln w="9525" cap="flat" cmpd="sng" algn="ctr">
            <a:solidFill>
              <a:schemeClr val="accent2">
                <a:alpha val="58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pic>
        <p:nvPicPr>
          <p:cNvPr id="39938" name="Picture 2"/>
          <p:cNvPicPr>
            <a:picLocks noChangeAspect="1" noChangeArrowheads="1"/>
          </p:cNvPicPr>
          <p:nvPr/>
        </p:nvPicPr>
        <p:blipFill>
          <a:blip r:embed="rId2" cstate="print"/>
          <a:srcRect/>
          <a:stretch>
            <a:fillRect/>
          </a:stretch>
        </p:blipFill>
        <p:spPr bwMode="auto">
          <a:xfrm>
            <a:off x="1828800" y="1200150"/>
            <a:ext cx="5038725" cy="318135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52400" y="819150"/>
            <a:ext cx="8839200" cy="4114800"/>
          </a:xfrm>
          <a:prstGeom prst="roundRect">
            <a:avLst>
              <a:gd name="adj" fmla="val 2558"/>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a:lstStyle/>
          <a:p>
            <a:pPr marL="111125" indent="-111125">
              <a:spcBef>
                <a:spcPts val="0"/>
              </a:spcBef>
            </a:pPr>
            <a:endParaRPr lang="en-GB" sz="1600" dirty="0" smtClean="0">
              <a:latin typeface="Calibri" pitchFamily="34" charset="0"/>
              <a:cs typeface="Calibri" pitchFamily="34" charset="0"/>
            </a:endParaRPr>
          </a:p>
          <a:p>
            <a:pPr marL="111125" indent="-111125">
              <a:spcBef>
                <a:spcPts val="0"/>
              </a:spcBef>
            </a:pPr>
            <a:endParaRPr lang="en-GB" sz="1600" dirty="0" smtClean="0">
              <a:latin typeface="Calibri" pitchFamily="34" charset="0"/>
              <a:cs typeface="Calibri" pitchFamily="34" charset="0"/>
            </a:endParaRPr>
          </a:p>
          <a:p>
            <a:pPr lvl="0"/>
            <a:endParaRPr lang="en-GB" sz="1600" dirty="0">
              <a:latin typeface="Calibri" pitchFamily="34" charset="0"/>
              <a:cs typeface="Calibri" pitchFamily="34" charset="0"/>
            </a:endParaRPr>
          </a:p>
        </p:txBody>
      </p:sp>
      <p:sp>
        <p:nvSpPr>
          <p:cNvPr id="3" name="Content Placeholder 2"/>
          <p:cNvSpPr>
            <a:spLocks noGrp="1"/>
          </p:cNvSpPr>
          <p:nvPr>
            <p:ph idx="1"/>
          </p:nvPr>
        </p:nvSpPr>
        <p:spPr/>
        <p:txBody>
          <a:bodyPr/>
          <a:lstStyle/>
          <a:p>
            <a:pPr>
              <a:buFont typeface="Arial" pitchFamily="34" charset="0"/>
              <a:buChar char="•"/>
            </a:pPr>
            <a:r>
              <a:rPr lang="en-US" sz="1400" dirty="0" smtClean="0">
                <a:solidFill>
                  <a:srgbClr val="002060"/>
                </a:solidFill>
                <a:latin typeface="Calibri" pitchFamily="34" charset="0"/>
                <a:cs typeface="Calibri" pitchFamily="34" charset="0"/>
              </a:rPr>
              <a:t>Extract Transact </a:t>
            </a:r>
            <a:r>
              <a:rPr lang="en-US" sz="1400" dirty="0" smtClean="0">
                <a:solidFill>
                  <a:srgbClr val="002060"/>
                </a:solidFill>
                <a:latin typeface="Calibri" pitchFamily="34" charset="0"/>
                <a:cs typeface="Calibri" pitchFamily="34" charset="0"/>
              </a:rPr>
              <a:t>data </a:t>
            </a:r>
            <a:r>
              <a:rPr lang="en-US" sz="1400" dirty="0" smtClean="0">
                <a:solidFill>
                  <a:srgbClr val="002060"/>
                </a:solidFill>
                <a:latin typeface="Calibri" pitchFamily="34" charset="0"/>
                <a:cs typeface="Calibri" pitchFamily="34" charset="0"/>
              </a:rPr>
              <a:t> </a:t>
            </a:r>
            <a:r>
              <a:rPr lang="en-US" sz="1400" dirty="0" smtClean="0">
                <a:solidFill>
                  <a:srgbClr val="002060"/>
                </a:solidFill>
                <a:latin typeface="Calibri" pitchFamily="34" charset="0"/>
                <a:cs typeface="Calibri" pitchFamily="34" charset="0"/>
              </a:rPr>
              <a:t>into text file format (.dat) according to selected database tables for 5 countries i.e. </a:t>
            </a:r>
            <a:r>
              <a:rPr lang="en-US" sz="1400" dirty="0" smtClean="0">
                <a:solidFill>
                  <a:srgbClr val="002060"/>
                </a:solidFill>
                <a:latin typeface="Calibri" pitchFamily="34" charset="0"/>
                <a:cs typeface="Calibri" pitchFamily="34" charset="0"/>
              </a:rPr>
              <a:t>SG, MY, HK, TH &amp; CN.</a:t>
            </a:r>
            <a:endParaRPr lang="en-GB" sz="1400" dirty="0" smtClean="0">
              <a:solidFill>
                <a:srgbClr val="002060"/>
              </a:solidFill>
              <a:latin typeface="Calibri" pitchFamily="34" charset="0"/>
              <a:cs typeface="Calibri" pitchFamily="34" charset="0"/>
            </a:endParaRPr>
          </a:p>
          <a:p>
            <a:r>
              <a:rPr lang="en-US" sz="1400" dirty="0" smtClean="0">
                <a:solidFill>
                  <a:srgbClr val="002060"/>
                </a:solidFill>
                <a:latin typeface="Calibri" pitchFamily="34" charset="0"/>
                <a:cs typeface="Calibri" pitchFamily="34" charset="0"/>
              </a:rPr>
              <a:t>Once a table is extracted, the table will be transformed into 2 separate .dat files with file name “BODY.dat” and “TRAILER.dat”. </a:t>
            </a:r>
            <a:endParaRPr lang="en-GB" sz="1400" dirty="0" smtClean="0">
              <a:solidFill>
                <a:srgbClr val="002060"/>
              </a:solidFill>
              <a:latin typeface="Calibri" pitchFamily="34" charset="0"/>
              <a:cs typeface="Calibri" pitchFamily="34" charset="0"/>
            </a:endParaRPr>
          </a:p>
          <a:p>
            <a:r>
              <a:rPr lang="en-US" sz="1400" dirty="0" smtClean="0">
                <a:solidFill>
                  <a:srgbClr val="002060"/>
                </a:solidFill>
                <a:latin typeface="Calibri" pitchFamily="34" charset="0"/>
                <a:cs typeface="Calibri" pitchFamily="34" charset="0"/>
              </a:rPr>
              <a:t>When the extraction ends, both files “BODY.dat” and “TRAILER.dat” are merge into single .dat </a:t>
            </a:r>
            <a:r>
              <a:rPr lang="en-US" sz="1400" dirty="0" smtClean="0">
                <a:solidFill>
                  <a:srgbClr val="002060"/>
                </a:solidFill>
                <a:latin typeface="Calibri" pitchFamily="34" charset="0"/>
                <a:cs typeface="Calibri" pitchFamily="34" charset="0"/>
              </a:rPr>
              <a:t>file in the  </a:t>
            </a:r>
            <a:r>
              <a:rPr lang="en-US" sz="1400" dirty="0" smtClean="0">
                <a:solidFill>
                  <a:srgbClr val="002060"/>
                </a:solidFill>
                <a:latin typeface="Calibri" pitchFamily="34" charset="0"/>
                <a:cs typeface="Calibri" pitchFamily="34" charset="0"/>
              </a:rPr>
              <a:t>format :</a:t>
            </a:r>
            <a:r>
              <a:rPr lang="en-GB" sz="1400" dirty="0" smtClean="0">
                <a:solidFill>
                  <a:srgbClr val="002060"/>
                </a:solidFill>
                <a:latin typeface="Calibri" pitchFamily="34" charset="0"/>
                <a:cs typeface="Calibri" pitchFamily="34" charset="0"/>
              </a:rPr>
              <a:t> TRN_ApplicationData1</a:t>
            </a:r>
            <a:r>
              <a:rPr lang="en-GB" sz="1400" dirty="0" smtClean="0">
                <a:solidFill>
                  <a:srgbClr val="002060"/>
                </a:solidFill>
                <a:latin typeface="Calibri" pitchFamily="34" charset="0"/>
                <a:cs typeface="Calibri" pitchFamily="34" charset="0"/>
              </a:rPr>
              <a:t>_{country Code}_</a:t>
            </a:r>
            <a:r>
              <a:rPr lang="en-GB" sz="1400" dirty="0" smtClean="0">
                <a:solidFill>
                  <a:srgbClr val="002060"/>
                </a:solidFill>
                <a:latin typeface="Calibri" pitchFamily="34" charset="0"/>
                <a:cs typeface="Calibri" pitchFamily="34" charset="0"/>
              </a:rPr>
              <a:t>M_ddmmyyyy.dat</a:t>
            </a:r>
          </a:p>
          <a:p>
            <a:r>
              <a:rPr lang="en-US" sz="1400" dirty="0" smtClean="0">
                <a:solidFill>
                  <a:srgbClr val="002060"/>
                </a:solidFill>
                <a:latin typeface="Calibri" pitchFamily="34" charset="0"/>
                <a:cs typeface="Calibri" pitchFamily="34" charset="0"/>
              </a:rPr>
              <a:t>The names of the scheduler is  windows.</a:t>
            </a:r>
            <a:endParaRPr lang="en-GB" sz="1400" dirty="0" smtClean="0">
              <a:solidFill>
                <a:srgbClr val="002060"/>
              </a:solidFill>
              <a:latin typeface="Calibri" pitchFamily="34" charset="0"/>
              <a:cs typeface="Calibri" pitchFamily="34" charset="0"/>
            </a:endParaRPr>
          </a:p>
          <a:p>
            <a:pPr marL="111125" indent="-111125">
              <a:spcBef>
                <a:spcPct val="50000"/>
              </a:spcBef>
              <a:buNone/>
            </a:pPr>
            <a:endParaRPr lang="en-US" sz="1400" dirty="0" smtClean="0">
              <a:solidFill>
                <a:srgbClr val="002060"/>
              </a:solidFill>
              <a:latin typeface="Calibri" pitchFamily="34" charset="0"/>
              <a:cs typeface="Calibri" pitchFamily="34" charset="0"/>
            </a:endParaRPr>
          </a:p>
          <a:p>
            <a:pPr marL="111125" indent="-111125">
              <a:spcBef>
                <a:spcPct val="50000"/>
              </a:spcBef>
              <a:buFont typeface="Wingdings" pitchFamily="2" charset="2"/>
              <a:buChar char="§"/>
            </a:pPr>
            <a:endParaRPr lang="en-US" sz="1400" dirty="0" smtClean="0">
              <a:latin typeface="Calibri" pitchFamily="34" charset="0"/>
              <a:cs typeface="Calibri" pitchFamily="34" charset="0"/>
            </a:endParaRPr>
          </a:p>
        </p:txBody>
      </p:sp>
      <p:sp>
        <p:nvSpPr>
          <p:cNvPr id="7" name="Rectangle 3"/>
          <p:cNvSpPr>
            <a:spLocks noGrp="1" noChangeArrowheads="1"/>
          </p:cNvSpPr>
          <p:nvPr>
            <p:ph type="title"/>
          </p:nvPr>
        </p:nvSpPr>
        <p:spPr bwMode="auto">
          <a:xfrm>
            <a:off x="1371600" y="114300"/>
            <a:ext cx="4800600" cy="400050"/>
          </a:xfrm>
          <a:noFill/>
          <a:ln algn="ctr">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altLang="en-US" sz="2400" b="1" dirty="0" smtClean="0">
                <a:solidFill>
                  <a:srgbClr val="153375"/>
                </a:solidFill>
                <a:latin typeface="Calibri" pitchFamily="34" charset="0"/>
              </a:rPr>
              <a:t>TRANSACT EDM</a:t>
            </a:r>
            <a:r>
              <a:rPr lang="en-US" altLang="en-US" sz="2400" b="1" dirty="0" smtClean="0">
                <a:solidFill>
                  <a:srgbClr val="153375"/>
                </a:solidFill>
                <a:latin typeface="Calibri" pitchFamily="34" charset="0"/>
              </a:rPr>
              <a:t>- </a:t>
            </a:r>
            <a:r>
              <a:rPr lang="en-US" altLang="en-US" sz="2400" b="1" dirty="0" smtClean="0">
                <a:solidFill>
                  <a:srgbClr val="153375"/>
                </a:solidFill>
                <a:latin typeface="Calibri" pitchFamily="34" charset="0"/>
              </a:rPr>
              <a:t>Interface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txBox="1">
            <a:spLocks noChangeArrowheads="1"/>
          </p:cNvSpPr>
          <p:nvPr/>
        </p:nvSpPr>
        <p:spPr bwMode="auto">
          <a:xfrm>
            <a:off x="1371600" y="114300"/>
            <a:ext cx="6477000" cy="400050"/>
          </a:xfrm>
          <a:prstGeom prst="rect">
            <a:avLst/>
          </a:prstGeom>
          <a:noFill/>
          <a:ln algn="ctr">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altLang="en-US" sz="2400" b="1" kern="0" dirty="0" smtClean="0">
                <a:solidFill>
                  <a:srgbClr val="153375"/>
                </a:solidFill>
                <a:latin typeface="Calibri" pitchFamily="34" charset="0"/>
                <a:ea typeface="+mj-ea"/>
                <a:cs typeface="+mj-cs"/>
              </a:rPr>
              <a:t>TRANSACT – SM</a:t>
            </a:r>
            <a:r>
              <a:rPr lang="en-GB" altLang="en-US" sz="2400" b="1" kern="0" dirty="0" smtClean="0">
                <a:solidFill>
                  <a:srgbClr val="153375"/>
                </a:solidFill>
                <a:latin typeface="Calibri" pitchFamily="34" charset="0"/>
                <a:ea typeface="+mj-ea"/>
                <a:cs typeface="+mj-cs"/>
              </a:rPr>
              <a:t> </a:t>
            </a:r>
            <a:r>
              <a:rPr lang="en-GB" altLang="en-US" sz="2400" b="1" kern="0" dirty="0" smtClean="0">
                <a:solidFill>
                  <a:srgbClr val="153375"/>
                </a:solidFill>
                <a:latin typeface="Calibri" pitchFamily="34" charset="0"/>
                <a:ea typeface="+mj-ea"/>
                <a:cs typeface="+mj-cs"/>
              </a:rPr>
              <a:t>Interface</a:t>
            </a:r>
            <a:endParaRPr kumimoji="0" lang="en-US" altLang="en-US" sz="2400" b="1" i="0" u="none" strike="noStrike" kern="0" cap="none" spc="0" normalizeH="0" baseline="0" noProof="0" dirty="0" smtClean="0">
              <a:ln>
                <a:noFill/>
              </a:ln>
              <a:solidFill>
                <a:srgbClr val="153375"/>
              </a:solidFill>
              <a:effectLst/>
              <a:uLnTx/>
              <a:uFillTx/>
              <a:latin typeface="Calibri" pitchFamily="34" charset="0"/>
              <a:ea typeface="+mj-ea"/>
              <a:cs typeface="+mj-cs"/>
            </a:endParaRPr>
          </a:p>
        </p:txBody>
      </p:sp>
      <p:sp>
        <p:nvSpPr>
          <p:cNvPr id="9" name="Rectangle 8"/>
          <p:cNvSpPr/>
          <p:nvPr/>
        </p:nvSpPr>
        <p:spPr bwMode="auto">
          <a:xfrm>
            <a:off x="228600" y="895350"/>
            <a:ext cx="8610600" cy="3886200"/>
          </a:xfrm>
          <a:prstGeom prst="rect">
            <a:avLst/>
          </a:prstGeom>
          <a:noFill/>
          <a:ln w="9525" cap="flat" cmpd="sng" algn="ctr">
            <a:solidFill>
              <a:schemeClr val="accent2">
                <a:alpha val="58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pic>
        <p:nvPicPr>
          <p:cNvPr id="40962" name="Picture 2"/>
          <p:cNvPicPr>
            <a:picLocks noChangeAspect="1" noChangeArrowheads="1"/>
          </p:cNvPicPr>
          <p:nvPr/>
        </p:nvPicPr>
        <p:blipFill>
          <a:blip r:embed="rId2" cstate="print"/>
          <a:srcRect/>
          <a:stretch>
            <a:fillRect/>
          </a:stretch>
        </p:blipFill>
        <p:spPr bwMode="auto">
          <a:xfrm>
            <a:off x="1371600" y="1123950"/>
            <a:ext cx="6324600" cy="34290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52400" y="819150"/>
            <a:ext cx="8839200" cy="4114800"/>
          </a:xfrm>
          <a:prstGeom prst="roundRect">
            <a:avLst>
              <a:gd name="adj" fmla="val 2558"/>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a:lstStyle/>
          <a:p>
            <a:pPr marL="111125" indent="-111125">
              <a:spcBef>
                <a:spcPts val="0"/>
              </a:spcBef>
            </a:pPr>
            <a:endParaRPr lang="en-GB" sz="1600" dirty="0" smtClean="0">
              <a:latin typeface="Calibri" pitchFamily="34" charset="0"/>
              <a:cs typeface="Calibri" pitchFamily="34" charset="0"/>
            </a:endParaRPr>
          </a:p>
          <a:p>
            <a:pPr marL="111125" indent="-111125">
              <a:spcBef>
                <a:spcPts val="0"/>
              </a:spcBef>
            </a:pPr>
            <a:endParaRPr lang="en-GB" sz="1600" dirty="0" smtClean="0">
              <a:latin typeface="Calibri" pitchFamily="34" charset="0"/>
              <a:cs typeface="Calibri" pitchFamily="34" charset="0"/>
            </a:endParaRPr>
          </a:p>
          <a:p>
            <a:pPr lvl="0"/>
            <a:endParaRPr lang="en-GB" sz="1600" dirty="0">
              <a:latin typeface="Calibri" pitchFamily="34" charset="0"/>
              <a:cs typeface="Calibri" pitchFamily="34" charset="0"/>
            </a:endParaRPr>
          </a:p>
        </p:txBody>
      </p:sp>
      <p:sp>
        <p:nvSpPr>
          <p:cNvPr id="3" name="Content Placeholder 2"/>
          <p:cNvSpPr>
            <a:spLocks noGrp="1"/>
          </p:cNvSpPr>
          <p:nvPr>
            <p:ph idx="1"/>
          </p:nvPr>
        </p:nvSpPr>
        <p:spPr/>
        <p:txBody>
          <a:bodyPr/>
          <a:lstStyle/>
          <a:p>
            <a:pPr>
              <a:buFont typeface="Arial" pitchFamily="34" charset="0"/>
              <a:buChar char="•"/>
            </a:pPr>
            <a:r>
              <a:rPr lang="en-US" sz="1400" dirty="0" smtClean="0">
                <a:solidFill>
                  <a:srgbClr val="002060"/>
                </a:solidFill>
                <a:latin typeface="Calibri" pitchFamily="34" charset="0"/>
                <a:cs typeface="Calibri" pitchFamily="34" charset="0"/>
              </a:rPr>
              <a:t>The Transact SM Design Studio allows you to define all the system components and produce the workflows. It is also used to design the Transact SM Client interface (screens and menus). </a:t>
            </a:r>
            <a:r>
              <a:rPr lang="en-US" sz="1400" dirty="0" smtClean="0">
                <a:solidFill>
                  <a:srgbClr val="002060"/>
                </a:solidFill>
                <a:latin typeface="Calibri" pitchFamily="34" charset="0"/>
                <a:cs typeface="Calibri" pitchFamily="34" charset="0"/>
              </a:rPr>
              <a:t>Integrated into Transact SM Design Studio is the Builder application where you define the Transact SM database tables and their characteristics, as well as the decisioning system structure. </a:t>
            </a:r>
            <a:endParaRPr lang="en-US" sz="1400" dirty="0" smtClean="0">
              <a:solidFill>
                <a:srgbClr val="002060"/>
              </a:solidFill>
              <a:latin typeface="Calibri" pitchFamily="34" charset="0"/>
              <a:cs typeface="Calibri" pitchFamily="34" charset="0"/>
            </a:endParaRPr>
          </a:p>
          <a:p>
            <a:pPr>
              <a:buFont typeface="Arial" pitchFamily="34" charset="0"/>
              <a:buChar char="•"/>
            </a:pPr>
            <a:r>
              <a:rPr lang="en-GB" sz="1400" dirty="0" smtClean="0">
                <a:solidFill>
                  <a:srgbClr val="002060"/>
                </a:solidFill>
                <a:latin typeface="Calibri" pitchFamily="34" charset="0"/>
                <a:cs typeface="Calibri" pitchFamily="34" charset="0"/>
              </a:rPr>
              <a:t>SM is a decision making agent which decides whether loan has to be approved or rejected based on the rules defined by Business.</a:t>
            </a:r>
          </a:p>
          <a:p>
            <a:pPr>
              <a:buFont typeface="Arial" pitchFamily="34" charset="0"/>
              <a:buChar char="•"/>
            </a:pPr>
            <a:r>
              <a:rPr lang="en-GB" sz="1400" dirty="0" smtClean="0">
                <a:solidFill>
                  <a:srgbClr val="002060"/>
                </a:solidFill>
                <a:latin typeface="Calibri" pitchFamily="34" charset="0"/>
                <a:cs typeface="Calibri" pitchFamily="34" charset="0"/>
              </a:rPr>
              <a:t>Files are transferred to SM in batch mode.</a:t>
            </a:r>
          </a:p>
          <a:p>
            <a:pPr>
              <a:buFont typeface="Arial" pitchFamily="34" charset="0"/>
              <a:buChar char="•"/>
            </a:pPr>
            <a:r>
              <a:rPr lang="en-GB" sz="1400" dirty="0" smtClean="0">
                <a:solidFill>
                  <a:srgbClr val="002060"/>
                </a:solidFill>
                <a:latin typeface="Calibri" pitchFamily="34" charset="0"/>
                <a:cs typeface="Calibri" pitchFamily="34" charset="0"/>
              </a:rPr>
              <a:t>File format is Text.</a:t>
            </a:r>
          </a:p>
          <a:p>
            <a:pPr>
              <a:buFont typeface="Arial" pitchFamily="34" charset="0"/>
              <a:buChar char="•"/>
            </a:pPr>
            <a:r>
              <a:rPr lang="en-US" sz="1400" dirty="0" smtClean="0">
                <a:solidFill>
                  <a:srgbClr val="002060"/>
                </a:solidFill>
                <a:latin typeface="Calibri" pitchFamily="34" charset="0"/>
                <a:cs typeface="Calibri" pitchFamily="34" charset="0"/>
              </a:rPr>
              <a:t>SM stands for Strategy Manger.</a:t>
            </a:r>
            <a:endParaRPr lang="en-US" sz="1400" dirty="0" smtClean="0">
              <a:solidFill>
                <a:srgbClr val="002060"/>
              </a:solidFill>
              <a:latin typeface="Calibri" pitchFamily="34" charset="0"/>
              <a:cs typeface="Calibri" pitchFamily="34" charset="0"/>
            </a:endParaRPr>
          </a:p>
          <a:p>
            <a:pPr marL="111125" indent="-111125">
              <a:spcBef>
                <a:spcPct val="50000"/>
              </a:spcBef>
              <a:buNone/>
            </a:pPr>
            <a:endParaRPr lang="en-US" sz="1400" dirty="0" smtClean="0">
              <a:latin typeface="Calibri" pitchFamily="34" charset="0"/>
              <a:cs typeface="Calibri" pitchFamily="34" charset="0"/>
            </a:endParaRPr>
          </a:p>
        </p:txBody>
      </p:sp>
      <p:sp>
        <p:nvSpPr>
          <p:cNvPr id="7" name="Rectangle 3"/>
          <p:cNvSpPr>
            <a:spLocks noGrp="1" noChangeArrowheads="1"/>
          </p:cNvSpPr>
          <p:nvPr>
            <p:ph type="title"/>
          </p:nvPr>
        </p:nvSpPr>
        <p:spPr bwMode="auto">
          <a:xfrm>
            <a:off x="1371600" y="114300"/>
            <a:ext cx="4800600" cy="400050"/>
          </a:xfrm>
          <a:noFill/>
          <a:ln algn="ctr">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altLang="en-US" sz="2400" b="1" dirty="0" smtClean="0">
                <a:solidFill>
                  <a:srgbClr val="153375"/>
                </a:solidFill>
                <a:latin typeface="Calibri" pitchFamily="34" charset="0"/>
              </a:rPr>
              <a:t>TRANSACT SM</a:t>
            </a:r>
            <a:r>
              <a:rPr lang="en-US" altLang="en-US" sz="2400" b="1" dirty="0" smtClean="0">
                <a:solidFill>
                  <a:srgbClr val="153375"/>
                </a:solidFill>
                <a:latin typeface="Calibri" pitchFamily="34" charset="0"/>
              </a:rPr>
              <a:t>- </a:t>
            </a:r>
            <a:r>
              <a:rPr lang="en-US" altLang="en-US" sz="2400" b="1" dirty="0" smtClean="0">
                <a:solidFill>
                  <a:srgbClr val="153375"/>
                </a:solidFill>
                <a:latin typeface="Calibri" pitchFamily="34" charset="0"/>
              </a:rPr>
              <a:t>Interface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1371600" y="114300"/>
            <a:ext cx="5715000" cy="400050"/>
          </a:xfrm>
          <a:prstGeom prst="rect">
            <a:avLst/>
          </a:prstGeom>
          <a:noFill/>
          <a:ln algn="ctr">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altLang="en-US" sz="2400" b="1" kern="0" dirty="0" smtClean="0">
                <a:solidFill>
                  <a:srgbClr val="153375"/>
                </a:solidFill>
                <a:latin typeface="Calibri" pitchFamily="34" charset="0"/>
                <a:ea typeface="+mj-ea"/>
                <a:cs typeface="+mj-cs"/>
              </a:rPr>
              <a:t>TRANSACT eBBS - Interface</a:t>
            </a:r>
            <a:endParaRPr kumimoji="0" lang="en-US" altLang="en-US" sz="2400" b="1" i="0" u="none" strike="noStrike" kern="0" cap="none" spc="0" normalizeH="0" baseline="0" noProof="0" dirty="0" smtClean="0">
              <a:ln>
                <a:noFill/>
              </a:ln>
              <a:solidFill>
                <a:srgbClr val="153375"/>
              </a:solidFill>
              <a:effectLst/>
              <a:uLnTx/>
              <a:uFillTx/>
              <a:latin typeface="Calibri" pitchFamily="34" charset="0"/>
              <a:ea typeface="+mj-ea"/>
              <a:cs typeface="+mj-cs"/>
            </a:endParaRPr>
          </a:p>
        </p:txBody>
      </p:sp>
      <p:sp>
        <p:nvSpPr>
          <p:cNvPr id="8" name="Rectangle 7"/>
          <p:cNvSpPr/>
          <p:nvPr/>
        </p:nvSpPr>
        <p:spPr bwMode="auto">
          <a:xfrm>
            <a:off x="228600" y="895350"/>
            <a:ext cx="8610600" cy="3886200"/>
          </a:xfrm>
          <a:prstGeom prst="rect">
            <a:avLst/>
          </a:prstGeom>
          <a:noFill/>
          <a:ln w="9525" cap="flat" cmpd="sng" algn="ctr">
            <a:solidFill>
              <a:schemeClr val="accent2">
                <a:alpha val="68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pic>
        <p:nvPicPr>
          <p:cNvPr id="3074" name="Picture 2"/>
          <p:cNvPicPr>
            <a:picLocks noChangeAspect="1" noChangeArrowheads="1"/>
          </p:cNvPicPr>
          <p:nvPr/>
        </p:nvPicPr>
        <p:blipFill>
          <a:blip r:embed="rId2" cstate="print"/>
          <a:srcRect/>
          <a:stretch>
            <a:fillRect/>
          </a:stretch>
        </p:blipFill>
        <p:spPr bwMode="auto">
          <a:xfrm>
            <a:off x="1524000" y="1809750"/>
            <a:ext cx="5410200" cy="1676400"/>
          </a:xfrm>
          <a:prstGeom prst="rect">
            <a:avLst/>
          </a:prstGeom>
          <a:noFill/>
          <a:ln w="9525">
            <a:noFill/>
            <a:miter lim="800000"/>
            <a:headEnd/>
            <a:tailEnd/>
          </a:ln>
        </p:spPr>
      </p:pic>
      <p:sp>
        <p:nvSpPr>
          <p:cNvPr id="5" name="TextBox 4"/>
          <p:cNvSpPr txBox="1"/>
          <p:nvPr/>
        </p:nvSpPr>
        <p:spPr>
          <a:xfrm>
            <a:off x="533400" y="3486150"/>
            <a:ext cx="7620000" cy="646331"/>
          </a:xfrm>
          <a:prstGeom prst="rect">
            <a:avLst/>
          </a:prstGeom>
          <a:noFill/>
        </p:spPr>
        <p:txBody>
          <a:bodyPr wrap="square" rtlCol="0">
            <a:spAutoFit/>
          </a:bodyPr>
          <a:lstStyle/>
          <a:p>
            <a:r>
              <a:rPr lang="en-US" dirty="0" smtClean="0">
                <a:solidFill>
                  <a:srgbClr val="002060"/>
                </a:solidFill>
                <a:latin typeface="Calibri" pitchFamily="34" charset="0"/>
                <a:cs typeface="Calibri" pitchFamily="34" charset="0"/>
              </a:rPr>
              <a:t>It </a:t>
            </a:r>
            <a:r>
              <a:rPr lang="en-US" dirty="0" smtClean="0">
                <a:solidFill>
                  <a:srgbClr val="002060"/>
                </a:solidFill>
                <a:latin typeface="Calibri" pitchFamily="34" charset="0"/>
                <a:cs typeface="Calibri" pitchFamily="34" charset="0"/>
              </a:rPr>
              <a:t>is a Core banking system and mainly interacted For Customer Enquire/ Account Creation.</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1371600" y="114300"/>
            <a:ext cx="6553200" cy="400050"/>
          </a:xfrm>
          <a:prstGeom prst="rect">
            <a:avLst/>
          </a:prstGeom>
          <a:noFill/>
          <a:ln algn="ctr">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altLang="en-US" sz="2400" b="1" kern="0" dirty="0" smtClean="0">
                <a:solidFill>
                  <a:srgbClr val="153375"/>
                </a:solidFill>
                <a:latin typeface="Calibri" pitchFamily="34" charset="0"/>
                <a:ea typeface="+mj-ea"/>
                <a:cs typeface="+mj-cs"/>
              </a:rPr>
              <a:t>eBBS – TRANSACT Interface Dataflow - contd</a:t>
            </a:r>
            <a:endParaRPr kumimoji="0" lang="en-US" altLang="en-US" sz="2400" b="1" i="0" u="none" strike="noStrike" kern="0" cap="none" spc="0" normalizeH="0" baseline="0" noProof="0" dirty="0" smtClean="0">
              <a:ln>
                <a:noFill/>
              </a:ln>
              <a:solidFill>
                <a:srgbClr val="153375"/>
              </a:solidFill>
              <a:effectLst/>
              <a:uLnTx/>
              <a:uFillTx/>
              <a:latin typeface="Calibri" pitchFamily="34" charset="0"/>
              <a:ea typeface="+mj-ea"/>
              <a:cs typeface="+mj-cs"/>
            </a:endParaRPr>
          </a:p>
        </p:txBody>
      </p:sp>
      <p:sp>
        <p:nvSpPr>
          <p:cNvPr id="9" name="TextBox 8"/>
          <p:cNvSpPr txBox="1"/>
          <p:nvPr/>
        </p:nvSpPr>
        <p:spPr>
          <a:xfrm>
            <a:off x="457200" y="1047750"/>
            <a:ext cx="8001000" cy="3465564"/>
          </a:xfrm>
          <a:prstGeom prst="rect">
            <a:avLst/>
          </a:prstGeom>
          <a:noFill/>
        </p:spPr>
        <p:txBody>
          <a:bodyPr wrap="square" rtlCol="0">
            <a:spAutoFit/>
          </a:bodyPr>
          <a:lstStyle/>
          <a:p>
            <a:pPr marL="342900" indent="-342900">
              <a:spcBef>
                <a:spcPct val="20000"/>
              </a:spcBef>
            </a:pPr>
            <a:r>
              <a:rPr lang="en-GB" sz="1400" b="1" dirty="0" smtClean="0">
                <a:solidFill>
                  <a:srgbClr val="002060"/>
                </a:solidFill>
                <a:latin typeface="Calibri" pitchFamily="34" charset="0"/>
                <a:cs typeface="Calibri" pitchFamily="34" charset="0"/>
              </a:rPr>
              <a:t>NTB customers:</a:t>
            </a:r>
          </a:p>
          <a:p>
            <a:pPr marL="342900" indent="-342900">
              <a:spcBef>
                <a:spcPct val="20000"/>
              </a:spcBef>
              <a:buFont typeface="Arial" pitchFamily="34" charset="0"/>
              <a:buChar char="•"/>
            </a:pPr>
            <a:r>
              <a:rPr lang="en-GB" sz="1400" dirty="0" smtClean="0">
                <a:solidFill>
                  <a:srgbClr val="002060"/>
                </a:solidFill>
                <a:latin typeface="Calibri" pitchFamily="34" charset="0"/>
                <a:cs typeface="Calibri" pitchFamily="34" charset="0"/>
              </a:rPr>
              <a:t>Search customer information.</a:t>
            </a:r>
          </a:p>
          <a:p>
            <a:pPr marL="342900" indent="-342900">
              <a:spcBef>
                <a:spcPct val="20000"/>
              </a:spcBef>
              <a:buFont typeface="Arial" pitchFamily="34" charset="0"/>
              <a:buChar char="•"/>
            </a:pPr>
            <a:r>
              <a:rPr lang="en-GB" sz="1400" dirty="0" smtClean="0">
                <a:solidFill>
                  <a:srgbClr val="002060"/>
                </a:solidFill>
                <a:latin typeface="Calibri" pitchFamily="34" charset="0"/>
                <a:cs typeface="Calibri" pitchFamily="34" charset="0"/>
              </a:rPr>
              <a:t>Profile creation is done in eBBS only after loan is approved.</a:t>
            </a:r>
          </a:p>
          <a:p>
            <a:pPr marL="342900" indent="-342900">
              <a:spcBef>
                <a:spcPct val="20000"/>
              </a:spcBef>
              <a:buFont typeface="Arial" pitchFamily="34" charset="0"/>
              <a:buChar char="•"/>
            </a:pPr>
            <a:r>
              <a:rPr lang="en-GB" sz="1400" dirty="0" smtClean="0">
                <a:solidFill>
                  <a:srgbClr val="002060"/>
                </a:solidFill>
                <a:latin typeface="Calibri" pitchFamily="34" charset="0"/>
                <a:cs typeface="Calibri" pitchFamily="34" charset="0"/>
              </a:rPr>
              <a:t>Disbursement account information is sent to eBBS after loan is approved.</a:t>
            </a:r>
          </a:p>
          <a:p>
            <a:pPr marL="342900" indent="-342900">
              <a:spcBef>
                <a:spcPct val="20000"/>
              </a:spcBef>
              <a:buFont typeface="Arial" pitchFamily="34" charset="0"/>
              <a:buChar char="•"/>
            </a:pPr>
            <a:r>
              <a:rPr lang="en-GB" sz="1400" dirty="0" smtClean="0">
                <a:solidFill>
                  <a:srgbClr val="002060"/>
                </a:solidFill>
                <a:latin typeface="Calibri" pitchFamily="34" charset="0"/>
                <a:cs typeface="Calibri" pitchFamily="34" charset="0"/>
              </a:rPr>
              <a:t>For rejected loan application, no profile is created in eBBS.</a:t>
            </a:r>
          </a:p>
          <a:p>
            <a:pPr marL="342900" indent="-342900">
              <a:spcBef>
                <a:spcPct val="20000"/>
              </a:spcBef>
              <a:buFont typeface="Arial" pitchFamily="34" charset="0"/>
              <a:buChar char="•"/>
            </a:pPr>
            <a:endParaRPr lang="en-GB" sz="1400" dirty="0" smtClean="0">
              <a:solidFill>
                <a:srgbClr val="002060"/>
              </a:solidFill>
              <a:latin typeface="Calibri" pitchFamily="34" charset="0"/>
              <a:cs typeface="Calibri" pitchFamily="34" charset="0"/>
            </a:endParaRPr>
          </a:p>
          <a:p>
            <a:pPr marL="342900" indent="-342900">
              <a:spcBef>
                <a:spcPct val="20000"/>
              </a:spcBef>
            </a:pPr>
            <a:r>
              <a:rPr lang="en-GB" sz="1400" b="1" dirty="0" smtClean="0">
                <a:solidFill>
                  <a:srgbClr val="002060"/>
                </a:solidFill>
                <a:latin typeface="Calibri" pitchFamily="34" charset="0"/>
                <a:cs typeface="Calibri" pitchFamily="34" charset="0"/>
              </a:rPr>
              <a:t>ETB customers:</a:t>
            </a:r>
          </a:p>
          <a:p>
            <a:pPr marL="342900" lvl="0" indent="-342900">
              <a:spcBef>
                <a:spcPct val="20000"/>
              </a:spcBef>
              <a:buFont typeface="Arial" pitchFamily="34" charset="0"/>
              <a:buChar char="•"/>
            </a:pPr>
            <a:r>
              <a:rPr lang="en-GB" sz="1400" dirty="0" smtClean="0">
                <a:solidFill>
                  <a:srgbClr val="002060"/>
                </a:solidFill>
                <a:latin typeface="Calibri" pitchFamily="34" charset="0"/>
                <a:cs typeface="Calibri" pitchFamily="34" charset="0"/>
              </a:rPr>
              <a:t>    Search customer information and DeDup validation is performed.</a:t>
            </a:r>
          </a:p>
          <a:p>
            <a:pPr marL="342900" lvl="0" indent="-342900">
              <a:spcBef>
                <a:spcPct val="20000"/>
              </a:spcBef>
              <a:buFont typeface="Arial" pitchFamily="34" charset="0"/>
              <a:buChar char="•"/>
            </a:pPr>
            <a:r>
              <a:rPr lang="en-GB" sz="1400" dirty="0" smtClean="0">
                <a:solidFill>
                  <a:srgbClr val="002060"/>
                </a:solidFill>
                <a:latin typeface="Calibri" pitchFamily="34" charset="0"/>
                <a:cs typeface="Calibri" pitchFamily="34" charset="0"/>
              </a:rPr>
              <a:t>    Rel ID (unique ID) for the ETB customer is received.</a:t>
            </a:r>
          </a:p>
          <a:p>
            <a:pPr marL="342900" lvl="0" indent="-342900">
              <a:spcBef>
                <a:spcPct val="20000"/>
              </a:spcBef>
              <a:buFont typeface="Arial" pitchFamily="34" charset="0"/>
              <a:buChar char="•"/>
            </a:pPr>
            <a:r>
              <a:rPr lang="en-GB" sz="1400" dirty="0" smtClean="0">
                <a:solidFill>
                  <a:srgbClr val="002060"/>
                </a:solidFill>
                <a:latin typeface="Calibri" pitchFamily="34" charset="0"/>
                <a:cs typeface="Calibri" pitchFamily="34" charset="0"/>
              </a:rPr>
              <a:t>    Disbursement account information is sent to eBBS after loan is approved.</a:t>
            </a:r>
          </a:p>
          <a:p>
            <a:pPr marL="342900" indent="-342900">
              <a:buFont typeface="Wingdings" pitchFamily="2" charset="2"/>
              <a:buChar char="§"/>
            </a:pPr>
            <a:endParaRPr lang="en-GB" dirty="0" smtClean="0">
              <a:latin typeface="Calibri" pitchFamily="34" charset="0"/>
              <a:cs typeface="Calibri" pitchFamily="34" charset="0"/>
            </a:endParaRPr>
          </a:p>
          <a:p>
            <a:pPr marL="342900" indent="-342900"/>
            <a:endParaRPr lang="en-GB" dirty="0" smtClean="0">
              <a:latin typeface="Calibri" pitchFamily="34" charset="0"/>
              <a:cs typeface="Calibri" pitchFamily="34" charset="0"/>
            </a:endParaRPr>
          </a:p>
          <a:p>
            <a:pPr marL="342900" indent="-342900"/>
            <a:endParaRPr lang="en-GB" dirty="0" smtClean="0">
              <a:latin typeface="Calibri" pitchFamily="34" charset="0"/>
              <a:cs typeface="Calibri" pitchFamily="34" charset="0"/>
            </a:endParaRPr>
          </a:p>
        </p:txBody>
      </p:sp>
      <p:sp>
        <p:nvSpPr>
          <p:cNvPr id="8" name="Rectangle 7"/>
          <p:cNvSpPr/>
          <p:nvPr/>
        </p:nvSpPr>
        <p:spPr bwMode="auto">
          <a:xfrm>
            <a:off x="228600" y="895350"/>
            <a:ext cx="8610600" cy="3886200"/>
          </a:xfrm>
          <a:prstGeom prst="rect">
            <a:avLst/>
          </a:prstGeom>
          <a:noFill/>
          <a:ln w="9525" cap="flat" cmpd="sng" algn="ctr">
            <a:solidFill>
              <a:schemeClr val="accent2">
                <a:alpha val="68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1371600" y="114300"/>
            <a:ext cx="2514600" cy="400050"/>
          </a:xfrm>
          <a:prstGeom prst="rect">
            <a:avLst/>
          </a:prstGeom>
          <a:noFill/>
          <a:ln algn="ctr">
            <a:miter lim="800000"/>
            <a:headEnd/>
            <a:tailEnd/>
          </a:ln>
        </p:spPr>
        <p:txBody>
          <a:bodyPr/>
          <a:lstStyle/>
          <a:p>
            <a:pPr eaLnBrk="1" hangingPunct="1">
              <a:defRPr/>
            </a:pPr>
            <a:r>
              <a:rPr lang="en-US" sz="2400" b="1" kern="0" dirty="0">
                <a:solidFill>
                  <a:srgbClr val="153375"/>
                </a:solidFill>
                <a:latin typeface="Calibri" pitchFamily="34" charset="0"/>
                <a:ea typeface="+mj-ea"/>
                <a:cs typeface="+mj-cs"/>
              </a:rPr>
              <a:t>Table of Contents</a:t>
            </a:r>
          </a:p>
        </p:txBody>
      </p:sp>
      <p:graphicFrame>
        <p:nvGraphicFramePr>
          <p:cNvPr id="3" name="Diagram 2"/>
          <p:cNvGraphicFramePr/>
          <p:nvPr/>
        </p:nvGraphicFramePr>
        <p:xfrm>
          <a:off x="762000" y="1095499"/>
          <a:ext cx="7315200" cy="3762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1371600" y="114300"/>
            <a:ext cx="4800600" cy="400050"/>
          </a:xfrm>
          <a:prstGeom prst="rect">
            <a:avLst/>
          </a:prstGeom>
          <a:noFill/>
          <a:ln algn="ctr">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altLang="en-US" sz="2400" b="1" kern="0" dirty="0" smtClean="0">
                <a:solidFill>
                  <a:srgbClr val="153375"/>
                </a:solidFill>
                <a:latin typeface="Calibri" pitchFamily="34" charset="0"/>
                <a:ea typeface="+mj-ea"/>
                <a:cs typeface="+mj-cs"/>
              </a:rPr>
              <a:t>TRANSACT - RLS </a:t>
            </a:r>
            <a:r>
              <a:rPr lang="en-GB" altLang="en-US" sz="2400" b="1" kern="0" dirty="0" smtClean="0">
                <a:solidFill>
                  <a:srgbClr val="153375"/>
                </a:solidFill>
                <a:latin typeface="Calibri" pitchFamily="34" charset="0"/>
                <a:ea typeface="+mj-ea"/>
                <a:cs typeface="+mj-cs"/>
              </a:rPr>
              <a:t>Interface</a:t>
            </a:r>
            <a:endParaRPr kumimoji="0" lang="en-US" altLang="en-US" sz="2400" b="1" i="0" u="none" strike="noStrike" kern="0" cap="none" spc="0" normalizeH="0" baseline="0" noProof="0" dirty="0" smtClean="0">
              <a:ln>
                <a:noFill/>
              </a:ln>
              <a:solidFill>
                <a:srgbClr val="153375"/>
              </a:solidFill>
              <a:effectLst/>
              <a:uLnTx/>
              <a:uFillTx/>
              <a:latin typeface="Calibri" pitchFamily="34" charset="0"/>
              <a:ea typeface="+mj-ea"/>
              <a:cs typeface="+mj-cs"/>
            </a:endParaRPr>
          </a:p>
        </p:txBody>
      </p:sp>
      <p:sp>
        <p:nvSpPr>
          <p:cNvPr id="8" name="TextBox 7"/>
          <p:cNvSpPr txBox="1"/>
          <p:nvPr/>
        </p:nvSpPr>
        <p:spPr>
          <a:xfrm>
            <a:off x="304800" y="3181350"/>
            <a:ext cx="8305800" cy="1575816"/>
          </a:xfrm>
          <a:prstGeom prst="rect">
            <a:avLst/>
          </a:prstGeom>
          <a:noFill/>
        </p:spPr>
        <p:txBody>
          <a:bodyPr wrap="square" rtlCol="0">
            <a:spAutoFit/>
          </a:bodyPr>
          <a:lstStyle/>
          <a:p>
            <a:pPr marL="342900" indent="-342900">
              <a:spcBef>
                <a:spcPct val="20000"/>
              </a:spcBef>
              <a:buFont typeface="Arial" pitchFamily="34" charset="0"/>
              <a:buChar char="•"/>
            </a:pPr>
            <a:r>
              <a:rPr lang="en-GB" sz="1400" dirty="0" smtClean="0">
                <a:solidFill>
                  <a:srgbClr val="002060"/>
                </a:solidFill>
                <a:latin typeface="Calibri" pitchFamily="34" charset="0"/>
                <a:cs typeface="Calibri" pitchFamily="34" charset="0"/>
              </a:rPr>
              <a:t>RLS Stands for Retail loan system.</a:t>
            </a:r>
          </a:p>
          <a:p>
            <a:pPr marL="342900" indent="-342900">
              <a:spcBef>
                <a:spcPct val="20000"/>
              </a:spcBef>
              <a:buFont typeface="Arial" pitchFamily="34" charset="0"/>
              <a:buChar char="•"/>
            </a:pPr>
            <a:r>
              <a:rPr lang="en-GB" sz="1400" dirty="0" smtClean="0">
                <a:solidFill>
                  <a:srgbClr val="002060"/>
                </a:solidFill>
                <a:latin typeface="Calibri" pitchFamily="34" charset="0"/>
                <a:cs typeface="Calibri" pitchFamily="34" charset="0"/>
              </a:rPr>
              <a:t>TRANSACT is communicate with RLS via MQ HUB in the xml file format</a:t>
            </a:r>
          </a:p>
          <a:p>
            <a:pPr marL="342900" indent="-342900">
              <a:spcBef>
                <a:spcPct val="20000"/>
              </a:spcBef>
              <a:buFont typeface="Arial" pitchFamily="34" charset="0"/>
              <a:buChar char="•"/>
            </a:pPr>
            <a:r>
              <a:rPr lang="en-GB" sz="1400" dirty="0" smtClean="0">
                <a:solidFill>
                  <a:srgbClr val="002060"/>
                </a:solidFill>
                <a:latin typeface="Calibri" pitchFamily="34" charset="0"/>
                <a:cs typeface="Calibri" pitchFamily="34" charset="0"/>
              </a:rPr>
              <a:t>  After loan is approved, loan is created in RLS.</a:t>
            </a:r>
          </a:p>
          <a:p>
            <a:pPr marL="342900" indent="-342900">
              <a:spcBef>
                <a:spcPct val="20000"/>
              </a:spcBef>
              <a:buFont typeface="Arial" pitchFamily="34" charset="0"/>
              <a:buChar char="•"/>
            </a:pPr>
            <a:r>
              <a:rPr lang="en-GB" sz="1400" dirty="0" smtClean="0">
                <a:solidFill>
                  <a:srgbClr val="002060"/>
                </a:solidFill>
                <a:latin typeface="Calibri" pitchFamily="34" charset="0"/>
                <a:cs typeface="Calibri" pitchFamily="34" charset="0"/>
              </a:rPr>
              <a:t>  RLS is a mainframe server , so it can not be able to read the xml file, to make file   readable we have to use HATS.</a:t>
            </a:r>
          </a:p>
          <a:p>
            <a:pPr marL="228600" indent="-228600">
              <a:buFont typeface="Wingdings" pitchFamily="2" charset="2"/>
              <a:buChar char="§"/>
            </a:pPr>
            <a:endParaRPr lang="en-GB" dirty="0"/>
          </a:p>
        </p:txBody>
      </p:sp>
      <p:sp>
        <p:nvSpPr>
          <p:cNvPr id="11" name="Rectangle 10"/>
          <p:cNvSpPr/>
          <p:nvPr/>
        </p:nvSpPr>
        <p:spPr bwMode="auto">
          <a:xfrm>
            <a:off x="228600" y="895350"/>
            <a:ext cx="8534400" cy="3810000"/>
          </a:xfrm>
          <a:prstGeom prst="rect">
            <a:avLst/>
          </a:prstGeom>
          <a:noFill/>
          <a:ln w="9525" cap="flat" cmpd="sng" algn="ctr">
            <a:solidFill>
              <a:schemeClr val="accent2">
                <a:alpha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pic>
        <p:nvPicPr>
          <p:cNvPr id="5122" name="Picture 2"/>
          <p:cNvPicPr>
            <a:picLocks noChangeAspect="1" noChangeArrowheads="1"/>
          </p:cNvPicPr>
          <p:nvPr/>
        </p:nvPicPr>
        <p:blipFill>
          <a:blip r:embed="rId2" cstate="print"/>
          <a:srcRect/>
          <a:stretch>
            <a:fillRect/>
          </a:stretch>
        </p:blipFill>
        <p:spPr bwMode="auto">
          <a:xfrm>
            <a:off x="1524000" y="1352550"/>
            <a:ext cx="5494107" cy="1524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3"/>
          <p:cNvSpPr txBox="1">
            <a:spLocks noChangeArrowheads="1"/>
          </p:cNvSpPr>
          <p:nvPr/>
        </p:nvSpPr>
        <p:spPr bwMode="auto">
          <a:xfrm>
            <a:off x="1371600" y="114300"/>
            <a:ext cx="6781800" cy="400050"/>
          </a:xfrm>
          <a:prstGeom prst="rect">
            <a:avLst/>
          </a:prstGeom>
          <a:noFill/>
          <a:ln algn="ctr">
            <a:miter lim="800000"/>
            <a:headEnd/>
            <a:tailEnd/>
          </a:ln>
        </p:spPr>
        <p:txBody>
          <a:bodyPr vert="horz" wrap="square" lIns="91440" tIns="45720" rIns="91440" bIns="45720" numCol="1" anchor="t" anchorCtr="0" compatLnSpc="1">
            <a:prstTxWarp prst="textNoShape">
              <a:avLst/>
            </a:prstTxWarp>
          </a:bodyPr>
          <a:lstStyle/>
          <a:p>
            <a:pPr lvl="0" eaLnBrk="1" hangingPunct="1">
              <a:defRPr/>
            </a:pPr>
            <a:r>
              <a:rPr lang="en-GB" altLang="en-US" sz="2400" b="1" kern="0" dirty="0" smtClean="0">
                <a:solidFill>
                  <a:srgbClr val="153375"/>
                </a:solidFill>
                <a:latin typeface="Calibri" pitchFamily="34" charset="0"/>
              </a:rPr>
              <a:t>TRANSACT - </a:t>
            </a:r>
            <a:r>
              <a:rPr lang="en-GB" altLang="en-US" sz="2400" b="1" kern="0" dirty="0" smtClean="0">
                <a:solidFill>
                  <a:srgbClr val="153375"/>
                </a:solidFill>
                <a:latin typeface="Calibri" pitchFamily="34" charset="0"/>
              </a:rPr>
              <a:t>CLAPS </a:t>
            </a:r>
            <a:r>
              <a:rPr lang="en-GB" altLang="en-US" sz="2400" b="1" kern="0" dirty="0" smtClean="0">
                <a:solidFill>
                  <a:srgbClr val="153375"/>
                </a:solidFill>
                <a:latin typeface="Calibri" pitchFamily="34" charset="0"/>
              </a:rPr>
              <a:t>Interface</a:t>
            </a:r>
            <a:endParaRPr lang="en-GB" altLang="en-US" sz="2400" b="1" kern="0" dirty="0" smtClean="0">
              <a:solidFill>
                <a:srgbClr val="153375"/>
              </a:solidFill>
              <a:latin typeface="Calibr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GB" altLang="en-US" sz="2400" b="1" kern="0" dirty="0" smtClean="0">
              <a:solidFill>
                <a:srgbClr val="153375"/>
              </a:solidFill>
              <a:latin typeface="Calibri" pitchFamily="34" charset="0"/>
              <a:ea typeface="+mj-ea"/>
              <a:cs typeface="+mj-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1" i="0" u="none" strike="noStrike" kern="0" cap="none" spc="0" normalizeH="0" baseline="0" noProof="0" dirty="0" smtClean="0">
              <a:ln>
                <a:noFill/>
              </a:ln>
              <a:solidFill>
                <a:srgbClr val="153375"/>
              </a:solidFill>
              <a:effectLst/>
              <a:uLnTx/>
              <a:uFillTx/>
              <a:latin typeface="Calibri" pitchFamily="34" charset="0"/>
              <a:ea typeface="+mj-ea"/>
              <a:cs typeface="+mj-cs"/>
            </a:endParaRPr>
          </a:p>
        </p:txBody>
      </p:sp>
      <p:sp>
        <p:nvSpPr>
          <p:cNvPr id="8" name="TextBox 7"/>
          <p:cNvSpPr txBox="1"/>
          <p:nvPr/>
        </p:nvSpPr>
        <p:spPr>
          <a:xfrm>
            <a:off x="457200" y="3257550"/>
            <a:ext cx="8458200" cy="1378839"/>
          </a:xfrm>
          <a:prstGeom prst="rect">
            <a:avLst/>
          </a:prstGeom>
          <a:noFill/>
        </p:spPr>
        <p:txBody>
          <a:bodyPr wrap="square" rtlCol="0">
            <a:spAutoFit/>
          </a:bodyPr>
          <a:lstStyle/>
          <a:p>
            <a:pPr marL="342900" indent="-342900">
              <a:spcBef>
                <a:spcPct val="20000"/>
              </a:spcBef>
              <a:buFont typeface="Arial" pitchFamily="34" charset="0"/>
              <a:buChar char="•"/>
            </a:pPr>
            <a:r>
              <a:rPr lang="en-GB" sz="1400" dirty="0" smtClean="0">
                <a:solidFill>
                  <a:srgbClr val="002060"/>
                </a:solidFill>
                <a:latin typeface="Calibri" pitchFamily="34" charset="0"/>
                <a:cs typeface="Calibri" pitchFamily="34" charset="0"/>
              </a:rPr>
              <a:t>TRANSACT will send the data to CLAPS to check the Black list customers.</a:t>
            </a:r>
          </a:p>
          <a:p>
            <a:pPr marL="342900" indent="-342900">
              <a:spcBef>
                <a:spcPct val="20000"/>
              </a:spcBef>
              <a:buFont typeface="Arial" pitchFamily="34" charset="0"/>
              <a:buChar char="•"/>
            </a:pPr>
            <a:r>
              <a:rPr lang="en-GB" sz="1400" dirty="0" smtClean="0">
                <a:solidFill>
                  <a:srgbClr val="002060"/>
                </a:solidFill>
                <a:latin typeface="Calibri" pitchFamily="34" charset="0"/>
                <a:cs typeface="Calibri" pitchFamily="34" charset="0"/>
              </a:rPr>
              <a:t>   Files are transferred to CLAPS in batch mode.</a:t>
            </a:r>
          </a:p>
          <a:p>
            <a:pPr marL="342900" indent="-342900">
              <a:spcBef>
                <a:spcPct val="20000"/>
              </a:spcBef>
              <a:buFont typeface="Arial" pitchFamily="34" charset="0"/>
              <a:buChar char="•"/>
            </a:pPr>
            <a:r>
              <a:rPr lang="en-GB" sz="1400" dirty="0" smtClean="0">
                <a:solidFill>
                  <a:srgbClr val="002060"/>
                </a:solidFill>
                <a:latin typeface="Calibri" pitchFamily="34" charset="0"/>
                <a:cs typeface="Calibri" pitchFamily="34" charset="0"/>
              </a:rPr>
              <a:t>   File format is text.</a:t>
            </a:r>
          </a:p>
          <a:p>
            <a:pPr marL="228600" indent="-228600">
              <a:buFont typeface="Wingdings" pitchFamily="2" charset="2"/>
              <a:buChar char="§"/>
            </a:pPr>
            <a:endParaRPr lang="en-GB" dirty="0" smtClean="0">
              <a:latin typeface="Calibri" pitchFamily="34" charset="0"/>
              <a:cs typeface="Calibri" pitchFamily="34" charset="0"/>
            </a:endParaRPr>
          </a:p>
          <a:p>
            <a:pPr marL="228600" indent="-228600"/>
            <a:endParaRPr lang="en-GB" dirty="0">
              <a:latin typeface="Calibri" pitchFamily="34" charset="0"/>
              <a:cs typeface="Calibri" pitchFamily="34" charset="0"/>
            </a:endParaRPr>
          </a:p>
        </p:txBody>
      </p:sp>
      <p:sp>
        <p:nvSpPr>
          <p:cNvPr id="9" name="Rectangle 8"/>
          <p:cNvSpPr/>
          <p:nvPr/>
        </p:nvSpPr>
        <p:spPr bwMode="auto">
          <a:xfrm>
            <a:off x="381000" y="1047750"/>
            <a:ext cx="8382000" cy="3733800"/>
          </a:xfrm>
          <a:prstGeom prst="rect">
            <a:avLst/>
          </a:prstGeom>
          <a:noFill/>
          <a:ln w="9525" cap="flat" cmpd="sng" algn="ctr">
            <a:solidFill>
              <a:schemeClr val="accent2">
                <a:alpha val="68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pic>
        <p:nvPicPr>
          <p:cNvPr id="11" name="Picture 10"/>
          <p:cNvPicPr/>
          <p:nvPr/>
        </p:nvPicPr>
        <p:blipFill>
          <a:blip r:embed="rId2" cstate="print"/>
          <a:srcRect/>
          <a:stretch>
            <a:fillRect/>
          </a:stretch>
        </p:blipFill>
        <p:spPr bwMode="auto">
          <a:xfrm>
            <a:off x="2286000" y="1581150"/>
            <a:ext cx="3657600" cy="1166843"/>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txBox="1">
            <a:spLocks noChangeArrowheads="1"/>
          </p:cNvSpPr>
          <p:nvPr/>
        </p:nvSpPr>
        <p:spPr bwMode="auto">
          <a:xfrm>
            <a:off x="1371600" y="114300"/>
            <a:ext cx="6324600" cy="400050"/>
          </a:xfrm>
          <a:prstGeom prst="rect">
            <a:avLst/>
          </a:prstGeom>
          <a:noFill/>
          <a:ln algn="ctr">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altLang="en-US" sz="2400" b="1" kern="0" dirty="0" smtClean="0">
                <a:solidFill>
                  <a:srgbClr val="153375"/>
                </a:solidFill>
                <a:latin typeface="Calibri" pitchFamily="34" charset="0"/>
                <a:ea typeface="+mj-ea"/>
                <a:cs typeface="+mj-cs"/>
              </a:rPr>
              <a:t>TRANSACT – ICBS Interface</a:t>
            </a:r>
            <a:endParaRPr kumimoji="0" lang="en-US" altLang="en-US" sz="2400" b="1" i="0" u="none" strike="noStrike" kern="0" cap="none" spc="0" normalizeH="0" baseline="0" noProof="0" dirty="0" smtClean="0">
              <a:ln>
                <a:noFill/>
              </a:ln>
              <a:solidFill>
                <a:srgbClr val="153375"/>
              </a:solidFill>
              <a:effectLst/>
              <a:uLnTx/>
              <a:uFillTx/>
              <a:latin typeface="Calibri" pitchFamily="34" charset="0"/>
              <a:ea typeface="+mj-ea"/>
              <a:cs typeface="+mj-cs"/>
            </a:endParaRPr>
          </a:p>
        </p:txBody>
      </p:sp>
      <p:sp>
        <p:nvSpPr>
          <p:cNvPr id="10" name="TextBox 9"/>
          <p:cNvSpPr txBox="1"/>
          <p:nvPr/>
        </p:nvSpPr>
        <p:spPr>
          <a:xfrm>
            <a:off x="304800" y="3105150"/>
            <a:ext cx="8458200" cy="1144929"/>
          </a:xfrm>
          <a:prstGeom prst="rect">
            <a:avLst/>
          </a:prstGeom>
          <a:noFill/>
        </p:spPr>
        <p:txBody>
          <a:bodyPr wrap="square" rtlCol="0">
            <a:spAutoFit/>
          </a:bodyPr>
          <a:lstStyle/>
          <a:p>
            <a:pPr marL="342900" indent="-342900">
              <a:spcBef>
                <a:spcPct val="20000"/>
              </a:spcBef>
              <a:buFont typeface="Arial" pitchFamily="34" charset="0"/>
              <a:buChar char="•"/>
            </a:pPr>
            <a:r>
              <a:rPr lang="en-GB" dirty="0" smtClean="0">
                <a:latin typeface="Calibri" pitchFamily="34" charset="0"/>
                <a:cs typeface="Calibri" pitchFamily="34" charset="0"/>
              </a:rPr>
              <a:t>  </a:t>
            </a:r>
            <a:r>
              <a:rPr lang="en-GB" sz="1400" dirty="0" smtClean="0">
                <a:solidFill>
                  <a:srgbClr val="002060"/>
                </a:solidFill>
                <a:latin typeface="Calibri" pitchFamily="34" charset="0"/>
                <a:cs typeface="Calibri" pitchFamily="34" charset="0"/>
              </a:rPr>
              <a:t>ICBS is counter part of eBBS in Thailand.  </a:t>
            </a:r>
          </a:p>
          <a:p>
            <a:pPr marL="342900" indent="-342900">
              <a:spcBef>
                <a:spcPct val="20000"/>
              </a:spcBef>
              <a:buFont typeface="Arial" pitchFamily="34" charset="0"/>
              <a:buChar char="•"/>
            </a:pPr>
            <a:r>
              <a:rPr lang="en-GB" sz="1400" dirty="0" smtClean="0">
                <a:solidFill>
                  <a:srgbClr val="002060"/>
                </a:solidFill>
                <a:latin typeface="Calibri" pitchFamily="34" charset="0"/>
                <a:cs typeface="Calibri" pitchFamily="34" charset="0"/>
              </a:rPr>
              <a:t>  All features and functionalities used in eBBS are available in ICBS.</a:t>
            </a:r>
          </a:p>
          <a:p>
            <a:pPr marL="342900" indent="-342900">
              <a:spcBef>
                <a:spcPct val="20000"/>
              </a:spcBef>
              <a:buFont typeface="Arial" pitchFamily="34" charset="0"/>
              <a:buChar char="•"/>
            </a:pPr>
            <a:r>
              <a:rPr lang="en-GB" sz="1400" dirty="0" smtClean="0">
                <a:solidFill>
                  <a:srgbClr val="002060"/>
                </a:solidFill>
                <a:latin typeface="Calibri" pitchFamily="34" charset="0"/>
                <a:cs typeface="Calibri" pitchFamily="34" charset="0"/>
              </a:rPr>
              <a:t>  Files are transferred to ICBS in batch mode.</a:t>
            </a:r>
          </a:p>
          <a:p>
            <a:pPr marL="342900" indent="-342900">
              <a:spcBef>
                <a:spcPct val="20000"/>
              </a:spcBef>
              <a:buFont typeface="Arial" pitchFamily="34" charset="0"/>
              <a:buChar char="•"/>
            </a:pPr>
            <a:r>
              <a:rPr lang="en-GB" sz="1400" dirty="0" smtClean="0">
                <a:solidFill>
                  <a:srgbClr val="002060"/>
                </a:solidFill>
                <a:latin typeface="Calibri" pitchFamily="34" charset="0"/>
                <a:cs typeface="Calibri" pitchFamily="34" charset="0"/>
              </a:rPr>
              <a:t>  File format is text.</a:t>
            </a:r>
            <a:endParaRPr lang="en-GB" sz="1400" dirty="0">
              <a:solidFill>
                <a:srgbClr val="002060"/>
              </a:solidFill>
              <a:latin typeface="Calibri" pitchFamily="34" charset="0"/>
              <a:cs typeface="Calibri" pitchFamily="34" charset="0"/>
            </a:endParaRPr>
          </a:p>
        </p:txBody>
      </p:sp>
      <p:sp>
        <p:nvSpPr>
          <p:cNvPr id="11" name="Rectangle 10"/>
          <p:cNvSpPr/>
          <p:nvPr/>
        </p:nvSpPr>
        <p:spPr bwMode="auto">
          <a:xfrm>
            <a:off x="152400" y="971550"/>
            <a:ext cx="8686800" cy="3581400"/>
          </a:xfrm>
          <a:prstGeom prst="rect">
            <a:avLst/>
          </a:prstGeom>
          <a:noFill/>
          <a:ln w="9525" cap="flat" cmpd="sng" algn="ctr">
            <a:solidFill>
              <a:schemeClr val="accent2">
                <a:alpha val="6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pic>
        <p:nvPicPr>
          <p:cNvPr id="8194" name="Picture 2"/>
          <p:cNvPicPr>
            <a:picLocks noChangeAspect="1" noChangeArrowheads="1"/>
          </p:cNvPicPr>
          <p:nvPr/>
        </p:nvPicPr>
        <p:blipFill>
          <a:blip r:embed="rId2" cstate="print"/>
          <a:srcRect/>
          <a:stretch>
            <a:fillRect/>
          </a:stretch>
        </p:blipFill>
        <p:spPr bwMode="auto">
          <a:xfrm>
            <a:off x="2362200" y="1276350"/>
            <a:ext cx="4114800" cy="17907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7751"/>
            <a:ext cx="8229600" cy="1447800"/>
          </a:xfrm>
        </p:spPr>
        <p:txBody>
          <a:bodyPr/>
          <a:lstStyle/>
          <a:p>
            <a:pPr>
              <a:buNone/>
            </a:pPr>
            <a:endParaRPr lang="en-GB" sz="1800" dirty="0" smtClean="0">
              <a:latin typeface="Calibri" pitchFamily="34" charset="0"/>
              <a:cs typeface="Calibri" pitchFamily="34" charset="0"/>
            </a:endParaRPr>
          </a:p>
          <a:p>
            <a:pPr>
              <a:buNone/>
            </a:pPr>
            <a:endParaRPr lang="en-GB" sz="1800" dirty="0" smtClean="0">
              <a:latin typeface="Calibri" pitchFamily="34" charset="0"/>
              <a:cs typeface="Calibri" pitchFamily="34" charset="0"/>
            </a:endParaRPr>
          </a:p>
          <a:p>
            <a:pPr>
              <a:buNone/>
            </a:pPr>
            <a:endParaRPr lang="en-GB" sz="1800" dirty="0" smtClean="0">
              <a:latin typeface="Calibri" pitchFamily="34" charset="0"/>
              <a:cs typeface="Calibri" pitchFamily="34" charset="0"/>
            </a:endParaRPr>
          </a:p>
          <a:p>
            <a:pPr>
              <a:buNone/>
            </a:pPr>
            <a:endParaRPr lang="en-GB" sz="1800" dirty="0" smtClean="0">
              <a:latin typeface="Calibri" pitchFamily="34" charset="0"/>
              <a:cs typeface="Calibri" pitchFamily="34" charset="0"/>
            </a:endParaRPr>
          </a:p>
          <a:p>
            <a:endParaRPr lang="en-GB" sz="1800" dirty="0">
              <a:latin typeface="Calibri" pitchFamily="34" charset="0"/>
              <a:cs typeface="Calibri" pitchFamily="34" charset="0"/>
            </a:endParaRPr>
          </a:p>
        </p:txBody>
      </p:sp>
      <p:sp>
        <p:nvSpPr>
          <p:cNvPr id="4" name="Rectangle 3"/>
          <p:cNvSpPr>
            <a:spLocks noGrp="1" noChangeArrowheads="1"/>
          </p:cNvSpPr>
          <p:nvPr>
            <p:ph type="title"/>
          </p:nvPr>
        </p:nvSpPr>
        <p:spPr bwMode="auto">
          <a:xfrm>
            <a:off x="1371600" y="114300"/>
            <a:ext cx="5715000" cy="400050"/>
          </a:xfrm>
          <a:noFill/>
          <a:ln algn="ctr">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altLang="en-US" sz="2400" b="1" dirty="0" smtClean="0">
                <a:solidFill>
                  <a:srgbClr val="153375"/>
                </a:solidFill>
                <a:latin typeface="Calibri" pitchFamily="34" charset="0"/>
              </a:rPr>
              <a:t>Environment Details - TRANSACT</a:t>
            </a:r>
          </a:p>
        </p:txBody>
      </p:sp>
      <p:sp>
        <p:nvSpPr>
          <p:cNvPr id="8" name="TextBox 7"/>
          <p:cNvSpPr txBox="1"/>
          <p:nvPr/>
        </p:nvSpPr>
        <p:spPr>
          <a:xfrm>
            <a:off x="381000" y="819150"/>
            <a:ext cx="8153400" cy="646331"/>
          </a:xfrm>
          <a:prstGeom prst="rect">
            <a:avLst/>
          </a:prstGeom>
          <a:noFill/>
        </p:spPr>
        <p:txBody>
          <a:bodyPr wrap="square" rtlCol="0">
            <a:spAutoFit/>
          </a:bodyPr>
          <a:lstStyle/>
          <a:p>
            <a:pPr marL="342900" indent="-342900">
              <a:buAutoNum type="arabicPeriod"/>
            </a:pPr>
            <a:r>
              <a:rPr lang="en-GB" dirty="0" smtClean="0">
                <a:latin typeface="Calibri" pitchFamily="34" charset="0"/>
                <a:cs typeface="Calibri" pitchFamily="34" charset="0"/>
              </a:rPr>
              <a:t>There are 5 dev/test/regression VM servers maintained by project team and supported by India server team</a:t>
            </a:r>
            <a:endParaRPr lang="en-GB" dirty="0">
              <a:latin typeface="Calibri" pitchFamily="34" charset="0"/>
              <a:cs typeface="Calibri" pitchFamily="34" charset="0"/>
            </a:endParaRPr>
          </a:p>
        </p:txBody>
      </p:sp>
      <p:graphicFrame>
        <p:nvGraphicFramePr>
          <p:cNvPr id="9" name="Table 8"/>
          <p:cNvGraphicFramePr>
            <a:graphicFrameLocks noGrp="1"/>
          </p:cNvGraphicFramePr>
          <p:nvPr/>
        </p:nvGraphicFramePr>
        <p:xfrm>
          <a:off x="838200" y="1657350"/>
          <a:ext cx="7543800" cy="1905000"/>
        </p:xfrm>
        <a:graphic>
          <a:graphicData uri="http://schemas.openxmlformats.org/drawingml/2006/table">
            <a:tbl>
              <a:tblPr firstRow="1" bandRow="1">
                <a:tableStyleId>{5C22544A-7EE6-4342-B048-85BDC9FD1C3A}</a:tableStyleId>
              </a:tblPr>
              <a:tblGrid>
                <a:gridCol w="2514600"/>
                <a:gridCol w="2514600"/>
                <a:gridCol w="2514600"/>
              </a:tblGrid>
              <a:tr h="317500">
                <a:tc>
                  <a:txBody>
                    <a:bodyPr/>
                    <a:lstStyle/>
                    <a:p>
                      <a:pPr algn="l" rtl="0" fontAlgn="ctr"/>
                      <a:r>
                        <a:rPr lang="en-GB" sz="1000" b="1" i="0" u="none" strike="noStrike" dirty="0">
                          <a:solidFill>
                            <a:srgbClr val="FFFFFF"/>
                          </a:solidFill>
                          <a:latin typeface="Tahoma"/>
                        </a:rPr>
                        <a:t>IP Address</a:t>
                      </a:r>
                      <a:r>
                        <a:rPr lang="en-GB" sz="1200" b="0" i="0" u="none" strike="noStrike" dirty="0">
                          <a:solidFill>
                            <a:srgbClr val="005C84"/>
                          </a:solidFill>
                          <a:latin typeface="Times New Roman"/>
                        </a:rPr>
                        <a:t> </a:t>
                      </a:r>
                      <a:endParaRPr lang="en-GB" sz="1000" b="1" i="0" u="none" strike="noStrike" dirty="0">
                        <a:solidFill>
                          <a:srgbClr val="FFFFFF"/>
                        </a:solidFill>
                        <a:latin typeface="Tahoma"/>
                      </a:endParaRPr>
                    </a:p>
                  </a:txBody>
                  <a:tcPr marL="9525" marR="9525" marT="9525" marB="0" anchor="ctr"/>
                </a:tc>
                <a:tc>
                  <a:txBody>
                    <a:bodyPr/>
                    <a:lstStyle/>
                    <a:p>
                      <a:pPr algn="l" rtl="0" fontAlgn="ctr"/>
                      <a:r>
                        <a:rPr lang="en-GB" sz="1000" b="1" i="0" u="none" strike="noStrike">
                          <a:solidFill>
                            <a:srgbClr val="FFFFFF"/>
                          </a:solidFill>
                          <a:latin typeface="Tahoma"/>
                        </a:rPr>
                        <a:t>Server Name</a:t>
                      </a:r>
                      <a:r>
                        <a:rPr lang="en-GB" sz="1200" b="0" i="0" u="none" strike="noStrike">
                          <a:solidFill>
                            <a:srgbClr val="005C84"/>
                          </a:solidFill>
                          <a:latin typeface="Times New Roman"/>
                        </a:rPr>
                        <a:t> </a:t>
                      </a:r>
                      <a:endParaRPr lang="en-GB" sz="1000" b="1" i="0" u="none" strike="noStrike">
                        <a:solidFill>
                          <a:srgbClr val="FFFFFF"/>
                        </a:solidFill>
                        <a:latin typeface="Tahoma"/>
                      </a:endParaRPr>
                    </a:p>
                  </a:txBody>
                  <a:tcPr marL="9525" marR="9525" marT="9525" marB="0" anchor="ctr"/>
                </a:tc>
                <a:tc>
                  <a:txBody>
                    <a:bodyPr/>
                    <a:lstStyle/>
                    <a:p>
                      <a:pPr algn="l" rtl="0" fontAlgn="ctr"/>
                      <a:r>
                        <a:rPr lang="en-GB" sz="1000" b="1" i="0" u="none" strike="noStrike">
                          <a:solidFill>
                            <a:srgbClr val="FFFFFF"/>
                          </a:solidFill>
                          <a:latin typeface="Tahoma"/>
                        </a:rPr>
                        <a:t>Platform / DB / MQ</a:t>
                      </a:r>
                      <a:r>
                        <a:rPr lang="en-GB" sz="1200" b="0" i="0" u="none" strike="noStrike">
                          <a:solidFill>
                            <a:srgbClr val="005C84"/>
                          </a:solidFill>
                          <a:latin typeface="Times New Roman"/>
                        </a:rPr>
                        <a:t> </a:t>
                      </a:r>
                      <a:endParaRPr lang="en-GB" sz="1000" b="1" i="0" u="none" strike="noStrike">
                        <a:solidFill>
                          <a:srgbClr val="FFFFFF"/>
                        </a:solidFill>
                        <a:latin typeface="Tahoma"/>
                      </a:endParaRPr>
                    </a:p>
                  </a:txBody>
                  <a:tcPr marL="9525" marR="9525" marT="9525" marB="0" anchor="ctr"/>
                </a:tc>
              </a:tr>
              <a:tr h="317500">
                <a:tc>
                  <a:txBody>
                    <a:bodyPr/>
                    <a:lstStyle/>
                    <a:p>
                      <a:pPr algn="l" rtl="0" fontAlgn="ctr"/>
                      <a:r>
                        <a:rPr lang="en-GB" sz="1000" b="0" i="0" u="none" strike="noStrike" dirty="0">
                          <a:solidFill>
                            <a:srgbClr val="005C84"/>
                          </a:solidFill>
                          <a:latin typeface="Tahoma"/>
                        </a:rPr>
                        <a:t>10.112.176.40</a:t>
                      </a:r>
                      <a:r>
                        <a:rPr lang="en-GB" sz="1200" b="0" i="0" u="none" strike="noStrike" dirty="0">
                          <a:solidFill>
                            <a:srgbClr val="005C84"/>
                          </a:solidFill>
                          <a:latin typeface="Times New Roman"/>
                        </a:rPr>
                        <a:t> </a:t>
                      </a:r>
                      <a:endParaRPr lang="en-GB" sz="1000" b="0" i="0" u="none" strike="noStrike" dirty="0">
                        <a:solidFill>
                          <a:srgbClr val="005C84"/>
                        </a:solidFill>
                        <a:latin typeface="Tahoma"/>
                      </a:endParaRPr>
                    </a:p>
                  </a:txBody>
                  <a:tcPr marL="9525" marR="9525" marT="9525" marB="0" anchor="ctr"/>
                </a:tc>
                <a:tc>
                  <a:txBody>
                    <a:bodyPr/>
                    <a:lstStyle/>
                    <a:p>
                      <a:pPr algn="l" rtl="0" fontAlgn="ctr"/>
                      <a:r>
                        <a:rPr lang="en-GB" sz="1000" b="0" i="0" u="none" strike="noStrike" dirty="0">
                          <a:solidFill>
                            <a:srgbClr val="005C84"/>
                          </a:solidFill>
                          <a:latin typeface="Tahoma"/>
                        </a:rPr>
                        <a:t>SMEDEV001</a:t>
                      </a:r>
                      <a:r>
                        <a:rPr lang="en-GB" sz="1200" b="0" i="0" u="none" strike="noStrike" dirty="0">
                          <a:solidFill>
                            <a:srgbClr val="005C84"/>
                          </a:solidFill>
                          <a:latin typeface="Times New Roman"/>
                        </a:rPr>
                        <a:t> </a:t>
                      </a:r>
                      <a:endParaRPr lang="en-GB" sz="1000" b="0" i="0" u="none" strike="noStrike" dirty="0">
                        <a:solidFill>
                          <a:srgbClr val="005C84"/>
                        </a:solidFill>
                        <a:latin typeface="Tahoma"/>
                      </a:endParaRPr>
                    </a:p>
                  </a:txBody>
                  <a:tcPr marL="9525" marR="9525" marT="9525" marB="0" anchor="ctr"/>
                </a:tc>
                <a:tc>
                  <a:txBody>
                    <a:bodyPr/>
                    <a:lstStyle/>
                    <a:p>
                      <a:pPr algn="l" rtl="0" fontAlgn="ctr"/>
                      <a:r>
                        <a:rPr lang="en-GB" sz="1000" b="0" i="0" u="none" strike="noStrike">
                          <a:solidFill>
                            <a:srgbClr val="005C84"/>
                          </a:solidFill>
                          <a:latin typeface="Tahoma"/>
                        </a:rPr>
                        <a:t>W2K3 / MS SQL 2005</a:t>
                      </a:r>
                      <a:r>
                        <a:rPr lang="en-GB" sz="1200" b="0" i="0" u="none" strike="noStrike">
                          <a:solidFill>
                            <a:srgbClr val="005C84"/>
                          </a:solidFill>
                          <a:latin typeface="Times New Roman"/>
                        </a:rPr>
                        <a:t> </a:t>
                      </a:r>
                      <a:endParaRPr lang="en-GB" sz="1000" b="0" i="0" u="none" strike="noStrike">
                        <a:solidFill>
                          <a:srgbClr val="005C84"/>
                        </a:solidFill>
                        <a:latin typeface="Tahoma"/>
                      </a:endParaRPr>
                    </a:p>
                  </a:txBody>
                  <a:tcPr marL="9525" marR="9525" marT="9525" marB="0" anchor="ctr"/>
                </a:tc>
              </a:tr>
              <a:tr h="317500">
                <a:tc>
                  <a:txBody>
                    <a:bodyPr/>
                    <a:lstStyle/>
                    <a:p>
                      <a:pPr algn="l" rtl="0" fontAlgn="ctr"/>
                      <a:r>
                        <a:rPr lang="en-GB" sz="1000" b="0" i="0" u="none" strike="noStrike">
                          <a:solidFill>
                            <a:srgbClr val="005C84"/>
                          </a:solidFill>
                          <a:latin typeface="Tahoma"/>
                        </a:rPr>
                        <a:t>10.112.176.41</a:t>
                      </a:r>
                      <a:r>
                        <a:rPr lang="en-GB" sz="1200" b="0" i="0" u="none" strike="noStrike">
                          <a:solidFill>
                            <a:srgbClr val="005C84"/>
                          </a:solidFill>
                          <a:latin typeface="Times New Roman"/>
                        </a:rPr>
                        <a:t> </a:t>
                      </a:r>
                      <a:endParaRPr lang="en-GB" sz="1000" b="0" i="0" u="none" strike="noStrike">
                        <a:solidFill>
                          <a:srgbClr val="005C84"/>
                        </a:solidFill>
                        <a:latin typeface="Tahoma"/>
                      </a:endParaRPr>
                    </a:p>
                  </a:txBody>
                  <a:tcPr marL="9525" marR="9525" marT="9525" marB="0" anchor="ctr"/>
                </a:tc>
                <a:tc>
                  <a:txBody>
                    <a:bodyPr/>
                    <a:lstStyle/>
                    <a:p>
                      <a:pPr algn="l" rtl="0" fontAlgn="ctr"/>
                      <a:r>
                        <a:rPr lang="en-GB" sz="1000" b="0" i="0" u="none" strike="noStrike">
                          <a:solidFill>
                            <a:srgbClr val="005C84"/>
                          </a:solidFill>
                          <a:latin typeface="Tahoma"/>
                        </a:rPr>
                        <a:t>smedev002</a:t>
                      </a:r>
                      <a:r>
                        <a:rPr lang="en-GB" sz="1200" b="0" i="0" u="none" strike="noStrike">
                          <a:solidFill>
                            <a:srgbClr val="005C84"/>
                          </a:solidFill>
                          <a:latin typeface="Times New Roman"/>
                        </a:rPr>
                        <a:t> </a:t>
                      </a:r>
                      <a:endParaRPr lang="en-GB" sz="1000" b="0" i="0" u="none" strike="noStrike">
                        <a:solidFill>
                          <a:srgbClr val="005C84"/>
                        </a:solidFill>
                        <a:latin typeface="Tahoma"/>
                      </a:endParaRPr>
                    </a:p>
                  </a:txBody>
                  <a:tcPr marL="9525" marR="9525" marT="9525" marB="0" anchor="ctr"/>
                </a:tc>
                <a:tc>
                  <a:txBody>
                    <a:bodyPr/>
                    <a:lstStyle/>
                    <a:p>
                      <a:pPr algn="l" rtl="0" fontAlgn="ctr"/>
                      <a:r>
                        <a:rPr lang="en-GB" sz="1000" b="0" i="0" u="none" strike="noStrike">
                          <a:solidFill>
                            <a:srgbClr val="005C84"/>
                          </a:solidFill>
                          <a:latin typeface="Tahoma"/>
                        </a:rPr>
                        <a:t>W2K3</a:t>
                      </a:r>
                      <a:r>
                        <a:rPr lang="en-GB" sz="1200" b="0" i="0" u="none" strike="noStrike">
                          <a:solidFill>
                            <a:srgbClr val="005C84"/>
                          </a:solidFill>
                          <a:latin typeface="Times New Roman"/>
                        </a:rPr>
                        <a:t> </a:t>
                      </a:r>
                      <a:endParaRPr lang="en-GB" sz="1000" b="0" i="0" u="none" strike="noStrike">
                        <a:solidFill>
                          <a:srgbClr val="005C84"/>
                        </a:solidFill>
                        <a:latin typeface="Tahoma"/>
                      </a:endParaRPr>
                    </a:p>
                  </a:txBody>
                  <a:tcPr marL="9525" marR="9525" marT="9525" marB="0" anchor="ctr"/>
                </a:tc>
              </a:tr>
              <a:tr h="317500">
                <a:tc>
                  <a:txBody>
                    <a:bodyPr/>
                    <a:lstStyle/>
                    <a:p>
                      <a:pPr algn="l" rtl="0" fontAlgn="ctr"/>
                      <a:r>
                        <a:rPr lang="en-GB" sz="1000" b="0" i="0" u="none" strike="noStrike">
                          <a:solidFill>
                            <a:srgbClr val="005C84"/>
                          </a:solidFill>
                          <a:latin typeface="Tahoma"/>
                        </a:rPr>
                        <a:t>10.112.176.88</a:t>
                      </a:r>
                      <a:r>
                        <a:rPr lang="en-GB" sz="1200" b="0" i="0" u="none" strike="noStrike">
                          <a:solidFill>
                            <a:srgbClr val="005C84"/>
                          </a:solidFill>
                          <a:latin typeface="Times New Roman"/>
                        </a:rPr>
                        <a:t> </a:t>
                      </a:r>
                      <a:endParaRPr lang="en-GB" sz="1000" b="0" i="0" u="none" strike="noStrike">
                        <a:solidFill>
                          <a:srgbClr val="005C84"/>
                        </a:solidFill>
                        <a:latin typeface="Tahoma"/>
                      </a:endParaRPr>
                    </a:p>
                  </a:txBody>
                  <a:tcPr marL="9525" marR="9525" marT="9525" marB="0" anchor="ctr"/>
                </a:tc>
                <a:tc>
                  <a:txBody>
                    <a:bodyPr/>
                    <a:lstStyle/>
                    <a:p>
                      <a:pPr algn="l" rtl="0" fontAlgn="ctr"/>
                      <a:r>
                        <a:rPr lang="en-GB" sz="1000" b="0" i="0" u="none" strike="noStrike">
                          <a:solidFill>
                            <a:srgbClr val="005C84"/>
                          </a:solidFill>
                          <a:latin typeface="Tahoma"/>
                        </a:rPr>
                        <a:t>mywltvud01</a:t>
                      </a:r>
                      <a:r>
                        <a:rPr lang="en-GB" sz="1200" b="0" i="0" u="none" strike="noStrike">
                          <a:solidFill>
                            <a:srgbClr val="005C84"/>
                          </a:solidFill>
                          <a:latin typeface="Times New Roman"/>
                        </a:rPr>
                        <a:t> </a:t>
                      </a:r>
                      <a:endParaRPr lang="en-GB" sz="1000" b="0" i="0" u="none" strike="noStrike">
                        <a:solidFill>
                          <a:srgbClr val="005C84"/>
                        </a:solidFill>
                        <a:latin typeface="Tahoma"/>
                      </a:endParaRPr>
                    </a:p>
                  </a:txBody>
                  <a:tcPr marL="9525" marR="9525" marT="9525" marB="0" anchor="ctr"/>
                </a:tc>
                <a:tc>
                  <a:txBody>
                    <a:bodyPr/>
                    <a:lstStyle/>
                    <a:p>
                      <a:pPr algn="l" rtl="0" fontAlgn="ctr"/>
                      <a:r>
                        <a:rPr lang="pl-PL" sz="1000" b="0" i="0" u="none" strike="noStrike">
                          <a:solidFill>
                            <a:srgbClr val="005C84"/>
                          </a:solidFill>
                          <a:latin typeface="Tahoma"/>
                        </a:rPr>
                        <a:t>W2K3 / MS SQL 2005 / MQ</a:t>
                      </a:r>
                      <a:r>
                        <a:rPr lang="pl-PL" sz="1200" b="0" i="0" u="none" strike="noStrike">
                          <a:solidFill>
                            <a:srgbClr val="005C84"/>
                          </a:solidFill>
                          <a:latin typeface="Times New Roman"/>
                        </a:rPr>
                        <a:t> </a:t>
                      </a:r>
                      <a:endParaRPr lang="pl-PL" sz="1000" b="0" i="0" u="none" strike="noStrike">
                        <a:solidFill>
                          <a:srgbClr val="005C84"/>
                        </a:solidFill>
                        <a:latin typeface="Tahoma"/>
                      </a:endParaRPr>
                    </a:p>
                  </a:txBody>
                  <a:tcPr marL="9525" marR="9525" marT="9525" marB="0" anchor="ctr"/>
                </a:tc>
              </a:tr>
              <a:tr h="317500">
                <a:tc>
                  <a:txBody>
                    <a:bodyPr/>
                    <a:lstStyle/>
                    <a:p>
                      <a:pPr algn="l" rtl="0" fontAlgn="ctr"/>
                      <a:r>
                        <a:rPr lang="en-GB" sz="1000" b="0" i="0" u="none" strike="noStrike">
                          <a:solidFill>
                            <a:srgbClr val="005C84"/>
                          </a:solidFill>
                          <a:latin typeface="Tahoma"/>
                        </a:rPr>
                        <a:t>10.112.176.89</a:t>
                      </a:r>
                      <a:r>
                        <a:rPr lang="en-GB" sz="1200" b="0" i="0" u="none" strike="noStrike">
                          <a:solidFill>
                            <a:srgbClr val="005C84"/>
                          </a:solidFill>
                          <a:latin typeface="Times New Roman"/>
                        </a:rPr>
                        <a:t> </a:t>
                      </a:r>
                      <a:endParaRPr lang="en-GB" sz="1000" b="0" i="0" u="none" strike="noStrike">
                        <a:solidFill>
                          <a:srgbClr val="005C84"/>
                        </a:solidFill>
                        <a:latin typeface="Tahoma"/>
                      </a:endParaRPr>
                    </a:p>
                  </a:txBody>
                  <a:tcPr marL="9525" marR="9525" marT="9525" marB="0" anchor="ctr"/>
                </a:tc>
                <a:tc>
                  <a:txBody>
                    <a:bodyPr/>
                    <a:lstStyle/>
                    <a:p>
                      <a:pPr algn="l" rtl="0" fontAlgn="ctr"/>
                      <a:r>
                        <a:rPr lang="en-GB" sz="1000" b="0" i="0" u="none" strike="noStrike">
                          <a:solidFill>
                            <a:srgbClr val="005C84"/>
                          </a:solidFill>
                          <a:latin typeface="Tahoma"/>
                        </a:rPr>
                        <a:t>mywltvud02</a:t>
                      </a:r>
                      <a:r>
                        <a:rPr lang="en-GB" sz="1200" b="0" i="0" u="none" strike="noStrike">
                          <a:solidFill>
                            <a:srgbClr val="005C84"/>
                          </a:solidFill>
                          <a:latin typeface="Times New Roman"/>
                        </a:rPr>
                        <a:t> </a:t>
                      </a:r>
                      <a:endParaRPr lang="en-GB" sz="1000" b="0" i="0" u="none" strike="noStrike">
                        <a:solidFill>
                          <a:srgbClr val="005C84"/>
                        </a:solidFill>
                        <a:latin typeface="Tahoma"/>
                      </a:endParaRPr>
                    </a:p>
                  </a:txBody>
                  <a:tcPr marL="9525" marR="9525" marT="9525" marB="0" anchor="ctr"/>
                </a:tc>
                <a:tc>
                  <a:txBody>
                    <a:bodyPr/>
                    <a:lstStyle/>
                    <a:p>
                      <a:pPr algn="l" rtl="0" fontAlgn="ctr"/>
                      <a:r>
                        <a:rPr lang="en-GB" sz="1000" b="0" i="0" u="none" strike="noStrike">
                          <a:solidFill>
                            <a:srgbClr val="005C84"/>
                          </a:solidFill>
                          <a:latin typeface="Tahoma"/>
                        </a:rPr>
                        <a:t>W2K3</a:t>
                      </a:r>
                      <a:r>
                        <a:rPr lang="en-GB" sz="1200" b="0" i="0" u="none" strike="noStrike">
                          <a:solidFill>
                            <a:srgbClr val="005C84"/>
                          </a:solidFill>
                          <a:latin typeface="Times New Roman"/>
                        </a:rPr>
                        <a:t> </a:t>
                      </a:r>
                      <a:endParaRPr lang="en-GB" sz="1000" b="0" i="0" u="none" strike="noStrike">
                        <a:solidFill>
                          <a:srgbClr val="005C84"/>
                        </a:solidFill>
                        <a:latin typeface="Tahoma"/>
                      </a:endParaRPr>
                    </a:p>
                  </a:txBody>
                  <a:tcPr marL="9525" marR="9525" marT="9525" marB="0" anchor="ctr"/>
                </a:tc>
              </a:tr>
              <a:tr h="317500">
                <a:tc>
                  <a:txBody>
                    <a:bodyPr/>
                    <a:lstStyle/>
                    <a:p>
                      <a:pPr algn="l" rtl="0" fontAlgn="ctr"/>
                      <a:r>
                        <a:rPr lang="en-GB" sz="1000" b="0" i="0" u="none" strike="noStrike" dirty="0">
                          <a:solidFill>
                            <a:srgbClr val="005C84"/>
                          </a:solidFill>
                          <a:latin typeface="Tahoma"/>
                        </a:rPr>
                        <a:t>10.112.176.72</a:t>
                      </a:r>
                      <a:r>
                        <a:rPr lang="en-GB" sz="1200" b="0" i="0" u="none" strike="noStrike" dirty="0">
                          <a:solidFill>
                            <a:srgbClr val="005C84"/>
                          </a:solidFill>
                          <a:latin typeface="Times New Roman"/>
                        </a:rPr>
                        <a:t> </a:t>
                      </a:r>
                      <a:endParaRPr lang="en-GB" sz="1000" b="0" i="0" u="none" strike="noStrike" dirty="0">
                        <a:solidFill>
                          <a:srgbClr val="005C84"/>
                        </a:solidFill>
                        <a:latin typeface="Tahoma"/>
                      </a:endParaRPr>
                    </a:p>
                  </a:txBody>
                  <a:tcPr marL="9525" marR="9525" marT="9525" marB="0" anchor="ctr"/>
                </a:tc>
                <a:tc>
                  <a:txBody>
                    <a:bodyPr/>
                    <a:lstStyle/>
                    <a:p>
                      <a:pPr algn="l" rtl="0" fontAlgn="ctr"/>
                      <a:r>
                        <a:rPr lang="en-GB" sz="1000" b="0" i="0" u="none" strike="noStrike">
                          <a:solidFill>
                            <a:srgbClr val="005C84"/>
                          </a:solidFill>
                          <a:latin typeface="Tahoma"/>
                        </a:rPr>
                        <a:t>smedev003</a:t>
                      </a:r>
                      <a:r>
                        <a:rPr lang="en-GB" sz="1200" b="0" i="0" u="none" strike="noStrike">
                          <a:solidFill>
                            <a:srgbClr val="005C84"/>
                          </a:solidFill>
                          <a:latin typeface="Times New Roman"/>
                        </a:rPr>
                        <a:t> </a:t>
                      </a:r>
                      <a:endParaRPr lang="en-GB" sz="1000" b="0" i="0" u="none" strike="noStrike">
                        <a:solidFill>
                          <a:srgbClr val="005C84"/>
                        </a:solidFill>
                        <a:latin typeface="Tahoma"/>
                      </a:endParaRPr>
                    </a:p>
                  </a:txBody>
                  <a:tcPr marL="9525" marR="9525" marT="9525" marB="0" anchor="ctr"/>
                </a:tc>
                <a:tc>
                  <a:txBody>
                    <a:bodyPr/>
                    <a:lstStyle/>
                    <a:p>
                      <a:pPr algn="l" rtl="0" fontAlgn="ctr"/>
                      <a:r>
                        <a:rPr lang="en-GB" sz="1000" b="0" i="0" u="none" strike="noStrike" dirty="0">
                          <a:solidFill>
                            <a:srgbClr val="005C84"/>
                          </a:solidFill>
                          <a:latin typeface="Tahoma"/>
                        </a:rPr>
                        <a:t>W2K3</a:t>
                      </a:r>
                      <a:r>
                        <a:rPr lang="en-GB" sz="1200" b="0" i="0" u="none" strike="noStrike" dirty="0">
                          <a:solidFill>
                            <a:srgbClr val="005C84"/>
                          </a:solidFill>
                          <a:latin typeface="Times New Roman"/>
                        </a:rPr>
                        <a:t> </a:t>
                      </a:r>
                      <a:endParaRPr lang="en-GB" sz="1000" b="0" i="0" u="none" strike="noStrike" dirty="0">
                        <a:solidFill>
                          <a:srgbClr val="005C84"/>
                        </a:solidFill>
                        <a:latin typeface="Tahoma"/>
                      </a:endParaRPr>
                    </a:p>
                  </a:txBody>
                  <a:tcPr marL="9525" marR="9525" marT="9525" marB="0" anchor="ctr"/>
                </a:tc>
              </a:tr>
            </a:tbl>
          </a:graphicData>
        </a:graphic>
      </p:graphicFrame>
      <p:sp>
        <p:nvSpPr>
          <p:cNvPr id="11" name="TextBox 10"/>
          <p:cNvSpPr txBox="1"/>
          <p:nvPr/>
        </p:nvSpPr>
        <p:spPr>
          <a:xfrm>
            <a:off x="457200" y="3666172"/>
            <a:ext cx="8153400" cy="646331"/>
          </a:xfrm>
          <a:prstGeom prst="rect">
            <a:avLst/>
          </a:prstGeom>
          <a:noFill/>
        </p:spPr>
        <p:txBody>
          <a:bodyPr wrap="square" rtlCol="0">
            <a:spAutoFit/>
          </a:bodyPr>
          <a:lstStyle/>
          <a:p>
            <a:pPr marL="342900" indent="-342900"/>
            <a:r>
              <a:rPr lang="en-GB" sz="1400" dirty="0" smtClean="0"/>
              <a:t>2.   </a:t>
            </a:r>
            <a:r>
              <a:rPr lang="en-GB" dirty="0" smtClean="0">
                <a:latin typeface="Calibri" pitchFamily="34" charset="0"/>
                <a:cs typeface="Calibri" pitchFamily="34" charset="0"/>
              </a:rPr>
              <a:t>Transact Production/DR Servers include HKGRAPNANSME03/R and HKGRAPNANSME04/R and HKGWKGPANDUP01/R (Dup Server)</a:t>
            </a:r>
            <a:endParaRPr lang="en-GB" dirty="0">
              <a:latin typeface="Calibri" pitchFamily="34" charset="0"/>
              <a:cs typeface="Calibri" pitchFamily="34" charset="0"/>
            </a:endParaRPr>
          </a:p>
        </p:txBody>
      </p:sp>
      <p:sp>
        <p:nvSpPr>
          <p:cNvPr id="12" name="Rectangle 11"/>
          <p:cNvSpPr/>
          <p:nvPr/>
        </p:nvSpPr>
        <p:spPr bwMode="auto">
          <a:xfrm>
            <a:off x="228600" y="742950"/>
            <a:ext cx="8610600" cy="3886200"/>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p:nvPr>
        </p:nvSpPr>
        <p:spPr bwMode="auto">
          <a:xfrm>
            <a:off x="1371600" y="114300"/>
            <a:ext cx="3429000" cy="400050"/>
          </a:xfrm>
          <a:noFill/>
          <a:ln algn="ctr">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altLang="en-US" sz="2400" b="1" dirty="0" smtClean="0">
                <a:solidFill>
                  <a:srgbClr val="153375"/>
                </a:solidFill>
                <a:latin typeface="Calibri" pitchFamily="34" charset="0"/>
              </a:rPr>
              <a:t>Tools - TRANSACT</a:t>
            </a:r>
          </a:p>
        </p:txBody>
      </p:sp>
      <p:sp>
        <p:nvSpPr>
          <p:cNvPr id="6" name="Rounded Rectangle 5"/>
          <p:cNvSpPr/>
          <p:nvPr/>
        </p:nvSpPr>
        <p:spPr bwMode="auto">
          <a:xfrm>
            <a:off x="152400" y="819150"/>
            <a:ext cx="8839200" cy="4114800"/>
          </a:xfrm>
          <a:prstGeom prst="roundRect">
            <a:avLst>
              <a:gd name="adj" fmla="val 2558"/>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p>
            <a:pPr marL="285750" indent="-285750">
              <a:spcBef>
                <a:spcPct val="50000"/>
              </a:spcBef>
              <a:buClr>
                <a:schemeClr val="tx1"/>
              </a:buClr>
              <a:defRPr/>
            </a:pPr>
            <a:endParaRPr lang="en-US" sz="1400" kern="0" dirty="0"/>
          </a:p>
        </p:txBody>
      </p:sp>
      <p:graphicFrame>
        <p:nvGraphicFramePr>
          <p:cNvPr id="4" name="Table 3"/>
          <p:cNvGraphicFramePr>
            <a:graphicFrameLocks noGrp="1"/>
          </p:cNvGraphicFramePr>
          <p:nvPr/>
        </p:nvGraphicFramePr>
        <p:xfrm>
          <a:off x="914400" y="1276350"/>
          <a:ext cx="6934200" cy="2743200"/>
        </p:xfrm>
        <a:graphic>
          <a:graphicData uri="http://schemas.openxmlformats.org/drawingml/2006/table">
            <a:tbl>
              <a:tblPr firstRow="1" bandRow="1">
                <a:tableStyleId>{10A1B5D5-9B99-4C35-A422-299274C87663}</a:tableStyleId>
              </a:tblPr>
              <a:tblGrid>
                <a:gridCol w="2311400"/>
                <a:gridCol w="2311400"/>
                <a:gridCol w="2311400"/>
              </a:tblGrid>
              <a:tr h="665958">
                <a:tc>
                  <a:txBody>
                    <a:bodyPr/>
                    <a:lstStyle/>
                    <a:p>
                      <a:r>
                        <a:rPr lang="en-GB" dirty="0" smtClean="0">
                          <a:latin typeface="+mj-lt"/>
                          <a:cs typeface="Calibri" pitchFamily="34" charset="0"/>
                        </a:rPr>
                        <a:t>Tool Name</a:t>
                      </a:r>
                      <a:endParaRPr lang="en-GB" dirty="0">
                        <a:latin typeface="+mj-lt"/>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latin typeface="+mj-lt"/>
                          <a:cs typeface="Calibri" pitchFamily="34" charset="0"/>
                        </a:rPr>
                        <a:t>Purpose</a:t>
                      </a:r>
                      <a:endParaRPr lang="en-GB" dirty="0">
                        <a:latin typeface="+mj-lt"/>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latin typeface="+mj-lt"/>
                          <a:cs typeface="Calibri" pitchFamily="34" charset="0"/>
                        </a:rPr>
                        <a:t>Brief</a:t>
                      </a:r>
                      <a:r>
                        <a:rPr lang="en-GB" baseline="0" dirty="0" smtClean="0">
                          <a:latin typeface="+mj-lt"/>
                          <a:cs typeface="Calibri" pitchFamily="34" charset="0"/>
                        </a:rPr>
                        <a:t> Description</a:t>
                      </a:r>
                      <a:endParaRPr lang="en-GB" dirty="0">
                        <a:latin typeface="+mj-lt"/>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2414">
                <a:tc>
                  <a:txBody>
                    <a:bodyPr/>
                    <a:lstStyle/>
                    <a:p>
                      <a:pPr marL="0" marR="0">
                        <a:lnSpc>
                          <a:spcPct val="115000"/>
                        </a:lnSpc>
                        <a:spcBef>
                          <a:spcPts val="0"/>
                        </a:spcBef>
                        <a:spcAft>
                          <a:spcPts val="0"/>
                        </a:spcAft>
                      </a:pPr>
                      <a:r>
                        <a:rPr lang="en-AU" sz="1100" dirty="0" smtClean="0">
                          <a:solidFill>
                            <a:srgbClr val="002060"/>
                          </a:solidFill>
                          <a:latin typeface="+mj-lt"/>
                          <a:ea typeface="Times New Roman"/>
                          <a:cs typeface="Calibri" pitchFamily="34" charset="0"/>
                        </a:rPr>
                        <a:t>Visual</a:t>
                      </a:r>
                      <a:r>
                        <a:rPr lang="en-AU" sz="1100" baseline="0" dirty="0" smtClean="0">
                          <a:solidFill>
                            <a:srgbClr val="002060"/>
                          </a:solidFill>
                          <a:latin typeface="+mj-lt"/>
                          <a:ea typeface="Times New Roman"/>
                          <a:cs typeface="Calibri" pitchFamily="34" charset="0"/>
                        </a:rPr>
                        <a:t> Studio 2008</a:t>
                      </a:r>
                      <a:endParaRPr lang="en-GB" sz="1100" dirty="0">
                        <a:solidFill>
                          <a:srgbClr val="002060"/>
                        </a:solidFill>
                        <a:latin typeface="+mj-lt"/>
                        <a:ea typeface="Times New Roman"/>
                        <a:cs typeface="Calibri"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AU" sz="1100" dirty="0" smtClean="0">
                          <a:solidFill>
                            <a:srgbClr val="002060"/>
                          </a:solidFill>
                          <a:latin typeface="+mj-lt"/>
                          <a:ea typeface="Times New Roman"/>
                          <a:cs typeface="Calibri" pitchFamily="34" charset="0"/>
                        </a:rPr>
                        <a:t>IDE</a:t>
                      </a:r>
                      <a:endParaRPr lang="en-GB" sz="1100" dirty="0">
                        <a:solidFill>
                          <a:srgbClr val="002060"/>
                        </a:solidFill>
                        <a:latin typeface="+mj-lt"/>
                        <a:ea typeface="Times New Roman"/>
                        <a:cs typeface="Calibri"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AU" sz="1100" dirty="0">
                          <a:solidFill>
                            <a:srgbClr val="002060"/>
                          </a:solidFill>
                          <a:latin typeface="+mj-lt"/>
                          <a:ea typeface="Times New Roman"/>
                          <a:cs typeface="Calibri" pitchFamily="34" charset="0"/>
                        </a:rPr>
                        <a:t>To write </a:t>
                      </a:r>
                      <a:r>
                        <a:rPr lang="en-AU" sz="1100" dirty="0" smtClean="0">
                          <a:solidFill>
                            <a:srgbClr val="002060"/>
                          </a:solidFill>
                          <a:latin typeface="+mj-lt"/>
                          <a:ea typeface="Times New Roman"/>
                          <a:cs typeface="Calibri" pitchFamily="34" charset="0"/>
                        </a:rPr>
                        <a:t>code </a:t>
                      </a:r>
                      <a:r>
                        <a:rPr lang="en-AU" sz="1100" dirty="0">
                          <a:solidFill>
                            <a:srgbClr val="002060"/>
                          </a:solidFill>
                          <a:latin typeface="+mj-lt"/>
                          <a:ea typeface="Times New Roman"/>
                          <a:cs typeface="Calibri" pitchFamily="34" charset="0"/>
                        </a:rPr>
                        <a:t>for developing UI, business logics</a:t>
                      </a:r>
                      <a:endParaRPr lang="en-GB" sz="1100" dirty="0">
                        <a:solidFill>
                          <a:srgbClr val="002060"/>
                        </a:solidFill>
                        <a:latin typeface="+mj-lt"/>
                        <a:ea typeface="Times New Roman"/>
                        <a:cs typeface="Calibri"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2414">
                <a:tc>
                  <a:txBody>
                    <a:bodyPr/>
                    <a:lstStyle/>
                    <a:p>
                      <a:pPr marL="0" marR="0">
                        <a:lnSpc>
                          <a:spcPct val="115000"/>
                        </a:lnSpc>
                        <a:spcBef>
                          <a:spcPts val="0"/>
                        </a:spcBef>
                        <a:spcAft>
                          <a:spcPts val="0"/>
                        </a:spcAft>
                      </a:pPr>
                      <a:r>
                        <a:rPr lang="en-AU" sz="1100" dirty="0" smtClean="0">
                          <a:solidFill>
                            <a:srgbClr val="002060"/>
                          </a:solidFill>
                          <a:latin typeface="+mj-lt"/>
                          <a:ea typeface="Times New Roman"/>
                          <a:cs typeface="Calibri" pitchFamily="34" charset="0"/>
                        </a:rPr>
                        <a:t>SQL</a:t>
                      </a:r>
                      <a:r>
                        <a:rPr lang="en-AU" sz="1100" baseline="0" dirty="0" smtClean="0">
                          <a:solidFill>
                            <a:srgbClr val="002060"/>
                          </a:solidFill>
                          <a:latin typeface="+mj-lt"/>
                          <a:ea typeface="Times New Roman"/>
                          <a:cs typeface="Calibri" pitchFamily="34" charset="0"/>
                        </a:rPr>
                        <a:t> Server 2005</a:t>
                      </a:r>
                    </a:p>
                    <a:p>
                      <a:pPr marL="0" marR="0">
                        <a:lnSpc>
                          <a:spcPct val="115000"/>
                        </a:lnSpc>
                        <a:spcBef>
                          <a:spcPts val="0"/>
                        </a:spcBef>
                        <a:spcAft>
                          <a:spcPts val="0"/>
                        </a:spcAft>
                      </a:pPr>
                      <a:r>
                        <a:rPr lang="en-AU" sz="1100" baseline="0" dirty="0" smtClean="0">
                          <a:solidFill>
                            <a:srgbClr val="002060"/>
                          </a:solidFill>
                          <a:latin typeface="+mj-lt"/>
                          <a:ea typeface="Times New Roman"/>
                          <a:cs typeface="Calibri" pitchFamily="34" charset="0"/>
                        </a:rPr>
                        <a:t>Management Studio</a:t>
                      </a:r>
                      <a:endParaRPr lang="en-GB" sz="1100" dirty="0">
                        <a:solidFill>
                          <a:srgbClr val="002060"/>
                        </a:solidFill>
                        <a:latin typeface="+mj-lt"/>
                        <a:ea typeface="Times New Roman"/>
                        <a:cs typeface="Calibri"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AU" sz="1100" dirty="0" smtClean="0">
                          <a:solidFill>
                            <a:srgbClr val="002060"/>
                          </a:solidFill>
                          <a:latin typeface="+mj-lt"/>
                          <a:ea typeface="Times New Roman"/>
                          <a:cs typeface="Calibri" pitchFamily="34" charset="0"/>
                        </a:rPr>
                        <a:t>Database</a:t>
                      </a:r>
                      <a:endParaRPr lang="en-GB" sz="1100" dirty="0">
                        <a:solidFill>
                          <a:srgbClr val="002060"/>
                        </a:solidFill>
                        <a:latin typeface="+mj-lt"/>
                        <a:ea typeface="Times New Roman"/>
                        <a:cs typeface="Calibri"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AU" sz="1100" dirty="0" smtClean="0">
                          <a:solidFill>
                            <a:srgbClr val="002060"/>
                          </a:solidFill>
                          <a:latin typeface="+mj-lt"/>
                          <a:ea typeface="Times New Roman"/>
                          <a:cs typeface="Calibri" pitchFamily="34" charset="0"/>
                        </a:rPr>
                        <a:t>Backend database</a:t>
                      </a:r>
                      <a:r>
                        <a:rPr lang="en-AU" sz="1100" baseline="0" dirty="0" smtClean="0">
                          <a:solidFill>
                            <a:srgbClr val="002060"/>
                          </a:solidFill>
                          <a:latin typeface="+mj-lt"/>
                          <a:ea typeface="Times New Roman"/>
                          <a:cs typeface="Calibri" pitchFamily="34" charset="0"/>
                        </a:rPr>
                        <a:t> for TRANSACT</a:t>
                      </a:r>
                      <a:endParaRPr lang="en-GB" sz="1100" dirty="0">
                        <a:solidFill>
                          <a:srgbClr val="002060"/>
                        </a:solidFill>
                        <a:latin typeface="+mj-lt"/>
                        <a:ea typeface="Times New Roman"/>
                        <a:cs typeface="Calibri"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92414">
                <a:tc>
                  <a:txBody>
                    <a:bodyPr/>
                    <a:lstStyle/>
                    <a:p>
                      <a:pPr marL="0" marR="0">
                        <a:lnSpc>
                          <a:spcPct val="115000"/>
                        </a:lnSpc>
                        <a:spcBef>
                          <a:spcPts val="0"/>
                        </a:spcBef>
                        <a:spcAft>
                          <a:spcPts val="0"/>
                        </a:spcAft>
                      </a:pPr>
                      <a:r>
                        <a:rPr lang="en-GB" sz="1100" dirty="0" smtClean="0">
                          <a:solidFill>
                            <a:srgbClr val="002060"/>
                          </a:solidFill>
                          <a:latin typeface="+mj-lt"/>
                          <a:ea typeface="Times New Roman"/>
                          <a:cs typeface="Calibri" pitchFamily="34" charset="0"/>
                        </a:rPr>
                        <a:t>Tortoise SVN </a:t>
                      </a:r>
                      <a:endParaRPr lang="en-GB" sz="1100" dirty="0">
                        <a:solidFill>
                          <a:srgbClr val="002060"/>
                        </a:solidFill>
                        <a:latin typeface="+mj-lt"/>
                        <a:ea typeface="Times New Roman"/>
                        <a:cs typeface="Calibri"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GB" sz="1100" dirty="0" smtClean="0">
                          <a:solidFill>
                            <a:srgbClr val="002060"/>
                          </a:solidFill>
                          <a:latin typeface="+mj-lt"/>
                          <a:ea typeface="Times New Roman"/>
                          <a:cs typeface="Calibri" pitchFamily="34" charset="0"/>
                        </a:rPr>
                        <a:t>Source</a:t>
                      </a:r>
                      <a:r>
                        <a:rPr lang="en-GB" sz="1100" baseline="0" dirty="0" smtClean="0">
                          <a:solidFill>
                            <a:srgbClr val="002060"/>
                          </a:solidFill>
                          <a:latin typeface="+mj-lt"/>
                          <a:ea typeface="Times New Roman"/>
                          <a:cs typeface="Calibri" pitchFamily="34" charset="0"/>
                        </a:rPr>
                        <a:t> Control</a:t>
                      </a:r>
                      <a:endParaRPr lang="en-GB" sz="1100" dirty="0">
                        <a:solidFill>
                          <a:srgbClr val="002060"/>
                        </a:solidFill>
                        <a:latin typeface="+mj-lt"/>
                        <a:ea typeface="Times New Roman"/>
                        <a:cs typeface="Calibri"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GB" sz="1100" dirty="0" smtClean="0">
                          <a:solidFill>
                            <a:srgbClr val="002060"/>
                          </a:solidFill>
                          <a:latin typeface="+mj-lt"/>
                          <a:ea typeface="Times New Roman"/>
                          <a:cs typeface="Calibri" pitchFamily="34" charset="0"/>
                        </a:rPr>
                        <a:t>Source code</a:t>
                      </a:r>
                      <a:r>
                        <a:rPr lang="en-GB" sz="1100" baseline="0" dirty="0" smtClean="0">
                          <a:solidFill>
                            <a:srgbClr val="002060"/>
                          </a:solidFill>
                          <a:latin typeface="+mj-lt"/>
                          <a:ea typeface="Times New Roman"/>
                          <a:cs typeface="Calibri" pitchFamily="34" charset="0"/>
                        </a:rPr>
                        <a:t> repository</a:t>
                      </a:r>
                      <a:endParaRPr lang="en-GB" sz="1100" dirty="0">
                        <a:solidFill>
                          <a:srgbClr val="002060"/>
                        </a:solidFill>
                        <a:latin typeface="+mj-lt"/>
                        <a:ea typeface="Times New Roman"/>
                        <a:cs typeface="Calibri"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p:nvPr>
        </p:nvSpPr>
        <p:spPr bwMode="auto">
          <a:xfrm>
            <a:off x="1371600" y="114300"/>
            <a:ext cx="3429000" cy="400050"/>
          </a:xfrm>
          <a:noFill/>
          <a:ln algn="ctr">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altLang="en-US" sz="2400" b="1" dirty="0" smtClean="0">
                <a:solidFill>
                  <a:srgbClr val="153375"/>
                </a:solidFill>
                <a:latin typeface="Calibri" pitchFamily="34" charset="0"/>
              </a:rPr>
              <a:t>Technologies - TRANSACT</a:t>
            </a:r>
          </a:p>
        </p:txBody>
      </p:sp>
      <p:sp>
        <p:nvSpPr>
          <p:cNvPr id="6" name="Rounded Rectangle 5"/>
          <p:cNvSpPr/>
          <p:nvPr/>
        </p:nvSpPr>
        <p:spPr bwMode="auto">
          <a:xfrm>
            <a:off x="152400" y="819150"/>
            <a:ext cx="8839200" cy="4114800"/>
          </a:xfrm>
          <a:prstGeom prst="roundRect">
            <a:avLst>
              <a:gd name="adj" fmla="val 2558"/>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p>
            <a:pPr marL="285750" indent="-285750">
              <a:spcBef>
                <a:spcPct val="50000"/>
              </a:spcBef>
              <a:buClr>
                <a:schemeClr val="tx1"/>
              </a:buClr>
              <a:defRPr/>
            </a:pPr>
            <a:endParaRPr lang="en-US" sz="1400" kern="0" dirty="0"/>
          </a:p>
        </p:txBody>
      </p:sp>
      <p:graphicFrame>
        <p:nvGraphicFramePr>
          <p:cNvPr id="5" name="Table 4"/>
          <p:cNvGraphicFramePr>
            <a:graphicFrameLocks noGrp="1"/>
          </p:cNvGraphicFramePr>
          <p:nvPr/>
        </p:nvGraphicFramePr>
        <p:xfrm>
          <a:off x="990600" y="1200149"/>
          <a:ext cx="6858000" cy="3048000"/>
        </p:xfrm>
        <a:graphic>
          <a:graphicData uri="http://schemas.openxmlformats.org/drawingml/2006/table">
            <a:tbl>
              <a:tblPr firstRow="1" bandRow="1">
                <a:tableStyleId>{21E4AEA4-8DFA-4A89-87EB-49C32662AFE0}</a:tableStyleId>
              </a:tblPr>
              <a:tblGrid>
                <a:gridCol w="3429000"/>
                <a:gridCol w="3429000"/>
              </a:tblGrid>
              <a:tr h="601045">
                <a:tc>
                  <a:txBody>
                    <a:bodyPr/>
                    <a:lstStyle/>
                    <a:p>
                      <a:r>
                        <a:rPr lang="en-GB" dirty="0" smtClean="0"/>
                        <a:t>Software</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dirty="0" smtClean="0"/>
                        <a:t>Version</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9391">
                <a:tc>
                  <a:txBody>
                    <a:bodyPr/>
                    <a:lstStyle/>
                    <a:p>
                      <a:r>
                        <a:rPr lang="en-GB" sz="1100" dirty="0" smtClean="0">
                          <a:solidFill>
                            <a:srgbClr val="002060"/>
                          </a:solidFill>
                          <a:latin typeface="Calibri" pitchFamily="34" charset="0"/>
                          <a:cs typeface="Calibri" pitchFamily="34" charset="0"/>
                        </a:rPr>
                        <a:t>Microsoft</a:t>
                      </a:r>
                      <a:r>
                        <a:rPr lang="en-GB" sz="1100" baseline="0" dirty="0" smtClean="0">
                          <a:solidFill>
                            <a:srgbClr val="002060"/>
                          </a:solidFill>
                          <a:latin typeface="Calibri" pitchFamily="34" charset="0"/>
                          <a:cs typeface="Calibri" pitchFamily="34" charset="0"/>
                        </a:rPr>
                        <a:t> Framework</a:t>
                      </a:r>
                      <a:endParaRPr lang="en-GB" sz="1100" dirty="0">
                        <a:solidFill>
                          <a:srgbClr val="00206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smtClean="0">
                          <a:solidFill>
                            <a:srgbClr val="002060"/>
                          </a:solidFill>
                          <a:latin typeface="Calibri" pitchFamily="34" charset="0"/>
                          <a:cs typeface="Calibri" pitchFamily="34" charset="0"/>
                        </a:rPr>
                        <a:t>1.1</a:t>
                      </a:r>
                      <a:r>
                        <a:rPr lang="en-GB" sz="1100" baseline="0" dirty="0" smtClean="0">
                          <a:solidFill>
                            <a:srgbClr val="002060"/>
                          </a:solidFill>
                          <a:latin typeface="Calibri" pitchFamily="34" charset="0"/>
                          <a:cs typeface="Calibri" pitchFamily="34" charset="0"/>
                        </a:rPr>
                        <a:t> </a:t>
                      </a:r>
                      <a:endParaRPr lang="en-GB" sz="1100" dirty="0">
                        <a:solidFill>
                          <a:srgbClr val="00206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9391">
                <a:tc>
                  <a:txBody>
                    <a:bodyPr/>
                    <a:lstStyle/>
                    <a:p>
                      <a:r>
                        <a:rPr lang="en-GB" sz="1100" dirty="0" smtClean="0">
                          <a:solidFill>
                            <a:srgbClr val="002060"/>
                          </a:solidFill>
                          <a:latin typeface="Calibri" pitchFamily="34" charset="0"/>
                          <a:cs typeface="Calibri" pitchFamily="34" charset="0"/>
                        </a:rPr>
                        <a:t>SQL</a:t>
                      </a:r>
                      <a:r>
                        <a:rPr lang="en-GB" sz="1100" baseline="0" dirty="0" smtClean="0">
                          <a:solidFill>
                            <a:srgbClr val="002060"/>
                          </a:solidFill>
                          <a:latin typeface="Calibri" pitchFamily="34" charset="0"/>
                          <a:cs typeface="Calibri" pitchFamily="34" charset="0"/>
                        </a:rPr>
                        <a:t> Server</a:t>
                      </a:r>
                      <a:endParaRPr lang="en-GB" sz="1100" dirty="0">
                        <a:solidFill>
                          <a:srgbClr val="00206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smtClean="0">
                          <a:solidFill>
                            <a:srgbClr val="002060"/>
                          </a:solidFill>
                          <a:latin typeface="Calibri" pitchFamily="34" charset="0"/>
                          <a:cs typeface="Calibri" pitchFamily="34" charset="0"/>
                        </a:rPr>
                        <a:t>2005</a:t>
                      </a:r>
                      <a:endParaRPr lang="en-GB" sz="1100" dirty="0">
                        <a:solidFill>
                          <a:srgbClr val="00206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9391">
                <a:tc>
                  <a:txBody>
                    <a:bodyPr/>
                    <a:lstStyle/>
                    <a:p>
                      <a:r>
                        <a:rPr lang="en-GB" sz="1100" dirty="0" smtClean="0">
                          <a:solidFill>
                            <a:srgbClr val="002060"/>
                          </a:solidFill>
                          <a:latin typeface="Calibri" pitchFamily="34" charset="0"/>
                          <a:cs typeface="Calibri" pitchFamily="34" charset="0"/>
                        </a:rPr>
                        <a:t>IBM WS MQ</a:t>
                      </a:r>
                      <a:endParaRPr lang="en-GB" sz="1100" dirty="0">
                        <a:solidFill>
                          <a:srgbClr val="00206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smtClean="0">
                          <a:solidFill>
                            <a:srgbClr val="002060"/>
                          </a:solidFill>
                          <a:latin typeface="Calibri" pitchFamily="34" charset="0"/>
                          <a:cs typeface="Calibri" pitchFamily="34" charset="0"/>
                        </a:rPr>
                        <a:t>6.0</a:t>
                      </a:r>
                      <a:endParaRPr lang="en-GB" sz="1100" dirty="0">
                        <a:solidFill>
                          <a:srgbClr val="00206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9391">
                <a:tc>
                  <a:txBody>
                    <a:bodyPr/>
                    <a:lstStyle/>
                    <a:p>
                      <a:r>
                        <a:rPr lang="en-GB" sz="1100" dirty="0" smtClean="0">
                          <a:solidFill>
                            <a:srgbClr val="002060"/>
                          </a:solidFill>
                          <a:latin typeface="Calibri" pitchFamily="34" charset="0"/>
                          <a:cs typeface="Calibri" pitchFamily="34" charset="0"/>
                        </a:rPr>
                        <a:t>IIS</a:t>
                      </a:r>
                      <a:endParaRPr lang="en-GB" sz="1100" dirty="0">
                        <a:solidFill>
                          <a:srgbClr val="00206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smtClean="0">
                          <a:solidFill>
                            <a:srgbClr val="002060"/>
                          </a:solidFill>
                          <a:latin typeface="Calibri" pitchFamily="34" charset="0"/>
                          <a:cs typeface="Calibri" pitchFamily="34" charset="0"/>
                        </a:rPr>
                        <a:t>6.0</a:t>
                      </a:r>
                      <a:endParaRPr lang="en-GB" sz="1100" dirty="0">
                        <a:solidFill>
                          <a:srgbClr val="00206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9391">
                <a:tc>
                  <a:txBody>
                    <a:bodyPr/>
                    <a:lstStyle/>
                    <a:p>
                      <a:r>
                        <a:rPr lang="en-GB" sz="1100" kern="1200" dirty="0" smtClean="0">
                          <a:solidFill>
                            <a:srgbClr val="002060"/>
                          </a:solidFill>
                          <a:latin typeface="+mn-lt"/>
                          <a:cs typeface="Calibri" pitchFamily="34" charset="0"/>
                        </a:rPr>
                        <a:t>TRANSACT</a:t>
                      </a:r>
                      <a:r>
                        <a:rPr lang="en-GB" sz="1100" kern="1200" baseline="0" dirty="0" smtClean="0">
                          <a:solidFill>
                            <a:srgbClr val="002060"/>
                          </a:solidFill>
                          <a:latin typeface="+mn-lt"/>
                          <a:cs typeface="Calibri" pitchFamily="34" charset="0"/>
                        </a:rPr>
                        <a:t> SM Design studio</a:t>
                      </a:r>
                      <a:endParaRPr lang="en-GB" sz="1100" dirty="0">
                        <a:solidFill>
                          <a:srgbClr val="00206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100" dirty="0" smtClean="0">
                          <a:solidFill>
                            <a:srgbClr val="002060"/>
                          </a:solidFill>
                          <a:latin typeface="Calibri" pitchFamily="34" charset="0"/>
                          <a:cs typeface="Calibri" pitchFamily="34" charset="0"/>
                        </a:rPr>
                        <a:t>5.0</a:t>
                      </a:r>
                      <a:endParaRPr lang="en-GB" sz="1100" dirty="0">
                        <a:solidFill>
                          <a:srgbClr val="002060"/>
                        </a:solidFill>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bwMode="auto">
          <a:xfrm>
            <a:off x="1295400" y="114300"/>
            <a:ext cx="6934200" cy="400050"/>
          </a:xfrm>
          <a:noFill/>
          <a:ln algn="ctr">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altLang="en-US" sz="2400" b="1" dirty="0" smtClean="0">
                <a:solidFill>
                  <a:srgbClr val="153375"/>
                </a:solidFill>
                <a:latin typeface="Calibri" pitchFamily="34" charset="0"/>
              </a:rPr>
              <a:t>History of  Data changes</a:t>
            </a:r>
          </a:p>
        </p:txBody>
      </p:sp>
      <p:sp>
        <p:nvSpPr>
          <p:cNvPr id="5" name="Rounded Rectangle 4"/>
          <p:cNvSpPr/>
          <p:nvPr/>
        </p:nvSpPr>
        <p:spPr bwMode="auto">
          <a:xfrm>
            <a:off x="152400" y="895350"/>
            <a:ext cx="8839200" cy="4114800"/>
          </a:xfrm>
          <a:prstGeom prst="roundRect">
            <a:avLst>
              <a:gd name="adj" fmla="val 2558"/>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p>
            <a:pPr marL="285750" indent="-285750">
              <a:spcBef>
                <a:spcPct val="50000"/>
              </a:spcBef>
              <a:buClr>
                <a:schemeClr val="tx1"/>
              </a:buClr>
              <a:defRPr/>
            </a:pPr>
            <a:endParaRPr lang="en-US" sz="1400" kern="0" dirty="0"/>
          </a:p>
        </p:txBody>
      </p:sp>
      <p:graphicFrame>
        <p:nvGraphicFramePr>
          <p:cNvPr id="11" name="Table 10"/>
          <p:cNvGraphicFramePr>
            <a:graphicFrameLocks noGrp="1"/>
          </p:cNvGraphicFramePr>
          <p:nvPr/>
        </p:nvGraphicFramePr>
        <p:xfrm>
          <a:off x="990600" y="1276352"/>
          <a:ext cx="6934200" cy="2590798"/>
        </p:xfrm>
        <a:graphic>
          <a:graphicData uri="http://schemas.openxmlformats.org/drawingml/2006/table">
            <a:tbl>
              <a:tblPr/>
              <a:tblGrid>
                <a:gridCol w="1386840"/>
                <a:gridCol w="1386840"/>
                <a:gridCol w="1386840"/>
                <a:gridCol w="1386840"/>
                <a:gridCol w="1386840"/>
              </a:tblGrid>
              <a:tr h="879236">
                <a:tc>
                  <a:txBody>
                    <a:bodyPr/>
                    <a:lstStyle/>
                    <a:p>
                      <a:pPr marL="0" marR="0">
                        <a:lnSpc>
                          <a:spcPct val="107000"/>
                        </a:lnSpc>
                        <a:spcBef>
                          <a:spcPts val="0"/>
                        </a:spcBef>
                        <a:spcAft>
                          <a:spcPts val="0"/>
                        </a:spcAft>
                      </a:pPr>
                      <a:r>
                        <a:rPr lang="en-GB" sz="1100" b="1" kern="1200" dirty="0">
                          <a:solidFill>
                            <a:srgbClr val="FFFFFF"/>
                          </a:solidFill>
                          <a:latin typeface="Calibri"/>
                          <a:ea typeface="Times New Roman"/>
                          <a:cs typeface="Times New Roman"/>
                        </a:rPr>
                        <a:t>Project ID </a:t>
                      </a:r>
                      <a:endParaRPr lang="en-GB" sz="1000" dirty="0">
                        <a:solidFill>
                          <a:srgbClr val="005C84"/>
                        </a:solidFill>
                        <a:latin typeface="Arial"/>
                        <a:ea typeface="Arial"/>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nSpc>
                          <a:spcPct val="107000"/>
                        </a:lnSpc>
                        <a:spcBef>
                          <a:spcPts val="0"/>
                        </a:spcBef>
                        <a:spcAft>
                          <a:spcPts val="0"/>
                        </a:spcAft>
                      </a:pPr>
                      <a:r>
                        <a:rPr lang="en-GB" sz="1100" b="1" kern="1200" dirty="0">
                          <a:solidFill>
                            <a:srgbClr val="FFFFFF"/>
                          </a:solidFill>
                          <a:latin typeface="Calibri"/>
                          <a:ea typeface="Times New Roman"/>
                          <a:cs typeface="Times New Roman"/>
                        </a:rPr>
                        <a:t>Change </a:t>
                      </a:r>
                      <a:endParaRPr lang="en-GB" sz="1000" dirty="0">
                        <a:solidFill>
                          <a:srgbClr val="005C84"/>
                        </a:solidFill>
                        <a:latin typeface="Arial"/>
                        <a:ea typeface="Arial"/>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nSpc>
                          <a:spcPct val="107000"/>
                        </a:lnSpc>
                        <a:spcBef>
                          <a:spcPts val="0"/>
                        </a:spcBef>
                        <a:spcAft>
                          <a:spcPts val="0"/>
                        </a:spcAft>
                      </a:pPr>
                      <a:r>
                        <a:rPr lang="en-GB" sz="1100" b="1" kern="1200">
                          <a:solidFill>
                            <a:srgbClr val="FFFFFF"/>
                          </a:solidFill>
                          <a:latin typeface="Calibri"/>
                          <a:ea typeface="Times New Roman"/>
                          <a:cs typeface="Times New Roman"/>
                        </a:rPr>
                        <a:t>Release Date </a:t>
                      </a:r>
                      <a:endParaRPr lang="en-GB" sz="1000">
                        <a:solidFill>
                          <a:srgbClr val="005C84"/>
                        </a:solidFill>
                        <a:latin typeface="Arial"/>
                        <a:ea typeface="Arial"/>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nSpc>
                          <a:spcPct val="107000"/>
                        </a:lnSpc>
                        <a:spcBef>
                          <a:spcPts val="0"/>
                        </a:spcBef>
                        <a:spcAft>
                          <a:spcPts val="0"/>
                        </a:spcAft>
                      </a:pPr>
                      <a:r>
                        <a:rPr lang="en-GB" sz="1100" b="1" kern="1200">
                          <a:solidFill>
                            <a:srgbClr val="FFFFFF"/>
                          </a:solidFill>
                          <a:latin typeface="Calibri"/>
                          <a:ea typeface="Times New Roman"/>
                          <a:cs typeface="Times New Roman"/>
                        </a:rPr>
                        <a:t>Country </a:t>
                      </a:r>
                      <a:endParaRPr lang="en-GB" sz="1000">
                        <a:solidFill>
                          <a:srgbClr val="005C84"/>
                        </a:solidFill>
                        <a:latin typeface="Arial"/>
                        <a:ea typeface="Arial"/>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nSpc>
                          <a:spcPct val="107000"/>
                        </a:lnSpc>
                        <a:spcBef>
                          <a:spcPts val="0"/>
                        </a:spcBef>
                        <a:spcAft>
                          <a:spcPts val="0"/>
                        </a:spcAft>
                      </a:pPr>
                      <a:r>
                        <a:rPr lang="en-GB" sz="1100" b="1" kern="1200" dirty="0">
                          <a:solidFill>
                            <a:srgbClr val="FFFFFF"/>
                          </a:solidFill>
                          <a:latin typeface="Calibri"/>
                          <a:ea typeface="Times New Roman"/>
                          <a:cs typeface="Times New Roman"/>
                        </a:rPr>
                        <a:t>Description </a:t>
                      </a:r>
                      <a:endParaRPr lang="en-GB" sz="1000" dirty="0">
                        <a:solidFill>
                          <a:srgbClr val="005C84"/>
                        </a:solidFill>
                        <a:latin typeface="Arial"/>
                        <a:ea typeface="Arial"/>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1711562">
                <a:tc gridSpan="5">
                  <a:txBody>
                    <a:bodyPr/>
                    <a:lstStyle/>
                    <a:p>
                      <a:pPr marL="0" marR="0">
                        <a:lnSpc>
                          <a:spcPct val="107000"/>
                        </a:lnSpc>
                        <a:spcBef>
                          <a:spcPts val="0"/>
                        </a:spcBef>
                        <a:spcAft>
                          <a:spcPts val="0"/>
                        </a:spcAft>
                      </a:pPr>
                      <a:r>
                        <a:rPr lang="en-GB" sz="1000" dirty="0" smtClean="0">
                          <a:solidFill>
                            <a:srgbClr val="005C84"/>
                          </a:solidFill>
                          <a:latin typeface="+mn-lt"/>
                          <a:ea typeface="Arial"/>
                          <a:cs typeface="Times New Roman"/>
                        </a:rPr>
                        <a:t>As the description for the changes</a:t>
                      </a:r>
                      <a:r>
                        <a:rPr lang="en-GB" sz="1000" baseline="0" dirty="0" smtClean="0">
                          <a:solidFill>
                            <a:srgbClr val="005C84"/>
                          </a:solidFill>
                          <a:latin typeface="+mn-lt"/>
                          <a:ea typeface="Arial"/>
                          <a:cs typeface="Times New Roman"/>
                        </a:rPr>
                        <a:t> is big, we have attached the changes document.</a:t>
                      </a:r>
                    </a:p>
                    <a:p>
                      <a:pPr marL="0" marR="0">
                        <a:lnSpc>
                          <a:spcPct val="107000"/>
                        </a:lnSpc>
                        <a:spcBef>
                          <a:spcPts val="0"/>
                        </a:spcBef>
                        <a:spcAft>
                          <a:spcPts val="0"/>
                        </a:spcAft>
                      </a:pPr>
                      <a:endParaRPr lang="en-GB" sz="1000" baseline="0" dirty="0" smtClean="0">
                        <a:solidFill>
                          <a:srgbClr val="005C84"/>
                        </a:solidFill>
                        <a:latin typeface="Arial"/>
                        <a:ea typeface="Arial"/>
                        <a:cs typeface="Times New Roman"/>
                      </a:endParaRPr>
                    </a:p>
                    <a:p>
                      <a:pPr marL="0" marR="0">
                        <a:lnSpc>
                          <a:spcPct val="107000"/>
                        </a:lnSpc>
                        <a:spcBef>
                          <a:spcPts val="0"/>
                        </a:spcBef>
                        <a:spcAft>
                          <a:spcPts val="0"/>
                        </a:spcAft>
                      </a:pPr>
                      <a:endParaRPr lang="en-GB" sz="1000" dirty="0">
                        <a:solidFill>
                          <a:srgbClr val="005C84"/>
                        </a:solidFill>
                        <a:latin typeface="Arial"/>
                        <a:ea typeface="Arial"/>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c hMerge="1">
                  <a:txBody>
                    <a:bodyPr/>
                    <a:lstStyle/>
                    <a:p>
                      <a:pPr marL="0" marR="0">
                        <a:lnSpc>
                          <a:spcPct val="107000"/>
                        </a:lnSpc>
                        <a:spcBef>
                          <a:spcPts val="0"/>
                        </a:spcBef>
                        <a:spcAft>
                          <a:spcPts val="0"/>
                        </a:spcAft>
                      </a:pPr>
                      <a:endParaRPr lang="en-GB" sz="1000" dirty="0">
                        <a:solidFill>
                          <a:srgbClr val="005C84"/>
                        </a:solidFill>
                        <a:latin typeface="Arial"/>
                        <a:ea typeface="Arial"/>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c hMerge="1">
                  <a:txBody>
                    <a:bodyPr/>
                    <a:lstStyle/>
                    <a:p>
                      <a:pPr marL="0" marR="0">
                        <a:lnSpc>
                          <a:spcPct val="107000"/>
                        </a:lnSpc>
                        <a:spcBef>
                          <a:spcPts val="0"/>
                        </a:spcBef>
                        <a:spcAft>
                          <a:spcPts val="0"/>
                        </a:spcAft>
                      </a:pPr>
                      <a:endParaRPr lang="en-GB" sz="1000" dirty="0">
                        <a:solidFill>
                          <a:srgbClr val="005C84"/>
                        </a:solidFill>
                        <a:latin typeface="Arial"/>
                        <a:ea typeface="Arial"/>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c hMerge="1">
                  <a:txBody>
                    <a:bodyPr/>
                    <a:lstStyle/>
                    <a:p>
                      <a:pPr marL="0" marR="0">
                        <a:lnSpc>
                          <a:spcPct val="107000"/>
                        </a:lnSpc>
                        <a:spcBef>
                          <a:spcPts val="0"/>
                        </a:spcBef>
                        <a:spcAft>
                          <a:spcPts val="0"/>
                        </a:spcAft>
                      </a:pPr>
                      <a:endParaRPr lang="en-GB" sz="1000" dirty="0">
                        <a:solidFill>
                          <a:srgbClr val="005C84"/>
                        </a:solidFill>
                        <a:latin typeface="Arial"/>
                        <a:ea typeface="Arial"/>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c hMerge="1">
                  <a:txBody>
                    <a:bodyPr/>
                    <a:lstStyle/>
                    <a:p>
                      <a:pPr marL="0" marR="0">
                        <a:lnSpc>
                          <a:spcPct val="107000"/>
                        </a:lnSpc>
                        <a:spcBef>
                          <a:spcPts val="0"/>
                        </a:spcBef>
                        <a:spcAft>
                          <a:spcPts val="0"/>
                        </a:spcAft>
                      </a:pPr>
                      <a:endParaRPr lang="en-GB" sz="1000" dirty="0">
                        <a:solidFill>
                          <a:srgbClr val="005C84"/>
                        </a:solidFill>
                        <a:latin typeface="Arial"/>
                        <a:ea typeface="Arial"/>
                        <a:cs typeface="Times New Roman"/>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r>
            </a:tbl>
          </a:graphicData>
        </a:graphic>
      </p:graphicFrame>
      <p:graphicFrame>
        <p:nvGraphicFramePr>
          <p:cNvPr id="14" name="Object 13"/>
          <p:cNvGraphicFramePr>
            <a:graphicFrameLocks noChangeAspect="1"/>
          </p:cNvGraphicFramePr>
          <p:nvPr/>
        </p:nvGraphicFramePr>
        <p:xfrm>
          <a:off x="1219200" y="2571750"/>
          <a:ext cx="914400" cy="771525"/>
        </p:xfrm>
        <a:graphic>
          <a:graphicData uri="http://schemas.openxmlformats.org/presentationml/2006/ole">
            <p:oleObj spid="_x0000_s41986" name="Document" showAsIcon="1" r:id="rId3" imgW="914400" imgH="771480" progId="Word.Document.12">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bwMode="auto">
          <a:xfrm>
            <a:off x="1295400" y="114300"/>
            <a:ext cx="6934200" cy="400050"/>
          </a:xfrm>
          <a:noFill/>
          <a:ln algn="ctr">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altLang="en-US" sz="2400" b="1" dirty="0" smtClean="0">
                <a:solidFill>
                  <a:srgbClr val="153375"/>
                </a:solidFill>
                <a:latin typeface="Calibri" pitchFamily="34" charset="0"/>
              </a:rPr>
              <a:t>Upcoming Release Plan</a:t>
            </a:r>
          </a:p>
        </p:txBody>
      </p:sp>
      <p:sp>
        <p:nvSpPr>
          <p:cNvPr id="5" name="Rounded Rectangle 4"/>
          <p:cNvSpPr/>
          <p:nvPr/>
        </p:nvSpPr>
        <p:spPr bwMode="auto">
          <a:xfrm>
            <a:off x="152400" y="819150"/>
            <a:ext cx="8839200" cy="4114800"/>
          </a:xfrm>
          <a:prstGeom prst="roundRect">
            <a:avLst>
              <a:gd name="adj" fmla="val 2558"/>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p>
            <a:pPr marL="285750" indent="-285750">
              <a:spcBef>
                <a:spcPct val="50000"/>
              </a:spcBef>
              <a:buClr>
                <a:schemeClr val="tx1"/>
              </a:buClr>
              <a:defRPr/>
            </a:pPr>
            <a:endParaRPr lang="en-US" sz="1400" kern="0" dirty="0"/>
          </a:p>
        </p:txBody>
      </p:sp>
      <p:graphicFrame>
        <p:nvGraphicFramePr>
          <p:cNvPr id="8" name="Table 7"/>
          <p:cNvGraphicFramePr>
            <a:graphicFrameLocks noGrp="1"/>
          </p:cNvGraphicFramePr>
          <p:nvPr/>
        </p:nvGraphicFramePr>
        <p:xfrm>
          <a:off x="990600" y="1200152"/>
          <a:ext cx="7162800" cy="3276599"/>
        </p:xfrm>
        <a:graphic>
          <a:graphicData uri="http://schemas.openxmlformats.org/drawingml/2006/table">
            <a:tbl>
              <a:tblPr/>
              <a:tblGrid>
                <a:gridCol w="1193800"/>
                <a:gridCol w="1193800"/>
                <a:gridCol w="1193800"/>
                <a:gridCol w="1193800"/>
                <a:gridCol w="1193800"/>
                <a:gridCol w="1193800"/>
              </a:tblGrid>
              <a:tr h="879236">
                <a:tc>
                  <a:txBody>
                    <a:bodyPr/>
                    <a:lstStyle/>
                    <a:p>
                      <a:pPr marL="0" marR="0" algn="just">
                        <a:lnSpc>
                          <a:spcPct val="107000"/>
                        </a:lnSpc>
                        <a:spcBef>
                          <a:spcPts val="0"/>
                        </a:spcBef>
                        <a:spcAft>
                          <a:spcPts val="0"/>
                        </a:spcAft>
                      </a:pPr>
                      <a:r>
                        <a:rPr lang="en-AU" sz="1400" b="1" kern="1200" dirty="0">
                          <a:solidFill>
                            <a:srgbClr val="FFFFFF"/>
                          </a:solidFill>
                          <a:latin typeface="Calibri" pitchFamily="34" charset="0"/>
                          <a:ea typeface="Times New Roman"/>
                          <a:cs typeface="Calibri" pitchFamily="34" charset="0"/>
                        </a:rPr>
                        <a:t>           S. No </a:t>
                      </a:r>
                      <a:endParaRPr lang="en-GB" sz="1400" dirty="0">
                        <a:solidFill>
                          <a:srgbClr val="005C84"/>
                        </a:solidFill>
                        <a:latin typeface="Calibri" pitchFamily="34" charset="0"/>
                        <a:ea typeface="Arial"/>
                        <a:cs typeface="Calibri" pitchFamily="34" charset="0"/>
                      </a:endParaRPr>
                    </a:p>
                  </a:txBody>
                  <a:tcPr marL="82286" marR="82286" marT="41143" marB="4114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nSpc>
                          <a:spcPct val="115000"/>
                        </a:lnSpc>
                        <a:spcBef>
                          <a:spcPts val="0"/>
                        </a:spcBef>
                        <a:spcAft>
                          <a:spcPts val="0"/>
                        </a:spcAft>
                      </a:pPr>
                      <a:r>
                        <a:rPr lang="en-GB" sz="1400" b="1" kern="1200" dirty="0">
                          <a:solidFill>
                            <a:srgbClr val="FFFFFF"/>
                          </a:solidFill>
                          <a:latin typeface="Calibri" pitchFamily="34" charset="0"/>
                          <a:ea typeface="Times New Roman"/>
                          <a:cs typeface="Calibri" pitchFamily="34" charset="0"/>
                        </a:rPr>
                        <a:t>Change Request </a:t>
                      </a:r>
                      <a:endParaRPr lang="en-GB" sz="1400" dirty="0">
                        <a:solidFill>
                          <a:srgbClr val="005C84"/>
                        </a:solidFill>
                        <a:latin typeface="Calibri" pitchFamily="34" charset="0"/>
                        <a:ea typeface="Arial"/>
                        <a:cs typeface="Calibri" pitchFamily="34" charset="0"/>
                      </a:endParaRPr>
                    </a:p>
                  </a:txBody>
                  <a:tcPr marL="61714" marR="61714" marT="80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nSpc>
                          <a:spcPct val="115000"/>
                        </a:lnSpc>
                        <a:spcBef>
                          <a:spcPts val="0"/>
                        </a:spcBef>
                        <a:spcAft>
                          <a:spcPts val="0"/>
                        </a:spcAft>
                      </a:pPr>
                      <a:r>
                        <a:rPr lang="en-GB" sz="1400" b="1" kern="1200">
                          <a:solidFill>
                            <a:srgbClr val="FFFFFF"/>
                          </a:solidFill>
                          <a:latin typeface="Calibri" pitchFamily="34" charset="0"/>
                          <a:ea typeface="Times New Roman"/>
                          <a:cs typeface="Calibri" pitchFamily="34" charset="0"/>
                        </a:rPr>
                        <a:t>Status </a:t>
                      </a:r>
                      <a:endParaRPr lang="en-GB" sz="1400">
                        <a:solidFill>
                          <a:srgbClr val="005C84"/>
                        </a:solidFill>
                        <a:latin typeface="Calibri" pitchFamily="34" charset="0"/>
                        <a:ea typeface="Arial"/>
                        <a:cs typeface="Calibri" pitchFamily="34" charset="0"/>
                      </a:endParaRPr>
                    </a:p>
                  </a:txBody>
                  <a:tcPr marL="61714" marR="61714" marT="80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nSpc>
                          <a:spcPct val="115000"/>
                        </a:lnSpc>
                        <a:spcBef>
                          <a:spcPts val="0"/>
                        </a:spcBef>
                        <a:spcAft>
                          <a:spcPts val="0"/>
                        </a:spcAft>
                      </a:pPr>
                      <a:r>
                        <a:rPr lang="en-AU" sz="1400" b="1" kern="1200">
                          <a:solidFill>
                            <a:srgbClr val="FFFFFF"/>
                          </a:solidFill>
                          <a:latin typeface="Calibri" pitchFamily="34" charset="0"/>
                          <a:ea typeface="Times New Roman"/>
                          <a:cs typeface="Calibri" pitchFamily="34" charset="0"/>
                        </a:rPr>
                        <a:t>Tentative   implementation Date </a:t>
                      </a:r>
                      <a:endParaRPr lang="en-GB" sz="1400">
                        <a:solidFill>
                          <a:srgbClr val="005C84"/>
                        </a:solidFill>
                        <a:latin typeface="Calibri" pitchFamily="34" charset="0"/>
                        <a:ea typeface="Arial"/>
                        <a:cs typeface="Calibri" pitchFamily="34" charset="0"/>
                      </a:endParaRPr>
                    </a:p>
                  </a:txBody>
                  <a:tcPr marL="61714" marR="61714" marT="80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nSpc>
                          <a:spcPct val="115000"/>
                        </a:lnSpc>
                        <a:spcBef>
                          <a:spcPts val="0"/>
                        </a:spcBef>
                        <a:spcAft>
                          <a:spcPts val="0"/>
                        </a:spcAft>
                      </a:pPr>
                      <a:r>
                        <a:rPr lang="en-GB" sz="1400" b="1" kern="1200">
                          <a:solidFill>
                            <a:srgbClr val="FFFFFF"/>
                          </a:solidFill>
                          <a:latin typeface="Calibri" pitchFamily="34" charset="0"/>
                          <a:ea typeface="Times New Roman"/>
                          <a:cs typeface="Calibri" pitchFamily="34" charset="0"/>
                        </a:rPr>
                        <a:t>Region </a:t>
                      </a:r>
                      <a:endParaRPr lang="en-GB" sz="1400">
                        <a:solidFill>
                          <a:srgbClr val="005C84"/>
                        </a:solidFill>
                        <a:latin typeface="Calibri" pitchFamily="34" charset="0"/>
                        <a:ea typeface="Arial"/>
                        <a:cs typeface="Calibri" pitchFamily="34" charset="0"/>
                      </a:endParaRPr>
                    </a:p>
                  </a:txBody>
                  <a:tcPr marL="61714" marR="61714" marT="800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nSpc>
                          <a:spcPct val="115000"/>
                        </a:lnSpc>
                        <a:spcBef>
                          <a:spcPts val="0"/>
                        </a:spcBef>
                        <a:spcAft>
                          <a:spcPts val="0"/>
                        </a:spcAft>
                      </a:pPr>
                      <a:r>
                        <a:rPr lang="en-AU" sz="1400" b="1" kern="1200">
                          <a:solidFill>
                            <a:srgbClr val="FFFFFF"/>
                          </a:solidFill>
                          <a:latin typeface="Calibri" pitchFamily="34" charset="0"/>
                          <a:ea typeface="Times New Roman"/>
                          <a:cs typeface="Calibri" pitchFamily="34" charset="0"/>
                        </a:rPr>
                        <a:t>Description </a:t>
                      </a:r>
                      <a:endParaRPr lang="en-GB" sz="1400">
                        <a:solidFill>
                          <a:srgbClr val="005C84"/>
                        </a:solidFill>
                        <a:latin typeface="Calibri" pitchFamily="34" charset="0"/>
                        <a:ea typeface="Arial"/>
                        <a:cs typeface="Calibri" pitchFamily="34" charset="0"/>
                      </a:endParaRPr>
                    </a:p>
                  </a:txBody>
                  <a:tcPr marL="61714" marR="61714" marT="8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r>
              <a:tr h="799121">
                <a:tc>
                  <a:txBody>
                    <a:bodyPr/>
                    <a:lstStyle/>
                    <a:p>
                      <a:pPr marL="0" marR="0" algn="ctr">
                        <a:lnSpc>
                          <a:spcPct val="115000"/>
                        </a:lnSpc>
                        <a:spcBef>
                          <a:spcPts val="0"/>
                        </a:spcBef>
                        <a:spcAft>
                          <a:spcPts val="0"/>
                        </a:spcAft>
                      </a:pPr>
                      <a:r>
                        <a:rPr lang="en-GB" sz="1400" dirty="0" smtClean="0">
                          <a:solidFill>
                            <a:srgbClr val="005C84"/>
                          </a:solidFill>
                          <a:latin typeface="Calibri" pitchFamily="34" charset="0"/>
                          <a:ea typeface="Arial"/>
                          <a:cs typeface="Calibri" pitchFamily="34" charset="0"/>
                        </a:rPr>
                        <a:t>Transact</a:t>
                      </a:r>
                      <a:r>
                        <a:rPr lang="en-GB" sz="1400" baseline="0" dirty="0" smtClean="0">
                          <a:solidFill>
                            <a:srgbClr val="005C84"/>
                          </a:solidFill>
                          <a:latin typeface="Calibri" pitchFamily="34" charset="0"/>
                          <a:ea typeface="Arial"/>
                          <a:cs typeface="Calibri" pitchFamily="34" charset="0"/>
                        </a:rPr>
                        <a:t> SM  R1V5</a:t>
                      </a:r>
                      <a:endParaRPr lang="en-GB" sz="1400" dirty="0">
                        <a:solidFill>
                          <a:srgbClr val="005C84"/>
                        </a:solidFill>
                        <a:latin typeface="Calibri" pitchFamily="34" charset="0"/>
                        <a:ea typeface="Arial"/>
                        <a:cs typeface="Calibri" pitchFamily="34" charset="0"/>
                      </a:endParaRPr>
                    </a:p>
                  </a:txBody>
                  <a:tcPr marL="61714" marR="61714" marT="8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c>
                  <a:txBody>
                    <a:bodyPr/>
                    <a:lstStyle/>
                    <a:p>
                      <a:pPr marL="0" marR="0">
                        <a:lnSpc>
                          <a:spcPct val="115000"/>
                        </a:lnSpc>
                        <a:spcBef>
                          <a:spcPts val="0"/>
                        </a:spcBef>
                        <a:spcAft>
                          <a:spcPts val="0"/>
                        </a:spcAft>
                      </a:pPr>
                      <a:r>
                        <a:rPr lang="en-GB" sz="1400" dirty="0">
                          <a:solidFill>
                            <a:srgbClr val="000000"/>
                          </a:solidFill>
                          <a:latin typeface="Calibri" pitchFamily="34" charset="0"/>
                          <a:ea typeface="Arial"/>
                          <a:cs typeface="Calibri" pitchFamily="34" charset="0"/>
                        </a:rPr>
                        <a:t>CRQ000000381590</a:t>
                      </a:r>
                      <a:endParaRPr lang="en-GB" sz="1400" dirty="0">
                        <a:solidFill>
                          <a:srgbClr val="005C84"/>
                        </a:solidFill>
                        <a:latin typeface="Calibri" pitchFamily="34" charset="0"/>
                        <a:ea typeface="Arial"/>
                        <a:cs typeface="Calibri" pitchFamily="34" charset="0"/>
                      </a:endParaRPr>
                    </a:p>
                  </a:txBody>
                  <a:tcPr marL="61714" marR="61714" marT="8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c>
                  <a:txBody>
                    <a:bodyPr/>
                    <a:lstStyle/>
                    <a:p>
                      <a:pPr marL="0" marR="0">
                        <a:lnSpc>
                          <a:spcPct val="115000"/>
                        </a:lnSpc>
                        <a:spcBef>
                          <a:spcPts val="0"/>
                        </a:spcBef>
                        <a:spcAft>
                          <a:spcPts val="0"/>
                        </a:spcAft>
                      </a:pPr>
                      <a:r>
                        <a:rPr lang="en-GB" sz="1400" dirty="0">
                          <a:solidFill>
                            <a:srgbClr val="005C84"/>
                          </a:solidFill>
                          <a:latin typeface="Calibri" pitchFamily="34" charset="0"/>
                          <a:ea typeface="Times New Roman"/>
                          <a:cs typeface="Calibri" pitchFamily="34" charset="0"/>
                        </a:rPr>
                        <a:t>Implementation in </a:t>
                      </a:r>
                      <a:r>
                        <a:rPr lang="en-GB" sz="1400" dirty="0" smtClean="0">
                          <a:solidFill>
                            <a:srgbClr val="005C84"/>
                          </a:solidFill>
                          <a:latin typeface="Calibri" pitchFamily="34" charset="0"/>
                          <a:ea typeface="Times New Roman"/>
                          <a:cs typeface="Calibri" pitchFamily="34" charset="0"/>
                        </a:rPr>
                        <a:t>progress</a:t>
                      </a:r>
                      <a:endParaRPr lang="en-GB" sz="1400" dirty="0">
                        <a:solidFill>
                          <a:srgbClr val="005C84"/>
                        </a:solidFill>
                        <a:latin typeface="Calibri" pitchFamily="34" charset="0"/>
                        <a:ea typeface="Arial"/>
                        <a:cs typeface="Calibri" pitchFamily="34" charset="0"/>
                      </a:endParaRPr>
                    </a:p>
                  </a:txBody>
                  <a:tcPr marL="61714" marR="61714" marT="8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c>
                  <a:txBody>
                    <a:bodyPr/>
                    <a:lstStyle/>
                    <a:p>
                      <a:pPr marL="0" marR="0" algn="r">
                        <a:lnSpc>
                          <a:spcPct val="115000"/>
                        </a:lnSpc>
                        <a:spcBef>
                          <a:spcPts val="0"/>
                        </a:spcBef>
                        <a:spcAft>
                          <a:spcPts val="0"/>
                        </a:spcAft>
                      </a:pPr>
                      <a:r>
                        <a:rPr lang="en-GB" sz="1400" dirty="0" smtClean="0">
                          <a:solidFill>
                            <a:srgbClr val="005C84"/>
                          </a:solidFill>
                          <a:latin typeface="Calibri" pitchFamily="34" charset="0"/>
                          <a:ea typeface="Arial"/>
                          <a:cs typeface="Calibri" pitchFamily="34" charset="0"/>
                        </a:rPr>
                        <a:t>11 Feb 2017</a:t>
                      </a:r>
                      <a:endParaRPr lang="en-GB" sz="1400" dirty="0">
                        <a:solidFill>
                          <a:srgbClr val="005C84"/>
                        </a:solidFill>
                        <a:latin typeface="Calibri" pitchFamily="34" charset="0"/>
                        <a:ea typeface="Arial"/>
                        <a:cs typeface="Calibri" pitchFamily="34" charset="0"/>
                      </a:endParaRPr>
                    </a:p>
                  </a:txBody>
                  <a:tcPr marL="61714" marR="61714" marT="8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c>
                  <a:txBody>
                    <a:bodyPr/>
                    <a:lstStyle/>
                    <a:p>
                      <a:pPr marL="0" marR="0" algn="ctr">
                        <a:lnSpc>
                          <a:spcPct val="115000"/>
                        </a:lnSpc>
                        <a:spcBef>
                          <a:spcPts val="0"/>
                        </a:spcBef>
                        <a:spcAft>
                          <a:spcPts val="0"/>
                        </a:spcAft>
                      </a:pPr>
                      <a:r>
                        <a:rPr lang="en-GB" sz="1400">
                          <a:solidFill>
                            <a:srgbClr val="005C84"/>
                          </a:solidFill>
                          <a:latin typeface="Calibri" pitchFamily="34" charset="0"/>
                          <a:ea typeface="Times New Roman"/>
                          <a:cs typeface="Calibri" pitchFamily="34" charset="0"/>
                        </a:rPr>
                        <a:t>HK</a:t>
                      </a:r>
                      <a:endParaRPr lang="en-GB" sz="1400">
                        <a:solidFill>
                          <a:srgbClr val="005C84"/>
                        </a:solidFill>
                        <a:latin typeface="Calibri" pitchFamily="34" charset="0"/>
                        <a:ea typeface="Arial"/>
                        <a:cs typeface="Calibri" pitchFamily="34" charset="0"/>
                      </a:endParaRPr>
                    </a:p>
                  </a:txBody>
                  <a:tcPr marL="61714" marR="61714" marT="8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c>
                  <a:txBody>
                    <a:bodyPr/>
                    <a:lstStyle/>
                    <a:p>
                      <a:pPr>
                        <a:lnSpc>
                          <a:spcPct val="107000"/>
                        </a:lnSpc>
                      </a:pPr>
                      <a:endParaRPr lang="en-GB" sz="1400">
                        <a:latin typeface="Calibri" pitchFamily="34" charset="0"/>
                        <a:ea typeface="Times New Roman"/>
                        <a:cs typeface="Calibri" pitchFamily="34" charset="0"/>
                      </a:endParaRPr>
                    </a:p>
                  </a:txBody>
                  <a:tcPr marL="61714" marR="61714" marT="8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r>
              <a:tr h="799121">
                <a:tc>
                  <a:txBody>
                    <a:bodyPr/>
                    <a:lstStyle/>
                    <a:p>
                      <a:pPr marL="0" marR="0" algn="ctr">
                        <a:lnSpc>
                          <a:spcPct val="115000"/>
                        </a:lnSpc>
                        <a:spcBef>
                          <a:spcPts val="0"/>
                        </a:spcBef>
                        <a:spcAft>
                          <a:spcPts val="0"/>
                        </a:spcAft>
                      </a:pPr>
                      <a:r>
                        <a:rPr lang="en-GB" sz="1400" dirty="0" smtClean="0">
                          <a:solidFill>
                            <a:srgbClr val="005C84"/>
                          </a:solidFill>
                          <a:latin typeface="Calibri" pitchFamily="34" charset="0"/>
                          <a:ea typeface="Arial"/>
                          <a:cs typeface="Calibri" pitchFamily="34" charset="0"/>
                        </a:rPr>
                        <a:t>ICM-MY</a:t>
                      </a:r>
                      <a:endParaRPr lang="en-GB" sz="1400" dirty="0">
                        <a:solidFill>
                          <a:srgbClr val="005C84"/>
                        </a:solidFill>
                        <a:latin typeface="Calibri" pitchFamily="34" charset="0"/>
                        <a:ea typeface="Arial"/>
                        <a:cs typeface="Calibri" pitchFamily="34" charset="0"/>
                      </a:endParaRPr>
                    </a:p>
                  </a:txBody>
                  <a:tcPr marL="61714" marR="61714" marT="8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c>
                  <a:txBody>
                    <a:bodyPr/>
                    <a:lstStyle/>
                    <a:p>
                      <a:pPr>
                        <a:lnSpc>
                          <a:spcPct val="107000"/>
                        </a:lnSpc>
                      </a:pPr>
                      <a:endParaRPr lang="en-GB" sz="1400" dirty="0">
                        <a:latin typeface="Calibri" pitchFamily="34" charset="0"/>
                        <a:ea typeface="Times New Roman"/>
                        <a:cs typeface="Calibri" pitchFamily="34" charset="0"/>
                      </a:endParaRPr>
                    </a:p>
                  </a:txBody>
                  <a:tcPr marL="61714" marR="61714" marT="8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c>
                  <a:txBody>
                    <a:bodyPr/>
                    <a:lstStyle/>
                    <a:p>
                      <a:pPr marL="0" marR="0">
                        <a:lnSpc>
                          <a:spcPct val="115000"/>
                        </a:lnSpc>
                        <a:spcBef>
                          <a:spcPts val="0"/>
                        </a:spcBef>
                        <a:spcAft>
                          <a:spcPts val="0"/>
                        </a:spcAft>
                      </a:pPr>
                      <a:r>
                        <a:rPr lang="en-GB" sz="1400" dirty="0" smtClean="0">
                          <a:solidFill>
                            <a:srgbClr val="005C84"/>
                          </a:solidFill>
                          <a:latin typeface="Calibri" pitchFamily="34" charset="0"/>
                          <a:ea typeface="Arial"/>
                          <a:cs typeface="Calibri" pitchFamily="34" charset="0"/>
                        </a:rPr>
                        <a:t>UAT</a:t>
                      </a:r>
                      <a:endParaRPr lang="en-GB" sz="1400" dirty="0">
                        <a:solidFill>
                          <a:srgbClr val="005C84"/>
                        </a:solidFill>
                        <a:latin typeface="Calibri" pitchFamily="34" charset="0"/>
                        <a:ea typeface="Arial"/>
                        <a:cs typeface="Calibri" pitchFamily="34" charset="0"/>
                      </a:endParaRPr>
                    </a:p>
                  </a:txBody>
                  <a:tcPr marL="61714" marR="61714" marT="8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c>
                  <a:txBody>
                    <a:bodyPr/>
                    <a:lstStyle/>
                    <a:p>
                      <a:pPr marL="0" marR="0" algn="r">
                        <a:lnSpc>
                          <a:spcPct val="115000"/>
                        </a:lnSpc>
                        <a:spcBef>
                          <a:spcPts val="0"/>
                        </a:spcBef>
                        <a:spcAft>
                          <a:spcPts val="0"/>
                        </a:spcAft>
                      </a:pPr>
                      <a:r>
                        <a:rPr lang="en-GB" sz="1400" dirty="0" smtClean="0">
                          <a:solidFill>
                            <a:srgbClr val="005C84"/>
                          </a:solidFill>
                          <a:latin typeface="Calibri" pitchFamily="34" charset="0"/>
                          <a:ea typeface="Arial"/>
                          <a:cs typeface="Calibri" pitchFamily="34" charset="0"/>
                        </a:rPr>
                        <a:t>11/25</a:t>
                      </a:r>
                      <a:r>
                        <a:rPr lang="en-GB" sz="1400" baseline="0" dirty="0" smtClean="0">
                          <a:solidFill>
                            <a:srgbClr val="005C84"/>
                          </a:solidFill>
                          <a:latin typeface="Calibri" pitchFamily="34" charset="0"/>
                          <a:ea typeface="Arial"/>
                          <a:cs typeface="Calibri" pitchFamily="34" charset="0"/>
                        </a:rPr>
                        <a:t> March 2017</a:t>
                      </a:r>
                      <a:endParaRPr lang="en-GB" sz="1400" dirty="0">
                        <a:solidFill>
                          <a:srgbClr val="005C84"/>
                        </a:solidFill>
                        <a:latin typeface="Calibri" pitchFamily="34" charset="0"/>
                        <a:ea typeface="Arial"/>
                        <a:cs typeface="Calibri" pitchFamily="34" charset="0"/>
                      </a:endParaRPr>
                    </a:p>
                  </a:txBody>
                  <a:tcPr marL="61714" marR="61714" marT="8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c>
                  <a:txBody>
                    <a:bodyPr/>
                    <a:lstStyle/>
                    <a:p>
                      <a:pPr marL="0" marR="0" algn="ctr">
                        <a:lnSpc>
                          <a:spcPct val="115000"/>
                        </a:lnSpc>
                        <a:spcBef>
                          <a:spcPts val="0"/>
                        </a:spcBef>
                        <a:spcAft>
                          <a:spcPts val="0"/>
                        </a:spcAft>
                      </a:pPr>
                      <a:r>
                        <a:rPr lang="en-GB" sz="1400">
                          <a:solidFill>
                            <a:srgbClr val="005C84"/>
                          </a:solidFill>
                          <a:latin typeface="Calibri" pitchFamily="34" charset="0"/>
                          <a:ea typeface="Times New Roman"/>
                          <a:cs typeface="Calibri" pitchFamily="34" charset="0"/>
                        </a:rPr>
                        <a:t>MY</a:t>
                      </a:r>
                      <a:endParaRPr lang="en-GB" sz="1400">
                        <a:solidFill>
                          <a:srgbClr val="005C84"/>
                        </a:solidFill>
                        <a:latin typeface="Calibri" pitchFamily="34" charset="0"/>
                        <a:ea typeface="Arial"/>
                        <a:cs typeface="Calibri" pitchFamily="34" charset="0"/>
                      </a:endParaRPr>
                    </a:p>
                  </a:txBody>
                  <a:tcPr marL="61714" marR="61714" marT="8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c>
                  <a:txBody>
                    <a:bodyPr/>
                    <a:lstStyle/>
                    <a:p>
                      <a:pPr>
                        <a:lnSpc>
                          <a:spcPct val="107000"/>
                        </a:lnSpc>
                      </a:pPr>
                      <a:endParaRPr lang="en-GB" sz="1400">
                        <a:latin typeface="Calibri" pitchFamily="34" charset="0"/>
                        <a:ea typeface="Times New Roman"/>
                        <a:cs typeface="Calibri" pitchFamily="34" charset="0"/>
                      </a:endParaRPr>
                    </a:p>
                  </a:txBody>
                  <a:tcPr marL="61714" marR="61714" marT="8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r>
              <a:tr h="799121">
                <a:tc>
                  <a:txBody>
                    <a:bodyPr/>
                    <a:lstStyle/>
                    <a:p>
                      <a:pPr marL="0" marR="0" algn="ctr">
                        <a:lnSpc>
                          <a:spcPct val="115000"/>
                        </a:lnSpc>
                        <a:spcBef>
                          <a:spcPts val="0"/>
                        </a:spcBef>
                        <a:spcAft>
                          <a:spcPts val="0"/>
                        </a:spcAft>
                      </a:pPr>
                      <a:r>
                        <a:rPr lang="en-GB" sz="1400" dirty="0" smtClean="0">
                          <a:solidFill>
                            <a:srgbClr val="005C84"/>
                          </a:solidFill>
                          <a:latin typeface="Calibri" pitchFamily="34" charset="0"/>
                          <a:ea typeface="Arial"/>
                          <a:cs typeface="Calibri" pitchFamily="34" charset="0"/>
                        </a:rPr>
                        <a:t>ICM-SG</a:t>
                      </a:r>
                      <a:endParaRPr lang="en-GB" sz="1400" dirty="0">
                        <a:solidFill>
                          <a:srgbClr val="005C84"/>
                        </a:solidFill>
                        <a:latin typeface="Calibri" pitchFamily="34" charset="0"/>
                        <a:ea typeface="Arial"/>
                        <a:cs typeface="Calibri" pitchFamily="34" charset="0"/>
                      </a:endParaRPr>
                    </a:p>
                  </a:txBody>
                  <a:tcPr marL="61714" marR="61714" marT="8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c>
                  <a:txBody>
                    <a:bodyPr/>
                    <a:lstStyle/>
                    <a:p>
                      <a:pPr>
                        <a:lnSpc>
                          <a:spcPct val="107000"/>
                        </a:lnSpc>
                      </a:pPr>
                      <a:endParaRPr lang="en-GB" sz="1400">
                        <a:latin typeface="Calibri" pitchFamily="34" charset="0"/>
                        <a:ea typeface="Times New Roman"/>
                        <a:cs typeface="Calibri" pitchFamily="34" charset="0"/>
                      </a:endParaRPr>
                    </a:p>
                  </a:txBody>
                  <a:tcPr marL="61714" marR="61714" marT="8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c>
                  <a:txBody>
                    <a:bodyPr/>
                    <a:lstStyle/>
                    <a:p>
                      <a:pPr marL="0" marR="0">
                        <a:lnSpc>
                          <a:spcPct val="107000"/>
                        </a:lnSpc>
                        <a:spcBef>
                          <a:spcPts val="0"/>
                        </a:spcBef>
                        <a:spcAft>
                          <a:spcPts val="800"/>
                        </a:spcAft>
                      </a:pPr>
                      <a:r>
                        <a:rPr lang="en-GB" sz="1400" dirty="0" smtClean="0">
                          <a:solidFill>
                            <a:srgbClr val="005C84"/>
                          </a:solidFill>
                          <a:latin typeface="Calibri" pitchFamily="34" charset="0"/>
                          <a:ea typeface="Arial"/>
                          <a:cs typeface="Calibri" pitchFamily="34" charset="0"/>
                        </a:rPr>
                        <a:t>UAT</a:t>
                      </a:r>
                      <a:endParaRPr lang="en-GB" sz="1400" dirty="0">
                        <a:solidFill>
                          <a:srgbClr val="005C84"/>
                        </a:solidFill>
                        <a:latin typeface="Calibri" pitchFamily="34" charset="0"/>
                        <a:ea typeface="Arial"/>
                        <a:cs typeface="Calibri" pitchFamily="34" charset="0"/>
                      </a:endParaRPr>
                    </a:p>
                  </a:txBody>
                  <a:tcPr marL="61714" marR="61714" marT="8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c>
                  <a:txBody>
                    <a:bodyPr/>
                    <a:lstStyle/>
                    <a:p>
                      <a:pPr marL="0" marR="0" algn="r">
                        <a:lnSpc>
                          <a:spcPct val="115000"/>
                        </a:lnSpc>
                        <a:spcBef>
                          <a:spcPts val="0"/>
                        </a:spcBef>
                        <a:spcAft>
                          <a:spcPts val="0"/>
                        </a:spcAft>
                      </a:pPr>
                      <a:r>
                        <a:rPr lang="en-GB" sz="1400" dirty="0" smtClean="0">
                          <a:solidFill>
                            <a:srgbClr val="005C84"/>
                          </a:solidFill>
                          <a:latin typeface="Calibri" pitchFamily="34" charset="0"/>
                          <a:ea typeface="Arial"/>
                          <a:cs typeface="Calibri" pitchFamily="34" charset="0"/>
                        </a:rPr>
                        <a:t>March 2017</a:t>
                      </a:r>
                      <a:endParaRPr lang="en-GB" sz="1400" dirty="0">
                        <a:solidFill>
                          <a:srgbClr val="005C84"/>
                        </a:solidFill>
                        <a:latin typeface="Calibri" pitchFamily="34" charset="0"/>
                        <a:ea typeface="Arial"/>
                        <a:cs typeface="Calibri" pitchFamily="34" charset="0"/>
                      </a:endParaRPr>
                    </a:p>
                  </a:txBody>
                  <a:tcPr marL="61714" marR="61714" marT="8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c>
                  <a:txBody>
                    <a:bodyPr/>
                    <a:lstStyle/>
                    <a:p>
                      <a:pPr marL="0" marR="0" algn="ctr">
                        <a:lnSpc>
                          <a:spcPct val="115000"/>
                        </a:lnSpc>
                        <a:spcBef>
                          <a:spcPts val="0"/>
                        </a:spcBef>
                        <a:spcAft>
                          <a:spcPts val="0"/>
                        </a:spcAft>
                      </a:pPr>
                      <a:r>
                        <a:rPr lang="en-GB" sz="1400" dirty="0">
                          <a:solidFill>
                            <a:srgbClr val="005C84"/>
                          </a:solidFill>
                          <a:latin typeface="Calibri" pitchFamily="34" charset="0"/>
                          <a:ea typeface="Times New Roman"/>
                          <a:cs typeface="Calibri" pitchFamily="34" charset="0"/>
                        </a:rPr>
                        <a:t>SG</a:t>
                      </a:r>
                      <a:endParaRPr lang="en-GB" sz="1400" dirty="0">
                        <a:solidFill>
                          <a:srgbClr val="005C84"/>
                        </a:solidFill>
                        <a:latin typeface="Calibri" pitchFamily="34" charset="0"/>
                        <a:ea typeface="Arial"/>
                        <a:cs typeface="Calibri" pitchFamily="34" charset="0"/>
                      </a:endParaRPr>
                    </a:p>
                  </a:txBody>
                  <a:tcPr marL="61714" marR="61714" marT="8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c>
                  <a:txBody>
                    <a:bodyPr/>
                    <a:lstStyle/>
                    <a:p>
                      <a:pPr>
                        <a:lnSpc>
                          <a:spcPct val="107000"/>
                        </a:lnSpc>
                      </a:pPr>
                      <a:endParaRPr lang="en-GB" sz="1400" dirty="0">
                        <a:latin typeface="Calibri" pitchFamily="34" charset="0"/>
                        <a:ea typeface="Times New Roman"/>
                        <a:cs typeface="Calibri" pitchFamily="34" charset="0"/>
                      </a:endParaRPr>
                    </a:p>
                  </a:txBody>
                  <a:tcPr marL="61714" marR="61714" marT="800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F3F4"/>
                    </a:solid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bwMode="auto">
          <a:xfrm>
            <a:off x="1371600" y="114300"/>
            <a:ext cx="6096000" cy="400050"/>
          </a:xfrm>
          <a:noFill/>
          <a:ln algn="ctr">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altLang="en-US" sz="2400" b="1" smtClean="0">
                <a:solidFill>
                  <a:srgbClr val="153375"/>
                </a:solidFill>
                <a:latin typeface="Calibri" pitchFamily="34" charset="0"/>
              </a:rPr>
              <a:t>Key Processes and Procedures </a:t>
            </a:r>
          </a:p>
        </p:txBody>
      </p:sp>
      <p:graphicFrame>
        <p:nvGraphicFramePr>
          <p:cNvPr id="3" name="Table 2"/>
          <p:cNvGraphicFramePr>
            <a:graphicFrameLocks noGrp="1"/>
          </p:cNvGraphicFramePr>
          <p:nvPr/>
        </p:nvGraphicFramePr>
        <p:xfrm>
          <a:off x="228600" y="720725"/>
          <a:ext cx="8610600" cy="4290410"/>
        </p:xfrm>
        <a:graphic>
          <a:graphicData uri="http://schemas.openxmlformats.org/drawingml/2006/table">
            <a:tbl>
              <a:tblPr firstRow="1" firstCol="1" bandRow="1">
                <a:effectLst>
                  <a:outerShdw blurRad="50800" dist="38100" dir="2700000" algn="tl" rotWithShape="0">
                    <a:prstClr val="black">
                      <a:alpha val="40000"/>
                    </a:prstClr>
                  </a:outerShdw>
                </a:effectLst>
              </a:tblPr>
              <a:tblGrid>
                <a:gridCol w="1277316">
                  <a:extLst>
                    <a:ext uri="{9D8B030D-6E8A-4147-A177-3AD203B41FA5}"/>
                  </a:extLst>
                </a:gridCol>
                <a:gridCol w="7333284">
                  <a:extLst>
                    <a:ext uri="{9D8B030D-6E8A-4147-A177-3AD203B41FA5}"/>
                  </a:extLst>
                </a:gridCol>
              </a:tblGrid>
              <a:tr h="183208">
                <a:tc>
                  <a:txBody>
                    <a:bodyPr/>
                    <a:lstStyle/>
                    <a:p>
                      <a:pPr marL="0" marR="0" algn="ctr">
                        <a:lnSpc>
                          <a:spcPct val="115000"/>
                        </a:lnSpc>
                        <a:spcBef>
                          <a:spcPts val="0"/>
                        </a:spcBef>
                        <a:spcAft>
                          <a:spcPts val="0"/>
                        </a:spcAft>
                      </a:pPr>
                      <a:r>
                        <a:rPr lang="en-US" sz="1000" b="1" dirty="0">
                          <a:solidFill>
                            <a:schemeClr val="bg1"/>
                          </a:solidFill>
                          <a:effectLst/>
                          <a:latin typeface="Calibri" pitchFamily="34" charset="0"/>
                          <a:ea typeface="Calibri"/>
                          <a:cs typeface="Calibri" pitchFamily="34" charset="0"/>
                        </a:rPr>
                        <a:t>Process Name</a:t>
                      </a:r>
                      <a:endParaRPr lang="en-US" sz="1000" dirty="0">
                        <a:solidFill>
                          <a:schemeClr val="bg1"/>
                        </a:solidFill>
                        <a:effectLst/>
                        <a:latin typeface="Calibri" pitchFamily="34" charset="0"/>
                        <a:ea typeface="Calibri"/>
                        <a:cs typeface="Calibri" pitchFamily="34" charset="0"/>
                      </a:endParaRPr>
                    </a:p>
                  </a:txBody>
                  <a:tcPr marL="34871" marR="348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000" b="1" dirty="0">
                          <a:solidFill>
                            <a:schemeClr val="bg1"/>
                          </a:solidFill>
                          <a:effectLst/>
                          <a:latin typeface="Calibri" pitchFamily="34" charset="0"/>
                          <a:ea typeface="Calibri"/>
                          <a:cs typeface="Calibri" pitchFamily="34" charset="0"/>
                        </a:rPr>
                        <a:t>Description</a:t>
                      </a:r>
                      <a:endParaRPr lang="en-US" sz="1000" dirty="0">
                        <a:solidFill>
                          <a:schemeClr val="bg1"/>
                        </a:solidFill>
                        <a:effectLst/>
                        <a:latin typeface="Calibri" pitchFamily="34" charset="0"/>
                        <a:ea typeface="Calibri"/>
                        <a:cs typeface="Calibri" pitchFamily="34" charset="0"/>
                      </a:endParaRPr>
                    </a:p>
                  </a:txBody>
                  <a:tcPr marL="34871" marR="348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extLst>
              </a:tr>
              <a:tr h="366416">
                <a:tc>
                  <a:txBody>
                    <a:bodyPr/>
                    <a:lstStyle/>
                    <a:p>
                      <a:pPr marL="0" marR="0">
                        <a:lnSpc>
                          <a:spcPct val="115000"/>
                        </a:lnSpc>
                        <a:spcBef>
                          <a:spcPts val="0"/>
                        </a:spcBef>
                        <a:spcAft>
                          <a:spcPts val="0"/>
                        </a:spcAft>
                      </a:pPr>
                      <a:r>
                        <a:rPr lang="en-US" sz="1100" b="1" dirty="0" smtClean="0">
                          <a:solidFill>
                            <a:srgbClr val="002060"/>
                          </a:solidFill>
                          <a:effectLst/>
                          <a:latin typeface="Calibri" pitchFamily="34" charset="0"/>
                          <a:ea typeface="Calibri"/>
                          <a:cs typeface="Calibri" pitchFamily="34" charset="0"/>
                        </a:rPr>
                        <a:t>Requirement</a:t>
                      </a:r>
                      <a:r>
                        <a:rPr lang="en-US" sz="1100" b="1" baseline="0" dirty="0" smtClean="0">
                          <a:solidFill>
                            <a:srgbClr val="002060"/>
                          </a:solidFill>
                          <a:effectLst/>
                          <a:latin typeface="Calibri" pitchFamily="34" charset="0"/>
                          <a:ea typeface="Calibri"/>
                          <a:cs typeface="Calibri" pitchFamily="34" charset="0"/>
                        </a:rPr>
                        <a:t> Analysis</a:t>
                      </a:r>
                      <a:endParaRPr lang="en-US" sz="1100" dirty="0">
                        <a:solidFill>
                          <a:srgbClr val="002060"/>
                        </a:solidFill>
                        <a:effectLst/>
                        <a:latin typeface="Calibri" pitchFamily="34" charset="0"/>
                        <a:ea typeface="Calibri"/>
                        <a:cs typeface="Calibri" pitchFamily="34" charset="0"/>
                      </a:endParaRPr>
                    </a:p>
                  </a:txBody>
                  <a:tcPr marL="34871" marR="348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smtClean="0">
                          <a:solidFill>
                            <a:srgbClr val="002060"/>
                          </a:solidFill>
                          <a:effectLst/>
                          <a:latin typeface="Calibri" pitchFamily="34" charset="0"/>
                          <a:ea typeface="Calibri"/>
                          <a:cs typeface="Calibri" pitchFamily="34" charset="0"/>
                        </a:rPr>
                        <a:t>Once Business Requirement Document is obtained from Business Analyst after sign off , Tech Lead will </a:t>
                      </a:r>
                      <a:r>
                        <a:rPr lang="en-US" sz="1100" dirty="0" err="1" smtClean="0">
                          <a:solidFill>
                            <a:srgbClr val="002060"/>
                          </a:solidFill>
                          <a:effectLst/>
                          <a:latin typeface="Calibri" pitchFamily="34" charset="0"/>
                          <a:ea typeface="Calibri"/>
                          <a:cs typeface="Calibri" pitchFamily="34" charset="0"/>
                        </a:rPr>
                        <a:t>Analyse</a:t>
                      </a:r>
                      <a:r>
                        <a:rPr lang="en-US" sz="1100" dirty="0" smtClean="0">
                          <a:solidFill>
                            <a:srgbClr val="002060"/>
                          </a:solidFill>
                          <a:effectLst/>
                          <a:latin typeface="Calibri" pitchFamily="34" charset="0"/>
                          <a:ea typeface="Calibri"/>
                          <a:cs typeface="Calibri" pitchFamily="34" charset="0"/>
                        </a:rPr>
                        <a:t> the requirement , Technologies to be implemented , Resources and Estimation</a:t>
                      </a:r>
                      <a:r>
                        <a:rPr lang="en-US" sz="1100" baseline="0" dirty="0" smtClean="0">
                          <a:solidFill>
                            <a:srgbClr val="002060"/>
                          </a:solidFill>
                          <a:effectLst/>
                          <a:latin typeface="Calibri" pitchFamily="34" charset="0"/>
                          <a:ea typeface="Calibri"/>
                          <a:cs typeface="Calibri" pitchFamily="34" charset="0"/>
                        </a:rPr>
                        <a:t> for this requirement.</a:t>
                      </a:r>
                      <a:endParaRPr lang="en-US" sz="1100" dirty="0">
                        <a:solidFill>
                          <a:srgbClr val="002060"/>
                        </a:solidFill>
                        <a:effectLst/>
                        <a:latin typeface="Calibri" pitchFamily="34" charset="0"/>
                        <a:ea typeface="Calibri"/>
                        <a:cs typeface="Calibri" pitchFamily="34" charset="0"/>
                      </a:endParaRPr>
                    </a:p>
                  </a:txBody>
                  <a:tcPr marL="34871" marR="348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366416">
                <a:tc>
                  <a:txBody>
                    <a:bodyPr/>
                    <a:lstStyle/>
                    <a:p>
                      <a:pPr marL="0" marR="0">
                        <a:lnSpc>
                          <a:spcPct val="115000"/>
                        </a:lnSpc>
                        <a:spcBef>
                          <a:spcPts val="0"/>
                        </a:spcBef>
                        <a:spcAft>
                          <a:spcPts val="0"/>
                        </a:spcAft>
                      </a:pPr>
                      <a:r>
                        <a:rPr lang="en-US" sz="1100" b="1" dirty="0" smtClean="0">
                          <a:solidFill>
                            <a:srgbClr val="002060"/>
                          </a:solidFill>
                          <a:effectLst/>
                          <a:latin typeface="Calibri" pitchFamily="34" charset="0"/>
                          <a:ea typeface="Calibri"/>
                          <a:cs typeface="Calibri" pitchFamily="34" charset="0"/>
                        </a:rPr>
                        <a:t>Design</a:t>
                      </a:r>
                      <a:endParaRPr lang="en-US" sz="1100" dirty="0">
                        <a:solidFill>
                          <a:srgbClr val="002060"/>
                        </a:solidFill>
                        <a:effectLst/>
                        <a:latin typeface="Calibri" pitchFamily="34" charset="0"/>
                        <a:ea typeface="Calibri"/>
                        <a:cs typeface="Calibri" pitchFamily="34" charset="0"/>
                      </a:endParaRPr>
                    </a:p>
                  </a:txBody>
                  <a:tcPr marL="34871" marR="348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smtClean="0">
                          <a:solidFill>
                            <a:srgbClr val="002060"/>
                          </a:solidFill>
                          <a:effectLst/>
                          <a:latin typeface="Calibri" pitchFamily="34" charset="0"/>
                          <a:ea typeface="Calibri"/>
                          <a:cs typeface="Calibri" pitchFamily="34" charset="0"/>
                        </a:rPr>
                        <a:t>Tech lead will provide Structure</a:t>
                      </a:r>
                      <a:r>
                        <a:rPr lang="en-US" sz="1100" baseline="0" dirty="0" smtClean="0">
                          <a:solidFill>
                            <a:srgbClr val="002060"/>
                          </a:solidFill>
                          <a:effectLst/>
                          <a:latin typeface="Calibri" pitchFamily="34" charset="0"/>
                          <a:ea typeface="Calibri"/>
                          <a:cs typeface="Calibri" pitchFamily="34" charset="0"/>
                        </a:rPr>
                        <a:t> of the Project , Stream to deliver the change in Version Control Tool , UML diagram for the given requirement and Statement Of Work on code flow from Presentation tier to Persistence tier.</a:t>
                      </a:r>
                      <a:endParaRPr lang="en-US" sz="1100" dirty="0">
                        <a:solidFill>
                          <a:srgbClr val="002060"/>
                        </a:solidFill>
                        <a:effectLst/>
                        <a:latin typeface="Calibri" pitchFamily="34" charset="0"/>
                        <a:ea typeface="Calibri"/>
                        <a:cs typeface="Calibri" pitchFamily="34" charset="0"/>
                      </a:endParaRPr>
                    </a:p>
                  </a:txBody>
                  <a:tcPr marL="34871" marR="348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366416">
                <a:tc>
                  <a:txBody>
                    <a:bodyPr/>
                    <a:lstStyle/>
                    <a:p>
                      <a:pPr marL="0" marR="0">
                        <a:lnSpc>
                          <a:spcPct val="115000"/>
                        </a:lnSpc>
                        <a:spcBef>
                          <a:spcPts val="0"/>
                        </a:spcBef>
                        <a:spcAft>
                          <a:spcPts val="0"/>
                        </a:spcAft>
                      </a:pPr>
                      <a:r>
                        <a:rPr lang="en-US" sz="1100" b="1" dirty="0" smtClean="0">
                          <a:solidFill>
                            <a:srgbClr val="002060"/>
                          </a:solidFill>
                          <a:effectLst/>
                          <a:latin typeface="Calibri" pitchFamily="34" charset="0"/>
                          <a:ea typeface="Calibri"/>
                          <a:cs typeface="Calibri" pitchFamily="34" charset="0"/>
                        </a:rPr>
                        <a:t>Construction</a:t>
                      </a:r>
                      <a:endParaRPr lang="en-US" sz="1100" dirty="0">
                        <a:solidFill>
                          <a:srgbClr val="002060"/>
                        </a:solidFill>
                        <a:effectLst/>
                        <a:latin typeface="Calibri" pitchFamily="34" charset="0"/>
                        <a:ea typeface="Calibri"/>
                        <a:cs typeface="Calibri" pitchFamily="34" charset="0"/>
                      </a:endParaRPr>
                    </a:p>
                  </a:txBody>
                  <a:tcPr marL="34871" marR="348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smtClean="0">
                          <a:solidFill>
                            <a:srgbClr val="002060"/>
                          </a:solidFill>
                          <a:effectLst/>
                          <a:latin typeface="Calibri" pitchFamily="34" charset="0"/>
                          <a:ea typeface="Calibri"/>
                          <a:cs typeface="Calibri" pitchFamily="34" charset="0"/>
                        </a:rPr>
                        <a:t>After finalizing the requirement and design , developer will</a:t>
                      </a:r>
                      <a:r>
                        <a:rPr lang="en-US" sz="1100" baseline="0" dirty="0" smtClean="0">
                          <a:solidFill>
                            <a:srgbClr val="002060"/>
                          </a:solidFill>
                          <a:effectLst/>
                          <a:latin typeface="Calibri" pitchFamily="34" charset="0"/>
                          <a:ea typeface="Calibri"/>
                          <a:cs typeface="Calibri" pitchFamily="34" charset="0"/>
                        </a:rPr>
                        <a:t> start to work on implementing the requirement. Code review will be done by Lead after the development.</a:t>
                      </a:r>
                      <a:endParaRPr lang="en-US" sz="1100" dirty="0">
                        <a:solidFill>
                          <a:srgbClr val="002060"/>
                        </a:solidFill>
                        <a:effectLst/>
                        <a:latin typeface="Calibri" pitchFamily="34" charset="0"/>
                        <a:ea typeface="Calibri"/>
                        <a:cs typeface="Calibri" pitchFamily="34" charset="0"/>
                      </a:endParaRPr>
                    </a:p>
                  </a:txBody>
                  <a:tcPr marL="34871" marR="348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366416">
                <a:tc>
                  <a:txBody>
                    <a:bodyPr/>
                    <a:lstStyle/>
                    <a:p>
                      <a:pPr marL="0" marR="0">
                        <a:lnSpc>
                          <a:spcPct val="115000"/>
                        </a:lnSpc>
                        <a:spcBef>
                          <a:spcPts val="0"/>
                        </a:spcBef>
                        <a:spcAft>
                          <a:spcPts val="0"/>
                        </a:spcAft>
                      </a:pPr>
                      <a:r>
                        <a:rPr lang="en-US" sz="1100" b="1" dirty="0" smtClean="0">
                          <a:solidFill>
                            <a:srgbClr val="002060"/>
                          </a:solidFill>
                          <a:effectLst/>
                          <a:latin typeface="Calibri" pitchFamily="34" charset="0"/>
                          <a:ea typeface="Calibri"/>
                          <a:cs typeface="Calibri" pitchFamily="34" charset="0"/>
                        </a:rPr>
                        <a:t>Testing</a:t>
                      </a:r>
                      <a:endParaRPr lang="en-US" sz="1100" dirty="0">
                        <a:solidFill>
                          <a:srgbClr val="002060"/>
                        </a:solidFill>
                        <a:effectLst/>
                        <a:latin typeface="Calibri" pitchFamily="34" charset="0"/>
                        <a:ea typeface="Calibri"/>
                        <a:cs typeface="Calibri" pitchFamily="34" charset="0"/>
                      </a:endParaRPr>
                    </a:p>
                  </a:txBody>
                  <a:tcPr marL="34871" marR="348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100" dirty="0" smtClean="0">
                          <a:solidFill>
                            <a:srgbClr val="002060"/>
                          </a:solidFill>
                          <a:effectLst/>
                          <a:latin typeface="Calibri" pitchFamily="34" charset="0"/>
                          <a:ea typeface="Calibri"/>
                          <a:cs typeface="Calibri" pitchFamily="34" charset="0"/>
                        </a:rPr>
                        <a:t>Unit test case will be prepared by the developer that includes testing the modules within the application system.</a:t>
                      </a:r>
                    </a:p>
                    <a:p>
                      <a:pPr marL="0" marR="0">
                        <a:lnSpc>
                          <a:spcPct val="115000"/>
                        </a:lnSpc>
                        <a:spcBef>
                          <a:spcPts val="0"/>
                        </a:spcBef>
                        <a:spcAft>
                          <a:spcPts val="0"/>
                        </a:spcAft>
                      </a:pPr>
                      <a:r>
                        <a:rPr lang="en-US" sz="1100" dirty="0" smtClean="0">
                          <a:solidFill>
                            <a:srgbClr val="002060"/>
                          </a:solidFill>
                          <a:effectLst/>
                          <a:latin typeface="Calibri" pitchFamily="34" charset="0"/>
                          <a:ea typeface="Calibri"/>
                          <a:cs typeface="Calibri" pitchFamily="34" charset="0"/>
                        </a:rPr>
                        <a:t>Connectivity testing will be established for the interface system.</a:t>
                      </a:r>
                      <a:endParaRPr lang="en-US" sz="1100" dirty="0">
                        <a:solidFill>
                          <a:srgbClr val="002060"/>
                        </a:solidFill>
                        <a:effectLst/>
                        <a:latin typeface="Calibri" pitchFamily="34" charset="0"/>
                        <a:ea typeface="Calibri"/>
                        <a:cs typeface="Calibri" pitchFamily="34" charset="0"/>
                      </a:endParaRPr>
                    </a:p>
                  </a:txBody>
                  <a:tcPr marL="34871" marR="348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r h="2564914">
                <a:tc>
                  <a:txBody>
                    <a:bodyPr/>
                    <a:lstStyle/>
                    <a:p>
                      <a:pPr marL="0" marR="0">
                        <a:lnSpc>
                          <a:spcPct val="115000"/>
                        </a:lnSpc>
                        <a:spcBef>
                          <a:spcPts val="0"/>
                        </a:spcBef>
                        <a:spcAft>
                          <a:spcPts val="0"/>
                        </a:spcAft>
                      </a:pPr>
                      <a:r>
                        <a:rPr lang="en-US" sz="1100" b="1" dirty="0" smtClean="0">
                          <a:solidFill>
                            <a:srgbClr val="002060"/>
                          </a:solidFill>
                          <a:effectLst/>
                          <a:latin typeface="Calibri" pitchFamily="34" charset="0"/>
                          <a:ea typeface="Calibri"/>
                          <a:cs typeface="Calibri" pitchFamily="34" charset="0"/>
                        </a:rPr>
                        <a:t>Release</a:t>
                      </a:r>
                      <a:endParaRPr lang="en-US" sz="1100" dirty="0">
                        <a:solidFill>
                          <a:srgbClr val="002060"/>
                        </a:solidFill>
                        <a:effectLst/>
                        <a:latin typeface="Calibri" pitchFamily="34" charset="0"/>
                        <a:ea typeface="Calibri"/>
                        <a:cs typeface="Calibri" pitchFamily="34" charset="0"/>
                      </a:endParaRPr>
                    </a:p>
                  </a:txBody>
                  <a:tcPr marL="34871" marR="348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100" dirty="0" smtClean="0">
                          <a:solidFill>
                            <a:srgbClr val="002060"/>
                          </a:solidFill>
                          <a:effectLst/>
                          <a:latin typeface="Calibri" pitchFamily="34" charset="0"/>
                          <a:ea typeface="Calibri"/>
                          <a:cs typeface="Calibri" pitchFamily="34" charset="0"/>
                        </a:rPr>
                        <a:t>Arrange KT to PSS and get the sign off for PSS KT.</a:t>
                      </a:r>
                    </a:p>
                    <a:p>
                      <a:pPr marL="0" marR="0" algn="just">
                        <a:lnSpc>
                          <a:spcPct val="115000"/>
                        </a:lnSpc>
                        <a:spcBef>
                          <a:spcPts val="0"/>
                        </a:spcBef>
                        <a:spcAft>
                          <a:spcPts val="0"/>
                        </a:spcAft>
                      </a:pPr>
                      <a:r>
                        <a:rPr lang="en-US" sz="1100" dirty="0" smtClean="0">
                          <a:solidFill>
                            <a:srgbClr val="002060"/>
                          </a:solidFill>
                          <a:effectLst/>
                          <a:latin typeface="Calibri" pitchFamily="34" charset="0"/>
                          <a:ea typeface="Calibri"/>
                          <a:cs typeface="Calibri" pitchFamily="34" charset="0"/>
                        </a:rPr>
                        <a:t>Prepare the PRA sheet and send it to TSM and get the approval.</a:t>
                      </a:r>
                    </a:p>
                    <a:p>
                      <a:pPr marL="0" marR="0" algn="just">
                        <a:lnSpc>
                          <a:spcPct val="115000"/>
                        </a:lnSpc>
                        <a:spcBef>
                          <a:spcPts val="0"/>
                        </a:spcBef>
                        <a:spcAft>
                          <a:spcPts val="0"/>
                        </a:spcAft>
                      </a:pPr>
                      <a:r>
                        <a:rPr lang="en-US" sz="1100" dirty="0" smtClean="0">
                          <a:solidFill>
                            <a:srgbClr val="002060"/>
                          </a:solidFill>
                          <a:effectLst/>
                          <a:latin typeface="Calibri" pitchFamily="34" charset="0"/>
                          <a:ea typeface="Calibri"/>
                          <a:cs typeface="Calibri" pitchFamily="34" charset="0"/>
                        </a:rPr>
                        <a:t>Send the change list and supporting document to the CAB coordinator.</a:t>
                      </a:r>
                    </a:p>
                    <a:p>
                      <a:pPr marL="0" marR="0" algn="just">
                        <a:lnSpc>
                          <a:spcPct val="115000"/>
                        </a:lnSpc>
                        <a:spcBef>
                          <a:spcPts val="0"/>
                        </a:spcBef>
                        <a:spcAft>
                          <a:spcPts val="0"/>
                        </a:spcAft>
                      </a:pPr>
                      <a:r>
                        <a:rPr lang="en-US" sz="1100" dirty="0" smtClean="0">
                          <a:solidFill>
                            <a:srgbClr val="002060"/>
                          </a:solidFill>
                          <a:effectLst/>
                          <a:latin typeface="Calibri" pitchFamily="34" charset="0"/>
                          <a:ea typeface="Calibri"/>
                          <a:cs typeface="Calibri" pitchFamily="34" charset="0"/>
                        </a:rPr>
                        <a:t>Arrange the walkthrough with implementer , if required.</a:t>
                      </a:r>
                    </a:p>
                    <a:p>
                      <a:pPr marL="0" marR="0" algn="just">
                        <a:lnSpc>
                          <a:spcPct val="115000"/>
                        </a:lnSpc>
                        <a:spcBef>
                          <a:spcPts val="0"/>
                        </a:spcBef>
                        <a:spcAft>
                          <a:spcPts val="0"/>
                        </a:spcAft>
                      </a:pPr>
                      <a:r>
                        <a:rPr lang="en-US" sz="1100" dirty="0" smtClean="0">
                          <a:solidFill>
                            <a:srgbClr val="002060"/>
                          </a:solidFill>
                          <a:effectLst/>
                          <a:latin typeface="Calibri" pitchFamily="34" charset="0"/>
                          <a:ea typeface="Calibri"/>
                          <a:cs typeface="Calibri" pitchFamily="34" charset="0"/>
                        </a:rPr>
                        <a:t>Production DOD needs to raised and get the production binaries.</a:t>
                      </a:r>
                    </a:p>
                    <a:p>
                      <a:pPr marL="0" marR="0" algn="just">
                        <a:lnSpc>
                          <a:spcPct val="115000"/>
                        </a:lnSpc>
                        <a:spcBef>
                          <a:spcPts val="0"/>
                        </a:spcBef>
                        <a:spcAft>
                          <a:spcPts val="0"/>
                        </a:spcAft>
                      </a:pPr>
                      <a:r>
                        <a:rPr lang="en-US" sz="1100" dirty="0" smtClean="0">
                          <a:solidFill>
                            <a:srgbClr val="002060"/>
                          </a:solidFill>
                          <a:effectLst/>
                          <a:latin typeface="Calibri" pitchFamily="34" charset="0"/>
                          <a:ea typeface="Calibri"/>
                          <a:cs typeface="Calibri" pitchFamily="34" charset="0"/>
                        </a:rPr>
                        <a:t>Once the change was submitted, then approvals needs to get from implementer.</a:t>
                      </a:r>
                    </a:p>
                    <a:p>
                      <a:pPr marL="0" marR="0" algn="just">
                        <a:lnSpc>
                          <a:spcPct val="115000"/>
                        </a:lnSpc>
                        <a:spcBef>
                          <a:spcPts val="0"/>
                        </a:spcBef>
                        <a:spcAft>
                          <a:spcPts val="0"/>
                        </a:spcAft>
                      </a:pPr>
                      <a:r>
                        <a:rPr lang="en-US" sz="1100" dirty="0" smtClean="0">
                          <a:solidFill>
                            <a:srgbClr val="002060"/>
                          </a:solidFill>
                          <a:effectLst/>
                          <a:latin typeface="Calibri" pitchFamily="34" charset="0"/>
                          <a:ea typeface="Calibri"/>
                          <a:cs typeface="Calibri" pitchFamily="34" charset="0"/>
                        </a:rPr>
                        <a:t>Change will be presented in the </a:t>
                      </a:r>
                      <a:r>
                        <a:rPr lang="en-US" sz="1100" dirty="0" err="1" smtClean="0">
                          <a:solidFill>
                            <a:srgbClr val="002060"/>
                          </a:solidFill>
                          <a:effectLst/>
                          <a:latin typeface="Calibri" pitchFamily="34" charset="0"/>
                          <a:ea typeface="Calibri"/>
                          <a:cs typeface="Calibri" pitchFamily="34" charset="0"/>
                        </a:rPr>
                        <a:t>precab</a:t>
                      </a:r>
                      <a:r>
                        <a:rPr lang="en-US" sz="1100" dirty="0" smtClean="0">
                          <a:solidFill>
                            <a:srgbClr val="002060"/>
                          </a:solidFill>
                          <a:effectLst/>
                          <a:latin typeface="Calibri" pitchFamily="34" charset="0"/>
                          <a:ea typeface="Calibri"/>
                          <a:cs typeface="Calibri" pitchFamily="34" charset="0"/>
                        </a:rPr>
                        <a:t> and get the </a:t>
                      </a:r>
                      <a:r>
                        <a:rPr lang="en-US" sz="1100" dirty="0" err="1" smtClean="0">
                          <a:solidFill>
                            <a:srgbClr val="002060"/>
                          </a:solidFill>
                          <a:effectLst/>
                          <a:latin typeface="Calibri" pitchFamily="34" charset="0"/>
                          <a:ea typeface="Calibri"/>
                          <a:cs typeface="Calibri" pitchFamily="34" charset="0"/>
                        </a:rPr>
                        <a:t>precab</a:t>
                      </a:r>
                      <a:r>
                        <a:rPr lang="en-US" sz="1100" dirty="0" smtClean="0">
                          <a:solidFill>
                            <a:srgbClr val="002060"/>
                          </a:solidFill>
                          <a:effectLst/>
                          <a:latin typeface="Calibri" pitchFamily="34" charset="0"/>
                          <a:ea typeface="Calibri"/>
                          <a:cs typeface="Calibri" pitchFamily="34" charset="0"/>
                        </a:rPr>
                        <a:t> approval.</a:t>
                      </a:r>
                    </a:p>
                    <a:p>
                      <a:pPr marL="0" marR="0" algn="just">
                        <a:lnSpc>
                          <a:spcPct val="115000"/>
                        </a:lnSpc>
                        <a:spcBef>
                          <a:spcPts val="0"/>
                        </a:spcBef>
                        <a:spcAft>
                          <a:spcPts val="0"/>
                        </a:spcAft>
                      </a:pPr>
                      <a:r>
                        <a:rPr lang="en-US" sz="1100" dirty="0" smtClean="0">
                          <a:solidFill>
                            <a:srgbClr val="002060"/>
                          </a:solidFill>
                          <a:effectLst/>
                          <a:latin typeface="Calibri" pitchFamily="34" charset="0"/>
                          <a:ea typeface="Calibri"/>
                          <a:cs typeface="Calibri" pitchFamily="34" charset="0"/>
                        </a:rPr>
                        <a:t>Once the </a:t>
                      </a:r>
                      <a:r>
                        <a:rPr lang="en-US" sz="1100" dirty="0" err="1" smtClean="0">
                          <a:solidFill>
                            <a:srgbClr val="002060"/>
                          </a:solidFill>
                          <a:effectLst/>
                          <a:latin typeface="Calibri" pitchFamily="34" charset="0"/>
                          <a:ea typeface="Calibri"/>
                          <a:cs typeface="Calibri" pitchFamily="34" charset="0"/>
                        </a:rPr>
                        <a:t>precab</a:t>
                      </a:r>
                      <a:r>
                        <a:rPr lang="en-US" sz="1100" dirty="0" smtClean="0">
                          <a:solidFill>
                            <a:srgbClr val="002060"/>
                          </a:solidFill>
                          <a:effectLst/>
                          <a:latin typeface="Calibri" pitchFamily="34" charset="0"/>
                          <a:ea typeface="Calibri"/>
                          <a:cs typeface="Calibri" pitchFamily="34" charset="0"/>
                        </a:rPr>
                        <a:t> is approval then the change will move to CAB.</a:t>
                      </a:r>
                    </a:p>
                    <a:p>
                      <a:pPr marL="0" marR="0" algn="just">
                        <a:lnSpc>
                          <a:spcPct val="115000"/>
                        </a:lnSpc>
                        <a:spcBef>
                          <a:spcPts val="0"/>
                        </a:spcBef>
                        <a:spcAft>
                          <a:spcPts val="0"/>
                        </a:spcAft>
                      </a:pPr>
                      <a:r>
                        <a:rPr lang="en-US" sz="1100" dirty="0" smtClean="0">
                          <a:solidFill>
                            <a:srgbClr val="002060"/>
                          </a:solidFill>
                          <a:effectLst/>
                          <a:latin typeface="Calibri" pitchFamily="34" charset="0"/>
                          <a:ea typeface="Calibri"/>
                          <a:cs typeface="Calibri" pitchFamily="34" charset="0"/>
                        </a:rPr>
                        <a:t>Change will be present in the CAB and get the approval.</a:t>
                      </a:r>
                    </a:p>
                    <a:p>
                      <a:pPr marL="0" marR="0" algn="just">
                        <a:lnSpc>
                          <a:spcPct val="115000"/>
                        </a:lnSpc>
                        <a:spcBef>
                          <a:spcPts val="0"/>
                        </a:spcBef>
                        <a:spcAft>
                          <a:spcPts val="0"/>
                        </a:spcAft>
                      </a:pPr>
                      <a:r>
                        <a:rPr lang="en-US" sz="1100" dirty="0" smtClean="0">
                          <a:solidFill>
                            <a:srgbClr val="002060"/>
                          </a:solidFill>
                          <a:effectLst/>
                          <a:latin typeface="Calibri" pitchFamily="34" charset="0"/>
                          <a:ea typeface="Calibri"/>
                          <a:cs typeface="Calibri" pitchFamily="34" charset="0"/>
                        </a:rPr>
                        <a:t>Implementer will do deployment according to the AIG.</a:t>
                      </a:r>
                    </a:p>
                    <a:p>
                      <a:pPr marL="0" marR="0" algn="just">
                        <a:lnSpc>
                          <a:spcPct val="115000"/>
                        </a:lnSpc>
                        <a:spcBef>
                          <a:spcPts val="0"/>
                        </a:spcBef>
                        <a:spcAft>
                          <a:spcPts val="0"/>
                        </a:spcAft>
                      </a:pPr>
                      <a:r>
                        <a:rPr lang="en-US" sz="1100" dirty="0" smtClean="0">
                          <a:solidFill>
                            <a:srgbClr val="002060"/>
                          </a:solidFill>
                          <a:effectLst/>
                          <a:latin typeface="Calibri" pitchFamily="34" charset="0"/>
                          <a:ea typeface="Calibri"/>
                          <a:cs typeface="Calibri" pitchFamily="34" charset="0"/>
                        </a:rPr>
                        <a:t>Sanity verification will be done by Dev team.</a:t>
                      </a:r>
                    </a:p>
                    <a:p>
                      <a:pPr marL="0" marR="0" algn="just">
                        <a:lnSpc>
                          <a:spcPct val="115000"/>
                        </a:lnSpc>
                        <a:spcBef>
                          <a:spcPts val="0"/>
                        </a:spcBef>
                        <a:spcAft>
                          <a:spcPts val="0"/>
                        </a:spcAft>
                      </a:pPr>
                      <a:r>
                        <a:rPr lang="en-US" sz="1100" dirty="0" smtClean="0">
                          <a:solidFill>
                            <a:srgbClr val="002060"/>
                          </a:solidFill>
                          <a:effectLst/>
                          <a:latin typeface="Calibri" pitchFamily="34" charset="0"/>
                          <a:ea typeface="Calibri"/>
                          <a:cs typeface="Calibri" pitchFamily="34" charset="0"/>
                        </a:rPr>
                        <a:t>Once the deployment is completed , the Dev team will ask the business user will do the testing.</a:t>
                      </a:r>
                    </a:p>
                    <a:p>
                      <a:pPr marL="0" marR="0" algn="just">
                        <a:lnSpc>
                          <a:spcPct val="115000"/>
                        </a:lnSpc>
                        <a:spcBef>
                          <a:spcPts val="0"/>
                        </a:spcBef>
                        <a:spcAft>
                          <a:spcPts val="0"/>
                        </a:spcAft>
                      </a:pPr>
                      <a:r>
                        <a:rPr lang="en-US" sz="1100" dirty="0" smtClean="0">
                          <a:solidFill>
                            <a:srgbClr val="002060"/>
                          </a:solidFill>
                          <a:effectLst/>
                          <a:latin typeface="Calibri" pitchFamily="34" charset="0"/>
                          <a:ea typeface="Calibri"/>
                          <a:cs typeface="Calibri" pitchFamily="34" charset="0"/>
                        </a:rPr>
                        <a:t>Business user will share the UVT sign off.</a:t>
                      </a:r>
                    </a:p>
                  </a:txBody>
                  <a:tcPr marL="34871" marR="3487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extLst>
              </a:tr>
            </a:tbl>
          </a:graphicData>
        </a:graphic>
      </p:graphicFrame>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609600"/>
          </a:xfrm>
        </p:spPr>
        <p:txBody>
          <a:bodyPr/>
          <a:lstStyle/>
          <a:p>
            <a:pPr algn="l"/>
            <a:r>
              <a:rPr lang="en-GB" sz="2400" b="1" dirty="0" smtClean="0">
                <a:solidFill>
                  <a:srgbClr val="002060"/>
                </a:solidFill>
                <a:latin typeface="Calibri" pitchFamily="34" charset="0"/>
                <a:cs typeface="Calibri" pitchFamily="34" charset="0"/>
              </a:rPr>
              <a:t>             Business Users</a:t>
            </a:r>
            <a:endParaRPr lang="en-GB" sz="2400" b="1" dirty="0">
              <a:solidFill>
                <a:srgbClr val="002060"/>
              </a:solidFill>
              <a:latin typeface="Calibri" pitchFamily="34" charset="0"/>
              <a:cs typeface="Calibri" pitchFamily="34" charset="0"/>
            </a:endParaRPr>
          </a:p>
        </p:txBody>
      </p:sp>
      <p:sp>
        <p:nvSpPr>
          <p:cNvPr id="5" name="Content Placeholder 4"/>
          <p:cNvSpPr>
            <a:spLocks noGrp="1"/>
          </p:cNvSpPr>
          <p:nvPr>
            <p:ph idx="1"/>
          </p:nvPr>
        </p:nvSpPr>
        <p:spPr/>
        <p:txBody>
          <a:bodyPr/>
          <a:lstStyle/>
          <a:p>
            <a:r>
              <a:rPr lang="en-GB" sz="1400" dirty="0" smtClean="0">
                <a:latin typeface="Calibri" pitchFamily="34" charset="0"/>
                <a:cs typeface="Calibri" pitchFamily="34" charset="0"/>
              </a:rPr>
              <a:t>Around  159 are exist for </a:t>
            </a:r>
            <a:r>
              <a:rPr lang="en-GB" sz="1400" dirty="0" smtClean="0">
                <a:latin typeface="Calibri" pitchFamily="34" charset="0"/>
                <a:cs typeface="Calibri" pitchFamily="34" charset="0"/>
              </a:rPr>
              <a:t>TRANSACT</a:t>
            </a:r>
            <a:r>
              <a:rPr lang="en-GB" sz="1400" dirty="0" smtClean="0">
                <a:latin typeface="Calibri" pitchFamily="34" charset="0"/>
                <a:cs typeface="Calibri" pitchFamily="34" charset="0"/>
              </a:rPr>
              <a:t> </a:t>
            </a:r>
            <a:r>
              <a:rPr lang="en-GB" sz="1400" dirty="0" smtClean="0">
                <a:latin typeface="Calibri" pitchFamily="34" charset="0"/>
                <a:cs typeface="Calibri" pitchFamily="34" charset="0"/>
              </a:rPr>
              <a:t>application in Singapore.</a:t>
            </a:r>
          </a:p>
          <a:p>
            <a:pPr>
              <a:buNone/>
            </a:pPr>
            <a:endParaRPr lang="en-GB" sz="1400" dirty="0" smtClean="0">
              <a:latin typeface="Calibri" pitchFamily="34" charset="0"/>
              <a:cs typeface="Calibri" pitchFamily="34" charset="0"/>
            </a:endParaRPr>
          </a:p>
          <a:p>
            <a:r>
              <a:rPr lang="en-GB" sz="1400" dirty="0" smtClean="0">
                <a:latin typeface="Calibri" pitchFamily="34" charset="0"/>
                <a:cs typeface="Calibri" pitchFamily="34" charset="0"/>
              </a:rPr>
              <a:t>Those user List is available in the attached excel.</a:t>
            </a:r>
          </a:p>
          <a:p>
            <a:endParaRPr lang="en-GB" sz="1100" dirty="0" smtClean="0">
              <a:latin typeface="Calibri" pitchFamily="34" charset="0"/>
              <a:cs typeface="Calibri" pitchFamily="34" charset="0"/>
            </a:endParaRPr>
          </a:p>
          <a:p>
            <a:endParaRPr lang="en-GB" sz="1100" dirty="0" smtClean="0">
              <a:latin typeface="Calibri" pitchFamily="34" charset="0"/>
              <a:cs typeface="Calibri" pitchFamily="34" charset="0"/>
            </a:endParaRPr>
          </a:p>
          <a:p>
            <a:endParaRPr lang="en-GB" sz="1100" dirty="0" smtClean="0">
              <a:latin typeface="Calibri" pitchFamily="34" charset="0"/>
              <a:cs typeface="Calibri" pitchFamily="34" charset="0"/>
            </a:endParaRPr>
          </a:p>
          <a:p>
            <a:endParaRPr lang="en-GB" sz="1100" dirty="0">
              <a:latin typeface="Calibri" pitchFamily="34" charset="0"/>
              <a:cs typeface="Calibri" pitchFamily="34" charset="0"/>
            </a:endParaRPr>
          </a:p>
        </p:txBody>
      </p:sp>
      <p:sp>
        <p:nvSpPr>
          <p:cNvPr id="7" name="Rounded Rectangle 6"/>
          <p:cNvSpPr/>
          <p:nvPr/>
        </p:nvSpPr>
        <p:spPr bwMode="auto">
          <a:xfrm>
            <a:off x="152400" y="819150"/>
            <a:ext cx="8839200" cy="4114800"/>
          </a:xfrm>
          <a:prstGeom prst="roundRect">
            <a:avLst>
              <a:gd name="adj" fmla="val 3071"/>
            </a:avLst>
          </a:prstGeom>
          <a:noFill/>
          <a:ln w="28575" cap="flat" cmpd="sng" algn="ctr">
            <a:solidFill>
              <a:srgbClr val="0000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graphicFrame>
        <p:nvGraphicFramePr>
          <p:cNvPr id="10" name="Object 9"/>
          <p:cNvGraphicFramePr>
            <a:graphicFrameLocks noChangeAspect="1"/>
          </p:cNvGraphicFramePr>
          <p:nvPr/>
        </p:nvGraphicFramePr>
        <p:xfrm>
          <a:off x="990600" y="2647950"/>
          <a:ext cx="914400" cy="771525"/>
        </p:xfrm>
        <a:graphic>
          <a:graphicData uri="http://schemas.openxmlformats.org/presentationml/2006/ole">
            <p:oleObj spid="_x0000_s43010" name="Worksheet" showAsIcon="1" r:id="rId3" imgW="914400" imgH="771480" progId="Excel.Sheet.12">
              <p:embed/>
            </p:oleObj>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title"/>
          </p:nvPr>
        </p:nvSpPr>
        <p:spPr bwMode="auto">
          <a:xfrm>
            <a:off x="1371600" y="114300"/>
            <a:ext cx="3200400" cy="400050"/>
          </a:xfrm>
          <a:noFill/>
          <a:ln algn="ctr">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altLang="en-US" sz="2400" b="1" dirty="0" smtClean="0">
                <a:solidFill>
                  <a:srgbClr val="153375"/>
                </a:solidFill>
                <a:latin typeface="Calibri" pitchFamily="34" charset="0"/>
              </a:rPr>
              <a:t>KT Session Overview</a:t>
            </a:r>
          </a:p>
        </p:txBody>
      </p:sp>
      <p:graphicFrame>
        <p:nvGraphicFramePr>
          <p:cNvPr id="3" name="Table 2"/>
          <p:cNvGraphicFramePr>
            <a:graphicFrameLocks noGrp="1"/>
          </p:cNvGraphicFramePr>
          <p:nvPr/>
        </p:nvGraphicFramePr>
        <p:xfrm>
          <a:off x="152400" y="630570"/>
          <a:ext cx="7772400" cy="4249477"/>
        </p:xfrm>
        <a:graphic>
          <a:graphicData uri="http://schemas.openxmlformats.org/drawingml/2006/table">
            <a:tbl>
              <a:tblPr firstRow="1" bandRow="1">
                <a:tableStyleId>{5940675A-B579-460E-94D1-54222C63F5DA}</a:tableStyleId>
              </a:tblPr>
              <a:tblGrid>
                <a:gridCol w="3886200">
                  <a:extLst>
                    <a:ext uri="{9D8B030D-6E8A-4147-A177-3AD203B41FA5}">
                      <a16:colId xmlns:a16="http://schemas.microsoft.com/office/drawing/2014/main" xmlns="" val="20000"/>
                    </a:ext>
                  </a:extLst>
                </a:gridCol>
                <a:gridCol w="3886200">
                  <a:extLst>
                    <a:ext uri="{9D8B030D-6E8A-4147-A177-3AD203B41FA5}">
                      <a16:colId xmlns:a16="http://schemas.microsoft.com/office/drawing/2014/main" xmlns="" val="20001"/>
                    </a:ext>
                  </a:extLst>
                </a:gridCol>
              </a:tblGrid>
              <a:tr h="402529">
                <a:tc>
                  <a:txBody>
                    <a:bodyPr/>
                    <a:lstStyle/>
                    <a:p>
                      <a:pPr algn="l"/>
                      <a:r>
                        <a:rPr lang="en-US" sz="1400" b="1" dirty="0" smtClean="0">
                          <a:solidFill>
                            <a:schemeClr val="bg1"/>
                          </a:solidFill>
                        </a:rPr>
                        <a:t>Application name</a:t>
                      </a:r>
                      <a:endParaRPr lang="en-US" sz="1400" b="1" dirty="0">
                        <a:solidFill>
                          <a:schemeClr val="bg1"/>
                        </a:solidFill>
                      </a:endParaRPr>
                    </a:p>
                  </a:txBody>
                  <a:tcPr marT="45717" marB="45717" anchor="ctr">
                    <a:solidFill>
                      <a:srgbClr val="0070C0"/>
                    </a:solidFill>
                  </a:tcPr>
                </a:tc>
                <a:tc>
                  <a:txBody>
                    <a:bodyPr/>
                    <a:lstStyle/>
                    <a:p>
                      <a:pPr algn="l"/>
                      <a:r>
                        <a:rPr lang="en-US" sz="1400" kern="1200" dirty="0" smtClean="0">
                          <a:solidFill>
                            <a:schemeClr val="tx1"/>
                          </a:solidFill>
                          <a:latin typeface="Calibri" pitchFamily="34" charset="0"/>
                          <a:ea typeface="+mn-ea"/>
                          <a:cs typeface="Calibri" pitchFamily="34" charset="0"/>
                        </a:rPr>
                        <a:t>TRANSACT</a:t>
                      </a:r>
                      <a:endParaRPr lang="en-US" sz="1400" kern="1200" dirty="0">
                        <a:solidFill>
                          <a:schemeClr val="tx1"/>
                        </a:solidFill>
                        <a:latin typeface="Calibri" pitchFamily="34" charset="0"/>
                        <a:ea typeface="+mn-ea"/>
                        <a:cs typeface="Calibri" pitchFamily="34" charset="0"/>
                      </a:endParaRPr>
                    </a:p>
                  </a:txBody>
                  <a:tcPr marT="45717" marB="45717" anchor="ctr">
                    <a:noFill/>
                  </a:tcPr>
                </a:tc>
                <a:extLst>
                  <a:ext uri="{0D108BD9-81ED-4DB2-BD59-A6C34878D82A}">
                    <a16:rowId xmlns:a16="http://schemas.microsoft.com/office/drawing/2014/main" xmlns="" val="10000"/>
                  </a:ext>
                </a:extLst>
              </a:tr>
              <a:tr h="402529">
                <a:tc>
                  <a:txBody>
                    <a:bodyPr/>
                    <a:lstStyle/>
                    <a:p>
                      <a:pPr algn="l"/>
                      <a:r>
                        <a:rPr lang="en-US" sz="1400" b="1" dirty="0" smtClean="0">
                          <a:solidFill>
                            <a:schemeClr val="bg1"/>
                          </a:solidFill>
                        </a:rPr>
                        <a:t>No. of sessions Planned</a:t>
                      </a:r>
                      <a:endParaRPr lang="en-US" sz="1400" b="1" dirty="0">
                        <a:solidFill>
                          <a:schemeClr val="bg1"/>
                        </a:solidFill>
                      </a:endParaRPr>
                    </a:p>
                  </a:txBody>
                  <a:tcPr marT="45717" marB="45717" anchor="ctr">
                    <a:solidFill>
                      <a:srgbClr val="0070C0"/>
                    </a:solidFill>
                  </a:tcPr>
                </a:tc>
                <a:tc>
                  <a:txBody>
                    <a:bodyPr/>
                    <a:lstStyle/>
                    <a:p>
                      <a:pPr marL="0" algn="l" defTabSz="914400" rtl="0" eaLnBrk="1" latinLnBrk="0" hangingPunct="1"/>
                      <a:r>
                        <a:rPr lang="en-US" sz="1400" kern="1200" dirty="0" smtClean="0">
                          <a:solidFill>
                            <a:schemeClr val="tx1"/>
                          </a:solidFill>
                          <a:latin typeface="Calibri" pitchFamily="34" charset="0"/>
                          <a:ea typeface="+mn-ea"/>
                          <a:cs typeface="Calibri" pitchFamily="34" charset="0"/>
                        </a:rPr>
                        <a:t>6</a:t>
                      </a:r>
                      <a:endParaRPr lang="en-US" sz="1400" kern="1200" dirty="0">
                        <a:solidFill>
                          <a:schemeClr val="tx1"/>
                        </a:solidFill>
                        <a:latin typeface="Calibri" pitchFamily="34" charset="0"/>
                        <a:ea typeface="+mn-ea"/>
                        <a:cs typeface="Calibri" pitchFamily="34" charset="0"/>
                      </a:endParaRPr>
                    </a:p>
                  </a:txBody>
                  <a:tcPr marT="45717" marB="45717" anchor="ctr"/>
                </a:tc>
                <a:extLst>
                  <a:ext uri="{0D108BD9-81ED-4DB2-BD59-A6C34878D82A}">
                    <a16:rowId xmlns:a16="http://schemas.microsoft.com/office/drawing/2014/main" xmlns="" val="10001"/>
                  </a:ext>
                </a:extLst>
              </a:tr>
              <a:tr h="402529">
                <a:tc>
                  <a:txBody>
                    <a:bodyPr/>
                    <a:lstStyle/>
                    <a:p>
                      <a:pPr algn="l"/>
                      <a:r>
                        <a:rPr lang="en-US" sz="1400" b="1" dirty="0" smtClean="0">
                          <a:solidFill>
                            <a:schemeClr val="bg1"/>
                          </a:solidFill>
                        </a:rPr>
                        <a:t>No. of session Conducted</a:t>
                      </a:r>
                      <a:endParaRPr lang="en-US" sz="1400" b="1" dirty="0">
                        <a:solidFill>
                          <a:schemeClr val="bg1"/>
                        </a:solidFill>
                      </a:endParaRPr>
                    </a:p>
                  </a:txBody>
                  <a:tcPr marT="45717" marB="45717" anchor="ctr">
                    <a:solidFill>
                      <a:srgbClr val="0070C0"/>
                    </a:solidFill>
                  </a:tcPr>
                </a:tc>
                <a:tc>
                  <a:txBody>
                    <a:bodyPr/>
                    <a:lstStyle/>
                    <a:p>
                      <a:pPr algn="l"/>
                      <a:r>
                        <a:rPr lang="en-US" sz="1400" kern="1200" dirty="0" smtClean="0">
                          <a:solidFill>
                            <a:schemeClr val="tx1"/>
                          </a:solidFill>
                          <a:latin typeface="Calibri" pitchFamily="34" charset="0"/>
                          <a:ea typeface="+mn-ea"/>
                          <a:cs typeface="Calibri" pitchFamily="34" charset="0"/>
                        </a:rPr>
                        <a:t>6</a:t>
                      </a:r>
                      <a:endParaRPr lang="en-US" sz="1400" kern="1200" dirty="0">
                        <a:solidFill>
                          <a:schemeClr val="tx1"/>
                        </a:solidFill>
                        <a:latin typeface="Calibri" pitchFamily="34" charset="0"/>
                        <a:ea typeface="+mn-ea"/>
                        <a:cs typeface="Calibri" pitchFamily="34" charset="0"/>
                      </a:endParaRPr>
                    </a:p>
                  </a:txBody>
                  <a:tcPr marT="45717" marB="45717" anchor="ctr"/>
                </a:tc>
                <a:extLst>
                  <a:ext uri="{0D108BD9-81ED-4DB2-BD59-A6C34878D82A}">
                    <a16:rowId xmlns:a16="http://schemas.microsoft.com/office/drawing/2014/main" xmlns="" val="10002"/>
                  </a:ext>
                </a:extLst>
              </a:tr>
              <a:tr h="370326">
                <a:tc>
                  <a:txBody>
                    <a:bodyPr/>
                    <a:lstStyle/>
                    <a:p>
                      <a:r>
                        <a:rPr lang="en-US" sz="1400" b="1" kern="1200" dirty="0" smtClean="0">
                          <a:solidFill>
                            <a:schemeClr val="bg1"/>
                          </a:solidFill>
                          <a:latin typeface="+mn-lt"/>
                          <a:ea typeface="+mn-ea"/>
                          <a:cs typeface="+mn-cs"/>
                        </a:rPr>
                        <a:t>Reason for variation (if any)</a:t>
                      </a:r>
                      <a:endParaRPr lang="en-US" sz="1400" b="1" kern="1200" dirty="0">
                        <a:solidFill>
                          <a:schemeClr val="bg1"/>
                        </a:solidFill>
                        <a:latin typeface="+mn-lt"/>
                        <a:ea typeface="+mn-ea"/>
                        <a:cs typeface="+mn-cs"/>
                      </a:endParaRPr>
                    </a:p>
                  </a:txBody>
                  <a:tcPr marT="45717" marB="45717" anchor="ctr">
                    <a:solidFill>
                      <a:srgbClr val="0070C0"/>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tx1"/>
                          </a:solidFill>
                          <a:latin typeface="Calibri" pitchFamily="34" charset="0"/>
                          <a:ea typeface="+mn-ea"/>
                          <a:cs typeface="Calibri" pitchFamily="34" charset="0"/>
                        </a:rPr>
                        <a:t>To addres</a:t>
                      </a:r>
                      <a:r>
                        <a:rPr lang="en-US" sz="1400" kern="1200" baseline="0" dirty="0" smtClean="0">
                          <a:solidFill>
                            <a:schemeClr val="tx1"/>
                          </a:solidFill>
                          <a:latin typeface="Calibri" pitchFamily="34" charset="0"/>
                          <a:ea typeface="+mn-ea"/>
                          <a:cs typeface="Calibri" pitchFamily="34" charset="0"/>
                        </a:rPr>
                        <a:t>s knowledge gap in component details</a:t>
                      </a:r>
                      <a:endParaRPr lang="en-US" sz="1400" kern="1200" dirty="0">
                        <a:solidFill>
                          <a:srgbClr val="FF0000"/>
                        </a:solidFill>
                        <a:latin typeface="Calibri" pitchFamily="34" charset="0"/>
                        <a:ea typeface="+mn-ea"/>
                        <a:cs typeface="Calibri" pitchFamily="34" charset="0"/>
                      </a:endParaRPr>
                    </a:p>
                  </a:txBody>
                  <a:tcPr marT="45717" marB="45717" anchor="ctr"/>
                </a:tc>
                <a:extLst>
                  <a:ext uri="{0D108BD9-81ED-4DB2-BD59-A6C34878D82A}">
                    <a16:rowId xmlns:a16="http://schemas.microsoft.com/office/drawing/2014/main" xmlns="" val="10003"/>
                  </a:ext>
                </a:extLst>
              </a:tr>
              <a:tr h="860652">
                <a:tc>
                  <a:txBody>
                    <a:bodyPr/>
                    <a:lstStyle/>
                    <a:p>
                      <a:r>
                        <a:rPr lang="en-US" sz="1400" b="1" kern="1200" dirty="0" smtClean="0">
                          <a:solidFill>
                            <a:schemeClr val="bg1"/>
                          </a:solidFill>
                          <a:latin typeface="+mn-lt"/>
                          <a:ea typeface="+mn-ea"/>
                          <a:cs typeface="+mn-cs"/>
                        </a:rPr>
                        <a:t>Topics covered</a:t>
                      </a:r>
                      <a:endParaRPr lang="en-US" sz="1400" b="1" kern="1200" dirty="0">
                        <a:solidFill>
                          <a:schemeClr val="bg1"/>
                        </a:solidFill>
                        <a:latin typeface="+mn-lt"/>
                        <a:ea typeface="+mn-ea"/>
                        <a:cs typeface="+mn-cs"/>
                      </a:endParaRPr>
                    </a:p>
                  </a:txBody>
                  <a:tcPr marT="45717" marB="45717" anchor="ctr">
                    <a:solidFill>
                      <a:srgbClr val="0070C0"/>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GB" sz="1400" kern="1200" dirty="0" smtClean="0">
                          <a:solidFill>
                            <a:schemeClr val="tx1"/>
                          </a:solidFill>
                          <a:latin typeface="Calibri" pitchFamily="34" charset="0"/>
                          <a:ea typeface="+mn-ea"/>
                          <a:cs typeface="Calibri" pitchFamily="34" charset="0"/>
                        </a:rPr>
                        <a:t>Business functionality, </a:t>
                      </a:r>
                      <a:r>
                        <a:rPr lang="en-US" sz="1400" kern="1200" dirty="0" smtClean="0">
                          <a:solidFill>
                            <a:schemeClr val="tx1"/>
                          </a:solidFill>
                          <a:latin typeface="Calibri" pitchFamily="34" charset="0"/>
                          <a:ea typeface="+mn-ea"/>
                          <a:cs typeface="Calibri" pitchFamily="34" charset="0"/>
                        </a:rPr>
                        <a:t>Interfaces and various components</a:t>
                      </a:r>
                      <a:r>
                        <a:rPr lang="en-US" sz="1400" kern="1200" baseline="0" dirty="0" smtClean="0">
                          <a:solidFill>
                            <a:schemeClr val="tx1"/>
                          </a:solidFill>
                          <a:latin typeface="Calibri" pitchFamily="34" charset="0"/>
                          <a:ea typeface="+mn-ea"/>
                          <a:cs typeface="Calibri" pitchFamily="34" charset="0"/>
                        </a:rPr>
                        <a:t> &amp;</a:t>
                      </a:r>
                      <a:r>
                        <a:rPr lang="en-US" sz="1400" kern="1200" dirty="0" smtClean="0">
                          <a:solidFill>
                            <a:schemeClr val="tx1"/>
                          </a:solidFill>
                          <a:latin typeface="Calibri" pitchFamily="34" charset="0"/>
                          <a:ea typeface="+mn-ea"/>
                          <a:cs typeface="Calibri" pitchFamily="34" charset="0"/>
                        </a:rPr>
                        <a:t> Technical architecture.</a:t>
                      </a:r>
                      <a:endParaRPr lang="en-GB" sz="1400" kern="1200" dirty="0">
                        <a:solidFill>
                          <a:schemeClr val="tx1"/>
                        </a:solidFill>
                        <a:latin typeface="Calibri" pitchFamily="34" charset="0"/>
                        <a:ea typeface="+mn-ea"/>
                        <a:cs typeface="Calibri" pitchFamily="34" charset="0"/>
                      </a:endParaRPr>
                    </a:p>
                  </a:txBody>
                  <a:tcPr marT="45717" marB="45717" anchor="ctr"/>
                </a:tc>
                <a:extLst>
                  <a:ext uri="{0D108BD9-81ED-4DB2-BD59-A6C34878D82A}">
                    <a16:rowId xmlns:a16="http://schemas.microsoft.com/office/drawing/2014/main" xmlns="" val="10004"/>
                  </a:ext>
                </a:extLst>
              </a:tr>
              <a:tr h="487700">
                <a:tc>
                  <a:txBody>
                    <a:bodyPr/>
                    <a:lstStyle/>
                    <a:p>
                      <a:pPr algn="l"/>
                      <a:r>
                        <a:rPr lang="en-US" sz="1400" b="1" dirty="0" smtClean="0">
                          <a:solidFill>
                            <a:schemeClr val="bg1"/>
                          </a:solidFill>
                        </a:rPr>
                        <a:t>Name</a:t>
                      </a:r>
                      <a:r>
                        <a:rPr lang="en-US" sz="1400" b="1" baseline="0" dirty="0" smtClean="0">
                          <a:solidFill>
                            <a:schemeClr val="bg1"/>
                          </a:solidFill>
                        </a:rPr>
                        <a:t> of SCB  SME/s</a:t>
                      </a:r>
                      <a:endParaRPr lang="en-US" sz="1400" b="1" dirty="0">
                        <a:solidFill>
                          <a:schemeClr val="bg1"/>
                        </a:solidFill>
                      </a:endParaRPr>
                    </a:p>
                  </a:txBody>
                  <a:tcPr marT="45717" marB="45717" anchor="ctr">
                    <a:solidFill>
                      <a:srgbClr val="0070C0"/>
                    </a:solidFill>
                  </a:tcPr>
                </a:tc>
                <a:tc>
                  <a:txBody>
                    <a:bodyPr/>
                    <a:lstStyle/>
                    <a:p>
                      <a:pPr marL="0" algn="l" defTabSz="914400" rtl="0" eaLnBrk="1" latinLnBrk="0" hangingPunct="1"/>
                      <a:r>
                        <a:rPr lang="en-GB" sz="1400" kern="1200" dirty="0" smtClean="0">
                          <a:solidFill>
                            <a:schemeClr val="tx1"/>
                          </a:solidFill>
                          <a:latin typeface="Calibri" pitchFamily="34" charset="0"/>
                          <a:ea typeface="+mn-ea"/>
                          <a:cs typeface="Calibri" pitchFamily="34" charset="0"/>
                        </a:rPr>
                        <a:t>Arabia</a:t>
                      </a:r>
                      <a:r>
                        <a:rPr lang="en-GB" sz="1400" kern="1200" baseline="0" dirty="0" smtClean="0">
                          <a:solidFill>
                            <a:schemeClr val="tx1"/>
                          </a:solidFill>
                          <a:latin typeface="Calibri" pitchFamily="34" charset="0"/>
                          <a:ea typeface="+mn-ea"/>
                          <a:cs typeface="Calibri" pitchFamily="34" charset="0"/>
                        </a:rPr>
                        <a:t> , Christian De La Rosa</a:t>
                      </a:r>
                      <a:endParaRPr lang="en-US" sz="1400" kern="1200" dirty="0">
                        <a:solidFill>
                          <a:schemeClr val="tx1"/>
                        </a:solidFill>
                        <a:latin typeface="Calibri" pitchFamily="34" charset="0"/>
                        <a:ea typeface="+mn-ea"/>
                        <a:cs typeface="Calibri" pitchFamily="34" charset="0"/>
                      </a:endParaRPr>
                    </a:p>
                  </a:txBody>
                  <a:tcPr marT="45717" marB="45717" anchor="ctr"/>
                </a:tc>
                <a:extLst>
                  <a:ext uri="{0D108BD9-81ED-4DB2-BD59-A6C34878D82A}">
                    <a16:rowId xmlns:a16="http://schemas.microsoft.com/office/drawing/2014/main" xmlns="" val="10005"/>
                  </a:ext>
                </a:extLst>
              </a:tr>
              <a:tr h="402529">
                <a:tc>
                  <a:txBody>
                    <a:bodyPr/>
                    <a:lstStyle/>
                    <a:p>
                      <a:pPr algn="l"/>
                      <a:r>
                        <a:rPr lang="en-US" sz="1400" b="1" dirty="0" smtClean="0">
                          <a:solidFill>
                            <a:schemeClr val="bg1"/>
                          </a:solidFill>
                        </a:rPr>
                        <a:t>Name of HCL SME/s</a:t>
                      </a:r>
                      <a:endParaRPr lang="en-US" sz="1400" b="1" dirty="0">
                        <a:solidFill>
                          <a:schemeClr val="bg1"/>
                        </a:solidFill>
                      </a:endParaRPr>
                    </a:p>
                  </a:txBody>
                  <a:tcPr marT="45717" marB="45717" anchor="ctr">
                    <a:solidFill>
                      <a:srgbClr val="0070C0"/>
                    </a:solidFill>
                  </a:tcPr>
                </a:tc>
                <a:tc>
                  <a:txBody>
                    <a:bodyPr/>
                    <a:lstStyle/>
                    <a:p>
                      <a:pPr algn="l"/>
                      <a:r>
                        <a:rPr lang="en-GB" sz="1400" kern="1200" dirty="0" smtClean="0">
                          <a:solidFill>
                            <a:schemeClr val="tx1"/>
                          </a:solidFill>
                          <a:latin typeface="Calibri" pitchFamily="34" charset="0"/>
                          <a:ea typeface="+mn-ea"/>
                          <a:cs typeface="Calibri" pitchFamily="34" charset="0"/>
                        </a:rPr>
                        <a:t>Sravya</a:t>
                      </a:r>
                      <a:r>
                        <a:rPr lang="en-GB" sz="1400" kern="1200" baseline="0" dirty="0" smtClean="0">
                          <a:solidFill>
                            <a:schemeClr val="tx1"/>
                          </a:solidFill>
                          <a:latin typeface="Calibri" pitchFamily="34" charset="0"/>
                          <a:ea typeface="+mn-ea"/>
                          <a:cs typeface="Calibri" pitchFamily="34" charset="0"/>
                        </a:rPr>
                        <a:t> , Shriram</a:t>
                      </a:r>
                      <a:endParaRPr lang="en-US" sz="1400" kern="1200" dirty="0">
                        <a:solidFill>
                          <a:schemeClr val="tx1"/>
                        </a:solidFill>
                        <a:latin typeface="Calibri" pitchFamily="34" charset="0"/>
                        <a:ea typeface="+mn-ea"/>
                        <a:cs typeface="Calibri" pitchFamily="34" charset="0"/>
                      </a:endParaRPr>
                    </a:p>
                  </a:txBody>
                  <a:tcPr marT="45717" marB="45717" anchor="ctr"/>
                </a:tc>
                <a:extLst>
                  <a:ext uri="{0D108BD9-81ED-4DB2-BD59-A6C34878D82A}">
                    <a16:rowId xmlns:a16="http://schemas.microsoft.com/office/drawing/2014/main" xmlns="" val="10006"/>
                  </a:ext>
                </a:extLst>
              </a:tr>
              <a:tr h="402529">
                <a:tc>
                  <a:txBody>
                    <a:bodyPr/>
                    <a:lstStyle/>
                    <a:p>
                      <a:pPr algn="l"/>
                      <a:r>
                        <a:rPr lang="en-US" sz="1400" b="1" dirty="0" smtClean="0">
                          <a:solidFill>
                            <a:schemeClr val="bg1"/>
                          </a:solidFill>
                        </a:rPr>
                        <a:t>Mode</a:t>
                      </a:r>
                      <a:r>
                        <a:rPr lang="en-US" sz="1400" b="1" baseline="0" dirty="0" smtClean="0">
                          <a:solidFill>
                            <a:schemeClr val="bg1"/>
                          </a:solidFill>
                        </a:rPr>
                        <a:t> of KT session</a:t>
                      </a:r>
                      <a:endParaRPr lang="en-US" sz="1400" b="1" dirty="0">
                        <a:solidFill>
                          <a:schemeClr val="bg1"/>
                        </a:solidFill>
                      </a:endParaRPr>
                    </a:p>
                  </a:txBody>
                  <a:tcPr marT="45717" marB="45717" anchor="ctr">
                    <a:solidFill>
                      <a:srgbClr val="0070C0"/>
                    </a:solidFill>
                  </a:tcPr>
                </a:tc>
                <a:tc>
                  <a:txBody>
                    <a:bodyPr/>
                    <a:lstStyle/>
                    <a:p>
                      <a:pPr algn="l"/>
                      <a:r>
                        <a:rPr lang="en-US" sz="1400" kern="1200" dirty="0" smtClean="0">
                          <a:solidFill>
                            <a:schemeClr val="tx1"/>
                          </a:solidFill>
                          <a:latin typeface="Calibri" pitchFamily="34" charset="0"/>
                          <a:ea typeface="+mn-ea"/>
                          <a:cs typeface="Calibri" pitchFamily="34" charset="0"/>
                        </a:rPr>
                        <a:t>Face 2 Face</a:t>
                      </a:r>
                      <a:endParaRPr lang="en-US" sz="1400" kern="1200" dirty="0">
                        <a:solidFill>
                          <a:schemeClr val="tx1"/>
                        </a:solidFill>
                        <a:latin typeface="Calibri" pitchFamily="34" charset="0"/>
                        <a:ea typeface="+mn-ea"/>
                        <a:cs typeface="Calibri" pitchFamily="34" charset="0"/>
                      </a:endParaRPr>
                    </a:p>
                  </a:txBody>
                  <a:tcPr marT="45717" marB="45717" anchor="ctr"/>
                </a:tc>
                <a:extLst>
                  <a:ext uri="{0D108BD9-81ED-4DB2-BD59-A6C34878D82A}">
                    <a16:rowId xmlns:a16="http://schemas.microsoft.com/office/drawing/2014/main" xmlns="" val="10007"/>
                  </a:ext>
                </a:extLst>
              </a:tr>
              <a:tr h="402529">
                <a:tc>
                  <a:txBody>
                    <a:bodyPr/>
                    <a:lstStyle/>
                    <a:p>
                      <a:pPr algn="l"/>
                      <a:r>
                        <a:rPr lang="en-US" sz="1400" b="1" dirty="0" smtClean="0">
                          <a:solidFill>
                            <a:schemeClr val="bg1"/>
                          </a:solidFill>
                        </a:rPr>
                        <a:t>Name</a:t>
                      </a:r>
                      <a:r>
                        <a:rPr lang="en-US" sz="1400" b="1" baseline="0" dirty="0" smtClean="0">
                          <a:solidFill>
                            <a:schemeClr val="bg1"/>
                          </a:solidFill>
                        </a:rPr>
                        <a:t> of documents referred during KT</a:t>
                      </a:r>
                      <a:endParaRPr lang="en-US" sz="1400" b="1" dirty="0">
                        <a:solidFill>
                          <a:schemeClr val="bg1"/>
                        </a:solidFill>
                      </a:endParaRPr>
                    </a:p>
                  </a:txBody>
                  <a:tcPr marT="45717" marB="45717" anchor="ct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itchFamily="34" charset="0"/>
                          <a:cs typeface="Calibri" pitchFamily="34" charset="0"/>
                        </a:rPr>
                        <a:t>TRANSACT </a:t>
                      </a:r>
                      <a:r>
                        <a:rPr lang="en-US" sz="1400" dirty="0" smtClean="0">
                          <a:latin typeface="Calibri" pitchFamily="34" charset="0"/>
                          <a:cs typeface="Calibri" pitchFamily="34" charset="0"/>
                        </a:rPr>
                        <a:t>Interface documents, Sample data documents, </a:t>
                      </a:r>
                      <a:r>
                        <a:rPr lang="en-US" sz="1400" dirty="0" smtClean="0">
                          <a:latin typeface="Calibri" pitchFamily="34" charset="0"/>
                          <a:cs typeface="Calibri" pitchFamily="34" charset="0"/>
                        </a:rPr>
                        <a:t>TRANSACT</a:t>
                      </a:r>
                      <a:r>
                        <a:rPr lang="en-US" sz="1400" baseline="0" dirty="0" smtClean="0">
                          <a:latin typeface="Calibri" pitchFamily="34" charset="0"/>
                          <a:cs typeface="Calibri" pitchFamily="34" charset="0"/>
                        </a:rPr>
                        <a:t> </a:t>
                      </a:r>
                      <a:r>
                        <a:rPr lang="en-US" sz="1400" dirty="0" smtClean="0">
                          <a:latin typeface="Calibri" pitchFamily="34" charset="0"/>
                          <a:cs typeface="Calibri" pitchFamily="34" charset="0"/>
                        </a:rPr>
                        <a:t>Functional </a:t>
                      </a:r>
                      <a:r>
                        <a:rPr lang="en-US" sz="1400" dirty="0" smtClean="0">
                          <a:latin typeface="Calibri" pitchFamily="34" charset="0"/>
                          <a:cs typeface="Calibri" pitchFamily="34" charset="0"/>
                        </a:rPr>
                        <a:t>document</a:t>
                      </a:r>
                    </a:p>
                  </a:txBody>
                  <a:tcPr marT="45717" marB="45717" anchor="ctr"/>
                </a:tc>
                <a:extLst>
                  <a:ext uri="{0D108BD9-81ED-4DB2-BD59-A6C34878D82A}">
                    <a16:rowId xmlns:a16="http://schemas.microsoft.com/office/drawing/2014/main" xmlns="" val="10008"/>
                  </a:ext>
                </a:extLst>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152400" y="819150"/>
            <a:ext cx="8839200" cy="4114800"/>
          </a:xfrm>
          <a:prstGeom prst="roundRect">
            <a:avLst>
              <a:gd name="adj" fmla="val 2558"/>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a:lstStyle/>
          <a:p>
            <a:pPr marL="111125" indent="-111125">
              <a:spcBef>
                <a:spcPts val="0"/>
              </a:spcBef>
              <a:buFont typeface="Arial" pitchFamily="34" charset="0"/>
              <a:buChar char="•"/>
            </a:pPr>
            <a:endParaRPr lang="en-US" sz="1500" dirty="0" smtClean="0">
              <a:latin typeface="Calibri" pitchFamily="34" charset="0"/>
              <a:cs typeface="Calibri" pitchFamily="34" charset="0"/>
            </a:endParaRPr>
          </a:p>
          <a:p>
            <a:pPr marL="111125" indent="-111125">
              <a:spcBef>
                <a:spcPts val="0"/>
              </a:spcBef>
              <a:buFont typeface="Arial" pitchFamily="34" charset="0"/>
              <a:buChar char="•"/>
            </a:pPr>
            <a:endParaRPr lang="en-US" sz="1500" dirty="0" smtClean="0">
              <a:latin typeface="Calibri" pitchFamily="34" charset="0"/>
              <a:cs typeface="Calibri" pitchFamily="34" charset="0"/>
            </a:endParaRPr>
          </a:p>
          <a:p>
            <a:pPr marL="111125" indent="-111125">
              <a:spcBef>
                <a:spcPts val="0"/>
              </a:spcBef>
            </a:pPr>
            <a:endParaRPr lang="en-US" sz="1500" dirty="0" smtClean="0">
              <a:latin typeface="Calibri" pitchFamily="34" charset="0"/>
              <a:cs typeface="Calibri" pitchFamily="34" charset="0"/>
            </a:endParaRPr>
          </a:p>
        </p:txBody>
      </p:sp>
      <p:sp>
        <p:nvSpPr>
          <p:cNvPr id="23554" name="Rectangle 3"/>
          <p:cNvSpPr>
            <a:spLocks noGrp="1" noChangeArrowheads="1"/>
          </p:cNvSpPr>
          <p:nvPr>
            <p:ph type="title"/>
          </p:nvPr>
        </p:nvSpPr>
        <p:spPr bwMode="auto">
          <a:xfrm>
            <a:off x="3581400" y="2419350"/>
            <a:ext cx="1752600" cy="400050"/>
          </a:xfrm>
          <a:noFill/>
          <a:ln algn="ctr">
            <a:miter lim="800000"/>
            <a:headEnd/>
            <a:tailEnd/>
          </a:ln>
        </p:spPr>
        <p:txBody>
          <a:bodyPr vert="horz" wrap="square" lIns="91440" tIns="45720" rIns="91440" bIns="45720" numCol="1" anchor="ctr" anchorCtr="0" compatLnSpc="1">
            <a:prstTxWarp prst="textNoShape">
              <a:avLst/>
            </a:prstTxWarp>
          </a:bodyPr>
          <a:lstStyle/>
          <a:p>
            <a:pPr eaLnBrk="1" hangingPunct="1"/>
            <a:r>
              <a:rPr lang="en-US" altLang="en-US" sz="2400" b="1" dirty="0" smtClean="0">
                <a:solidFill>
                  <a:srgbClr val="153375"/>
                </a:solidFill>
                <a:latin typeface="Calibri" pitchFamily="34" charset="0"/>
              </a:rPr>
              <a:t>Q &amp; A</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152400" y="819150"/>
            <a:ext cx="8839200" cy="4114800"/>
          </a:xfrm>
          <a:prstGeom prst="roundRect">
            <a:avLst>
              <a:gd name="adj" fmla="val 2558"/>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a:lstStyle/>
          <a:p>
            <a:pPr marL="111125" indent="-111125">
              <a:spcBef>
                <a:spcPts val="0"/>
              </a:spcBef>
              <a:buFont typeface="Arial" pitchFamily="34" charset="0"/>
              <a:buChar char="•"/>
            </a:pPr>
            <a:endParaRPr lang="en-US" sz="1500" dirty="0" smtClean="0">
              <a:latin typeface="Calibri" pitchFamily="34" charset="0"/>
              <a:cs typeface="Calibri" pitchFamily="34" charset="0"/>
            </a:endParaRPr>
          </a:p>
          <a:p>
            <a:pPr marL="111125" indent="-111125">
              <a:spcBef>
                <a:spcPts val="0"/>
              </a:spcBef>
              <a:buFont typeface="Arial" pitchFamily="34" charset="0"/>
              <a:buChar char="•"/>
            </a:pPr>
            <a:endParaRPr lang="en-US" sz="1500" dirty="0" smtClean="0">
              <a:latin typeface="Calibri" pitchFamily="34" charset="0"/>
              <a:cs typeface="Calibri" pitchFamily="34" charset="0"/>
            </a:endParaRPr>
          </a:p>
          <a:p>
            <a:pPr marL="111125" indent="-111125">
              <a:spcBef>
                <a:spcPts val="0"/>
              </a:spcBef>
            </a:pPr>
            <a:endParaRPr lang="en-US" sz="1500" dirty="0" smtClean="0">
              <a:latin typeface="Calibri" pitchFamily="34" charset="0"/>
              <a:cs typeface="Calibri" pitchFamily="34" charset="0"/>
            </a:endParaRPr>
          </a:p>
        </p:txBody>
      </p:sp>
      <p:sp>
        <p:nvSpPr>
          <p:cNvPr id="23554" name="Rectangle 3"/>
          <p:cNvSpPr>
            <a:spLocks noGrp="1" noChangeArrowheads="1"/>
          </p:cNvSpPr>
          <p:nvPr>
            <p:ph type="title"/>
          </p:nvPr>
        </p:nvSpPr>
        <p:spPr bwMode="auto">
          <a:xfrm>
            <a:off x="3581400" y="2419350"/>
            <a:ext cx="1752600" cy="400050"/>
          </a:xfrm>
          <a:noFill/>
          <a:ln algn="ctr">
            <a:miter lim="800000"/>
            <a:headEnd/>
            <a:tailEnd/>
          </a:ln>
        </p:spPr>
        <p:txBody>
          <a:bodyPr vert="horz" wrap="square" lIns="91440" tIns="45720" rIns="91440" bIns="45720" numCol="1" anchor="ctr" anchorCtr="0" compatLnSpc="1">
            <a:prstTxWarp prst="textNoShape">
              <a:avLst/>
            </a:prstTxWarp>
          </a:bodyPr>
          <a:lstStyle/>
          <a:p>
            <a:pPr eaLnBrk="1" hangingPunct="1"/>
            <a:r>
              <a:rPr lang="en-US" altLang="en-US" sz="2400" b="1" dirty="0" smtClean="0">
                <a:solidFill>
                  <a:srgbClr val="153375"/>
                </a:solidFill>
                <a:latin typeface="Calibri" pitchFamily="34" charset="0"/>
              </a:rPr>
              <a:t>Thank You</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bwMode="auto">
          <a:xfrm>
            <a:off x="1371600" y="114300"/>
            <a:ext cx="4800600" cy="400050"/>
          </a:xfrm>
          <a:noFill/>
          <a:ln algn="ctr">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altLang="en-US" sz="2400" b="1" dirty="0" smtClean="0">
                <a:solidFill>
                  <a:srgbClr val="153375"/>
                </a:solidFill>
                <a:latin typeface="Calibri" pitchFamily="34" charset="0"/>
              </a:rPr>
              <a:t>Overview </a:t>
            </a:r>
            <a:r>
              <a:rPr lang="en-US" altLang="en-US" sz="2400" b="1" dirty="0" smtClean="0">
                <a:solidFill>
                  <a:srgbClr val="153375"/>
                </a:solidFill>
                <a:latin typeface="Calibri" pitchFamily="34" charset="0"/>
              </a:rPr>
              <a:t>of TRANSACT</a:t>
            </a:r>
            <a:endParaRPr lang="en-US" altLang="en-US" sz="2400" b="1" dirty="0" smtClean="0">
              <a:solidFill>
                <a:srgbClr val="153375"/>
              </a:solidFill>
              <a:latin typeface="Calibri" pitchFamily="34" charset="0"/>
            </a:endParaRPr>
          </a:p>
        </p:txBody>
      </p:sp>
      <p:sp>
        <p:nvSpPr>
          <p:cNvPr id="8" name="Rounded Rectangle 7"/>
          <p:cNvSpPr/>
          <p:nvPr/>
        </p:nvSpPr>
        <p:spPr bwMode="auto">
          <a:xfrm>
            <a:off x="152400" y="819150"/>
            <a:ext cx="8839200" cy="4114800"/>
          </a:xfrm>
          <a:prstGeom prst="roundRect">
            <a:avLst>
              <a:gd name="adj" fmla="val 2558"/>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a:lstStyle/>
          <a:p>
            <a:pPr>
              <a:buFont typeface="Wingdings" pitchFamily="2" charset="2"/>
              <a:buChar char="§"/>
            </a:pPr>
            <a:endParaRPr lang="en-GB" sz="1400" dirty="0" smtClean="0">
              <a:latin typeface="Calibri" pitchFamily="34" charset="0"/>
              <a:cs typeface="Calibri" pitchFamily="34" charset="0"/>
            </a:endParaRPr>
          </a:p>
          <a:p>
            <a:pPr>
              <a:buFont typeface="Wingdings" pitchFamily="2" charset="2"/>
              <a:buChar char="§"/>
            </a:pPr>
            <a:r>
              <a:rPr lang="en-GB" sz="1400" dirty="0" smtClean="0">
                <a:latin typeface="Calibri" pitchFamily="34" charset="0"/>
                <a:cs typeface="Calibri" pitchFamily="34" charset="0"/>
              </a:rPr>
              <a:t> </a:t>
            </a:r>
            <a:r>
              <a:rPr lang="en-GB" sz="1400" dirty="0" smtClean="0">
                <a:solidFill>
                  <a:srgbClr val="002060"/>
                </a:solidFill>
                <a:latin typeface="Calibri" pitchFamily="34" charset="0"/>
                <a:cs typeface="Calibri" pitchFamily="34" charset="0"/>
              </a:rPr>
              <a:t>TRANSACT  is a web based loan origination system for Business Loans. GAI ID is 15670.</a:t>
            </a:r>
          </a:p>
          <a:p>
            <a:endParaRPr lang="en-GB" sz="1400" dirty="0" smtClean="0">
              <a:solidFill>
                <a:srgbClr val="002060"/>
              </a:solidFill>
              <a:latin typeface="Calibri" pitchFamily="34" charset="0"/>
              <a:cs typeface="Calibri" pitchFamily="34" charset="0"/>
            </a:endParaRPr>
          </a:p>
          <a:p>
            <a:pPr>
              <a:buFont typeface="Wingdings" pitchFamily="2" charset="2"/>
              <a:buChar char="§"/>
            </a:pPr>
            <a:r>
              <a:rPr lang="en-GB" sz="1400" dirty="0" smtClean="0">
                <a:solidFill>
                  <a:srgbClr val="002060"/>
                </a:solidFill>
                <a:latin typeface="Calibri" pitchFamily="34" charset="0"/>
                <a:cs typeface="Calibri" pitchFamily="34" charset="0"/>
              </a:rPr>
              <a:t> Country of Business supported: Malaysia ,Singapore , China , Indonesia , Thailand , Hongkong.</a:t>
            </a:r>
          </a:p>
          <a:p>
            <a:pPr>
              <a:buFont typeface="Wingdings" pitchFamily="2" charset="2"/>
              <a:buChar char="§"/>
            </a:pPr>
            <a:endParaRPr lang="en-GB" sz="1400" dirty="0" smtClean="0">
              <a:solidFill>
                <a:srgbClr val="002060"/>
              </a:solidFill>
              <a:latin typeface="Calibri" pitchFamily="34" charset="0"/>
              <a:cs typeface="Calibri" pitchFamily="34" charset="0"/>
            </a:endParaRPr>
          </a:p>
          <a:p>
            <a:pPr>
              <a:buFont typeface="Wingdings" pitchFamily="2" charset="2"/>
              <a:buChar char="§"/>
            </a:pPr>
            <a:r>
              <a:rPr lang="en-GB" sz="1400" dirty="0" smtClean="0">
                <a:solidFill>
                  <a:srgbClr val="002060"/>
                </a:solidFill>
                <a:latin typeface="Calibri" pitchFamily="34" charset="0"/>
                <a:cs typeface="Calibri" pitchFamily="34" charset="0"/>
              </a:rPr>
              <a:t> TRANSACT is used to on board the loan application for SME Customers.</a:t>
            </a:r>
          </a:p>
          <a:p>
            <a:endParaRPr lang="en-GB" sz="1400" dirty="0" smtClean="0">
              <a:solidFill>
                <a:schemeClr val="accent6"/>
              </a:solidFill>
              <a:latin typeface="Calibri" pitchFamily="34" charset="0"/>
              <a:cs typeface="Calibri" pitchFamily="34" charset="0"/>
            </a:endParaRPr>
          </a:p>
          <a:p>
            <a:pPr>
              <a:buFont typeface="Wingdings" pitchFamily="2" charset="2"/>
              <a:buChar char="§"/>
            </a:pPr>
            <a:r>
              <a:rPr lang="en-US" sz="1400" dirty="0" smtClean="0">
                <a:solidFill>
                  <a:srgbClr val="002060"/>
                </a:solidFill>
                <a:latin typeface="Calibri" pitchFamily="34" charset="0"/>
                <a:cs typeface="Calibri" pitchFamily="34" charset="0"/>
              </a:rPr>
              <a:t>This application primarily used by Sales, operations, Credit, and SM teams .</a:t>
            </a:r>
            <a:endParaRPr lang="en-GB" sz="1400" dirty="0" smtClean="0">
              <a:solidFill>
                <a:schemeClr val="accent6"/>
              </a:solidFill>
              <a:latin typeface="Calibri" pitchFamily="34" charset="0"/>
              <a:cs typeface="Calibri" pitchFamily="34" charset="0"/>
            </a:endParaRPr>
          </a:p>
          <a:p>
            <a:endParaRPr lang="en-GB" sz="1400" dirty="0" smtClean="0">
              <a:solidFill>
                <a:schemeClr val="accent6"/>
              </a:solidFill>
              <a:latin typeface="Calibri" pitchFamily="34" charset="0"/>
              <a:cs typeface="Calibri" pitchFamily="34" charset="0"/>
            </a:endParaRPr>
          </a:p>
          <a:p>
            <a:pPr>
              <a:buFont typeface="Wingdings" pitchFamily="2" charset="2"/>
              <a:buChar char="§"/>
            </a:pPr>
            <a:r>
              <a:rPr lang="en-GB" sz="1400" dirty="0" smtClean="0">
                <a:solidFill>
                  <a:schemeClr val="accent6"/>
                </a:solidFill>
                <a:latin typeface="Calibri" pitchFamily="34" charset="0"/>
                <a:cs typeface="Calibri" pitchFamily="34" charset="0"/>
              </a:rPr>
              <a:t> </a:t>
            </a:r>
            <a:r>
              <a:rPr lang="en-GB" sz="1400" dirty="0" smtClean="0">
                <a:solidFill>
                  <a:srgbClr val="002060"/>
                </a:solidFill>
                <a:latin typeface="Calibri" pitchFamily="34" charset="0"/>
                <a:cs typeface="Calibri" pitchFamily="34" charset="0"/>
              </a:rPr>
              <a:t>Products supported by TRANSACT systems.</a:t>
            </a:r>
          </a:p>
          <a:p>
            <a:pPr>
              <a:buFont typeface="Wingdings" pitchFamily="2" charset="2"/>
              <a:buChar char="§"/>
            </a:pPr>
            <a:endParaRPr lang="en-GB" sz="1400" dirty="0" smtClean="0">
              <a:solidFill>
                <a:srgbClr val="002060"/>
              </a:solidFill>
              <a:latin typeface="Calibri" pitchFamily="34" charset="0"/>
              <a:cs typeface="Calibri" pitchFamily="34" charset="0"/>
            </a:endParaRPr>
          </a:p>
          <a:p>
            <a:pPr>
              <a:buFont typeface="Wingdings" pitchFamily="2" charset="2"/>
              <a:buChar char="§"/>
            </a:pPr>
            <a:endParaRPr lang="en-GB" sz="1400" dirty="0" smtClean="0">
              <a:latin typeface="Calibri" pitchFamily="34" charset="0"/>
              <a:cs typeface="Calibri" pitchFamily="34" charset="0"/>
            </a:endParaRPr>
          </a:p>
          <a:p>
            <a:pPr>
              <a:buFont typeface="Wingdings" pitchFamily="2" charset="2"/>
              <a:buChar char="§"/>
            </a:pPr>
            <a:endParaRPr lang="en-GB" sz="1400" dirty="0" smtClean="0">
              <a:latin typeface="Calibri" pitchFamily="34" charset="0"/>
              <a:cs typeface="Calibri" pitchFamily="34" charset="0"/>
            </a:endParaRPr>
          </a:p>
          <a:p>
            <a:pPr>
              <a:buFont typeface="Wingdings" pitchFamily="2" charset="2"/>
              <a:buChar char="§"/>
            </a:pPr>
            <a:endParaRPr lang="en-GB" sz="1400" dirty="0" smtClean="0">
              <a:latin typeface="Calibri" pitchFamily="34" charset="0"/>
              <a:cs typeface="Calibri" pitchFamily="34" charset="0"/>
            </a:endParaRPr>
          </a:p>
          <a:p>
            <a:pPr algn="r">
              <a:buFont typeface="Wingdings" pitchFamily="2" charset="2"/>
              <a:buChar char="§"/>
            </a:pPr>
            <a:endParaRPr lang="en-GB" sz="1400" dirty="0" smtClean="0">
              <a:latin typeface="Calibri" pitchFamily="34" charset="0"/>
              <a:cs typeface="Calibri" pitchFamily="34" charset="0"/>
            </a:endParaRPr>
          </a:p>
          <a:p>
            <a:pPr>
              <a:buFont typeface="Wingdings" pitchFamily="2" charset="2"/>
              <a:buChar char="§"/>
            </a:pPr>
            <a:endParaRPr lang="en-GB" sz="1400" dirty="0" smtClean="0">
              <a:latin typeface="Calibri" pitchFamily="34" charset="0"/>
              <a:cs typeface="Calibri" pitchFamily="34" charset="0"/>
            </a:endParaRPr>
          </a:p>
          <a:p>
            <a:pPr>
              <a:buFont typeface="Wingdings" pitchFamily="2" charset="2"/>
              <a:buChar char="§"/>
            </a:pPr>
            <a:endParaRPr lang="en-GB" sz="1400" dirty="0" smtClean="0">
              <a:latin typeface="Calibri" pitchFamily="34" charset="0"/>
              <a:cs typeface="Calibri" pitchFamily="34" charset="0"/>
            </a:endParaRPr>
          </a:p>
          <a:p>
            <a:pPr>
              <a:buFont typeface="Wingdings" pitchFamily="2" charset="2"/>
              <a:buChar char="§"/>
            </a:pPr>
            <a:endParaRPr lang="en-GB" sz="1400" dirty="0" smtClean="0">
              <a:latin typeface="Calibri" pitchFamily="34" charset="0"/>
              <a:cs typeface="Calibri" pitchFamily="34" charset="0"/>
            </a:endParaRPr>
          </a:p>
          <a:p>
            <a:pPr>
              <a:buFont typeface="Wingdings" pitchFamily="2" charset="2"/>
              <a:buChar char="§"/>
            </a:pPr>
            <a:endParaRPr lang="en-GB" sz="1400" dirty="0" smtClean="0">
              <a:latin typeface="Calibri" pitchFamily="34" charset="0"/>
              <a:cs typeface="Calibri" pitchFamily="34" charset="0"/>
            </a:endParaRPr>
          </a:p>
          <a:p>
            <a:pPr>
              <a:buFont typeface="Wingdings" pitchFamily="2" charset="2"/>
              <a:buChar char="§"/>
            </a:pPr>
            <a:endParaRPr lang="en-GB" sz="1400" dirty="0" smtClean="0">
              <a:latin typeface="Calibri" pitchFamily="34" charset="0"/>
              <a:cs typeface="Calibri" pitchFamily="34" charset="0"/>
            </a:endParaRPr>
          </a:p>
          <a:p>
            <a:endParaRPr lang="en-GB" sz="1400" dirty="0" smtClean="0">
              <a:latin typeface="Calibri" pitchFamily="34" charset="0"/>
              <a:cs typeface="Calibri" pitchFamily="34" charset="0"/>
            </a:endParaRPr>
          </a:p>
          <a:p>
            <a:endParaRPr lang="en-GB" sz="1400" dirty="0" smtClean="0">
              <a:latin typeface="Calibri" pitchFamily="34" charset="0"/>
              <a:cs typeface="Calibri" pitchFamily="34" charset="0"/>
            </a:endParaRPr>
          </a:p>
          <a:p>
            <a:endParaRPr lang="en-GB" sz="1400" dirty="0" smtClean="0">
              <a:latin typeface="Calibri" pitchFamily="34" charset="0"/>
              <a:cs typeface="Calibri" pitchFamily="34" charset="0"/>
            </a:endParaRPr>
          </a:p>
        </p:txBody>
      </p:sp>
      <p:pic>
        <p:nvPicPr>
          <p:cNvPr id="21505" name="Picture 1"/>
          <p:cNvPicPr>
            <a:picLocks noChangeAspect="1" noChangeArrowheads="1"/>
          </p:cNvPicPr>
          <p:nvPr/>
        </p:nvPicPr>
        <p:blipFill>
          <a:blip r:embed="rId2" cstate="print"/>
          <a:srcRect/>
          <a:stretch>
            <a:fillRect/>
          </a:stretch>
        </p:blipFill>
        <p:spPr bwMode="auto">
          <a:xfrm>
            <a:off x="609600" y="3028950"/>
            <a:ext cx="7696200" cy="182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52400" y="819150"/>
            <a:ext cx="8839200" cy="4114800"/>
          </a:xfrm>
          <a:prstGeom prst="roundRect">
            <a:avLst>
              <a:gd name="adj" fmla="val 2558"/>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a:lstStyle/>
          <a:p>
            <a:pPr marL="111125" indent="-111125">
              <a:spcBef>
                <a:spcPts val="0"/>
              </a:spcBef>
            </a:pPr>
            <a:endParaRPr lang="en-GB" sz="1600" dirty="0" smtClean="0">
              <a:latin typeface="Calibri" pitchFamily="34" charset="0"/>
              <a:cs typeface="Calibri" pitchFamily="34" charset="0"/>
            </a:endParaRPr>
          </a:p>
          <a:p>
            <a:pPr marL="111125" indent="-111125">
              <a:spcBef>
                <a:spcPts val="0"/>
              </a:spcBef>
            </a:pPr>
            <a:endParaRPr lang="en-GB" sz="1600" dirty="0" smtClean="0">
              <a:latin typeface="Calibri" pitchFamily="34" charset="0"/>
              <a:cs typeface="Calibri" pitchFamily="34" charset="0"/>
            </a:endParaRPr>
          </a:p>
          <a:p>
            <a:pPr marL="111125" indent="-111125">
              <a:spcBef>
                <a:spcPts val="0"/>
              </a:spcBef>
            </a:pPr>
            <a:endParaRPr lang="en-GB" sz="1600" dirty="0" smtClean="0">
              <a:latin typeface="Calibri" pitchFamily="34" charset="0"/>
              <a:cs typeface="Calibri" pitchFamily="34" charset="0"/>
            </a:endParaRPr>
          </a:p>
          <a:p>
            <a:pPr marL="111125" indent="-111125">
              <a:spcBef>
                <a:spcPts val="0"/>
              </a:spcBef>
            </a:pPr>
            <a:endParaRPr lang="en-GB" sz="1600" dirty="0" smtClean="0">
              <a:latin typeface="Calibri" pitchFamily="34" charset="0"/>
              <a:cs typeface="Calibri" pitchFamily="34" charset="0"/>
            </a:endParaRPr>
          </a:p>
          <a:p>
            <a:pPr lvl="0"/>
            <a:endParaRPr lang="en-GB" sz="1600" dirty="0">
              <a:latin typeface="Calibri" pitchFamily="34" charset="0"/>
              <a:cs typeface="Calibri" pitchFamily="34" charset="0"/>
            </a:endParaRPr>
          </a:p>
        </p:txBody>
      </p:sp>
      <p:sp>
        <p:nvSpPr>
          <p:cNvPr id="3" name="Content Placeholder 2"/>
          <p:cNvSpPr>
            <a:spLocks noGrp="1"/>
          </p:cNvSpPr>
          <p:nvPr>
            <p:ph idx="1"/>
          </p:nvPr>
        </p:nvSpPr>
        <p:spPr/>
        <p:txBody>
          <a:bodyPr/>
          <a:lstStyle/>
          <a:p>
            <a:pPr lvl="1">
              <a:spcBef>
                <a:spcPct val="0"/>
              </a:spcBef>
              <a:buFont typeface="Wingdings" pitchFamily="2" charset="2"/>
              <a:buChar char="§"/>
            </a:pPr>
            <a:r>
              <a:rPr lang="en-GB" sz="1400" kern="1200" dirty="0" smtClean="0">
                <a:solidFill>
                  <a:srgbClr val="002060"/>
                </a:solidFill>
                <a:latin typeface="Calibri" pitchFamily="34" charset="0"/>
                <a:ea typeface="+mn-ea"/>
                <a:cs typeface="Calibri" pitchFamily="34" charset="0"/>
              </a:rPr>
              <a:t>Business Instalment Loan (BI) :</a:t>
            </a:r>
          </a:p>
          <a:p>
            <a:pPr lvl="2">
              <a:spcBef>
                <a:spcPct val="0"/>
              </a:spcBef>
              <a:buFont typeface="Wingdings" pitchFamily="2" charset="2"/>
              <a:buChar char="ü"/>
            </a:pPr>
            <a:r>
              <a:rPr lang="en-US" sz="1400" kern="1200" dirty="0" smtClean="0">
                <a:solidFill>
                  <a:srgbClr val="002060"/>
                </a:solidFill>
                <a:latin typeface="Calibri" pitchFamily="34" charset="0"/>
                <a:ea typeface="+mn-ea"/>
                <a:cs typeface="Calibri" pitchFamily="34" charset="0"/>
              </a:rPr>
              <a:t>Business Installment Loan (BIL) is a flexible financing solution.</a:t>
            </a:r>
            <a:endParaRPr lang="en-GB" sz="1400" kern="1200" dirty="0" smtClean="0">
              <a:solidFill>
                <a:srgbClr val="002060"/>
              </a:solidFill>
              <a:latin typeface="Calibri" pitchFamily="34" charset="0"/>
              <a:ea typeface="+mn-ea"/>
              <a:cs typeface="Calibri" pitchFamily="34" charset="0"/>
            </a:endParaRPr>
          </a:p>
          <a:p>
            <a:pPr lvl="2">
              <a:spcBef>
                <a:spcPct val="0"/>
              </a:spcBef>
              <a:buFont typeface="Wingdings" pitchFamily="2" charset="2"/>
              <a:buChar char="ü"/>
            </a:pPr>
            <a:r>
              <a:rPr lang="en-GB" sz="1400" kern="1200" dirty="0" smtClean="0">
                <a:solidFill>
                  <a:srgbClr val="002060"/>
                </a:solidFill>
                <a:latin typeface="Calibri" pitchFamily="34" charset="0"/>
                <a:ea typeface="+mn-ea"/>
                <a:cs typeface="Calibri" pitchFamily="34" charset="0"/>
              </a:rPr>
              <a:t>No collateral required.</a:t>
            </a:r>
          </a:p>
          <a:p>
            <a:pPr lvl="2">
              <a:spcBef>
                <a:spcPct val="0"/>
              </a:spcBef>
              <a:buFont typeface="Wingdings" pitchFamily="2" charset="2"/>
              <a:buChar char="ü"/>
            </a:pPr>
            <a:r>
              <a:rPr lang="en-US" sz="1400" kern="1200" dirty="0" smtClean="0">
                <a:solidFill>
                  <a:srgbClr val="002060"/>
                </a:solidFill>
                <a:latin typeface="Calibri" pitchFamily="34" charset="0"/>
                <a:ea typeface="+mn-ea"/>
                <a:cs typeface="Calibri" pitchFamily="34" charset="0"/>
              </a:rPr>
              <a:t>Only guarantee from your directors and/or shareholders is/are required.</a:t>
            </a:r>
          </a:p>
          <a:p>
            <a:pPr lvl="2">
              <a:spcBef>
                <a:spcPct val="0"/>
              </a:spcBef>
              <a:buFont typeface="Wingdings" pitchFamily="2" charset="2"/>
              <a:buChar char="ü"/>
            </a:pPr>
            <a:r>
              <a:rPr lang="en-US" sz="1400" kern="1200" dirty="0" smtClean="0">
                <a:solidFill>
                  <a:srgbClr val="002060"/>
                </a:solidFill>
                <a:latin typeface="Calibri" pitchFamily="34" charset="0"/>
                <a:ea typeface="+mn-ea"/>
                <a:cs typeface="Calibri" pitchFamily="34" charset="0"/>
              </a:rPr>
              <a:t>Repayment period between 12 to 84 months.</a:t>
            </a:r>
          </a:p>
          <a:p>
            <a:pPr lvl="1">
              <a:spcBef>
                <a:spcPct val="0"/>
              </a:spcBef>
            </a:pPr>
            <a:endParaRPr lang="en-GB" sz="1400" kern="1200" dirty="0" smtClean="0">
              <a:solidFill>
                <a:srgbClr val="002060"/>
              </a:solidFill>
              <a:latin typeface="Calibri" pitchFamily="34" charset="0"/>
              <a:ea typeface="+mn-ea"/>
              <a:cs typeface="Calibri" pitchFamily="34" charset="0"/>
            </a:endParaRPr>
          </a:p>
          <a:p>
            <a:pPr lvl="1">
              <a:spcBef>
                <a:spcPct val="0"/>
              </a:spcBef>
              <a:buFont typeface="Wingdings" pitchFamily="2" charset="2"/>
              <a:buChar char="§"/>
            </a:pPr>
            <a:r>
              <a:rPr lang="en-GB" sz="1400" kern="1200" dirty="0" smtClean="0">
                <a:solidFill>
                  <a:srgbClr val="002060"/>
                </a:solidFill>
                <a:latin typeface="Calibri" pitchFamily="34" charset="0"/>
                <a:ea typeface="+mn-ea"/>
                <a:cs typeface="Calibri" pitchFamily="34" charset="0"/>
              </a:rPr>
              <a:t>Express Trade (ET) :</a:t>
            </a:r>
          </a:p>
          <a:p>
            <a:pPr lvl="2">
              <a:spcBef>
                <a:spcPct val="0"/>
              </a:spcBef>
              <a:buFont typeface="Wingdings" pitchFamily="2" charset="2"/>
              <a:buChar char="ü"/>
            </a:pPr>
            <a:r>
              <a:rPr lang="en-US" sz="1400" kern="1200" dirty="0" smtClean="0">
                <a:solidFill>
                  <a:srgbClr val="002060"/>
                </a:solidFill>
                <a:latin typeface="Calibri" pitchFamily="34" charset="0"/>
                <a:ea typeface="+mn-ea"/>
                <a:cs typeface="Calibri" pitchFamily="34" charset="0"/>
              </a:rPr>
              <a:t>Express Trade Services (ETS) provides you with a quick and simple one-stop</a:t>
            </a:r>
          </a:p>
          <a:p>
            <a:pPr lvl="2">
              <a:spcBef>
                <a:spcPct val="0"/>
              </a:spcBef>
              <a:buFont typeface="Wingdings" pitchFamily="2" charset="2"/>
              <a:buChar char="ü"/>
            </a:pPr>
            <a:r>
              <a:rPr lang="en-US" sz="1400" kern="1200" dirty="0" smtClean="0">
                <a:solidFill>
                  <a:srgbClr val="002060"/>
                </a:solidFill>
                <a:latin typeface="Calibri" pitchFamily="34" charset="0"/>
                <a:ea typeface="+mn-ea"/>
                <a:cs typeface="Calibri" pitchFamily="34" charset="0"/>
              </a:rPr>
              <a:t>trade financing facility that is customized based on your business needs</a:t>
            </a:r>
          </a:p>
          <a:p>
            <a:pPr lvl="2">
              <a:spcBef>
                <a:spcPct val="0"/>
              </a:spcBef>
              <a:buFont typeface="Wingdings" pitchFamily="2" charset="2"/>
              <a:buChar char="ü"/>
            </a:pPr>
            <a:r>
              <a:rPr lang="en-US" sz="1400" kern="1200" dirty="0" smtClean="0">
                <a:solidFill>
                  <a:srgbClr val="002060"/>
                </a:solidFill>
                <a:latin typeface="Calibri" pitchFamily="34" charset="0"/>
                <a:ea typeface="+mn-ea"/>
                <a:cs typeface="Calibri" pitchFamily="34" charset="0"/>
              </a:rPr>
              <a:t>Credit decision in just 2 working days</a:t>
            </a:r>
          </a:p>
          <a:p>
            <a:pPr lvl="2">
              <a:spcBef>
                <a:spcPct val="0"/>
              </a:spcBef>
              <a:buFont typeface="Arial" pitchFamily="34" charset="0"/>
              <a:buChar char="•"/>
            </a:pPr>
            <a:endParaRPr lang="en-GB" sz="1400" kern="1200" dirty="0" smtClean="0">
              <a:solidFill>
                <a:srgbClr val="002060"/>
              </a:solidFill>
              <a:latin typeface="Calibri" pitchFamily="34" charset="0"/>
              <a:ea typeface="+mn-ea"/>
              <a:cs typeface="Calibri" pitchFamily="34" charset="0"/>
            </a:endParaRPr>
          </a:p>
          <a:p>
            <a:pPr lvl="1">
              <a:spcBef>
                <a:spcPct val="0"/>
              </a:spcBef>
              <a:buFont typeface="Wingdings" pitchFamily="2" charset="2"/>
              <a:buChar char="§"/>
            </a:pPr>
            <a:r>
              <a:rPr lang="en-GB" sz="1400" kern="1200" dirty="0" smtClean="0">
                <a:solidFill>
                  <a:srgbClr val="002060"/>
                </a:solidFill>
                <a:latin typeface="Calibri" pitchFamily="34" charset="0"/>
                <a:ea typeface="+mn-ea"/>
                <a:cs typeface="Calibri" pitchFamily="34" charset="0"/>
              </a:rPr>
              <a:t>Loan against property (LP) :</a:t>
            </a:r>
          </a:p>
          <a:p>
            <a:pPr lvl="2">
              <a:spcBef>
                <a:spcPct val="0"/>
              </a:spcBef>
              <a:buFont typeface="Wingdings" pitchFamily="2" charset="2"/>
              <a:buChar char="ü"/>
            </a:pPr>
            <a:r>
              <a:rPr lang="en-GB" sz="1400" kern="1200" dirty="0" smtClean="0">
                <a:solidFill>
                  <a:srgbClr val="002060"/>
                </a:solidFill>
                <a:latin typeface="Calibri" pitchFamily="34" charset="0"/>
                <a:ea typeface="+mn-ea"/>
                <a:cs typeface="Calibri" pitchFamily="34" charset="0"/>
              </a:rPr>
              <a:t>Business Loan is provided against property.</a:t>
            </a:r>
          </a:p>
          <a:p>
            <a:pPr marL="111125" indent="-111125" algn="just">
              <a:spcBef>
                <a:spcPct val="50000"/>
              </a:spcBef>
              <a:buNone/>
            </a:pPr>
            <a:endParaRPr lang="en-US" sz="1000" dirty="0" smtClean="0">
              <a:solidFill>
                <a:srgbClr val="002060"/>
              </a:solidFill>
              <a:latin typeface="Calibri" pitchFamily="34" charset="0"/>
              <a:cs typeface="Calibri" pitchFamily="34" charset="0"/>
            </a:endParaRPr>
          </a:p>
          <a:p>
            <a:pPr marL="111125" indent="-111125" algn="just">
              <a:spcBef>
                <a:spcPct val="50000"/>
              </a:spcBef>
              <a:buFont typeface="Wingdings" pitchFamily="2" charset="2"/>
              <a:buChar char="§"/>
            </a:pPr>
            <a:endParaRPr lang="en-GB" sz="1400" dirty="0">
              <a:latin typeface="Calibri" pitchFamily="34" charset="0"/>
              <a:cs typeface="Calibri" pitchFamily="34" charset="0"/>
            </a:endParaRPr>
          </a:p>
        </p:txBody>
      </p:sp>
      <p:sp>
        <p:nvSpPr>
          <p:cNvPr id="5" name="Rectangle 3"/>
          <p:cNvSpPr>
            <a:spLocks noGrp="1" noChangeArrowheads="1"/>
          </p:cNvSpPr>
          <p:nvPr>
            <p:ph type="title"/>
          </p:nvPr>
        </p:nvSpPr>
        <p:spPr bwMode="auto">
          <a:xfrm>
            <a:off x="1371600" y="114300"/>
            <a:ext cx="4800600" cy="400050"/>
          </a:xfrm>
          <a:noFill/>
          <a:ln algn="ctr">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altLang="en-US" sz="2400" b="1" dirty="0" smtClean="0">
                <a:solidFill>
                  <a:srgbClr val="153375"/>
                </a:solidFill>
                <a:latin typeface="Calibri" pitchFamily="34" charset="0"/>
              </a:rPr>
              <a:t>Overview of </a:t>
            </a:r>
            <a:r>
              <a:rPr lang="en-US" altLang="en-US" sz="2400" b="1" dirty="0" smtClean="0">
                <a:solidFill>
                  <a:srgbClr val="153375"/>
                </a:solidFill>
                <a:latin typeface="Calibri" pitchFamily="34" charset="0"/>
              </a:rPr>
              <a:t>TRANSACT</a:t>
            </a:r>
            <a:endParaRPr lang="en-US" altLang="en-US" sz="2400" b="1" dirty="0" smtClean="0">
              <a:solidFill>
                <a:srgbClr val="153375"/>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52400" y="819150"/>
            <a:ext cx="8839200" cy="4114800"/>
          </a:xfrm>
          <a:prstGeom prst="roundRect">
            <a:avLst>
              <a:gd name="adj" fmla="val 2558"/>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a:lstStyle/>
          <a:p>
            <a:pPr marL="111125" indent="-111125">
              <a:spcBef>
                <a:spcPts val="0"/>
              </a:spcBef>
            </a:pPr>
            <a:endParaRPr lang="en-GB" sz="1600" dirty="0" smtClean="0">
              <a:latin typeface="Calibri" pitchFamily="34" charset="0"/>
              <a:cs typeface="Calibri" pitchFamily="34" charset="0"/>
            </a:endParaRPr>
          </a:p>
          <a:p>
            <a:pPr marL="111125" indent="-111125">
              <a:spcBef>
                <a:spcPts val="0"/>
              </a:spcBef>
            </a:pPr>
            <a:endParaRPr lang="en-GB" sz="1600" dirty="0" smtClean="0">
              <a:latin typeface="Calibri" pitchFamily="34" charset="0"/>
              <a:cs typeface="Calibri" pitchFamily="34" charset="0"/>
            </a:endParaRPr>
          </a:p>
          <a:p>
            <a:pPr marL="111125" indent="-111125">
              <a:spcBef>
                <a:spcPts val="0"/>
              </a:spcBef>
            </a:pPr>
            <a:endParaRPr lang="en-GB" sz="1600" dirty="0" smtClean="0">
              <a:latin typeface="Calibri" pitchFamily="34" charset="0"/>
              <a:cs typeface="Calibri" pitchFamily="34" charset="0"/>
            </a:endParaRPr>
          </a:p>
          <a:p>
            <a:pPr marL="111125" indent="-111125">
              <a:spcBef>
                <a:spcPts val="0"/>
              </a:spcBef>
            </a:pPr>
            <a:endParaRPr lang="en-GB" sz="1600" dirty="0" smtClean="0">
              <a:latin typeface="Calibri" pitchFamily="34" charset="0"/>
              <a:cs typeface="Calibri" pitchFamily="34" charset="0"/>
            </a:endParaRPr>
          </a:p>
          <a:p>
            <a:pPr lvl="0"/>
            <a:endParaRPr lang="en-GB" sz="1600"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111125" indent="-111125" algn="just">
              <a:spcBef>
                <a:spcPct val="50000"/>
              </a:spcBef>
              <a:buNone/>
            </a:pPr>
            <a:endParaRPr lang="en-US" sz="1400" dirty="0" smtClean="0">
              <a:solidFill>
                <a:srgbClr val="002060"/>
              </a:solidFill>
              <a:latin typeface="Calibri" pitchFamily="34" charset="0"/>
              <a:cs typeface="Calibri" pitchFamily="34" charset="0"/>
            </a:endParaRPr>
          </a:p>
          <a:p>
            <a:pPr marL="111125" indent="-111125" algn="just">
              <a:spcBef>
                <a:spcPct val="50000"/>
              </a:spcBef>
              <a:buFont typeface="Wingdings" pitchFamily="2" charset="2"/>
              <a:buChar char="§"/>
            </a:pPr>
            <a:endParaRPr lang="en-GB" sz="1400" dirty="0">
              <a:latin typeface="Calibri" pitchFamily="34" charset="0"/>
              <a:cs typeface="Calibri" pitchFamily="34" charset="0"/>
            </a:endParaRPr>
          </a:p>
        </p:txBody>
      </p:sp>
      <p:sp>
        <p:nvSpPr>
          <p:cNvPr id="5" name="Rectangle 3"/>
          <p:cNvSpPr>
            <a:spLocks noGrp="1" noChangeArrowheads="1"/>
          </p:cNvSpPr>
          <p:nvPr>
            <p:ph type="title"/>
          </p:nvPr>
        </p:nvSpPr>
        <p:spPr bwMode="auto">
          <a:xfrm>
            <a:off x="1371600" y="114300"/>
            <a:ext cx="4800600" cy="400050"/>
          </a:xfrm>
          <a:noFill/>
          <a:ln algn="ctr">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altLang="en-US" sz="2400" b="1" dirty="0" smtClean="0">
                <a:solidFill>
                  <a:srgbClr val="153375"/>
                </a:solidFill>
                <a:latin typeface="Calibri" pitchFamily="34" charset="0"/>
              </a:rPr>
              <a:t>Overview of </a:t>
            </a:r>
            <a:r>
              <a:rPr lang="en-US" altLang="en-US" sz="2400" b="1" dirty="0" smtClean="0">
                <a:solidFill>
                  <a:srgbClr val="153375"/>
                </a:solidFill>
                <a:latin typeface="Calibri" pitchFamily="34" charset="0"/>
              </a:rPr>
              <a:t>TRANSACT</a:t>
            </a:r>
            <a:endParaRPr lang="en-US" altLang="en-US" sz="2400" b="1" dirty="0" smtClean="0">
              <a:solidFill>
                <a:srgbClr val="153375"/>
              </a:solidFill>
              <a:latin typeface="Calibri" pitchFamily="34" charset="0"/>
            </a:endParaRPr>
          </a:p>
        </p:txBody>
      </p:sp>
      <p:sp>
        <p:nvSpPr>
          <p:cNvPr id="6" name="Rectangle 5"/>
          <p:cNvSpPr/>
          <p:nvPr/>
        </p:nvSpPr>
        <p:spPr>
          <a:xfrm>
            <a:off x="457200" y="1123950"/>
            <a:ext cx="8305800" cy="2893100"/>
          </a:xfrm>
          <a:prstGeom prst="rect">
            <a:avLst/>
          </a:prstGeom>
        </p:spPr>
        <p:txBody>
          <a:bodyPr wrap="square">
            <a:spAutoFit/>
          </a:bodyPr>
          <a:lstStyle/>
          <a:p>
            <a:pPr lvl="1">
              <a:buFont typeface="Wingdings" pitchFamily="2" charset="2"/>
              <a:buChar char="§"/>
            </a:pPr>
            <a:r>
              <a:rPr lang="en-GB" sz="1400" dirty="0" smtClean="0">
                <a:solidFill>
                  <a:srgbClr val="002060"/>
                </a:solidFill>
                <a:latin typeface="Calibri" pitchFamily="34" charset="0"/>
                <a:cs typeface="Calibri" pitchFamily="34" charset="0"/>
              </a:rPr>
              <a:t>Bundling (BX) :</a:t>
            </a:r>
          </a:p>
          <a:p>
            <a:pPr lvl="2">
              <a:buFont typeface="Wingdings" pitchFamily="2" charset="2"/>
              <a:buChar char="ü"/>
            </a:pPr>
            <a:r>
              <a:rPr lang="en-GB" sz="1400" dirty="0" smtClean="0">
                <a:solidFill>
                  <a:srgbClr val="002060"/>
                </a:solidFill>
                <a:latin typeface="Calibri" pitchFamily="34" charset="0"/>
                <a:cs typeface="Calibri" pitchFamily="34" charset="0"/>
              </a:rPr>
              <a:t>Two or more products can be combined and offered to Business Customers.</a:t>
            </a:r>
          </a:p>
          <a:p>
            <a:pPr lvl="1"/>
            <a:endParaRPr lang="en-GB" sz="1400" dirty="0" smtClean="0">
              <a:solidFill>
                <a:srgbClr val="002060"/>
              </a:solidFill>
              <a:latin typeface="Calibri" pitchFamily="34" charset="0"/>
              <a:cs typeface="Calibri" pitchFamily="34" charset="0"/>
            </a:endParaRPr>
          </a:p>
          <a:p>
            <a:pPr lvl="1">
              <a:buFont typeface="Wingdings" pitchFamily="2" charset="2"/>
              <a:buChar char="§"/>
            </a:pPr>
            <a:r>
              <a:rPr lang="en-GB" sz="1400" dirty="0" smtClean="0">
                <a:solidFill>
                  <a:srgbClr val="002060"/>
                </a:solidFill>
                <a:latin typeface="Calibri" pitchFamily="34" charset="0"/>
                <a:cs typeface="Calibri" pitchFamily="34" charset="0"/>
              </a:rPr>
              <a:t>Business Mortgage (BM) :</a:t>
            </a:r>
          </a:p>
          <a:p>
            <a:pPr lvl="2">
              <a:buFont typeface="Wingdings" pitchFamily="2" charset="2"/>
              <a:buChar char="ü"/>
            </a:pPr>
            <a:r>
              <a:rPr lang="en-GB" sz="1400" dirty="0" smtClean="0">
                <a:solidFill>
                  <a:srgbClr val="002060"/>
                </a:solidFill>
                <a:latin typeface="Calibri" pitchFamily="34" charset="0"/>
                <a:cs typeface="Calibri" pitchFamily="34" charset="0"/>
              </a:rPr>
              <a:t> Mortgage is given for business purpose where business itself is the collateral.</a:t>
            </a:r>
          </a:p>
          <a:p>
            <a:pPr lvl="2">
              <a:buFont typeface="Arial" pitchFamily="34" charset="0"/>
              <a:buChar char="•"/>
            </a:pPr>
            <a:endParaRPr lang="en-GB" sz="1400" dirty="0" smtClean="0">
              <a:solidFill>
                <a:srgbClr val="002060"/>
              </a:solidFill>
              <a:latin typeface="Calibri" pitchFamily="34" charset="0"/>
              <a:cs typeface="Calibri" pitchFamily="34" charset="0"/>
            </a:endParaRPr>
          </a:p>
          <a:p>
            <a:pPr lvl="1">
              <a:buFont typeface="Wingdings" pitchFamily="2" charset="2"/>
              <a:buChar char="§"/>
            </a:pPr>
            <a:r>
              <a:rPr lang="en-GB" sz="1400" dirty="0" smtClean="0">
                <a:solidFill>
                  <a:srgbClr val="002060"/>
                </a:solidFill>
                <a:latin typeface="Calibri" pitchFamily="34" charset="0"/>
                <a:cs typeface="Calibri" pitchFamily="34" charset="0"/>
              </a:rPr>
              <a:t>Business Overdraft (BO) :</a:t>
            </a:r>
          </a:p>
          <a:p>
            <a:pPr lvl="2">
              <a:buFont typeface="Wingdings" pitchFamily="2" charset="2"/>
              <a:buChar char="ü"/>
            </a:pPr>
            <a:r>
              <a:rPr lang="en-US" sz="1400" dirty="0" smtClean="0">
                <a:solidFill>
                  <a:srgbClr val="002060"/>
                </a:solidFill>
                <a:latin typeface="Calibri" pitchFamily="34" charset="0"/>
                <a:cs typeface="Calibri" pitchFamily="34" charset="0"/>
              </a:rPr>
              <a:t>Finance required for day-to-day short-term cash flow requirements is fulfilled by</a:t>
            </a:r>
          </a:p>
          <a:p>
            <a:pPr lvl="2">
              <a:buFont typeface="Wingdings" pitchFamily="2" charset="2"/>
              <a:buChar char="ü"/>
            </a:pPr>
            <a:r>
              <a:rPr lang="en-US" sz="1400" dirty="0" smtClean="0">
                <a:solidFill>
                  <a:srgbClr val="002060"/>
                </a:solidFill>
                <a:latin typeface="Calibri" pitchFamily="34" charset="0"/>
                <a:cs typeface="Calibri" pitchFamily="34" charset="0"/>
              </a:rPr>
              <a:t>taking flexible Business Overdraft facility.</a:t>
            </a:r>
          </a:p>
          <a:p>
            <a:pPr lvl="2">
              <a:buFont typeface="Wingdings" pitchFamily="2" charset="2"/>
              <a:buChar char="ü"/>
            </a:pPr>
            <a:r>
              <a:rPr lang="en-US" sz="1400" dirty="0" smtClean="0">
                <a:solidFill>
                  <a:srgbClr val="002060"/>
                </a:solidFill>
                <a:latin typeface="Calibri" pitchFamily="34" charset="0"/>
                <a:cs typeface="Calibri" pitchFamily="34" charset="0"/>
              </a:rPr>
              <a:t>BO is a revolving borrowing facility repayable on demand, made available in</a:t>
            </a:r>
          </a:p>
          <a:p>
            <a:pPr lvl="2">
              <a:buFont typeface="Wingdings" pitchFamily="2" charset="2"/>
              <a:buChar char="ü"/>
            </a:pPr>
            <a:r>
              <a:rPr lang="en-US" sz="1400" dirty="0" smtClean="0">
                <a:solidFill>
                  <a:srgbClr val="002060"/>
                </a:solidFill>
                <a:latin typeface="Calibri" pitchFamily="34" charset="0"/>
                <a:cs typeface="Calibri" pitchFamily="34" charset="0"/>
              </a:rPr>
              <a:t>connection with a current account.</a:t>
            </a:r>
          </a:p>
          <a:p>
            <a:pPr lvl="2">
              <a:buFont typeface="Wingdings" pitchFamily="2" charset="2"/>
              <a:buChar char="ü"/>
            </a:pPr>
            <a:r>
              <a:rPr lang="en-US" sz="1400" dirty="0" smtClean="0">
                <a:solidFill>
                  <a:srgbClr val="002060"/>
                </a:solidFill>
                <a:latin typeface="Calibri" pitchFamily="34" charset="0"/>
                <a:cs typeface="Calibri" pitchFamily="34" charset="0"/>
              </a:rPr>
              <a:t>Interest is charged on the amount used.</a:t>
            </a:r>
          </a:p>
          <a:p>
            <a:pPr lvl="2">
              <a:buFont typeface="Wingdings" pitchFamily="2" charset="2"/>
              <a:buChar char="ü"/>
            </a:pPr>
            <a:r>
              <a:rPr lang="en-US" sz="1400" dirty="0" smtClean="0">
                <a:solidFill>
                  <a:srgbClr val="002060"/>
                </a:solidFill>
                <a:latin typeface="Calibri" pitchFamily="34" charset="0"/>
                <a:cs typeface="Calibri" pitchFamily="34" charset="0"/>
              </a:rPr>
              <a:t>Minimum 3 years of business operations is required.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txBox="1">
            <a:spLocks noChangeArrowheads="1"/>
          </p:cNvSpPr>
          <p:nvPr/>
        </p:nvSpPr>
        <p:spPr bwMode="auto">
          <a:xfrm>
            <a:off x="1371600" y="114300"/>
            <a:ext cx="6477000" cy="400050"/>
          </a:xfrm>
          <a:prstGeom prst="rect">
            <a:avLst/>
          </a:prstGeom>
          <a:noFill/>
          <a:ln algn="ctr">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altLang="en-US" sz="2400" b="1" kern="0" dirty="0" smtClean="0">
                <a:solidFill>
                  <a:srgbClr val="153375"/>
                </a:solidFill>
                <a:latin typeface="Calibri" pitchFamily="34" charset="0"/>
                <a:ea typeface="+mj-ea"/>
                <a:cs typeface="+mj-cs"/>
              </a:rPr>
              <a:t>TRANSACT – BIL Workflow</a:t>
            </a:r>
            <a:endParaRPr kumimoji="0" lang="en-US" altLang="en-US" sz="2400" b="1" i="0" u="none" strike="noStrike" kern="0" cap="none" spc="0" normalizeH="0" baseline="0" noProof="0" dirty="0" smtClean="0">
              <a:ln>
                <a:noFill/>
              </a:ln>
              <a:solidFill>
                <a:srgbClr val="153375"/>
              </a:solidFill>
              <a:effectLst/>
              <a:uLnTx/>
              <a:uFillTx/>
              <a:latin typeface="Calibri" pitchFamily="34" charset="0"/>
              <a:ea typeface="+mj-ea"/>
              <a:cs typeface="+mj-cs"/>
            </a:endParaRPr>
          </a:p>
        </p:txBody>
      </p:sp>
      <p:sp>
        <p:nvSpPr>
          <p:cNvPr id="9" name="Rectangle 8"/>
          <p:cNvSpPr/>
          <p:nvPr/>
        </p:nvSpPr>
        <p:spPr bwMode="auto">
          <a:xfrm>
            <a:off x="228600" y="895350"/>
            <a:ext cx="8610600" cy="3886200"/>
          </a:xfrm>
          <a:prstGeom prst="rect">
            <a:avLst/>
          </a:prstGeom>
          <a:noFill/>
          <a:ln w="9525" cap="flat" cmpd="sng" algn="ctr">
            <a:solidFill>
              <a:schemeClr val="accent2">
                <a:alpha val="58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pic>
        <p:nvPicPr>
          <p:cNvPr id="33794" name="Picture 2"/>
          <p:cNvPicPr>
            <a:picLocks noChangeAspect="1" noChangeArrowheads="1"/>
          </p:cNvPicPr>
          <p:nvPr/>
        </p:nvPicPr>
        <p:blipFill>
          <a:blip r:embed="rId2" cstate="print"/>
          <a:srcRect/>
          <a:stretch>
            <a:fillRect/>
          </a:stretch>
        </p:blipFill>
        <p:spPr bwMode="auto">
          <a:xfrm>
            <a:off x="685800" y="1428750"/>
            <a:ext cx="1447800" cy="3048000"/>
          </a:xfrm>
          <a:prstGeom prst="rect">
            <a:avLst/>
          </a:prstGeom>
          <a:noFill/>
          <a:ln w="9525">
            <a:noFill/>
            <a:miter lim="800000"/>
            <a:headEnd/>
            <a:tailEnd/>
          </a:ln>
        </p:spPr>
      </p:pic>
      <p:sp>
        <p:nvSpPr>
          <p:cNvPr id="6" name="TextBox 5"/>
          <p:cNvSpPr txBox="1"/>
          <p:nvPr/>
        </p:nvSpPr>
        <p:spPr>
          <a:xfrm>
            <a:off x="381000" y="971550"/>
            <a:ext cx="1828800" cy="677108"/>
          </a:xfrm>
          <a:prstGeom prst="rect">
            <a:avLst/>
          </a:prstGeom>
          <a:noFill/>
        </p:spPr>
        <p:txBody>
          <a:bodyPr wrap="square" rtlCol="0">
            <a:spAutoFit/>
          </a:bodyPr>
          <a:lstStyle/>
          <a:p>
            <a:r>
              <a:rPr lang="en-GB" sz="2000" dirty="0" smtClean="0">
                <a:solidFill>
                  <a:srgbClr val="002060"/>
                </a:solidFill>
                <a:latin typeface="Calibri" pitchFamily="34" charset="0"/>
                <a:cs typeface="Calibri" pitchFamily="34" charset="0"/>
              </a:rPr>
              <a:t>Summary</a:t>
            </a:r>
          </a:p>
          <a:p>
            <a:endParaRPr lang="en-GB" dirty="0"/>
          </a:p>
        </p:txBody>
      </p:sp>
      <p:pic>
        <p:nvPicPr>
          <p:cNvPr id="33795" name="Picture 3"/>
          <p:cNvPicPr>
            <a:picLocks noChangeAspect="1" noChangeArrowheads="1"/>
          </p:cNvPicPr>
          <p:nvPr/>
        </p:nvPicPr>
        <p:blipFill>
          <a:blip r:embed="rId3" cstate="print"/>
          <a:srcRect/>
          <a:stretch>
            <a:fillRect/>
          </a:stretch>
        </p:blipFill>
        <p:spPr bwMode="auto">
          <a:xfrm>
            <a:off x="3200400" y="1047750"/>
            <a:ext cx="5105400" cy="3581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p:cNvSpPr txBox="1">
            <a:spLocks noChangeArrowheads="1"/>
          </p:cNvSpPr>
          <p:nvPr/>
        </p:nvSpPr>
        <p:spPr bwMode="auto">
          <a:xfrm>
            <a:off x="1371600" y="114300"/>
            <a:ext cx="6477000" cy="400050"/>
          </a:xfrm>
          <a:prstGeom prst="rect">
            <a:avLst/>
          </a:prstGeom>
          <a:noFill/>
          <a:ln algn="ctr">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GB" altLang="en-US" sz="2400" b="1" kern="0" dirty="0" smtClean="0">
                <a:solidFill>
                  <a:srgbClr val="153375"/>
                </a:solidFill>
                <a:latin typeface="Calibri" pitchFamily="34" charset="0"/>
                <a:ea typeface="+mj-ea"/>
                <a:cs typeface="+mj-cs"/>
              </a:rPr>
              <a:t>TRANSACT – </a:t>
            </a:r>
            <a:r>
              <a:rPr lang="en-GB" altLang="en-US" sz="2400" b="1" kern="0" dirty="0" smtClean="0">
                <a:solidFill>
                  <a:srgbClr val="153375"/>
                </a:solidFill>
                <a:latin typeface="Calibri" pitchFamily="34" charset="0"/>
                <a:ea typeface="+mj-ea"/>
                <a:cs typeface="+mj-cs"/>
              </a:rPr>
              <a:t>CDW </a:t>
            </a:r>
            <a:r>
              <a:rPr lang="en-GB" altLang="en-US" sz="2400" b="1" kern="0" dirty="0" smtClean="0">
                <a:solidFill>
                  <a:srgbClr val="153375"/>
                </a:solidFill>
                <a:latin typeface="Calibri" pitchFamily="34" charset="0"/>
                <a:ea typeface="+mj-ea"/>
                <a:cs typeface="+mj-cs"/>
              </a:rPr>
              <a:t>Interface</a:t>
            </a:r>
            <a:endParaRPr kumimoji="0" lang="en-US" altLang="en-US" sz="2400" b="1" i="0" u="none" strike="noStrike" kern="0" cap="none" spc="0" normalizeH="0" baseline="0" noProof="0" dirty="0" smtClean="0">
              <a:ln>
                <a:noFill/>
              </a:ln>
              <a:solidFill>
                <a:srgbClr val="153375"/>
              </a:solidFill>
              <a:effectLst/>
              <a:uLnTx/>
              <a:uFillTx/>
              <a:latin typeface="Calibri" pitchFamily="34" charset="0"/>
              <a:ea typeface="+mj-ea"/>
              <a:cs typeface="+mj-cs"/>
            </a:endParaRPr>
          </a:p>
        </p:txBody>
      </p:sp>
      <p:sp>
        <p:nvSpPr>
          <p:cNvPr id="9" name="Rectangle 8"/>
          <p:cNvSpPr/>
          <p:nvPr/>
        </p:nvSpPr>
        <p:spPr bwMode="auto">
          <a:xfrm>
            <a:off x="228600" y="895350"/>
            <a:ext cx="8610600" cy="3886200"/>
          </a:xfrm>
          <a:prstGeom prst="rect">
            <a:avLst/>
          </a:prstGeom>
          <a:noFill/>
          <a:ln w="9525" cap="flat" cmpd="sng" algn="ctr">
            <a:solidFill>
              <a:schemeClr val="accent2">
                <a:alpha val="58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smtClean="0">
              <a:ln>
                <a:noFill/>
              </a:ln>
              <a:solidFill>
                <a:schemeClr val="tx1"/>
              </a:solidFill>
              <a:effectLst/>
              <a:latin typeface="Arial" charset="0"/>
            </a:endParaRPr>
          </a:p>
        </p:txBody>
      </p:sp>
      <p:pic>
        <p:nvPicPr>
          <p:cNvPr id="34818" name="Picture 2"/>
          <p:cNvPicPr>
            <a:picLocks noChangeAspect="1" noChangeArrowheads="1"/>
          </p:cNvPicPr>
          <p:nvPr/>
        </p:nvPicPr>
        <p:blipFill>
          <a:blip r:embed="rId2" cstate="print"/>
          <a:srcRect/>
          <a:stretch>
            <a:fillRect/>
          </a:stretch>
        </p:blipFill>
        <p:spPr bwMode="auto">
          <a:xfrm>
            <a:off x="1752600" y="1123950"/>
            <a:ext cx="5286375" cy="33623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152400" y="819150"/>
            <a:ext cx="8839200" cy="4114800"/>
          </a:xfrm>
          <a:prstGeom prst="roundRect">
            <a:avLst>
              <a:gd name="adj" fmla="val 2558"/>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none"/>
          <a:lstStyle/>
          <a:p>
            <a:pPr marL="111125" indent="-111125">
              <a:spcBef>
                <a:spcPts val="0"/>
              </a:spcBef>
            </a:pPr>
            <a:endParaRPr lang="en-GB" sz="1600" dirty="0" smtClean="0">
              <a:latin typeface="Calibri" pitchFamily="34" charset="0"/>
              <a:cs typeface="Calibri" pitchFamily="34" charset="0"/>
            </a:endParaRPr>
          </a:p>
          <a:p>
            <a:pPr marL="111125" indent="-111125">
              <a:spcBef>
                <a:spcPts val="0"/>
              </a:spcBef>
            </a:pPr>
            <a:endParaRPr lang="en-GB" sz="1600" dirty="0" smtClean="0">
              <a:latin typeface="Calibri" pitchFamily="34" charset="0"/>
              <a:cs typeface="Calibri" pitchFamily="34" charset="0"/>
            </a:endParaRPr>
          </a:p>
          <a:p>
            <a:pPr lvl="0"/>
            <a:endParaRPr lang="en-GB" sz="1600" dirty="0">
              <a:latin typeface="Calibri" pitchFamily="34" charset="0"/>
              <a:cs typeface="Calibri" pitchFamily="34" charset="0"/>
            </a:endParaRPr>
          </a:p>
        </p:txBody>
      </p:sp>
      <p:sp>
        <p:nvSpPr>
          <p:cNvPr id="3" name="Content Placeholder 2"/>
          <p:cNvSpPr>
            <a:spLocks noGrp="1"/>
          </p:cNvSpPr>
          <p:nvPr>
            <p:ph idx="1"/>
          </p:nvPr>
        </p:nvSpPr>
        <p:spPr/>
        <p:txBody>
          <a:bodyPr/>
          <a:lstStyle/>
          <a:p>
            <a:pPr>
              <a:buFont typeface="Arial" pitchFamily="34" charset="0"/>
              <a:buChar char="•"/>
            </a:pPr>
            <a:r>
              <a:rPr lang="en-US" sz="1400" dirty="0" smtClean="0">
                <a:solidFill>
                  <a:srgbClr val="002060"/>
                </a:solidFill>
                <a:latin typeface="Calibri" pitchFamily="34" charset="0"/>
                <a:cs typeface="Calibri" pitchFamily="34" charset="0"/>
              </a:rPr>
              <a:t>Extract Transact </a:t>
            </a:r>
            <a:r>
              <a:rPr lang="en-US" sz="1400" dirty="0" smtClean="0">
                <a:solidFill>
                  <a:srgbClr val="002060"/>
                </a:solidFill>
                <a:latin typeface="Calibri" pitchFamily="34" charset="0"/>
                <a:cs typeface="Calibri" pitchFamily="34" charset="0"/>
              </a:rPr>
              <a:t>data </a:t>
            </a:r>
            <a:r>
              <a:rPr lang="en-US" sz="1400" dirty="0" smtClean="0">
                <a:solidFill>
                  <a:srgbClr val="002060"/>
                </a:solidFill>
                <a:latin typeface="Calibri" pitchFamily="34" charset="0"/>
                <a:cs typeface="Calibri" pitchFamily="34" charset="0"/>
              </a:rPr>
              <a:t> </a:t>
            </a:r>
            <a:r>
              <a:rPr lang="en-US" sz="1400" dirty="0" smtClean="0">
                <a:solidFill>
                  <a:srgbClr val="002060"/>
                </a:solidFill>
                <a:latin typeface="Calibri" pitchFamily="34" charset="0"/>
                <a:cs typeface="Calibri" pitchFamily="34" charset="0"/>
              </a:rPr>
              <a:t>into text file format (.dat) according to selected database tables for 5 countries i.e. </a:t>
            </a:r>
            <a:r>
              <a:rPr lang="en-US" sz="1400" dirty="0" smtClean="0">
                <a:solidFill>
                  <a:srgbClr val="002060"/>
                </a:solidFill>
                <a:latin typeface="Calibri" pitchFamily="34" charset="0"/>
                <a:cs typeface="Calibri" pitchFamily="34" charset="0"/>
              </a:rPr>
              <a:t>SG, MY, HK, TH &amp; CN.</a:t>
            </a:r>
            <a:endParaRPr lang="en-GB" sz="1400" dirty="0" smtClean="0">
              <a:solidFill>
                <a:srgbClr val="002060"/>
              </a:solidFill>
              <a:latin typeface="Calibri" pitchFamily="34" charset="0"/>
              <a:cs typeface="Calibri" pitchFamily="34" charset="0"/>
            </a:endParaRPr>
          </a:p>
          <a:p>
            <a:r>
              <a:rPr lang="en-US" sz="1400" dirty="0" smtClean="0">
                <a:solidFill>
                  <a:srgbClr val="002060"/>
                </a:solidFill>
                <a:latin typeface="Calibri" pitchFamily="34" charset="0"/>
                <a:cs typeface="Calibri" pitchFamily="34" charset="0"/>
              </a:rPr>
              <a:t>Once a table is extracted, the table will be transformed into 2 separate .dat files with file name “BODY.dat” and “TRAILER.dat”. </a:t>
            </a:r>
            <a:r>
              <a:rPr lang="en-US" sz="1400" dirty="0" smtClean="0">
                <a:solidFill>
                  <a:srgbClr val="002060"/>
                </a:solidFill>
                <a:latin typeface="Calibri" pitchFamily="34" charset="0"/>
                <a:cs typeface="Calibri" pitchFamily="34" charset="0"/>
              </a:rPr>
              <a:t>These files is saved in a folder where the folder name carries the same name as the table name i.e. ApplicationData1.  </a:t>
            </a:r>
            <a:endParaRPr lang="en-GB" sz="1400" dirty="0" smtClean="0">
              <a:solidFill>
                <a:srgbClr val="002060"/>
              </a:solidFill>
              <a:latin typeface="Calibri" pitchFamily="34" charset="0"/>
              <a:cs typeface="Calibri" pitchFamily="34" charset="0"/>
            </a:endParaRPr>
          </a:p>
          <a:p>
            <a:r>
              <a:rPr lang="en-US" sz="1400" dirty="0" smtClean="0">
                <a:solidFill>
                  <a:srgbClr val="002060"/>
                </a:solidFill>
                <a:latin typeface="Calibri" pitchFamily="34" charset="0"/>
                <a:cs typeface="Calibri" pitchFamily="34" charset="0"/>
              </a:rPr>
              <a:t>When the extraction ends, both files “BODY.dat” and “TRAILER.dat” are merge into single .dat </a:t>
            </a:r>
            <a:r>
              <a:rPr lang="en-US" sz="1400" dirty="0" smtClean="0">
                <a:solidFill>
                  <a:srgbClr val="002060"/>
                </a:solidFill>
                <a:latin typeface="Calibri" pitchFamily="34" charset="0"/>
                <a:cs typeface="Calibri" pitchFamily="34" charset="0"/>
              </a:rPr>
              <a:t>file in the  </a:t>
            </a:r>
            <a:r>
              <a:rPr lang="en-US" sz="1400" dirty="0" smtClean="0">
                <a:solidFill>
                  <a:srgbClr val="002060"/>
                </a:solidFill>
                <a:latin typeface="Calibri" pitchFamily="34" charset="0"/>
                <a:cs typeface="Calibri" pitchFamily="34" charset="0"/>
              </a:rPr>
              <a:t>format :</a:t>
            </a:r>
            <a:r>
              <a:rPr lang="en-GB" sz="1400" dirty="0" smtClean="0">
                <a:solidFill>
                  <a:srgbClr val="002060"/>
                </a:solidFill>
                <a:latin typeface="Calibri" pitchFamily="34" charset="0"/>
                <a:cs typeface="Calibri" pitchFamily="34" charset="0"/>
              </a:rPr>
              <a:t> TRN_ApplicationData1</a:t>
            </a:r>
            <a:r>
              <a:rPr lang="en-GB" sz="1400" dirty="0" smtClean="0">
                <a:solidFill>
                  <a:srgbClr val="002060"/>
                </a:solidFill>
                <a:latin typeface="Calibri" pitchFamily="34" charset="0"/>
                <a:cs typeface="Calibri" pitchFamily="34" charset="0"/>
              </a:rPr>
              <a:t>_{country Code}_</a:t>
            </a:r>
            <a:r>
              <a:rPr lang="en-GB" sz="1400" dirty="0" smtClean="0">
                <a:solidFill>
                  <a:srgbClr val="002060"/>
                </a:solidFill>
                <a:latin typeface="Calibri" pitchFamily="34" charset="0"/>
                <a:cs typeface="Calibri" pitchFamily="34" charset="0"/>
              </a:rPr>
              <a:t>M_ddmmyyyy.dat</a:t>
            </a:r>
          </a:p>
          <a:p>
            <a:r>
              <a:rPr lang="en-US" sz="1400" dirty="0" smtClean="0">
                <a:solidFill>
                  <a:srgbClr val="002060"/>
                </a:solidFill>
                <a:latin typeface="Calibri" pitchFamily="34" charset="0"/>
                <a:cs typeface="Calibri" pitchFamily="34" charset="0"/>
              </a:rPr>
              <a:t>The names of the scheduler is  windows.</a:t>
            </a:r>
            <a:endParaRPr lang="en-GB" sz="1400" dirty="0" smtClean="0">
              <a:solidFill>
                <a:srgbClr val="002060"/>
              </a:solidFill>
              <a:latin typeface="Calibri" pitchFamily="34" charset="0"/>
              <a:cs typeface="Calibri" pitchFamily="34" charset="0"/>
            </a:endParaRPr>
          </a:p>
          <a:p>
            <a:pPr marL="111125" indent="-111125">
              <a:spcBef>
                <a:spcPct val="50000"/>
              </a:spcBef>
              <a:buNone/>
            </a:pPr>
            <a:endParaRPr lang="en-US" sz="1400" dirty="0" smtClean="0">
              <a:solidFill>
                <a:srgbClr val="002060"/>
              </a:solidFill>
              <a:latin typeface="Calibri" pitchFamily="34" charset="0"/>
              <a:cs typeface="Calibri" pitchFamily="34" charset="0"/>
            </a:endParaRPr>
          </a:p>
          <a:p>
            <a:pPr marL="111125" indent="-111125">
              <a:spcBef>
                <a:spcPct val="50000"/>
              </a:spcBef>
              <a:buNone/>
            </a:pPr>
            <a:endParaRPr lang="en-US" sz="1400" dirty="0" smtClean="0">
              <a:latin typeface="Calibri" pitchFamily="34" charset="0"/>
              <a:cs typeface="Calibri" pitchFamily="34" charset="0"/>
            </a:endParaRPr>
          </a:p>
        </p:txBody>
      </p:sp>
      <p:sp>
        <p:nvSpPr>
          <p:cNvPr id="7" name="Rectangle 3"/>
          <p:cNvSpPr>
            <a:spLocks noGrp="1" noChangeArrowheads="1"/>
          </p:cNvSpPr>
          <p:nvPr>
            <p:ph type="title"/>
          </p:nvPr>
        </p:nvSpPr>
        <p:spPr bwMode="auto">
          <a:xfrm>
            <a:off x="1371600" y="114300"/>
            <a:ext cx="4800600" cy="400050"/>
          </a:xfrm>
          <a:noFill/>
          <a:ln algn="ctr">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altLang="en-US" sz="2400" b="1" dirty="0" smtClean="0">
                <a:solidFill>
                  <a:srgbClr val="153375"/>
                </a:solidFill>
                <a:latin typeface="Calibri" pitchFamily="34" charset="0"/>
              </a:rPr>
              <a:t>TRANSACT CDW</a:t>
            </a:r>
            <a:r>
              <a:rPr lang="en-US" altLang="en-US" sz="2400" b="1" dirty="0" smtClean="0">
                <a:solidFill>
                  <a:srgbClr val="153375"/>
                </a:solidFill>
                <a:latin typeface="Calibri" pitchFamily="34" charset="0"/>
              </a:rPr>
              <a:t>- </a:t>
            </a:r>
            <a:r>
              <a:rPr lang="en-US" altLang="en-US" sz="2400" b="1" dirty="0" smtClean="0">
                <a:solidFill>
                  <a:srgbClr val="153375"/>
                </a:solidFill>
                <a:latin typeface="Calibri" pitchFamily="34" charset="0"/>
              </a:rPr>
              <a:t>Interface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3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15C300F1970164C89C4DA4E94469BB4" ma:contentTypeVersion="0" ma:contentTypeDescription="Create a new document." ma:contentTypeScope="" ma:versionID="e5fb2a8b8be116ef2a60c24b44307e50">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75693B-9386-4344-9428-DD05CC6F1EB1}">
  <ds:schemaRefs>
    <ds:schemaRef ds:uri="http://schemas.microsoft.com/sharepoint/v3/contenttype/forms"/>
  </ds:schemaRefs>
</ds:datastoreItem>
</file>

<file path=customXml/itemProps2.xml><?xml version="1.0" encoding="utf-8"?>
<ds:datastoreItem xmlns:ds="http://schemas.openxmlformats.org/officeDocument/2006/customXml" ds:itemID="{208C6BBD-1E0A-4C94-9726-241DE88B95C1}">
  <ds:schemaRefs>
    <ds:schemaRef ds:uri="http://schemas.microsoft.com/office/2006/metadata/properties"/>
  </ds:schemaRefs>
</ds:datastoreItem>
</file>

<file path=customXml/itemProps3.xml><?xml version="1.0" encoding="utf-8"?>
<ds:datastoreItem xmlns:ds="http://schemas.openxmlformats.org/officeDocument/2006/customXml" ds:itemID="{4C541BB2-7B04-4CD3-8B6E-F34C5E55F8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30634</TotalTime>
  <Words>1767</Words>
  <Application>Microsoft Office PowerPoint</Application>
  <PresentationFormat>On-screen Show (16:9)</PresentationFormat>
  <Paragraphs>282</Paragraphs>
  <Slides>31</Slides>
  <Notes>2</Notes>
  <HiddenSlides>1</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34" baseType="lpstr">
      <vt:lpstr>3_Custom Design</vt:lpstr>
      <vt:lpstr>Document</vt:lpstr>
      <vt:lpstr>Worksheet</vt:lpstr>
      <vt:lpstr>Slide 1</vt:lpstr>
      <vt:lpstr>Slide 2</vt:lpstr>
      <vt:lpstr>KT Session Overview</vt:lpstr>
      <vt:lpstr>Overview of TRANSACT</vt:lpstr>
      <vt:lpstr>Overview of TRANSACT</vt:lpstr>
      <vt:lpstr>Overview of TRANSACT</vt:lpstr>
      <vt:lpstr>Slide 7</vt:lpstr>
      <vt:lpstr>Slide 8</vt:lpstr>
      <vt:lpstr>TRANSACT CDW- Interface</vt:lpstr>
      <vt:lpstr>Slide 10</vt:lpstr>
      <vt:lpstr>TRANSACT PDW- Interface</vt:lpstr>
      <vt:lpstr>Slide 12</vt:lpstr>
      <vt:lpstr>Slide 13</vt:lpstr>
      <vt:lpstr>Slide 14</vt:lpstr>
      <vt:lpstr>TRANSACT EDM- Interface</vt:lpstr>
      <vt:lpstr>Slide 16</vt:lpstr>
      <vt:lpstr>TRANSACT SM- Interface</vt:lpstr>
      <vt:lpstr>Slide 18</vt:lpstr>
      <vt:lpstr>Slide 19</vt:lpstr>
      <vt:lpstr>Slide 20</vt:lpstr>
      <vt:lpstr>Slide 21</vt:lpstr>
      <vt:lpstr>Slide 22</vt:lpstr>
      <vt:lpstr>Environment Details - TRANSACT</vt:lpstr>
      <vt:lpstr>Tools - TRANSACT</vt:lpstr>
      <vt:lpstr>Technologies - TRANSACT</vt:lpstr>
      <vt:lpstr>History of  Data changes</vt:lpstr>
      <vt:lpstr>Upcoming Release Plan</vt:lpstr>
      <vt:lpstr>Key Processes and Procedures </vt:lpstr>
      <vt:lpstr>             Business Users</vt:lpstr>
      <vt:lpstr>Q &amp; A</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ASSET Overview- 10 slider</dc:title>
  <dc:creator>ASSET</dc:creator>
  <cp:lastModifiedBy>1557355</cp:lastModifiedBy>
  <cp:revision>1633</cp:revision>
  <dcterms:created xsi:type="dcterms:W3CDTF">2007-09-21T05:23:49Z</dcterms:created>
  <dcterms:modified xsi:type="dcterms:W3CDTF">2017-04-05T02:51:33Z</dcterms:modified>
</cp:coreProperties>
</file>