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4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93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14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04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01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6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12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0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4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40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20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EB4B-7F99-4D81-80FD-A5A17A888E36}" type="datetimeFigureOut">
              <a:rPr lang="es-MX" smtClean="0"/>
              <a:t>05/12/2016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E18A-932B-4894-A496-36AF643C80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3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7278" y="1444335"/>
            <a:ext cx="10328855" cy="2387600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Volatilidad de la Inflación y Crecimiento del Producto: El Caso de</a:t>
            </a:r>
            <a:r>
              <a:rPr lang="es-MX" dirty="0"/>
              <a:t/>
            </a:r>
            <a:br>
              <a:rPr lang="es-MX" dirty="0"/>
            </a:br>
            <a:r>
              <a:rPr lang="es-MX" b="1" dirty="0"/>
              <a:t>México, </a:t>
            </a:r>
            <a:r>
              <a:rPr lang="es-MX" b="1" dirty="0" smtClean="0"/>
              <a:t>1993-2011</a:t>
            </a:r>
            <a:br>
              <a:rPr lang="es-MX" b="1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9706" y="4078556"/>
            <a:ext cx="9144000" cy="1655762"/>
          </a:xfrm>
        </p:spPr>
        <p:txBody>
          <a:bodyPr/>
          <a:lstStyle/>
          <a:p>
            <a:r>
              <a:rPr lang="es-MX" i="1" dirty="0" err="1" smtClean="0"/>
              <a:t>Hairo</a:t>
            </a:r>
            <a:r>
              <a:rPr lang="es-MX" i="1" dirty="0" smtClean="0"/>
              <a:t> </a:t>
            </a:r>
            <a:r>
              <a:rPr lang="es-MX" i="1" dirty="0" err="1" smtClean="0"/>
              <a:t>Ulisses</a:t>
            </a:r>
            <a:r>
              <a:rPr lang="es-MX" i="1" dirty="0" smtClean="0"/>
              <a:t> Miranda Belmonte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i="1" dirty="0" smtClean="0"/>
              <a:t>Juan Pablo Hernández Reyes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i="1" dirty="0" smtClean="0"/>
              <a:t>Economía Financiera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79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321" y="63558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Resultados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sz="4000" b="1" dirty="0"/>
              <a:t>CUADRO 3. PRUEBAS LM DE EFECTOS ARCH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6188"/>
              </p:ext>
            </p:extLst>
          </p:nvPr>
        </p:nvGraphicFramePr>
        <p:xfrm>
          <a:off x="1648497" y="2331076"/>
          <a:ext cx="8603086" cy="2936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4505"/>
                <a:gridCol w="1534720"/>
                <a:gridCol w="1599569"/>
                <a:gridCol w="1469874"/>
                <a:gridCol w="1664418"/>
              </a:tblGrid>
              <a:tr h="7373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SERIE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2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4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8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6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Crecimiento del IGAE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0.14966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0.38386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0.8099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0.5407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6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Crecimiento del IPI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33.372***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33.424***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36.204***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61.532***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7243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Inflación al consumidor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31.864***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48.523***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52.395***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68.681***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6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Inflación al productor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0.1656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5.8561*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11.111**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12.37**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6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Crecimiento del EU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6.8893***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6.9623**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9.9363**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10.194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Gráfica 5. Resultados</a:t>
            </a:r>
            <a:endParaRPr lang="es-MX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345048"/>
              </p:ext>
            </p:extLst>
          </p:nvPr>
        </p:nvGraphicFramePr>
        <p:xfrm>
          <a:off x="838200" y="1962944"/>
          <a:ext cx="10515599" cy="4076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8005"/>
                <a:gridCol w="1245047"/>
                <a:gridCol w="1322862"/>
                <a:gridCol w="1245047"/>
                <a:gridCol w="1278697"/>
                <a:gridCol w="1245047"/>
                <a:gridCol w="1280800"/>
                <a:gridCol w="1245047"/>
                <a:gridCol w="1245047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Infla_cons&amp;IGAE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Infla_cons&amp;IGAE_1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Inflacons&amp;IND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Inflacons&amp;IND_1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Inflaprod&amp;IGAE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Inflaprod&amp;IGAE_1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Inflaprod&amp;IND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Inflaprod&amp;IND_1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φ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0.001588526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- 0.358808923135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0.070385329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 0.00304762525324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0.049125778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- 0.135500276178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0.0307580107854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-0.147153457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(0.087005)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(0.451575)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(0.085231)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(0.114568)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(0.060371)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(0.051573)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(0.086545)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(0.107081)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δ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0.320528459767***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0.349626731457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0.463034851325***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 0.441873506137***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0.330974643438***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 0.352033046581***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0.447183465278***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0.328947628778**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(0.058335)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(0.589886)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(0.107739)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(0.108921)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(0.079782)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(0.068954)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(0.096434)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(0.109664)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ρ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 -0.277741561413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0.327882404391*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 - 0.239834728979*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0.279620937677*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(1.00772)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(0.187)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(0.128711)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(0.1678)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τ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-1.209844288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0.0369869871621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-1.34879554991***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-1.023901003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(5.596447)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(0.847177)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(0.032118)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(1.090289)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ϐ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0.141947824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0.135199770536**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0.250756189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-0.122087621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(0.129517)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(0.076423)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(0.221314)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(0.288414)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ω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0.028380376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0.639695325581**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0.823033039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1.358111057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(.342968)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(0.335945)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(1.074461)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(2.20648)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ψ1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0.016404564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0.011149019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0.0237729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0.008008963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(0.020504)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(0.054894)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(0.034675)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(0.031566)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ζ1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0.373481099458***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0.44870683473***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0.19976488371***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0.233176783111***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(0.036068)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(0.067752)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(0.026547)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(0.030861)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ψ2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-0.000278072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-0.001660694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.00002151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-0.000834835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(0.001838)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(0.00139)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(0.00000413)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(0.0168)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ζ2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0.0264017655433***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0.00008**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0.99147014419***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0.705499496798***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(0.003913)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(0.0000359)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(0.000607)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>
                          <a:effectLst/>
                        </a:rPr>
                        <a:t> 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(0.0269)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CUADRO 6. PARÁMETROS DE VARIANZA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28937"/>
              </p:ext>
            </p:extLst>
          </p:nvPr>
        </p:nvGraphicFramePr>
        <p:xfrm>
          <a:off x="838200" y="2380901"/>
          <a:ext cx="10515600" cy="3618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Infla_cons&amp;IGAE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Infla_cons&amp;IGAE_1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Inflacons&amp;IND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Inflacons&amp;IND_1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Crecimiento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Crecimiento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Crecimiento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Crecimiento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Constan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7.580252**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10.51550***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148.6484843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11.0145204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6.4480003*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7.86471***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8.78772**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22.73803***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(3.729834)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(2.04118)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(277.4769)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(10.2536)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(3.826489)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(1.692092)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(4.451536)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(2.58239)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ARCH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0.37925***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1.215066***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-0.150145012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0.143883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0.251132***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1.44979***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0.19995***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0.29516***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(0.085231)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(0.209528)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(0.347367)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(0.133627)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(0.066048)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(0.18856)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(0.061808)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(0.065054)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GACRH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0.63558***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-0.0245685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0.75315376*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0.485531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0.756934***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-0.017333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0.76797***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-0.11430**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(0.049717)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(0.045303)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(0.470528)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(0.454551)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(0.05194)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(0.025662)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(0.055361)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(0.045306)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MX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Inflaprod&amp;IGAE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Inflaprod&amp;IGAE_1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Inflaprod&amp;IND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Inflaprod&amp;IND_1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Crecimiento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Crecimiento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Crecimiento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Crecimiento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Inflación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Constante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8.154372**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30.42642***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-0.055186583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 21.6212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7.697313*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32.80978***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116.861967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 56.5527665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(3.680907)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(5.271746)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(0.53564)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(46.54622)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(4.13313)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(5.663915)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(21.03710)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(60.94305)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ARCH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0.407844    4****        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1.24206540641***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-0.0171375592728***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0.0257827597334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0.248692320834***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1.24785235532***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0.378037191422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-0.0646393379684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(0.091598)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(0.19865)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(0.007028)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(0.043338)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(0.078613)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(0.183372)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(0.174946)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(0.028332)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GACRH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0.6129204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0.036694***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1.0152586***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0.72343987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0.7511348***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0.015794783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 -0.10294497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0.811127799567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(0.048449)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(0.032077)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(0.014449)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(0.585365)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(0.060174)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(0.032857)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(0.086536)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(0.218884)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2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este trabajo se ha replicado el documento publicado por Rodolfo Cermeño y </a:t>
            </a:r>
            <a:r>
              <a:rPr lang="es-MX" dirty="0" err="1"/>
              <a:t>Nahieli</a:t>
            </a:r>
            <a:r>
              <a:rPr lang="es-MX" dirty="0"/>
              <a:t> Vázquez en el que se </a:t>
            </a:r>
            <a:r>
              <a:rPr lang="es-MX" dirty="0" smtClean="0"/>
              <a:t>evalúa </a:t>
            </a:r>
            <a:r>
              <a:rPr lang="es-MX" dirty="0"/>
              <a:t>la relación entre crecimiento del producto, inflación e incertidumbre inflacionaria. </a:t>
            </a:r>
            <a:endParaRPr lang="es-MX" dirty="0" smtClean="0"/>
          </a:p>
          <a:p>
            <a:pPr algn="just"/>
            <a:r>
              <a:rPr lang="es-MX" dirty="0" smtClean="0"/>
              <a:t>Por </a:t>
            </a:r>
            <a:r>
              <a:rPr lang="es-MX" dirty="0"/>
              <a:t>alguna razón nuestros resultados difieren de los  que presentan los autores anteriormente mencionados. </a:t>
            </a:r>
            <a:endParaRPr lang="es-MX" dirty="0" smtClean="0"/>
          </a:p>
          <a:p>
            <a:pPr algn="just"/>
            <a:r>
              <a:rPr lang="es-MX" dirty="0" smtClean="0"/>
              <a:t>En </a:t>
            </a:r>
            <a:r>
              <a:rPr lang="es-MX" dirty="0"/>
              <a:t>nuestro caso no podemos hablar de una relación de ningún tipo entre la volatilidad de la inflación y el crecimiento del producto dado que sólo hay significancia en uno de los tres modelos.</a:t>
            </a:r>
          </a:p>
        </p:txBody>
      </p:sp>
    </p:spTree>
    <p:extLst>
      <p:ext uri="{BB962C8B-B14F-4D97-AF65-F5344CB8AC3E}">
        <p14:creationId xmlns:p14="http://schemas.microsoft.com/office/powerpoint/2010/main" val="260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objetivo de este trabajo es replicar el documento publicado por Rodolfo Cermeño y </a:t>
            </a:r>
            <a:r>
              <a:rPr lang="es-MX" dirty="0" err="1"/>
              <a:t>Nahieli</a:t>
            </a:r>
            <a:r>
              <a:rPr lang="es-MX" dirty="0"/>
              <a:t> Vázquez (2012</a:t>
            </a:r>
            <a:r>
              <a:rPr lang="es-MX" dirty="0" smtClean="0"/>
              <a:t>).</a:t>
            </a:r>
          </a:p>
          <a:p>
            <a:pPr algn="just"/>
            <a:r>
              <a:rPr lang="es-MX" dirty="0"/>
              <a:t>el artículo busca estudiar empíricamente la relación entre la inflación y el crecimiento económico a través de la aplicación de un modelo GARCH </a:t>
            </a:r>
            <a:r>
              <a:rPr lang="es-MX" dirty="0" err="1"/>
              <a:t>bivariado</a:t>
            </a:r>
            <a:r>
              <a:rPr lang="es-MX" dirty="0"/>
              <a:t> con efectos en la </a:t>
            </a:r>
            <a:r>
              <a:rPr lang="es-MX" dirty="0" smtClean="0"/>
              <a:t>media.</a:t>
            </a:r>
          </a:p>
          <a:p>
            <a:pPr algn="just"/>
            <a:r>
              <a:rPr lang="es-MX" dirty="0"/>
              <a:t>Se contrastan las hipótesis de que la inflación tiene una relación positiva con el crecimiento del producto y que la volatilidad de la inflación tiene una relación inversa con la misma variable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63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Motivaciones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Elegimos este artículo por varias razones. La primera de ellas es que está fuertemente relacionada con el </a:t>
            </a:r>
            <a:r>
              <a:rPr lang="es-MX" dirty="0" smtClean="0"/>
              <a:t>curso.</a:t>
            </a:r>
          </a:p>
          <a:p>
            <a:pPr algn="just"/>
            <a:r>
              <a:rPr lang="es-MX" dirty="0"/>
              <a:t>el documento utiliza una versión relativamente simple de los modelos GARCH </a:t>
            </a:r>
            <a:r>
              <a:rPr lang="es-MX" dirty="0" smtClean="0"/>
              <a:t>multivariados.</a:t>
            </a:r>
          </a:p>
          <a:p>
            <a:pPr algn="just"/>
            <a:r>
              <a:rPr lang="es-MX" dirty="0" smtClean="0"/>
              <a:t>Nos </a:t>
            </a:r>
            <a:r>
              <a:rPr lang="es-MX" dirty="0"/>
              <a:t>pareció muy interesante el planteamiento teórico macroeconómico que toca y las implicaciones que los resultados pueden tener en términos de política económica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98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Teoría Económica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macroeconomía son numerosos los temas en los que los expertos no se pueden poner de acuerdo. Uno de esos tantos tópicos es la relación entre el crecimiento económico y la </a:t>
            </a:r>
            <a:r>
              <a:rPr lang="es-MX" dirty="0" smtClean="0"/>
              <a:t>inflación.</a:t>
            </a:r>
          </a:p>
          <a:p>
            <a:pPr algn="just"/>
            <a:r>
              <a:rPr lang="es-MX" dirty="0"/>
              <a:t>Por un lado esta la gente que piensa que existe una relación positiva entre ambas variables</a:t>
            </a:r>
            <a:r>
              <a:rPr lang="es-MX" dirty="0" smtClean="0"/>
              <a:t>.</a:t>
            </a:r>
          </a:p>
          <a:p>
            <a:pPr algn="just"/>
            <a:r>
              <a:rPr lang="es-MX" dirty="0"/>
              <a:t>Para Friedman existe una relación inversa entre crecimiento </a:t>
            </a:r>
            <a:r>
              <a:rPr lang="es-MX" dirty="0" smtClean="0"/>
              <a:t>e incertidumbre inflacionaria</a:t>
            </a:r>
            <a:r>
              <a:rPr lang="es-MX" dirty="0"/>
              <a:t>. </a:t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7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/>
                        <m:t>𝑣𝑒𝑐h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𝛺</m:t>
                              </m:r>
                            </m:e>
                            <m:sub>
                              <m:r>
                                <a:rPr lang="es-MX" i="1"/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MX" i="1"/>
                        <m:t>=</m:t>
                      </m:r>
                      <m:r>
                        <a:rPr lang="es-MX" i="1"/>
                        <m:t>𝐶</m:t>
                      </m:r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𝐵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i="1"/>
                        <m:t>𝑣𝑒𝑐h</m:t>
                      </m:r>
                      <m:r>
                        <a:rPr lang="es-MX" i="1"/>
                        <m:t>(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𝜀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sSup>
                            <m:sSupPr>
                              <m:ctrlPr>
                                <a:rPr lang="es-MX" i="1"/>
                              </m:ctrlPr>
                            </m:sSupPr>
                            <m:e>
                              <m:r>
                                <a:rPr lang="es-MX" i="1"/>
                                <m:t>𝜀</m:t>
                              </m:r>
                            </m:e>
                            <m:sup>
                              <m:r>
                                <a:rPr lang="es-MX" i="1"/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  <m:r>
                        <a:rPr lang="es-MX" i="1"/>
                        <m:t>)+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𝐴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i="1"/>
                        <m:t>𝑣𝑒𝑐h</m:t>
                      </m:r>
                      <m:r>
                        <a:rPr lang="es-MX" i="1"/>
                        <m:t>(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𝛺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  <m:r>
                        <a:rPr lang="es-MX" i="1"/>
                        <m:t>)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06662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4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/>
                        <m:t>𝑣𝑒𝑐h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/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MX" i="1"/>
                                    </m:ctrlPr>
                                  </m:sSubSupPr>
                                  <m:e>
                                    <m:r>
                                      <a:rPr lang="es-MX" i="1"/>
                                      <m:t>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𝜀</m:t>
                                    </m:r>
                                    <m:r>
                                      <a:rPr lang="es-MX" i="1"/>
                                      <m:t>𝑡</m:t>
                                    </m:r>
                                  </m:sub>
                                  <m:sup>
                                    <m:r>
                                      <a:rPr lang="es-MX" i="1"/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𝑣𝑡</m:t>
                                    </m:r>
                                    <m:r>
                                      <a:rPr lang="es-MX" i="1"/>
                                      <m:t>,</m:t>
                                    </m:r>
                                    <m:r>
                                      <a:rPr lang="es-MX" i="1"/>
                                      <m:t>𝜀</m:t>
                                    </m:r>
                                    <m:r>
                                      <a:rPr lang="es-MX" i="1"/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𝜀</m:t>
                                    </m:r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,</m:t>
                                    </m:r>
                                    <m:r>
                                      <a:rPr lang="es-MX" i="1"/>
                                      <m:t>𝑣𝑡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s-MX" i="1"/>
                                    </m:ctrlPr>
                                  </m:sSubSupPr>
                                  <m:e>
                                    <m:r>
                                      <a:rPr lang="es-MX" i="1"/>
                                      <m:t>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𝑣𝑡</m:t>
                                    </m:r>
                                  </m:sub>
                                  <m:sup>
                                    <m:r>
                                      <a:rPr lang="es-MX" i="1"/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s-MX" i="1"/>
                        <m:t>=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𝛼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𝛼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𝛼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/>
                        <m:t>+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/>
                        <m:t>𝑣𝑒𝑐h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/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MX" i="1"/>
                                    </m:ctrlPr>
                                  </m:sSubSupPr>
                                  <m:e>
                                    <m:r>
                                      <a:rPr lang="es-MX" i="1"/>
                                      <m:t>𝜀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  <m:sup>
                                    <m:r>
                                      <a:rPr lang="es-MX" i="1"/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𝜀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𝜀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s-MX" i="1"/>
                                    </m:ctrlPr>
                                  </m:sSubSupPr>
                                  <m:e>
                                    <m:r>
                                      <a:rPr lang="es-MX" i="1"/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  <m:sup>
                                    <m:r>
                                      <a:rPr lang="es-MX" i="1"/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s-MX" i="1"/>
                        <m:t>+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/>
                        <m:t>𝑣𝑒𝑐h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/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MX" i="1"/>
                                    </m:ctrlPr>
                                  </m:sSubSupPr>
                                  <m:e>
                                    <m:r>
                                      <a:rPr lang="es-MX" i="1"/>
                                      <m:t>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𝜀</m:t>
                                    </m:r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  <m:sup>
                                    <m:r>
                                      <a:rPr lang="es-MX" i="1"/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𝑣𝑡</m:t>
                                    </m:r>
                                    <m:r>
                                      <a:rPr lang="es-MX" i="1"/>
                                      <m:t>−1,</m:t>
                                    </m:r>
                                    <m:r>
                                      <a:rPr lang="es-MX" i="1"/>
                                      <m:t>𝜀</m:t>
                                    </m:r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/>
                                    </m:ctrlPr>
                                  </m:sSubPr>
                                  <m:e>
                                    <m:r>
                                      <a:rPr lang="es-MX" i="1"/>
                                      <m:t>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𝜀</m:t>
                                    </m:r>
                                    <m:r>
                                      <a:rPr lang="es-MX" i="1"/>
                                      <m:t>𝑡</m:t>
                                    </m:r>
                                    <m:r>
                                      <a:rPr lang="es-MX" i="1"/>
                                      <m:t>−1,</m:t>
                                    </m:r>
                                    <m:r>
                                      <a:rPr lang="es-MX" i="1"/>
                                      <m:t>𝑣𝑡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s-MX" i="1"/>
                                    </m:ctrlPr>
                                  </m:sSubSupPr>
                                  <m:e>
                                    <m:r>
                                      <a:rPr lang="es-MX" i="1"/>
                                      <m:t>𝜎</m:t>
                                    </m:r>
                                  </m:e>
                                  <m:sub>
                                    <m:r>
                                      <a:rPr lang="es-MX" i="1"/>
                                      <m:t>𝑣𝑡</m:t>
                                    </m:r>
                                    <m:r>
                                      <a:rPr lang="es-MX" i="1"/>
                                      <m:t>−1</m:t>
                                    </m:r>
                                  </m:sub>
                                  <m:sup>
                                    <m:r>
                                      <a:rPr lang="es-MX" i="1"/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4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sin efectos en la media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𝑌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</m:sSub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𝜇</m:t>
                          </m:r>
                        </m:e>
                        <m:sub>
                          <m:r>
                            <a:rPr lang="es-MX" i="1"/>
                            <m:t>0</m:t>
                          </m:r>
                        </m:sub>
                      </m:sSub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𝜇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𝑌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</m:t>
                          </m:r>
                          <m:r>
                            <a:rPr lang="es-MX" i="1"/>
                            <m:t>𝑖</m:t>
                          </m:r>
                        </m:sub>
                      </m:sSub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𝜙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𝜋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</m:t>
                          </m:r>
                          <m:r>
                            <a:rPr lang="es-MX" i="1"/>
                            <m:t>𝑖</m:t>
                          </m:r>
                        </m:sub>
                      </m:sSub>
                      <m:r>
                        <a:rPr lang="es-MX" i="1"/>
                        <m:t>+</m:t>
                      </m:r>
                      <m:r>
                        <a:rPr lang="es-MX" i="1"/>
                        <m:t>𝛿</m:t>
                      </m:r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𝑌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  <m:sup>
                          <m:r>
                            <a:rPr lang="es-MX" i="1"/>
                            <m:t>𝐸𝑈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𝜀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𝜋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</m:sSub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𝜆</m:t>
                          </m:r>
                        </m:e>
                        <m:sub>
                          <m:r>
                            <a:rPr lang="es-MX" i="1"/>
                            <m:t>0</m:t>
                          </m:r>
                        </m:sub>
                      </m:sSub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𝜆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𝜋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</m:t>
                          </m:r>
                          <m:r>
                            <a:rPr lang="es-MX" i="1"/>
                            <m:t>𝑖</m:t>
                          </m:r>
                        </m:sub>
                      </m:sSub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𝜃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𝑌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</m:t>
                          </m:r>
                          <m:r>
                            <a:rPr lang="es-MX" i="1"/>
                            <m:t>𝑖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𝑣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𝛼</m:t>
                          </m:r>
                        </m:e>
                        <m:sub>
                          <m:r>
                            <a:rPr lang="es-MX" i="1"/>
                            <m:t>1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𝛽</m:t>
                          </m:r>
                        </m:e>
                        <m:sub>
                          <m:r>
                            <a:rPr lang="es-MX" i="1"/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𝜀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𝛾</m:t>
                          </m:r>
                        </m:e>
                        <m:sub>
                          <m:r>
                            <a:rPr lang="es-MX" i="1"/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,</m:t>
                          </m:r>
                          <m:r>
                            <a:rPr lang="es-MX" i="1"/>
                            <m:t>𝑣𝑡</m:t>
                          </m:r>
                        </m:sub>
                      </m:sSub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𝛼</m:t>
                          </m:r>
                        </m:e>
                        <m:sub>
                          <m:r>
                            <a:rPr lang="es-MX" i="1"/>
                            <m:t>2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𝛽</m:t>
                          </m:r>
                        </m:e>
                        <m:sub>
                          <m:r>
                            <a:rPr lang="es-MX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𝜀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𝑣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𝛾</m:t>
                          </m:r>
                        </m:e>
                        <m:sub>
                          <m:r>
                            <a:rPr lang="es-MX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−1,</m:t>
                          </m:r>
                          <m:r>
                            <a:rPr lang="es-MX" i="1"/>
                            <m:t>𝑣𝑡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𝑣𝑡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𝛼</m:t>
                          </m:r>
                        </m:e>
                        <m:sub>
                          <m:r>
                            <a:rPr lang="es-MX" i="1"/>
                            <m:t>3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𝛽</m:t>
                          </m:r>
                        </m:e>
                        <m:sub>
                          <m:r>
                            <a:rPr lang="es-MX" i="1"/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𝑣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𝛾</m:t>
                          </m:r>
                        </m:e>
                        <m:sub>
                          <m:r>
                            <a:rPr lang="es-MX" i="1"/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4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con efectos en la media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𝑌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</m:sSub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𝜇</m:t>
                          </m:r>
                        </m:e>
                        <m:sub>
                          <m:r>
                            <a:rPr lang="es-MX" i="1"/>
                            <m:t>0</m:t>
                          </m:r>
                        </m:sub>
                      </m:sSub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𝜇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𝑌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</m:t>
                          </m:r>
                          <m:r>
                            <a:rPr lang="es-MX" i="1"/>
                            <m:t>𝑖</m:t>
                          </m:r>
                        </m:sub>
                      </m:sSub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𝜙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𝜋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</m:t>
                          </m:r>
                          <m:r>
                            <a:rPr lang="es-MX" i="1"/>
                            <m:t>𝑖</m:t>
                          </m:r>
                        </m:sub>
                      </m:sSub>
                      <m:r>
                        <a:rPr lang="es-MX" i="1"/>
                        <m:t>+</m:t>
                      </m:r>
                      <m:r>
                        <a:rPr lang="es-MX" i="1"/>
                        <m:t>𝛿</m:t>
                      </m:r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𝑌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  <m:sup>
                          <m:r>
                            <a:rPr lang="es-MX" i="1"/>
                            <m:t>𝐸𝑈</m:t>
                          </m:r>
                        </m:sup>
                      </m:sSubSup>
                      <m:r>
                        <a:rPr lang="es-MX" i="1"/>
                        <m:t>+</m:t>
                      </m:r>
                      <m:r>
                        <a:rPr lang="es-MX" i="1" smtClean="0">
                          <a:solidFill>
                            <a:srgbClr val="FF0000"/>
                          </a:solidFill>
                        </a:rPr>
                        <m:t>𝜌</m:t>
                      </m:r>
                      <m:sSubSup>
                        <m:sSubSup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Sup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𝜎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𝜀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es-MX" i="1">
                          <a:solidFill>
                            <a:srgbClr val="FF0000"/>
                          </a:solidFill>
                        </a:rPr>
                        <m:t>+</m:t>
                      </m:r>
                      <m:r>
                        <a:rPr lang="es-MX" i="1">
                          <a:solidFill>
                            <a:srgbClr val="FF0000"/>
                          </a:solidFill>
                        </a:rPr>
                        <m:t>𝜏</m:t>
                      </m:r>
                      <m:sSubSup>
                        <m:sSubSup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Sup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𝜎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𝑣𝑡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𝜀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𝜋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</m:sSub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𝜆</m:t>
                          </m:r>
                        </m:e>
                        <m:sub>
                          <m:r>
                            <a:rPr lang="es-MX" i="1"/>
                            <m:t>0</m:t>
                          </m:r>
                        </m:sub>
                      </m:sSub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𝜆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𝜋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</m:t>
                          </m:r>
                          <m:r>
                            <a:rPr lang="es-MX" i="1"/>
                            <m:t>𝑖</m:t>
                          </m:r>
                        </m:sub>
                      </m:sSub>
                      <m:r>
                        <a:rPr lang="es-MX" i="1"/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MX" i="1"/>
                          </m:ctrlPr>
                        </m:naryPr>
                        <m:sub>
                          <m:r>
                            <a:rPr lang="es-MX" i="1"/>
                            <m:t>𝑖</m:t>
                          </m:r>
                          <m:r>
                            <a:rPr lang="es-MX" i="1"/>
                            <m:t>=1</m:t>
                          </m:r>
                        </m:sub>
                        <m:sup>
                          <m:r>
                            <a:rPr lang="es-MX" i="1"/>
                            <m:t>12</m:t>
                          </m:r>
                        </m:sup>
                        <m:e>
                          <m:sSub>
                            <m:sSubPr>
                              <m:ctrlPr>
                                <a:rPr lang="es-MX" i="1"/>
                              </m:ctrlPr>
                            </m:sSubPr>
                            <m:e>
                              <m:r>
                                <a:rPr lang="es-MX" i="1"/>
                                <m:t>𝜃</m:t>
                              </m:r>
                            </m:e>
                            <m:sub>
                              <m:r>
                                <a:rPr lang="es-MX" i="1"/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𝑌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</m:t>
                          </m:r>
                          <m:r>
                            <a:rPr lang="es-MX" i="1"/>
                            <m:t>𝑖</m:t>
                          </m:r>
                        </m:sub>
                      </m:sSub>
                      <m:r>
                        <a:rPr lang="es-MX" i="1"/>
                        <m:t>+</m:t>
                      </m:r>
                      <m:r>
                        <a:rPr lang="es-MX" i="1" smtClean="0">
                          <a:solidFill>
                            <a:srgbClr val="FF0000"/>
                          </a:solidFill>
                        </a:rPr>
                        <m:t>𝜑</m:t>
                      </m:r>
                      <m:sSubSup>
                        <m:sSubSup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Sup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𝜎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𝜀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es-MX" i="1">
                          <a:solidFill>
                            <a:srgbClr val="FF0000"/>
                          </a:solidFill>
                        </a:rPr>
                        <m:t>+</m:t>
                      </m:r>
                      <m:r>
                        <a:rPr lang="es-MX" i="1">
                          <a:solidFill>
                            <a:srgbClr val="FF0000"/>
                          </a:solidFill>
                        </a:rPr>
                        <m:t>𝜔</m:t>
                      </m:r>
                      <m:sSubSup>
                        <m:sSubSup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Sup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𝜎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𝑣𝑡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𝑣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𝛼</m:t>
                          </m:r>
                        </m:e>
                        <m:sub>
                          <m:r>
                            <a:rPr lang="es-MX" i="1"/>
                            <m:t>1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𝛽</m:t>
                          </m:r>
                        </m:e>
                        <m:sub>
                          <m:r>
                            <a:rPr lang="es-MX" i="1"/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𝜀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𝛾</m:t>
                          </m:r>
                        </m:e>
                        <m:sub>
                          <m:r>
                            <a:rPr lang="es-MX" i="1"/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𝜓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𝑌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−1</m:t>
                          </m:r>
                        </m:sub>
                      </m:sSub>
                      <m:r>
                        <a:rPr lang="es-MX" i="1">
                          <a:solidFill>
                            <a:srgbClr val="FF0000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𝜉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𝜋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,</m:t>
                          </m:r>
                          <m:r>
                            <a:rPr lang="es-MX" i="1"/>
                            <m:t>𝑣𝑡</m:t>
                          </m:r>
                        </m:sub>
                      </m:sSub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𝛼</m:t>
                          </m:r>
                        </m:e>
                        <m:sub>
                          <m:r>
                            <a:rPr lang="es-MX" i="1"/>
                            <m:t>2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𝛽</m:t>
                          </m:r>
                        </m:e>
                        <m:sub>
                          <m:r>
                            <a:rPr lang="es-MX" i="1"/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𝜀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𝑣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𝛾</m:t>
                          </m:r>
                        </m:e>
                        <m:sub>
                          <m:r>
                            <a:rPr lang="es-MX" i="1"/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−1,</m:t>
                          </m:r>
                          <m:r>
                            <a:rPr lang="es-MX" i="1"/>
                            <m:t>𝑣𝑡</m:t>
                          </m:r>
                          <m:r>
                            <a:rPr lang="es-MX" i="1"/>
                            <m:t>−1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𝑣𝑡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=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𝛼</m:t>
                          </m:r>
                        </m:e>
                        <m:sub>
                          <m:r>
                            <a:rPr lang="es-MX" i="1"/>
                            <m:t>3</m:t>
                          </m:r>
                        </m:sub>
                      </m:sSub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𝛽</m:t>
                          </m:r>
                        </m:e>
                        <m:sub>
                          <m:r>
                            <a:rPr lang="es-MX" i="1"/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𝜀</m:t>
                          </m:r>
                        </m:e>
                        <m:sub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/>
                          </m:ctrlPr>
                        </m:sSubPr>
                        <m:e>
                          <m:r>
                            <a:rPr lang="es-MX" i="1"/>
                            <m:t>𝛾</m:t>
                          </m:r>
                        </m:e>
                        <m:sub>
                          <m:r>
                            <a:rPr lang="es-MX" i="1"/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s-MX" i="1"/>
                          </m:ctrlPr>
                        </m:sSubSupPr>
                        <m:e>
                          <m:r>
                            <a:rPr lang="es-MX" i="1"/>
                            <m:t>𝜎</m:t>
                          </m:r>
                        </m:e>
                        <m:sub>
                          <m:r>
                            <a:rPr lang="es-MX" i="1"/>
                            <m:t>𝜀</m:t>
                          </m:r>
                          <m:r>
                            <a:rPr lang="es-MX" i="1"/>
                            <m:t>𝑡</m:t>
                          </m:r>
                          <m:r>
                            <a:rPr lang="es-MX" i="1"/>
                            <m:t>−1</m:t>
                          </m:r>
                        </m:sub>
                        <m:sup>
                          <m:r>
                            <a:rPr lang="es-MX" i="1"/>
                            <m:t>2</m:t>
                          </m:r>
                        </m:sup>
                      </m:sSubSup>
                      <m:r>
                        <a:rPr lang="es-MX" i="1"/>
                        <m:t>+</m:t>
                      </m:r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𝜓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𝑌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−1</m:t>
                          </m:r>
                        </m:sub>
                      </m:sSub>
                      <m:r>
                        <a:rPr lang="es-MX" i="1">
                          <a:solidFill>
                            <a:srgbClr val="FF0000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𝜉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𝜋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𝑡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6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Problemas del modelo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s-MX" dirty="0"/>
                  <a:t>En términos generales, el modelo MGARCH tiene esencialmente dos problemas importantes. </a:t>
                </a:r>
                <a:endParaRPr lang="es-MX" dirty="0" smtClean="0"/>
              </a:p>
              <a:p>
                <a:pPr algn="just"/>
                <a:r>
                  <a:rPr lang="es-MX" dirty="0" smtClean="0"/>
                  <a:t>En </a:t>
                </a:r>
                <a:r>
                  <a:rPr lang="es-MX" dirty="0"/>
                  <a:t>primer lugar no garantiza que la matriz de varianza-covarianza condicional resultante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/>
                        </m:ctrlPr>
                      </m:sSubPr>
                      <m:e>
                        <m:r>
                          <a:rPr lang="es-MX" i="1"/>
                          <m:t>𝛺</m:t>
                        </m:r>
                      </m:e>
                      <m:sub>
                        <m:r>
                          <a:rPr lang="es-MX" i="1"/>
                          <m:t>𝑡</m:t>
                        </m:r>
                      </m:sub>
                    </m:sSub>
                  </m:oMath>
                </a14:m>
                <a:r>
                  <a:rPr lang="es-MX" dirty="0"/>
                  <a:t> sea definida positiva. </a:t>
                </a:r>
                <a:endParaRPr lang="es-MX" dirty="0" smtClean="0"/>
              </a:p>
              <a:p>
                <a:pPr algn="just"/>
                <a:r>
                  <a:rPr lang="es-MX" dirty="0" smtClean="0"/>
                  <a:t>En </a:t>
                </a:r>
                <a:r>
                  <a:rPr lang="es-MX" dirty="0"/>
                  <a:t>segundo lugar, el número de parámetros a estimar es prohibitivo mara un N&gt;2. Si no se restringen las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/>
                        </m:ctrlPr>
                      </m:sSubPr>
                      <m:e>
                        <m:r>
                          <a:rPr lang="es-MX" i="1"/>
                          <m:t>𝐵</m:t>
                        </m:r>
                      </m:e>
                      <m:sub>
                        <m:r>
                          <a:rPr lang="es-MX" i="1"/>
                          <m:t>𝑖</m:t>
                        </m:r>
                      </m:sub>
                    </m:sSub>
                    <m:r>
                      <a:rPr lang="es-MX" i="1"/>
                      <m:t> </m:t>
                    </m:r>
                    <m:r>
                      <a:rPr lang="es-MX" i="1"/>
                      <m:t>𝑦</m:t>
                    </m:r>
                    <m:r>
                      <a:rPr lang="es-MX" i="1"/>
                      <m:t> </m:t>
                    </m:r>
                    <m:sSub>
                      <m:sSubPr>
                        <m:ctrlPr>
                          <a:rPr lang="es-MX" i="1"/>
                        </m:ctrlPr>
                      </m:sSubPr>
                      <m:e>
                        <m:r>
                          <a:rPr lang="es-MX" i="1"/>
                          <m:t>𝐴</m:t>
                        </m:r>
                      </m:e>
                      <m:sub>
                        <m:r>
                          <a:rPr lang="es-MX" i="1"/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 para que sean diagonales, la cantidad de parámetros </a:t>
                </a:r>
                <a:r>
                  <a:rPr lang="es-MX" dirty="0" smtClean="0"/>
                  <a:t>sería:</a:t>
                </a:r>
              </a:p>
              <a:p>
                <a:pPr algn="just"/>
                <a:r>
                  <a:rPr lang="es-MX" dirty="0" smtClean="0"/>
                  <a:t> </a:t>
                </a:r>
                <a:r>
                  <a:rPr lang="es-MX" i="1" dirty="0"/>
                  <a:t>N(N+1)/2 + (</a:t>
                </a:r>
                <a:r>
                  <a:rPr lang="es-MX" i="1" dirty="0" err="1"/>
                  <a:t>p+q</a:t>
                </a:r>
                <a:r>
                  <a:rPr lang="es-MX" i="1" dirty="0"/>
                  <a:t>)(N</a:t>
                </a:r>
                <a:r>
                  <a:rPr lang="es-MX" i="1" baseline="30000" dirty="0"/>
                  <a:t>4</a:t>
                </a:r>
                <a:r>
                  <a:rPr lang="es-MX" i="1" dirty="0"/>
                  <a:t>+2N</a:t>
                </a:r>
                <a:r>
                  <a:rPr lang="es-MX" i="1" baseline="30000" dirty="0"/>
                  <a:t>3</a:t>
                </a:r>
                <a:r>
                  <a:rPr lang="es-MX" i="1" dirty="0"/>
                  <a:t>+N</a:t>
                </a:r>
                <a:r>
                  <a:rPr lang="es-MX" i="1" baseline="30000" dirty="0"/>
                  <a:t>2</a:t>
                </a:r>
                <a:r>
                  <a:rPr lang="es-MX" i="1" dirty="0"/>
                  <a:t>)/4</a:t>
                </a:r>
                <a:r>
                  <a:rPr lang="es-MX" dirty="0"/>
                  <a:t>. </a:t>
                </a:r>
                <a:endParaRPr lang="es-MX" dirty="0" smtClean="0"/>
              </a:p>
              <a:p>
                <a:pPr algn="just"/>
                <a:r>
                  <a:rPr lang="es-MX" dirty="0" smtClean="0"/>
                  <a:t>Aún </a:t>
                </a:r>
                <a:r>
                  <a:rPr lang="es-MX" dirty="0"/>
                  <a:t>tomando en cuenta la restricción los parámetros serían </a:t>
                </a:r>
                <a:r>
                  <a:rPr lang="es-MX" i="1" dirty="0"/>
                  <a:t>(1+p+q)(N</a:t>
                </a:r>
                <a:r>
                  <a:rPr lang="es-MX" i="1" baseline="30000" dirty="0"/>
                  <a:t>2</a:t>
                </a:r>
                <a:r>
                  <a:rPr lang="es-MX" i="1" dirty="0"/>
                  <a:t>+N)/2</a:t>
                </a:r>
                <a:r>
                  <a:rPr lang="es-MX" dirty="0"/>
                  <a:t>.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925</Words>
  <Application>Microsoft Office PowerPoint</Application>
  <PresentationFormat>Panorámica</PresentationFormat>
  <Paragraphs>397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de Office</vt:lpstr>
      <vt:lpstr>Volatilidad de la Inflación y Crecimiento del Producto: El Caso de México, 1993-2011 </vt:lpstr>
      <vt:lpstr>Introducción</vt:lpstr>
      <vt:lpstr>Motivaciones</vt:lpstr>
      <vt:lpstr>Teoría Económica</vt:lpstr>
      <vt:lpstr>Modelo</vt:lpstr>
      <vt:lpstr>Presentación de PowerPoint</vt:lpstr>
      <vt:lpstr>Modelo sin efectos en la media</vt:lpstr>
      <vt:lpstr>Modelo con efectos en la media</vt:lpstr>
      <vt:lpstr>Problemas del modelo</vt:lpstr>
      <vt:lpstr>Resultados  CUADRO 3. PRUEBAS LM DE EFECTOS ARCH </vt:lpstr>
      <vt:lpstr>Gráfica 5. Resultados</vt:lpstr>
      <vt:lpstr>CUADRO 6. PARÁMETROS DE VARIANZA 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Volatilidad de la Inflación y Crecimiento del Producto: El Caso de México, 1993-2011</dc:title>
  <dc:creator>Usuario</dc:creator>
  <cp:lastModifiedBy>Usuario</cp:lastModifiedBy>
  <cp:revision>5</cp:revision>
  <dcterms:created xsi:type="dcterms:W3CDTF">2016-12-05T22:15:47Z</dcterms:created>
  <dcterms:modified xsi:type="dcterms:W3CDTF">2016-12-05T22:45:09Z</dcterms:modified>
</cp:coreProperties>
</file>