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84"/>
  </p:notesMasterIdLst>
  <p:sldIdLst>
    <p:sldId id="256" r:id="rId2"/>
    <p:sldId id="257" r:id="rId3"/>
    <p:sldId id="420" r:id="rId4"/>
    <p:sldId id="461" r:id="rId5"/>
    <p:sldId id="529" r:id="rId6"/>
    <p:sldId id="462" r:id="rId7"/>
    <p:sldId id="531" r:id="rId8"/>
    <p:sldId id="552" r:id="rId9"/>
    <p:sldId id="532" r:id="rId10"/>
    <p:sldId id="533" r:id="rId11"/>
    <p:sldId id="566" r:id="rId12"/>
    <p:sldId id="540" r:id="rId13"/>
    <p:sldId id="465" r:id="rId14"/>
    <p:sldId id="467" r:id="rId15"/>
    <p:sldId id="468" r:id="rId16"/>
    <p:sldId id="538" r:id="rId17"/>
    <p:sldId id="469" r:id="rId18"/>
    <p:sldId id="471" r:id="rId19"/>
    <p:sldId id="541" r:id="rId20"/>
    <p:sldId id="473" r:id="rId21"/>
    <p:sldId id="474" r:id="rId22"/>
    <p:sldId id="475" r:id="rId23"/>
    <p:sldId id="476" r:id="rId24"/>
    <p:sldId id="553" r:id="rId25"/>
    <p:sldId id="478" r:id="rId26"/>
    <p:sldId id="479" r:id="rId27"/>
    <p:sldId id="480" r:id="rId28"/>
    <p:sldId id="481" r:id="rId29"/>
    <p:sldId id="483" r:id="rId30"/>
    <p:sldId id="486" r:id="rId31"/>
    <p:sldId id="542" r:id="rId32"/>
    <p:sldId id="534" r:id="rId33"/>
    <p:sldId id="535" r:id="rId34"/>
    <p:sldId id="536" r:id="rId35"/>
    <p:sldId id="537" r:id="rId36"/>
    <p:sldId id="555" r:id="rId37"/>
    <p:sldId id="550" r:id="rId38"/>
    <p:sldId id="568" r:id="rId39"/>
    <p:sldId id="557" r:id="rId40"/>
    <p:sldId id="560" r:id="rId41"/>
    <p:sldId id="558" r:id="rId42"/>
    <p:sldId id="544" r:id="rId43"/>
    <p:sldId id="547" r:id="rId44"/>
    <p:sldId id="563" r:id="rId45"/>
    <p:sldId id="496" r:id="rId46"/>
    <p:sldId id="509" r:id="rId47"/>
    <p:sldId id="497" r:id="rId48"/>
    <p:sldId id="498" r:id="rId49"/>
    <p:sldId id="499" r:id="rId50"/>
    <p:sldId id="559" r:id="rId51"/>
    <p:sldId id="500" r:id="rId52"/>
    <p:sldId id="503" r:id="rId53"/>
    <p:sldId id="565" r:id="rId54"/>
    <p:sldId id="571" r:id="rId55"/>
    <p:sldId id="572" r:id="rId56"/>
    <p:sldId id="501" r:id="rId57"/>
    <p:sldId id="502" r:id="rId58"/>
    <p:sldId id="564" r:id="rId59"/>
    <p:sldId id="504" r:id="rId60"/>
    <p:sldId id="505" r:id="rId61"/>
    <p:sldId id="506" r:id="rId62"/>
    <p:sldId id="507" r:id="rId63"/>
    <p:sldId id="508" r:id="rId64"/>
    <p:sldId id="570" r:id="rId65"/>
    <p:sldId id="567" r:id="rId66"/>
    <p:sldId id="561" r:id="rId67"/>
    <p:sldId id="511" r:id="rId68"/>
    <p:sldId id="512" r:id="rId69"/>
    <p:sldId id="513" r:id="rId70"/>
    <p:sldId id="515" r:id="rId71"/>
    <p:sldId id="514" r:id="rId72"/>
    <p:sldId id="516" r:id="rId73"/>
    <p:sldId id="519" r:id="rId74"/>
    <p:sldId id="521" r:id="rId75"/>
    <p:sldId id="522" r:id="rId76"/>
    <p:sldId id="523" r:id="rId77"/>
    <p:sldId id="524" r:id="rId78"/>
    <p:sldId id="551" r:id="rId79"/>
    <p:sldId id="526" r:id="rId80"/>
    <p:sldId id="562" r:id="rId81"/>
    <p:sldId id="528" r:id="rId82"/>
    <p:sldId id="539" r:id="rId8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47394"/>
              <a:satOff val="25753"/>
              <a:lumOff val="7544"/>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72" autoAdjust="0"/>
    <p:restoredTop sz="85424" autoAdjust="0"/>
  </p:normalViewPr>
  <p:slideViewPr>
    <p:cSldViewPr snapToGrid="0">
      <p:cViewPr varScale="1">
        <p:scale>
          <a:sx n="69" d="100"/>
          <a:sy n="69" d="100"/>
        </p:scale>
        <p:origin x="14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234DC-DDFA-45B3-AC9A-F816E4093BAE}" type="doc">
      <dgm:prSet loTypeId="urn:microsoft.com/office/officeart/2005/8/layout/venn1" loCatId="relationship" qsTypeId="urn:microsoft.com/office/officeart/2005/8/quickstyle/simple1" qsCatId="simple" csTypeId="urn:microsoft.com/office/officeart/2005/8/colors/colorful1" csCatId="colorful" phldr="1"/>
      <dgm:spPr/>
    </dgm:pt>
    <dgm:pt modelId="{FA8A196C-B9D9-4EFD-9A0B-0CDB6C81B153}">
      <dgm:prSet phldrT="[Text]"/>
      <dgm:spPr/>
      <dgm:t>
        <a:bodyPr/>
        <a:lstStyle/>
        <a:p>
          <a:r>
            <a:rPr lang="en-US" dirty="0"/>
            <a:t>Detection</a:t>
          </a:r>
        </a:p>
      </dgm:t>
    </dgm:pt>
    <dgm:pt modelId="{7C3703E5-EFFD-4A7E-BE3B-08A912DED663}" type="parTrans" cxnId="{29C48A55-D5B0-461F-B7B7-10FF4E09E4C8}">
      <dgm:prSet/>
      <dgm:spPr/>
      <dgm:t>
        <a:bodyPr/>
        <a:lstStyle/>
        <a:p>
          <a:endParaRPr lang="en-US"/>
        </a:p>
      </dgm:t>
    </dgm:pt>
    <dgm:pt modelId="{F4945C05-1603-4051-AF2D-15B68E04A65A}" type="sibTrans" cxnId="{29C48A55-D5B0-461F-B7B7-10FF4E09E4C8}">
      <dgm:prSet/>
      <dgm:spPr/>
      <dgm:t>
        <a:bodyPr/>
        <a:lstStyle/>
        <a:p>
          <a:endParaRPr lang="en-US"/>
        </a:p>
      </dgm:t>
    </dgm:pt>
    <dgm:pt modelId="{ED2169BC-7042-49B3-9F91-1868FBE2437B}">
      <dgm:prSet phldrT="[Text]"/>
      <dgm:spPr/>
      <dgm:t>
        <a:bodyPr/>
        <a:lstStyle/>
        <a:p>
          <a:r>
            <a:rPr lang="en-US" dirty="0"/>
            <a:t>Usability</a:t>
          </a:r>
        </a:p>
      </dgm:t>
    </dgm:pt>
    <dgm:pt modelId="{D0FBBE90-10B2-4BC5-838D-A08C40DA59E3}" type="parTrans" cxnId="{E44EBED3-046F-44A2-AF30-DD515186E8C3}">
      <dgm:prSet/>
      <dgm:spPr/>
      <dgm:t>
        <a:bodyPr/>
        <a:lstStyle/>
        <a:p>
          <a:endParaRPr lang="en-US"/>
        </a:p>
      </dgm:t>
    </dgm:pt>
    <dgm:pt modelId="{7F48ED68-81A2-4A7C-BB7F-81F48BFD47B6}" type="sibTrans" cxnId="{E44EBED3-046F-44A2-AF30-DD515186E8C3}">
      <dgm:prSet/>
      <dgm:spPr/>
      <dgm:t>
        <a:bodyPr/>
        <a:lstStyle/>
        <a:p>
          <a:endParaRPr lang="en-US"/>
        </a:p>
      </dgm:t>
    </dgm:pt>
    <dgm:pt modelId="{AC126276-FF4F-464F-81EA-47557DD1F4A2}" type="pres">
      <dgm:prSet presAssocID="{C8D234DC-DDFA-45B3-AC9A-F816E4093BAE}" presName="compositeShape" presStyleCnt="0">
        <dgm:presLayoutVars>
          <dgm:chMax val="7"/>
          <dgm:dir/>
          <dgm:resizeHandles val="exact"/>
        </dgm:presLayoutVars>
      </dgm:prSet>
      <dgm:spPr/>
    </dgm:pt>
    <dgm:pt modelId="{E801F036-C8CA-4CF4-B700-F5D7F1243A16}" type="pres">
      <dgm:prSet presAssocID="{FA8A196C-B9D9-4EFD-9A0B-0CDB6C81B153}" presName="circ1" presStyleLbl="vennNode1" presStyleIdx="0" presStyleCnt="2"/>
      <dgm:spPr/>
    </dgm:pt>
    <dgm:pt modelId="{2E098BC8-78C1-4E63-903F-A3CB254005B2}" type="pres">
      <dgm:prSet presAssocID="{FA8A196C-B9D9-4EFD-9A0B-0CDB6C81B153}" presName="circ1Tx" presStyleLbl="revTx" presStyleIdx="0" presStyleCnt="0">
        <dgm:presLayoutVars>
          <dgm:chMax val="0"/>
          <dgm:chPref val="0"/>
          <dgm:bulletEnabled val="1"/>
        </dgm:presLayoutVars>
      </dgm:prSet>
      <dgm:spPr/>
    </dgm:pt>
    <dgm:pt modelId="{B2854C87-FF89-4EF5-AAE5-4781CACEA677}" type="pres">
      <dgm:prSet presAssocID="{ED2169BC-7042-49B3-9F91-1868FBE2437B}" presName="circ2" presStyleLbl="vennNode1" presStyleIdx="1" presStyleCnt="2"/>
      <dgm:spPr/>
    </dgm:pt>
    <dgm:pt modelId="{DF1BB9C3-51DD-4409-BABA-9B9F26BF7821}" type="pres">
      <dgm:prSet presAssocID="{ED2169BC-7042-49B3-9F91-1868FBE2437B}" presName="circ2Tx" presStyleLbl="revTx" presStyleIdx="0" presStyleCnt="0">
        <dgm:presLayoutVars>
          <dgm:chMax val="0"/>
          <dgm:chPref val="0"/>
          <dgm:bulletEnabled val="1"/>
        </dgm:presLayoutVars>
      </dgm:prSet>
      <dgm:spPr/>
    </dgm:pt>
  </dgm:ptLst>
  <dgm:cxnLst>
    <dgm:cxn modelId="{51506073-DD66-46B5-B292-A289D0D9FECD}" type="presOf" srcId="{FA8A196C-B9D9-4EFD-9A0B-0CDB6C81B153}" destId="{2E098BC8-78C1-4E63-903F-A3CB254005B2}" srcOrd="1" destOrd="0" presId="urn:microsoft.com/office/officeart/2005/8/layout/venn1"/>
    <dgm:cxn modelId="{29C48A55-D5B0-461F-B7B7-10FF4E09E4C8}" srcId="{C8D234DC-DDFA-45B3-AC9A-F816E4093BAE}" destId="{FA8A196C-B9D9-4EFD-9A0B-0CDB6C81B153}" srcOrd="0" destOrd="0" parTransId="{7C3703E5-EFFD-4A7E-BE3B-08A912DED663}" sibTransId="{F4945C05-1603-4051-AF2D-15B68E04A65A}"/>
    <dgm:cxn modelId="{5578427E-44AB-4E7F-8FEB-308E74645FCF}" type="presOf" srcId="{C8D234DC-DDFA-45B3-AC9A-F816E4093BAE}" destId="{AC126276-FF4F-464F-81EA-47557DD1F4A2}" srcOrd="0" destOrd="0" presId="urn:microsoft.com/office/officeart/2005/8/layout/venn1"/>
    <dgm:cxn modelId="{13FCB0BF-60B1-495C-81B0-373FE919CCAA}" type="presOf" srcId="{FA8A196C-B9D9-4EFD-9A0B-0CDB6C81B153}" destId="{E801F036-C8CA-4CF4-B700-F5D7F1243A16}" srcOrd="0" destOrd="0" presId="urn:microsoft.com/office/officeart/2005/8/layout/venn1"/>
    <dgm:cxn modelId="{AC4400C0-5499-4F0E-B0ED-05A2848482A9}" type="presOf" srcId="{ED2169BC-7042-49B3-9F91-1868FBE2437B}" destId="{B2854C87-FF89-4EF5-AAE5-4781CACEA677}" srcOrd="0" destOrd="0" presId="urn:microsoft.com/office/officeart/2005/8/layout/venn1"/>
    <dgm:cxn modelId="{E44EBED3-046F-44A2-AF30-DD515186E8C3}" srcId="{C8D234DC-DDFA-45B3-AC9A-F816E4093BAE}" destId="{ED2169BC-7042-49B3-9F91-1868FBE2437B}" srcOrd="1" destOrd="0" parTransId="{D0FBBE90-10B2-4BC5-838D-A08C40DA59E3}" sibTransId="{7F48ED68-81A2-4A7C-BB7F-81F48BFD47B6}"/>
    <dgm:cxn modelId="{D6EA93DE-7897-463A-B347-307253222CBB}" type="presOf" srcId="{ED2169BC-7042-49B3-9F91-1868FBE2437B}" destId="{DF1BB9C3-51DD-4409-BABA-9B9F26BF7821}" srcOrd="1" destOrd="0" presId="urn:microsoft.com/office/officeart/2005/8/layout/venn1"/>
    <dgm:cxn modelId="{E9875144-FC3E-4D61-AA35-4E3C08E6A87D}" type="presParOf" srcId="{AC126276-FF4F-464F-81EA-47557DD1F4A2}" destId="{E801F036-C8CA-4CF4-B700-F5D7F1243A16}" srcOrd="0" destOrd="0" presId="urn:microsoft.com/office/officeart/2005/8/layout/venn1"/>
    <dgm:cxn modelId="{5906E0AD-7707-442B-BB11-E0FB17CC0D82}" type="presParOf" srcId="{AC126276-FF4F-464F-81EA-47557DD1F4A2}" destId="{2E098BC8-78C1-4E63-903F-A3CB254005B2}" srcOrd="1" destOrd="0" presId="urn:microsoft.com/office/officeart/2005/8/layout/venn1"/>
    <dgm:cxn modelId="{836535E1-9553-4A46-A9FE-1BA9AEE8D6FF}" type="presParOf" srcId="{AC126276-FF4F-464F-81EA-47557DD1F4A2}" destId="{B2854C87-FF89-4EF5-AAE5-4781CACEA677}" srcOrd="2" destOrd="0" presId="urn:microsoft.com/office/officeart/2005/8/layout/venn1"/>
    <dgm:cxn modelId="{FD7F54D8-31E2-40A0-9F1A-8BFACCB0BC5B}" type="presParOf" srcId="{AC126276-FF4F-464F-81EA-47557DD1F4A2}" destId="{DF1BB9C3-51DD-4409-BABA-9B9F26BF7821}"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1F036-C8CA-4CF4-B700-F5D7F1243A16}">
      <dsp:nvSpPr>
        <dsp:cNvPr id="0" name=""/>
        <dsp:cNvSpPr/>
      </dsp:nvSpPr>
      <dsp:spPr>
        <a:xfrm>
          <a:off x="232280" y="576400"/>
          <a:ext cx="5729595" cy="5729595"/>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711450">
            <a:lnSpc>
              <a:spcPct val="90000"/>
            </a:lnSpc>
            <a:spcBef>
              <a:spcPct val="0"/>
            </a:spcBef>
            <a:spcAft>
              <a:spcPct val="35000"/>
            </a:spcAft>
            <a:buNone/>
          </a:pPr>
          <a:r>
            <a:rPr lang="en-US" sz="6100" kern="1200" dirty="0"/>
            <a:t>Detection</a:t>
          </a:r>
        </a:p>
      </dsp:txBody>
      <dsp:txXfrm>
        <a:off x="1032359" y="1252043"/>
        <a:ext cx="3303550" cy="4378310"/>
      </dsp:txXfrm>
    </dsp:sp>
    <dsp:sp modelId="{B2854C87-FF89-4EF5-AAE5-4781CACEA677}">
      <dsp:nvSpPr>
        <dsp:cNvPr id="0" name=""/>
        <dsp:cNvSpPr/>
      </dsp:nvSpPr>
      <dsp:spPr>
        <a:xfrm>
          <a:off x="4361719" y="576400"/>
          <a:ext cx="5729595" cy="5729595"/>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711450">
            <a:lnSpc>
              <a:spcPct val="90000"/>
            </a:lnSpc>
            <a:spcBef>
              <a:spcPct val="0"/>
            </a:spcBef>
            <a:spcAft>
              <a:spcPct val="35000"/>
            </a:spcAft>
            <a:buNone/>
          </a:pPr>
          <a:r>
            <a:rPr lang="en-US" sz="6100" kern="1200" dirty="0"/>
            <a:t>Usability</a:t>
          </a:r>
        </a:p>
      </dsp:txBody>
      <dsp:txXfrm>
        <a:off x="5987685" y="1252043"/>
        <a:ext cx="3303550" cy="43783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3162533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14319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b="1" dirty="0">
                <a:solidFill>
                  <a:schemeClr val="accent5"/>
                </a:solidFill>
              </a:rPr>
              <a:t>Intuitively, short term is not enough,</a:t>
            </a:r>
            <a:r>
              <a:rPr lang="en-US" b="1" baseline="0" dirty="0">
                <a:solidFill>
                  <a:schemeClr val="accent5"/>
                </a:solidFill>
              </a:rPr>
              <a:t> but it has not been tested…</a:t>
            </a:r>
            <a:endParaRPr lang="en-US" b="1" dirty="0">
              <a:solidFill>
                <a:schemeClr val="accent5"/>
              </a:solidFill>
            </a:endParaRPr>
          </a:p>
          <a:p>
            <a:pPr marL="0" marR="0" lvl="0" indent="0" defTabSz="457200" eaLnBrk="1" fontAlgn="auto" latinLnBrk="0" hangingPunct="1">
              <a:lnSpc>
                <a:spcPct val="117999"/>
              </a:lnSpc>
              <a:spcBef>
                <a:spcPts val="0"/>
              </a:spcBef>
              <a:spcAft>
                <a:spcPts val="0"/>
              </a:spcAft>
              <a:buClrTx/>
              <a:buSzTx/>
              <a:buFontTx/>
              <a:buNone/>
              <a:tabLst/>
              <a:defRPr/>
            </a:pPr>
            <a:endParaRPr lang="en-US" b="1" dirty="0">
              <a:solidFill>
                <a:schemeClr val="accent5"/>
              </a:solidFill>
            </a:endParaRPr>
          </a:p>
          <a:p>
            <a:pPr marL="0" marR="0" lvl="0" indent="0" defTabSz="457200" eaLnBrk="1" fontAlgn="auto" latinLnBrk="0" hangingPunct="1">
              <a:lnSpc>
                <a:spcPct val="117999"/>
              </a:lnSpc>
              <a:spcBef>
                <a:spcPts val="0"/>
              </a:spcBef>
              <a:spcAft>
                <a:spcPts val="0"/>
              </a:spcAft>
              <a:buClrTx/>
              <a:buSzTx/>
              <a:buFontTx/>
              <a:buNone/>
              <a:tabLst/>
              <a:defRPr/>
            </a:pPr>
            <a:r>
              <a:rPr lang="en-US" b="1" dirty="0">
                <a:solidFill>
                  <a:schemeClr val="accent5"/>
                </a:solidFill>
              </a:rPr>
              <a:t>Non-representative environments</a:t>
            </a:r>
          </a:p>
          <a:p>
            <a:pPr marL="0" marR="0" lvl="0" indent="0" defTabSz="457200" eaLnBrk="1" fontAlgn="auto" latinLnBrk="0" hangingPunct="1">
              <a:lnSpc>
                <a:spcPct val="117999"/>
              </a:lnSpc>
              <a:spcBef>
                <a:spcPts val="0"/>
              </a:spcBef>
              <a:spcAft>
                <a:spcPts val="0"/>
              </a:spcAft>
              <a:buClrTx/>
              <a:buSzTx/>
              <a:buFontTx/>
              <a:buNone/>
              <a:tabLst/>
              <a:defRPr/>
            </a:pPr>
            <a:r>
              <a:rPr lang="en-US" dirty="0"/>
              <a:t>The methods are site-based (Images) or use special browser (Buttons)</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pPr>
              <a:lnSpc>
                <a:spcPct val="150000"/>
              </a:lnSpc>
              <a:spcBef>
                <a:spcPct val="20000"/>
              </a:spcBef>
            </a:pPr>
            <a:r>
              <a:rPr lang="en-US" sz="3200" dirty="0">
                <a:solidFill>
                  <a:schemeClr val="accent6"/>
                </a:solidFill>
              </a:rPr>
              <a:t>Evaluate and compare different defenses and attacks</a:t>
            </a:r>
          </a:p>
          <a:p>
            <a:pPr lvl="1">
              <a:lnSpc>
                <a:spcPct val="150000"/>
              </a:lnSpc>
              <a:spcBef>
                <a:spcPct val="20000"/>
              </a:spcBef>
            </a:pPr>
            <a:r>
              <a:rPr lang="en-US" sz="2800" dirty="0"/>
              <a:t>New defense mechanism, </a:t>
            </a:r>
            <a:r>
              <a:rPr lang="en-US" sz="2800" i="1" dirty="0">
                <a:solidFill>
                  <a:schemeClr val="accent6"/>
                </a:solidFill>
              </a:rPr>
              <a:t>Feedback</a:t>
            </a:r>
          </a:p>
          <a:p>
            <a:pPr lvl="1">
              <a:lnSpc>
                <a:spcPct val="150000"/>
              </a:lnSpc>
              <a:spcBef>
                <a:spcPct val="20000"/>
              </a:spcBef>
            </a:pPr>
            <a:r>
              <a:rPr lang="en-US" sz="2800" dirty="0">
                <a:solidFill>
                  <a:schemeClr val="accent6"/>
                </a:solidFill>
              </a:rPr>
              <a:t>Extensive evaluation </a:t>
            </a:r>
            <a:r>
              <a:rPr lang="en-US" sz="2800" dirty="0"/>
              <a:t>for defenses that proposed previously</a:t>
            </a:r>
          </a:p>
          <a:p>
            <a:pPr lvl="1">
              <a:lnSpc>
                <a:spcPct val="150000"/>
              </a:lnSpc>
              <a:spcBef>
                <a:spcPct val="20000"/>
              </a:spcBef>
            </a:pPr>
            <a:r>
              <a:rPr lang="en-US" sz="2800" dirty="0"/>
              <a:t>Evaluate effective and </a:t>
            </a:r>
            <a:r>
              <a:rPr lang="en-US" sz="2800" dirty="0">
                <a:solidFill>
                  <a:schemeClr val="accent6"/>
                </a:solidFill>
              </a:rPr>
              <a:t>realistic attacks never used </a:t>
            </a:r>
            <a:r>
              <a:rPr lang="en-US" sz="2800" dirty="0"/>
              <a:t>in previous experiments </a:t>
            </a:r>
          </a:p>
          <a:p>
            <a:pPr lvl="1">
              <a:lnSpc>
                <a:spcPct val="150000"/>
              </a:lnSpc>
              <a:spcBef>
                <a:spcPct val="20000"/>
              </a:spcBef>
            </a:pPr>
            <a:r>
              <a:rPr lang="en-US" sz="2800" dirty="0"/>
              <a:t>Measuring the </a:t>
            </a:r>
            <a:r>
              <a:rPr lang="en-US" sz="2800" dirty="0">
                <a:solidFill>
                  <a:schemeClr val="accent6"/>
                </a:solidFill>
              </a:rPr>
              <a:t>impact of private information </a:t>
            </a:r>
            <a:r>
              <a:rPr lang="en-US" sz="2800" dirty="0">
                <a:solidFill>
                  <a:schemeClr val="tx1"/>
                </a:solidFill>
              </a:rPr>
              <a:t>(attacks)</a:t>
            </a:r>
            <a:endParaRPr lang="en-US" sz="2800" dirty="0">
              <a:solidFill>
                <a:schemeClr val="accent6"/>
              </a:solidFill>
            </a:endParaRPr>
          </a:p>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030698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עכשיו אנחנו</a:t>
            </a:r>
            <a:r>
              <a:rPr lang="he-IL" baseline="0" dirty="0"/>
              <a:t> עוברים למנגנוני ההגנה אותם אני מימשתי בעזרת התוסף לדפדפן של כרום</a:t>
            </a:r>
            <a:endParaRPr lang="en-US" dirty="0"/>
          </a:p>
        </p:txBody>
      </p:sp>
    </p:spTree>
    <p:extLst>
      <p:ext uri="{BB962C8B-B14F-4D97-AF65-F5344CB8AC3E}">
        <p14:creationId xmlns:p14="http://schemas.microsoft.com/office/powerpoint/2010/main" val="341362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he-IL" dirty="0"/>
              <a:t>מערכת אינטרקטיבית שמזהה אתרים</a:t>
            </a:r>
            <a:r>
              <a:rPr lang="he-IL" baseline="0" dirty="0"/>
              <a:t> באמצעות תמונות</a:t>
            </a:r>
          </a:p>
          <a:p>
            <a:pPr marL="0" marR="0" lvl="0" indent="0" defTabSz="457200" eaLnBrk="1" fontAlgn="auto" latinLnBrk="0" hangingPunct="1">
              <a:lnSpc>
                <a:spcPct val="117999"/>
              </a:lnSpc>
              <a:spcBef>
                <a:spcPts val="0"/>
              </a:spcBef>
              <a:spcAft>
                <a:spcPts val="0"/>
              </a:spcAft>
              <a:buClrTx/>
              <a:buSzTx/>
              <a:buFontTx/>
              <a:buNone/>
              <a:tabLst/>
              <a:defRPr/>
            </a:pPr>
            <a:r>
              <a:rPr lang="he-IL" baseline="0" dirty="0"/>
              <a:t>מערכת אנטי פישינג אינטרקטיבית בעזרת כפתור</a:t>
            </a:r>
            <a:endParaRPr lang="he-IL" dirty="0"/>
          </a:p>
        </p:txBody>
      </p:sp>
    </p:spTree>
    <p:extLst>
      <p:ext uri="{BB962C8B-B14F-4D97-AF65-F5344CB8AC3E}">
        <p14:creationId xmlns:p14="http://schemas.microsoft.com/office/powerpoint/2010/main" val="1254613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a:solidFill>
                  <a:schemeClr val="tx1"/>
                </a:solidFill>
              </a:rPr>
              <a:t>Before entering a protected website, user must select her agreed-upon image out of 4 images</a:t>
            </a:r>
          </a:p>
        </p:txBody>
      </p:sp>
    </p:spTree>
    <p:extLst>
      <p:ext uri="{BB962C8B-B14F-4D97-AF65-F5344CB8AC3E}">
        <p14:creationId xmlns:p14="http://schemas.microsoft.com/office/powerpoint/2010/main" val="349527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a:solidFill>
                  <a:schemeClr val="tx1"/>
                </a:solidFill>
              </a:rPr>
              <a:t>Before entering a protected website, user must double click the add-on icon</a:t>
            </a:r>
          </a:p>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291115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a:solidFill>
                  <a:schemeClr val="tx1"/>
                </a:solidFill>
              </a:rPr>
              <a:t>Before entering a protected website, user must double click the add-on icon</a:t>
            </a:r>
          </a:p>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247141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1824452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Anti-Phishing Phil, an interactive game that trains the user to discern between</a:t>
            </a:r>
          </a:p>
          <a:p>
            <a:r>
              <a:rPr lang="en-US" sz="2200" b="0" i="0" u="none" strike="noStrike" baseline="0" dirty="0">
                <a:latin typeface="Helvetica Neue"/>
                <a:ea typeface="Helvetica Neue"/>
                <a:cs typeface="Helvetica Neue"/>
                <a:sym typeface="Helvetica Neue"/>
              </a:rPr>
              <a:t>phishing websites and authentic websites. They conducted a short term experiment</a:t>
            </a:r>
          </a:p>
          <a:p>
            <a:r>
              <a:rPr lang="en-US" sz="2200" b="0" i="0" u="none" strike="noStrike" baseline="0" dirty="0">
                <a:latin typeface="Helvetica Neue"/>
                <a:ea typeface="Helvetica Neue"/>
                <a:cs typeface="Helvetica Neue"/>
                <a:sym typeface="Helvetica Neue"/>
              </a:rPr>
              <a:t>to evaluate the game’s effectiveness.</a:t>
            </a:r>
            <a:endParaRPr lang="he-IL" dirty="0"/>
          </a:p>
        </p:txBody>
      </p:sp>
    </p:spTree>
    <p:extLst>
      <p:ext uri="{BB962C8B-B14F-4D97-AF65-F5344CB8AC3E}">
        <p14:creationId xmlns:p14="http://schemas.microsoft.com/office/powerpoint/2010/main" val="2729579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4303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יכולות</a:t>
            </a:r>
            <a:r>
              <a:rPr lang="he-IL" baseline="0" dirty="0"/>
              <a:t> להיות התקפות שמשויכות ליותר מקטגוריה אחת</a:t>
            </a:r>
            <a:endParaRPr lang="he-IL" dirty="0"/>
          </a:p>
        </p:txBody>
      </p:sp>
    </p:spTree>
    <p:extLst>
      <p:ext uri="{BB962C8B-B14F-4D97-AF65-F5344CB8AC3E}">
        <p14:creationId xmlns:p14="http://schemas.microsoft.com/office/powerpoint/2010/main" val="143377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8145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The popup</a:t>
            </a:r>
          </a:p>
          <a:p>
            <a:r>
              <a:rPr lang="en-US" sz="2200" b="0" i="0" u="none" strike="noStrike" baseline="0" dirty="0">
                <a:latin typeface="Helvetica Neue"/>
                <a:ea typeface="Helvetica Neue"/>
                <a:cs typeface="Helvetica Neue"/>
                <a:sym typeface="Helvetica Neue"/>
              </a:rPr>
              <a:t>window contains a fake login form that ‘covers’ the original website page. The</a:t>
            </a:r>
          </a:p>
          <a:p>
            <a:r>
              <a:rPr lang="en-US" sz="2200" b="0" i="0" u="none" strike="noStrike" baseline="0" dirty="0">
                <a:latin typeface="Helvetica Neue"/>
                <a:ea typeface="Helvetica Neue"/>
                <a:cs typeface="Helvetica Neue"/>
                <a:sym typeface="Helvetica Neue"/>
              </a:rPr>
              <a:t>pop-up is hard to detect, since it does not display its own URL. As a result, users</a:t>
            </a:r>
          </a:p>
          <a:p>
            <a:r>
              <a:rPr lang="en-US" sz="2200" b="0" i="0" u="none" strike="noStrike" baseline="0" dirty="0">
                <a:latin typeface="Helvetica Neue"/>
                <a:ea typeface="Helvetica Neue"/>
                <a:cs typeface="Helvetica Neue"/>
                <a:sym typeface="Helvetica Neue"/>
              </a:rPr>
              <a:t>may not notice that this is a fake pop-up. We implemented six variants of pop-up</a:t>
            </a:r>
          </a:p>
          <a:p>
            <a:r>
              <a:rPr lang="en-US" sz="2200" b="0" i="0" u="none" strike="noStrike" baseline="0" dirty="0">
                <a:latin typeface="Helvetica Neue"/>
                <a:ea typeface="Helvetica Neue"/>
                <a:cs typeface="Helvetica Neue"/>
                <a:sym typeface="Helvetica Neue"/>
              </a:rPr>
              <a:t>windows: two Facebook login forms, with and without user’s Facebook account</a:t>
            </a:r>
          </a:p>
          <a:p>
            <a:r>
              <a:rPr lang="en-US" sz="2200" b="0" i="0" u="none" strike="noStrike" baseline="0" dirty="0">
                <a:latin typeface="Helvetica Neue"/>
                <a:ea typeface="Helvetica Neue"/>
                <a:cs typeface="Helvetica Neue"/>
                <a:sym typeface="Helvetica Neue"/>
              </a:rPr>
              <a:t>image; and two variants of Gmail login forms, each with and without the account</a:t>
            </a:r>
          </a:p>
          <a:p>
            <a:r>
              <a:rPr lang="en-US" sz="2200" b="0" i="0" u="none" strike="noStrike" baseline="0" dirty="0">
                <a:latin typeface="Helvetica Neue"/>
                <a:ea typeface="Helvetica Neue"/>
                <a:cs typeface="Helvetica Neue"/>
                <a:sym typeface="Helvetica Neue"/>
              </a:rPr>
              <a:t>name. This allowed us to measure the potential vulnerability to phishing attacks</a:t>
            </a:r>
          </a:p>
          <a:p>
            <a:r>
              <a:rPr lang="en-US" sz="2200" b="0" i="0" u="none" strike="noStrike" baseline="0" dirty="0">
                <a:latin typeface="Helvetica Neue"/>
                <a:ea typeface="Helvetica Neue"/>
                <a:cs typeface="Helvetica Neue"/>
                <a:sym typeface="Helvetica Neue"/>
              </a:rPr>
              <a:t>due to the exposure of basic private information such as name and image.</a:t>
            </a:r>
            <a:endParaRPr lang="he-IL" dirty="0"/>
          </a:p>
          <a:p>
            <a:endParaRPr lang="he-IL" dirty="0"/>
          </a:p>
        </p:txBody>
      </p:sp>
    </p:spTree>
    <p:extLst>
      <p:ext uri="{BB962C8B-B14F-4D97-AF65-F5344CB8AC3E}">
        <p14:creationId xmlns:p14="http://schemas.microsoft.com/office/powerpoint/2010/main" val="131688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056276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To test the impact of showing the user private</a:t>
            </a:r>
          </a:p>
          <a:p>
            <a:r>
              <a:rPr lang="en-US" sz="2200" b="0" i="0" u="none" strike="noStrike" baseline="0" dirty="0">
                <a:latin typeface="Helvetica Neue"/>
                <a:ea typeface="Helvetica Neue"/>
                <a:cs typeface="Helvetica Neue"/>
                <a:sym typeface="Helvetica Neue"/>
              </a:rPr>
              <a:t>information, each ad had two versions: one with and one without personal</a:t>
            </a:r>
          </a:p>
          <a:p>
            <a:r>
              <a:rPr lang="en-US" sz="2200" b="0" i="0" u="none" strike="noStrike" baseline="0" dirty="0">
                <a:latin typeface="Helvetica Neue"/>
                <a:ea typeface="Helvetica Neue"/>
                <a:cs typeface="Helvetica Neue"/>
                <a:sym typeface="Helvetica Neue"/>
              </a:rPr>
              <a:t>user information. We also took advantage of PC desktop notifications to forge</a:t>
            </a:r>
          </a:p>
          <a:p>
            <a:r>
              <a:rPr lang="en-US" sz="2200" b="0" i="0" u="none" strike="noStrike" baseline="0" dirty="0">
                <a:latin typeface="Helvetica Neue"/>
                <a:ea typeface="Helvetica Neue"/>
                <a:cs typeface="Helvetica Neue"/>
                <a:sym typeface="Helvetica Neue"/>
              </a:rPr>
              <a:t>advertisements that look like Facebook desktop notifications.</a:t>
            </a:r>
            <a:endParaRPr lang="he-IL" dirty="0"/>
          </a:p>
        </p:txBody>
      </p:sp>
    </p:spTree>
    <p:extLst>
      <p:ext uri="{BB962C8B-B14F-4D97-AF65-F5344CB8AC3E}">
        <p14:creationId xmlns:p14="http://schemas.microsoft.com/office/powerpoint/2010/main" val="2690789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To avoid harming the usability, this attack does not launch</a:t>
            </a:r>
          </a:p>
          <a:p>
            <a:r>
              <a:rPr lang="en-US" sz="2200" b="0" i="0" u="none" strike="noStrike" baseline="0" dirty="0">
                <a:latin typeface="Helvetica Neue"/>
                <a:ea typeface="Helvetica Neue"/>
                <a:cs typeface="Helvetica Neue"/>
                <a:sym typeface="Helvetica Neue"/>
              </a:rPr>
              <a:t>on the attacked entities’ websites (e.g., Facebook, Gmail), but on other websites</a:t>
            </a:r>
          </a:p>
          <a:p>
            <a:r>
              <a:rPr lang="en-US" sz="2200" b="0" i="0" u="none" strike="noStrike" baseline="0" dirty="0">
                <a:latin typeface="Helvetica Neue"/>
                <a:ea typeface="Helvetica Neue"/>
                <a:cs typeface="Helvetica Neue"/>
                <a:sym typeface="Helvetica Neue"/>
              </a:rPr>
              <a:t>that contain links to those entities.</a:t>
            </a:r>
            <a:endParaRPr lang="he-IL" dirty="0"/>
          </a:p>
        </p:txBody>
      </p:sp>
    </p:spTree>
    <p:extLst>
      <p:ext uri="{BB962C8B-B14F-4D97-AF65-F5344CB8AC3E}">
        <p14:creationId xmlns:p14="http://schemas.microsoft.com/office/powerpoint/2010/main" val="2216943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At the bottom of the email was a legitimate link, but when the participants</a:t>
            </a:r>
          </a:p>
          <a:p>
            <a:r>
              <a:rPr lang="en-US" sz="2200" b="0" i="0" u="none" strike="noStrike" baseline="0" dirty="0">
                <a:latin typeface="Helvetica Neue"/>
                <a:ea typeface="Helvetica Neue"/>
                <a:cs typeface="Helvetica Neue"/>
                <a:sym typeface="Helvetica Neue"/>
              </a:rPr>
              <a:t>clicked on this link, they were directed to a corresponding phishing website.</a:t>
            </a:r>
            <a:endParaRPr lang="he-IL" dirty="0"/>
          </a:p>
        </p:txBody>
      </p:sp>
    </p:spTree>
    <p:extLst>
      <p:ext uri="{BB962C8B-B14F-4D97-AF65-F5344CB8AC3E}">
        <p14:creationId xmlns:p14="http://schemas.microsoft.com/office/powerpoint/2010/main" val="738259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720424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some of the main hypotheses</a:t>
            </a:r>
          </a:p>
        </p:txBody>
      </p:sp>
    </p:spTree>
    <p:extLst>
      <p:ext uri="{BB962C8B-B14F-4D97-AF65-F5344CB8AC3E}">
        <p14:creationId xmlns:p14="http://schemas.microsoft.com/office/powerpoint/2010/main" val="2923001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24214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3450687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1634006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1320783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574530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1419831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9303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000" dirty="0"/>
              <a:t>Popular and used normally by the participants</a:t>
            </a:r>
            <a:r>
              <a:rPr lang="en-US" sz="2200" baseline="0" dirty="0"/>
              <a:t> – it isn’t increase user awareness to tested environment</a:t>
            </a:r>
            <a:endParaRPr lang="en-US" sz="2000" dirty="0"/>
          </a:p>
        </p:txBody>
      </p:sp>
    </p:spTree>
    <p:extLst>
      <p:ext uri="{BB962C8B-B14F-4D97-AF65-F5344CB8AC3E}">
        <p14:creationId xmlns:p14="http://schemas.microsoft.com/office/powerpoint/2010/main" val="4264859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groups</a:t>
            </a:r>
            <a:endParaRPr lang="he-IL" dirty="0"/>
          </a:p>
        </p:txBody>
      </p:sp>
    </p:spTree>
    <p:extLst>
      <p:ext uri="{BB962C8B-B14F-4D97-AF65-F5344CB8AC3E}">
        <p14:creationId xmlns:p14="http://schemas.microsoft.com/office/powerpoint/2010/main" val="2817669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a:solidFill>
                  <a:schemeClr val="accent6"/>
                </a:solidFill>
              </a:rPr>
              <a:t>Both usability and detection indexes uses constant parameters.</a:t>
            </a:r>
          </a:p>
          <a:p>
            <a:endParaRPr lang="en-US" dirty="0"/>
          </a:p>
        </p:txBody>
      </p:sp>
    </p:spTree>
    <p:extLst>
      <p:ext uri="{BB962C8B-B14F-4D97-AF65-F5344CB8AC3E}">
        <p14:creationId xmlns:p14="http://schemas.microsoft.com/office/powerpoint/2010/main" val="3517041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spcBef>
                <a:spcPct val="20000"/>
              </a:spcBef>
            </a:pPr>
            <a:endParaRPr lang="en-US" sz="2400" dirty="0"/>
          </a:p>
          <a:p>
            <a:pPr lvl="1">
              <a:lnSpc>
                <a:spcPct val="150000"/>
              </a:lnSpc>
              <a:spcBef>
                <a:spcPct val="20000"/>
              </a:spcBef>
            </a:pPr>
            <a:r>
              <a:rPr lang="en-US" sz="2400" dirty="0"/>
              <a:t>users enjoyed the challenge of detecting phishing sites</a:t>
            </a:r>
          </a:p>
          <a:p>
            <a:pPr lvl="1">
              <a:lnSpc>
                <a:spcPct val="150000"/>
              </a:lnSpc>
              <a:spcBef>
                <a:spcPct val="20000"/>
              </a:spcBef>
            </a:pPr>
            <a:r>
              <a:rPr lang="en-US" sz="2400" i="1" dirty="0">
                <a:solidFill>
                  <a:schemeClr val="accent6"/>
                </a:solidFill>
              </a:rPr>
              <a:t>Feedback</a:t>
            </a:r>
            <a:r>
              <a:rPr lang="en-US" sz="2400" dirty="0"/>
              <a:t> mechanism made the users more confident in their ability to detect phishing sites (there is no extra guidance)</a:t>
            </a:r>
            <a:endParaRPr lang="en-US" altLang="en-US" sz="2400" dirty="0"/>
          </a:p>
          <a:p>
            <a:endParaRPr lang="he-IL" dirty="0"/>
          </a:p>
        </p:txBody>
      </p:sp>
    </p:spTree>
    <p:extLst>
      <p:ext uri="{BB962C8B-B14F-4D97-AF65-F5344CB8AC3E}">
        <p14:creationId xmlns:p14="http://schemas.microsoft.com/office/powerpoint/2010/main" val="3316132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lnSpc>
                <a:spcPct val="150000"/>
              </a:lnSpc>
              <a:spcBef>
                <a:spcPct val="20000"/>
              </a:spcBef>
            </a:pPr>
            <a:r>
              <a:rPr lang="en-US" sz="2400" i="1" dirty="0">
                <a:solidFill>
                  <a:schemeClr val="accent6"/>
                </a:solidFill>
              </a:rPr>
              <a:t>Button</a:t>
            </a:r>
            <a:r>
              <a:rPr lang="en-US" sz="2400" dirty="0"/>
              <a:t> performed better than </a:t>
            </a:r>
            <a:r>
              <a:rPr lang="en-US" sz="2400" i="1" dirty="0">
                <a:solidFill>
                  <a:schemeClr val="accent6"/>
                </a:solidFill>
              </a:rPr>
              <a:t>Images</a:t>
            </a:r>
            <a:r>
              <a:rPr lang="en-US" sz="2400" dirty="0"/>
              <a:t>, but not significantly</a:t>
            </a:r>
          </a:p>
          <a:p>
            <a:pPr lvl="3">
              <a:lnSpc>
                <a:spcPct val="150000"/>
              </a:lnSpc>
              <a:spcBef>
                <a:spcPct val="20000"/>
              </a:spcBef>
            </a:pPr>
            <a:r>
              <a:rPr lang="en-US" sz="2400" i="1" dirty="0">
                <a:solidFill>
                  <a:schemeClr val="accent6"/>
                </a:solidFill>
              </a:rPr>
              <a:t>Images</a:t>
            </a:r>
            <a:r>
              <a:rPr lang="en-US" sz="2400" dirty="0"/>
              <a:t> performed significantly better than </a:t>
            </a:r>
            <a:r>
              <a:rPr lang="en-US" sz="2400" i="1" dirty="0">
                <a:solidFill>
                  <a:schemeClr val="accent6"/>
                </a:solidFill>
              </a:rPr>
              <a:t>Feedback</a:t>
            </a:r>
            <a:endParaRPr lang="en-US" sz="2400" dirty="0"/>
          </a:p>
          <a:p>
            <a:pPr lvl="3">
              <a:lnSpc>
                <a:spcPct val="150000"/>
              </a:lnSpc>
              <a:spcBef>
                <a:spcPct val="20000"/>
              </a:spcBef>
            </a:pPr>
            <a:r>
              <a:rPr lang="en-US" sz="2400" i="1" dirty="0">
                <a:solidFill>
                  <a:schemeClr val="accent6"/>
                </a:solidFill>
              </a:rPr>
              <a:t>Feedback</a:t>
            </a:r>
            <a:r>
              <a:rPr lang="en-US" sz="2400" dirty="0"/>
              <a:t> performed significantly better than </a:t>
            </a:r>
            <a:r>
              <a:rPr lang="en-US" sz="2400" i="1" dirty="0">
                <a:solidFill>
                  <a:schemeClr val="accent6"/>
                </a:solidFill>
              </a:rPr>
              <a:t>Game</a:t>
            </a:r>
            <a:endParaRPr lang="en-US" sz="2400" dirty="0"/>
          </a:p>
          <a:p>
            <a:endParaRPr lang="he-IL" dirty="0"/>
          </a:p>
        </p:txBody>
      </p:sp>
    </p:spTree>
    <p:extLst>
      <p:ext uri="{BB962C8B-B14F-4D97-AF65-F5344CB8AC3E}">
        <p14:creationId xmlns:p14="http://schemas.microsoft.com/office/powerpoint/2010/main" val="1429253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0213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562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Apparently, most web users may not understand or pay sufficient attention to these</a:t>
            </a:r>
          </a:p>
          <a:p>
            <a:r>
              <a:rPr lang="en-US" sz="2200" b="0" i="0" u="none" strike="noStrike" baseline="0" dirty="0">
                <a:latin typeface="Helvetica Neue"/>
                <a:ea typeface="Helvetica Neue"/>
                <a:cs typeface="Helvetica Neue"/>
                <a:sym typeface="Helvetica Neue"/>
              </a:rPr>
              <a:t>indicators, and tend to ‘automatically’ submit their credentials in login forms.</a:t>
            </a:r>
          </a:p>
          <a:p>
            <a:r>
              <a:rPr lang="en-US" sz="2200" b="0" i="0" u="none" strike="noStrike" baseline="0" dirty="0">
                <a:latin typeface="Helvetica Neue"/>
                <a:ea typeface="Helvetica Neue"/>
                <a:cs typeface="Helvetica Neue"/>
                <a:sym typeface="Helvetica Neue"/>
              </a:rPr>
              <a:t>This occurs even when users are aware that they are being tested in phishing attacks</a:t>
            </a:r>
          </a:p>
          <a:p>
            <a:r>
              <a:rPr lang="en-US" sz="2200" b="0" i="0" u="none" strike="noStrike" baseline="0" dirty="0">
                <a:latin typeface="Helvetica Neue"/>
                <a:ea typeface="Helvetica Neue"/>
                <a:cs typeface="Helvetica Neue"/>
                <a:sym typeface="Helvetica Neue"/>
              </a:rPr>
              <a:t>experiments.</a:t>
            </a:r>
            <a:endParaRPr lang="he-IL" dirty="0"/>
          </a:p>
        </p:txBody>
      </p:sp>
    </p:spTree>
    <p:extLst>
      <p:ext uri="{BB962C8B-B14F-4D97-AF65-F5344CB8AC3E}">
        <p14:creationId xmlns:p14="http://schemas.microsoft.com/office/powerpoint/2010/main" val="2781477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734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428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Tree>
    <p:extLst>
      <p:ext uri="{BB962C8B-B14F-4D97-AF65-F5344CB8AC3E}">
        <p14:creationId xmlns:p14="http://schemas.microsoft.com/office/powerpoint/2010/main" val="36240290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lnSpc>
                <a:spcPct val="150000"/>
              </a:lnSpc>
              <a:spcBef>
                <a:spcPct val="20000"/>
              </a:spcBef>
            </a:pPr>
            <a:r>
              <a:rPr lang="en-US" sz="2400" i="1" dirty="0">
                <a:solidFill>
                  <a:schemeClr val="accent6"/>
                </a:solidFill>
              </a:rPr>
              <a:t>FN – phishing consider as real, FP – real consider phishing</a:t>
            </a:r>
          </a:p>
          <a:p>
            <a:pPr lvl="3">
              <a:lnSpc>
                <a:spcPct val="150000"/>
              </a:lnSpc>
              <a:spcBef>
                <a:spcPct val="20000"/>
              </a:spcBef>
            </a:pPr>
            <a:r>
              <a:rPr lang="en-US" sz="2400" i="1" dirty="0">
                <a:solidFill>
                  <a:schemeClr val="accent6"/>
                </a:solidFill>
              </a:rPr>
              <a:t>Button</a:t>
            </a:r>
            <a:r>
              <a:rPr lang="en-US" sz="2400" dirty="0"/>
              <a:t> performed significantly  better than </a:t>
            </a:r>
            <a:r>
              <a:rPr lang="en-US" sz="2400" i="1" dirty="0">
                <a:solidFill>
                  <a:schemeClr val="accent6"/>
                </a:solidFill>
              </a:rPr>
              <a:t>Images</a:t>
            </a:r>
          </a:p>
          <a:p>
            <a:pPr lvl="3">
              <a:lnSpc>
                <a:spcPct val="150000"/>
              </a:lnSpc>
              <a:spcBef>
                <a:spcPct val="20000"/>
              </a:spcBef>
            </a:pPr>
            <a:r>
              <a:rPr lang="en-US" sz="2400" i="1" dirty="0">
                <a:solidFill>
                  <a:schemeClr val="accent6"/>
                </a:solidFill>
              </a:rPr>
              <a:t>Images</a:t>
            </a:r>
            <a:r>
              <a:rPr lang="en-US" sz="2400" dirty="0"/>
              <a:t> performed significantly better than </a:t>
            </a:r>
            <a:r>
              <a:rPr lang="en-US" sz="2400" i="1" dirty="0">
                <a:solidFill>
                  <a:schemeClr val="accent6"/>
                </a:solidFill>
              </a:rPr>
              <a:t>Feedback</a:t>
            </a:r>
            <a:endParaRPr lang="en-US" sz="2400" dirty="0"/>
          </a:p>
          <a:p>
            <a:pPr lvl="3">
              <a:lnSpc>
                <a:spcPct val="150000"/>
              </a:lnSpc>
              <a:spcBef>
                <a:spcPct val="20000"/>
              </a:spcBef>
            </a:pPr>
            <a:r>
              <a:rPr lang="en-US" sz="2400" i="1" dirty="0">
                <a:solidFill>
                  <a:schemeClr val="accent6"/>
                </a:solidFill>
              </a:rPr>
              <a:t>Feedback</a:t>
            </a:r>
            <a:r>
              <a:rPr lang="en-US" sz="2400" dirty="0"/>
              <a:t> performed significantly better than </a:t>
            </a:r>
            <a:r>
              <a:rPr lang="en-US" sz="2400" i="1" dirty="0">
                <a:solidFill>
                  <a:schemeClr val="accent6"/>
                </a:solidFill>
              </a:rPr>
              <a:t>Game</a:t>
            </a:r>
            <a:endParaRPr lang="en-US" sz="2800" dirty="0">
              <a:solidFill>
                <a:schemeClr val="tx1"/>
              </a:solidFill>
            </a:endParaRPr>
          </a:p>
          <a:p>
            <a:pPr lvl="2">
              <a:lnSpc>
                <a:spcPct val="150000"/>
              </a:lnSpc>
              <a:spcBef>
                <a:spcPct val="20000"/>
              </a:spcBef>
              <a:buFont typeface="Arial" panose="020B0604020202020204" pitchFamily="34" charset="0"/>
              <a:buChar char="•"/>
            </a:pPr>
            <a:r>
              <a:rPr lang="en-US" sz="2800" dirty="0"/>
              <a:t>For the </a:t>
            </a:r>
            <a:r>
              <a:rPr lang="en-US" sz="2800" i="1" dirty="0">
                <a:solidFill>
                  <a:schemeClr val="accent6"/>
                </a:solidFill>
              </a:rPr>
              <a:t>Game</a:t>
            </a:r>
            <a:r>
              <a:rPr lang="en-US" sz="2800" dirty="0"/>
              <a:t> group, our experiment </a:t>
            </a:r>
            <a:r>
              <a:rPr lang="en-US" sz="2800" dirty="0">
                <a:solidFill>
                  <a:schemeClr val="accent6"/>
                </a:solidFill>
              </a:rPr>
              <a:t>re-validates</a:t>
            </a:r>
            <a:r>
              <a:rPr lang="en-US" sz="2800" dirty="0"/>
              <a:t> the (very similar) experiment of </a:t>
            </a:r>
            <a:r>
              <a:rPr lang="en-US" sz="2800" dirty="0">
                <a:solidFill>
                  <a:schemeClr val="tx1"/>
                </a:solidFill>
              </a:rPr>
              <a:t>Sheng et al. ‘Anti-Phishing Phil’ </a:t>
            </a:r>
          </a:p>
          <a:p>
            <a:endParaRPr lang="he-IL" dirty="0"/>
          </a:p>
        </p:txBody>
      </p:sp>
    </p:spTree>
    <p:extLst>
      <p:ext uri="{BB962C8B-B14F-4D97-AF65-F5344CB8AC3E}">
        <p14:creationId xmlns:p14="http://schemas.microsoft.com/office/powerpoint/2010/main" val="1616382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en-US" sz="2000" i="0" dirty="0">
                <a:solidFill>
                  <a:schemeClr val="tx1"/>
                </a:solidFill>
              </a:rPr>
              <a:t>Based on the short-term experiment, </a:t>
            </a:r>
            <a:r>
              <a:rPr lang="en-US" sz="2000" i="0" dirty="0">
                <a:solidFill>
                  <a:schemeClr val="accent6"/>
                </a:solidFill>
              </a:rPr>
              <a:t>Feedback </a:t>
            </a:r>
            <a:r>
              <a:rPr lang="en-US" sz="2000" i="0" dirty="0"/>
              <a:t>and </a:t>
            </a:r>
            <a:r>
              <a:rPr lang="en-US" sz="2000" i="0" dirty="0">
                <a:solidFill>
                  <a:schemeClr val="accent6"/>
                </a:solidFill>
              </a:rPr>
              <a:t>Game </a:t>
            </a:r>
            <a:r>
              <a:rPr lang="en-US" sz="2000" i="0" dirty="0"/>
              <a:t>have similar detection rates, but intuitively </a:t>
            </a:r>
            <a:r>
              <a:rPr lang="en-US" sz="2000" i="0" dirty="0">
                <a:solidFill>
                  <a:schemeClr val="accent6"/>
                </a:solidFill>
              </a:rPr>
              <a:t>Game </a:t>
            </a:r>
            <a:r>
              <a:rPr lang="en-US" sz="2000" i="0" dirty="0"/>
              <a:t>have much better usability scores.</a:t>
            </a:r>
          </a:p>
          <a:p>
            <a:pPr marL="0" marR="0" lvl="0" indent="0" defTabSz="457200" eaLnBrk="1" fontAlgn="auto" latinLnBrk="0" hangingPunct="1">
              <a:lnSpc>
                <a:spcPct val="117999"/>
              </a:lnSpc>
              <a:spcBef>
                <a:spcPts val="0"/>
              </a:spcBef>
              <a:spcAft>
                <a:spcPts val="0"/>
              </a:spcAft>
              <a:buClrTx/>
              <a:buSzTx/>
              <a:buFontTx/>
              <a:buNone/>
              <a:tabLst/>
              <a:defRPr/>
            </a:pPr>
            <a:endParaRPr lang="en-US" sz="2000" i="0" dirty="0"/>
          </a:p>
          <a:p>
            <a:r>
              <a:rPr lang="en-US" altLang="en-US" sz="2000" dirty="0">
                <a:solidFill>
                  <a:schemeClr val="tx1"/>
                </a:solidFill>
              </a:rPr>
              <a:t>Based on the long-term experiment</a:t>
            </a:r>
            <a:r>
              <a:rPr lang="en-US" altLang="en-US" sz="2000" dirty="0">
                <a:solidFill>
                  <a:sysClr val="windowText" lastClr="000000"/>
                </a:solidFill>
              </a:rPr>
              <a:t>,</a:t>
            </a:r>
            <a:r>
              <a:rPr lang="en-US" altLang="en-US" sz="2000" baseline="0" dirty="0">
                <a:solidFill>
                  <a:sysClr val="windowText" lastClr="000000"/>
                </a:solidFill>
              </a:rPr>
              <a:t> </a:t>
            </a:r>
            <a:r>
              <a:rPr lang="en-US" sz="2200" b="0" i="0" u="none" strike="noStrike" baseline="0" dirty="0">
                <a:latin typeface="Helvetica Neue"/>
                <a:ea typeface="Helvetica Neue"/>
                <a:cs typeface="Helvetica Neue"/>
                <a:sym typeface="Helvetica Neue"/>
              </a:rPr>
              <a:t>detection results of the Game mechanism quickly deteriorated and were far below those of the other three defenses. The results of the Feedback mechanism steadily improved and are quite comparable to those of the interactive browsing defenses. Furthermore, the usability of the Feedback mechanism turned out to be excellent, even slightly above that of the Game mechanism.</a:t>
            </a:r>
            <a:endParaRPr lang="en-US" sz="2000" i="0" dirty="0"/>
          </a:p>
          <a:p>
            <a:pPr marL="0" marR="0" lvl="0" indent="0" defTabSz="457200" eaLnBrk="1" fontAlgn="auto" latinLnBrk="0" hangingPunct="1">
              <a:lnSpc>
                <a:spcPct val="117999"/>
              </a:lnSpc>
              <a:spcBef>
                <a:spcPts val="0"/>
              </a:spcBef>
              <a:spcAft>
                <a:spcPts val="0"/>
              </a:spcAft>
              <a:buClrTx/>
              <a:buSzTx/>
              <a:buFontTx/>
              <a:buNone/>
              <a:tabLst/>
              <a:defRPr/>
            </a:pPr>
            <a:endParaRPr lang="en-US" sz="2000" i="0" dirty="0"/>
          </a:p>
          <a:p>
            <a:endParaRPr lang="he-IL" i="0" dirty="0"/>
          </a:p>
        </p:txBody>
      </p:sp>
    </p:spTree>
    <p:extLst>
      <p:ext uri="{BB962C8B-B14F-4D97-AF65-F5344CB8AC3E}">
        <p14:creationId xmlns:p14="http://schemas.microsoft.com/office/powerpoint/2010/main" val="1963077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en-US" sz="2000" i="0" dirty="0">
                <a:solidFill>
                  <a:schemeClr val="tx1"/>
                </a:solidFill>
              </a:rPr>
              <a:t>Based on the short-term experiment, </a:t>
            </a:r>
            <a:r>
              <a:rPr lang="en-US" sz="2000" i="0" dirty="0">
                <a:solidFill>
                  <a:schemeClr val="accent6"/>
                </a:solidFill>
              </a:rPr>
              <a:t>Feedback </a:t>
            </a:r>
            <a:r>
              <a:rPr lang="en-US" sz="2000" i="0" dirty="0"/>
              <a:t>and </a:t>
            </a:r>
            <a:r>
              <a:rPr lang="en-US" sz="2000" i="0" dirty="0">
                <a:solidFill>
                  <a:schemeClr val="accent6"/>
                </a:solidFill>
              </a:rPr>
              <a:t>Game </a:t>
            </a:r>
            <a:r>
              <a:rPr lang="en-US" sz="2000" i="0" dirty="0"/>
              <a:t>have similar detection rates, but intuitively </a:t>
            </a:r>
            <a:r>
              <a:rPr lang="en-US" sz="2000" i="0" dirty="0">
                <a:solidFill>
                  <a:schemeClr val="accent6"/>
                </a:solidFill>
              </a:rPr>
              <a:t>Game </a:t>
            </a:r>
            <a:r>
              <a:rPr lang="en-US" sz="2000" i="0" dirty="0"/>
              <a:t>have much better usability scores.</a:t>
            </a:r>
          </a:p>
          <a:p>
            <a:pPr marL="0" marR="0" lvl="0" indent="0" defTabSz="457200" eaLnBrk="1" fontAlgn="auto" latinLnBrk="0" hangingPunct="1">
              <a:lnSpc>
                <a:spcPct val="117999"/>
              </a:lnSpc>
              <a:spcBef>
                <a:spcPts val="0"/>
              </a:spcBef>
              <a:spcAft>
                <a:spcPts val="0"/>
              </a:spcAft>
              <a:buClrTx/>
              <a:buSzTx/>
              <a:buFontTx/>
              <a:buNone/>
              <a:tabLst/>
              <a:defRPr/>
            </a:pPr>
            <a:endParaRPr lang="en-US" sz="2000" i="0" dirty="0"/>
          </a:p>
          <a:p>
            <a:r>
              <a:rPr lang="en-US" altLang="en-US" sz="2000" dirty="0">
                <a:solidFill>
                  <a:schemeClr val="tx1"/>
                </a:solidFill>
              </a:rPr>
              <a:t>Based on the long-term experiment</a:t>
            </a:r>
            <a:r>
              <a:rPr lang="en-US" altLang="en-US" sz="2000" dirty="0">
                <a:solidFill>
                  <a:sysClr val="windowText" lastClr="000000"/>
                </a:solidFill>
              </a:rPr>
              <a:t>,</a:t>
            </a:r>
            <a:r>
              <a:rPr lang="en-US" altLang="en-US" sz="2000" baseline="0" dirty="0">
                <a:solidFill>
                  <a:sysClr val="windowText" lastClr="000000"/>
                </a:solidFill>
              </a:rPr>
              <a:t> </a:t>
            </a:r>
            <a:r>
              <a:rPr lang="en-US" sz="2200" b="0" i="0" u="none" strike="noStrike" baseline="0" dirty="0">
                <a:latin typeface="Helvetica Neue"/>
                <a:ea typeface="Helvetica Neue"/>
                <a:cs typeface="Helvetica Neue"/>
                <a:sym typeface="Helvetica Neue"/>
              </a:rPr>
              <a:t>detection results of the Game mechanism quickly deteriorated and were far below those of the other three defenses. The results of the Feedback mechanism steadily improved and are quite comparable to those of the interactive browsing defenses. Furthermore, the usability of the Feedback mechanism turned out to be excellent, even slightly above that of the Game mechanism.</a:t>
            </a:r>
            <a:endParaRPr lang="en-US" sz="2000" i="0" dirty="0"/>
          </a:p>
          <a:p>
            <a:pPr marL="0" marR="0" lvl="0" indent="0" defTabSz="457200" eaLnBrk="1" fontAlgn="auto" latinLnBrk="0" hangingPunct="1">
              <a:lnSpc>
                <a:spcPct val="117999"/>
              </a:lnSpc>
              <a:spcBef>
                <a:spcPts val="0"/>
              </a:spcBef>
              <a:spcAft>
                <a:spcPts val="0"/>
              </a:spcAft>
              <a:buClrTx/>
              <a:buSzTx/>
              <a:buFontTx/>
              <a:buNone/>
              <a:tabLst/>
              <a:defRPr/>
            </a:pPr>
            <a:endParaRPr lang="en-US" sz="2000" i="0" dirty="0"/>
          </a:p>
          <a:p>
            <a:endParaRPr lang="he-IL" i="0" dirty="0"/>
          </a:p>
        </p:txBody>
      </p:sp>
    </p:spTree>
    <p:extLst>
      <p:ext uri="{BB962C8B-B14F-4D97-AF65-F5344CB8AC3E}">
        <p14:creationId xmlns:p14="http://schemas.microsoft.com/office/powerpoint/2010/main" val="30239713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Large variances indicate extreme</a:t>
            </a:r>
          </a:p>
          <a:p>
            <a:r>
              <a:rPr lang="en-US" sz="2200" b="0" i="0" u="none" strike="noStrike" baseline="0" dirty="0">
                <a:latin typeface="Helvetica Neue"/>
                <a:ea typeface="Helvetica Neue"/>
                <a:cs typeface="Helvetica Neue"/>
                <a:sym typeface="Helvetica Neue"/>
              </a:rPr>
              <a:t>changes, where participants are still adjusting to the mechanism and/or have</a:t>
            </a:r>
          </a:p>
          <a:p>
            <a:r>
              <a:rPr lang="en-US" sz="2200" b="0" i="0" u="none" strike="noStrike" baseline="0" dirty="0">
                <a:latin typeface="Helvetica Neue"/>
                <a:ea typeface="Helvetica Neue"/>
                <a:cs typeface="Helvetica Neue"/>
                <a:sym typeface="Helvetica Neue"/>
              </a:rPr>
              <a:t>high awareness of the experiment. On the other hand, small variances indicate that</a:t>
            </a:r>
          </a:p>
          <a:p>
            <a:r>
              <a:rPr lang="en-US" sz="2200" b="0" i="0" u="none" strike="noStrike" baseline="0" dirty="0">
                <a:latin typeface="Helvetica Neue"/>
                <a:ea typeface="Helvetica Neue"/>
                <a:cs typeface="Helvetica Neue"/>
                <a:sym typeface="Helvetica Neue"/>
              </a:rPr>
              <a:t>the distribution of detection index values is near the average and will not change</a:t>
            </a:r>
          </a:p>
          <a:p>
            <a:r>
              <a:rPr lang="en-US" sz="2200" b="0" i="0" u="none" strike="noStrike" baseline="0" dirty="0">
                <a:latin typeface="Helvetica Neue"/>
                <a:ea typeface="Helvetica Neue"/>
                <a:cs typeface="Helvetica Neue"/>
                <a:sym typeface="Helvetica Neue"/>
              </a:rPr>
              <a:t>significantly; these give more accurate and realistic results.</a:t>
            </a:r>
            <a:endParaRPr lang="he-IL" i="0" dirty="0"/>
          </a:p>
          <a:p>
            <a:endParaRPr lang="he-IL" i="0" dirty="0"/>
          </a:p>
        </p:txBody>
      </p:sp>
    </p:spTree>
    <p:extLst>
      <p:ext uri="{BB962C8B-B14F-4D97-AF65-F5344CB8AC3E}">
        <p14:creationId xmlns:p14="http://schemas.microsoft.com/office/powerpoint/2010/main" val="1227588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i="0" dirty="0"/>
          </a:p>
        </p:txBody>
      </p:sp>
    </p:spTree>
    <p:extLst>
      <p:ext uri="{BB962C8B-B14F-4D97-AF65-F5344CB8AC3E}">
        <p14:creationId xmlns:p14="http://schemas.microsoft.com/office/powerpoint/2010/main" val="2949561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Bef>
                <a:spcPct val="20000"/>
              </a:spcBef>
            </a:pPr>
            <a:r>
              <a:rPr lang="en-US" sz="2800" dirty="0">
                <a:solidFill>
                  <a:schemeClr val="accent6"/>
                </a:solidFill>
              </a:rPr>
              <a:t>Continuous</a:t>
            </a:r>
            <a:r>
              <a:rPr lang="en-US" sz="2800" dirty="0">
                <a:solidFill>
                  <a:schemeClr val="tx1"/>
                </a:solidFill>
              </a:rPr>
              <a:t> training groups (i.e., </a:t>
            </a:r>
            <a:r>
              <a:rPr lang="en-US" sz="2800" i="1" dirty="0">
                <a:solidFill>
                  <a:schemeClr val="accent6"/>
                </a:solidFill>
              </a:rPr>
              <a:t>Images</a:t>
            </a:r>
            <a:r>
              <a:rPr lang="en-US" sz="2800" dirty="0">
                <a:solidFill>
                  <a:schemeClr val="tx1"/>
                </a:solidFill>
              </a:rPr>
              <a:t>, </a:t>
            </a:r>
            <a:r>
              <a:rPr lang="en-US" sz="2800" i="1" dirty="0">
                <a:solidFill>
                  <a:schemeClr val="accent6"/>
                </a:solidFill>
              </a:rPr>
              <a:t>Button</a:t>
            </a:r>
            <a:r>
              <a:rPr lang="en-US" sz="2800" dirty="0">
                <a:solidFill>
                  <a:schemeClr val="tx1"/>
                </a:solidFill>
              </a:rPr>
              <a:t> and </a:t>
            </a:r>
            <a:r>
              <a:rPr lang="en-US" sz="2800" i="1" dirty="0">
                <a:solidFill>
                  <a:schemeClr val="accent6"/>
                </a:solidFill>
              </a:rPr>
              <a:t>Feedback</a:t>
            </a:r>
            <a:r>
              <a:rPr lang="en-US" sz="2800" dirty="0">
                <a:solidFill>
                  <a:schemeClr val="tx1"/>
                </a:solidFill>
              </a:rPr>
              <a:t>)</a:t>
            </a:r>
          </a:p>
          <a:p>
            <a:pPr lvl="1">
              <a:lnSpc>
                <a:spcPct val="150000"/>
              </a:lnSpc>
              <a:spcBef>
                <a:spcPct val="20000"/>
              </a:spcBef>
            </a:pPr>
            <a:r>
              <a:rPr lang="en-US" sz="2800" dirty="0"/>
              <a:t>Detection index increases significantly between the first and last three weeks of the long-term experiment</a:t>
            </a:r>
          </a:p>
          <a:p>
            <a:endParaRPr lang="he-IL" i="0" dirty="0"/>
          </a:p>
        </p:txBody>
      </p:sp>
    </p:spTree>
    <p:extLst>
      <p:ext uri="{BB962C8B-B14F-4D97-AF65-F5344CB8AC3E}">
        <p14:creationId xmlns:p14="http://schemas.microsoft.com/office/powerpoint/2010/main" val="3041126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Our results confirm that these mechanisms were used by a significant fraction of the users, but we do not have enough data to evaluate their effectiveness or provide recommendations on their use and design. Further research is required.</a:t>
            </a:r>
            <a:endParaRPr lang="he-IL" i="0" dirty="0"/>
          </a:p>
        </p:txBody>
      </p:sp>
    </p:spTree>
    <p:extLst>
      <p:ext uri="{BB962C8B-B14F-4D97-AF65-F5344CB8AC3E}">
        <p14:creationId xmlns:p14="http://schemas.microsoft.com/office/powerpoint/2010/main" val="203395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Force and/or encourage users to change their browsing behavior.</a:t>
            </a:r>
          </a:p>
          <a:p>
            <a:pPr marL="0" marR="0" lvl="0" indent="0" defTabSz="457200" eaLnBrk="1" fontAlgn="auto" latinLnBrk="0" hangingPunct="1">
              <a:lnSpc>
                <a:spcPct val="117999"/>
              </a:lnSpc>
              <a:spcBef>
                <a:spcPts val="0"/>
              </a:spcBef>
              <a:spcAft>
                <a:spcPts val="0"/>
              </a:spcAft>
              <a:buClrTx/>
              <a:buSzTx/>
              <a:buFontTx/>
              <a:buNone/>
              <a:tabLst/>
              <a:defRPr/>
            </a:pPr>
            <a:r>
              <a:rPr lang="en-US" dirty="0"/>
              <a:t>Non-representative </a:t>
            </a:r>
            <a:r>
              <a:rPr lang="en-US" sz="2400" b="1" dirty="0">
                <a:solidFill>
                  <a:schemeClr val="accent5"/>
                </a:solidFill>
              </a:rPr>
              <a:t>environments</a:t>
            </a:r>
            <a:r>
              <a:rPr lang="en-US" baseline="0" dirty="0"/>
              <a:t>: site-based or special browser.</a:t>
            </a:r>
            <a:endParaRPr lang="en-US" dirty="0"/>
          </a:p>
          <a:p>
            <a:endParaRPr lang="he-IL" dirty="0"/>
          </a:p>
        </p:txBody>
      </p:sp>
    </p:spTree>
    <p:extLst>
      <p:ext uri="{BB962C8B-B14F-4D97-AF65-F5344CB8AC3E}">
        <p14:creationId xmlns:p14="http://schemas.microsoft.com/office/powerpoint/2010/main" val="37705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i="0" dirty="0"/>
          </a:p>
        </p:txBody>
      </p:sp>
    </p:spTree>
    <p:extLst>
      <p:ext uri="{BB962C8B-B14F-4D97-AF65-F5344CB8AC3E}">
        <p14:creationId xmlns:p14="http://schemas.microsoft.com/office/powerpoint/2010/main" val="6986009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b="0" i="0" u="none" strike="noStrike" baseline="0" dirty="0">
                <a:latin typeface="Helvetica Neue"/>
                <a:ea typeface="Helvetica Neue"/>
                <a:cs typeface="Helvetica Neue"/>
                <a:sym typeface="Helvetica Neue"/>
              </a:rPr>
              <a:t>The methods include notifications which designed to help the participants to improve their interactive UI use such as a login form recognition which help the participants to get the right decision about the website essence, warning messages when the participants enter a suspect website and more.</a:t>
            </a:r>
            <a:endParaRPr lang="he-IL" i="0" dirty="0"/>
          </a:p>
          <a:p>
            <a:endParaRPr lang="he-IL" i="0" dirty="0"/>
          </a:p>
        </p:txBody>
      </p:sp>
    </p:spTree>
    <p:extLst>
      <p:ext uri="{BB962C8B-B14F-4D97-AF65-F5344CB8AC3E}">
        <p14:creationId xmlns:p14="http://schemas.microsoft.com/office/powerpoint/2010/main" val="3983336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i="0" dirty="0"/>
          </a:p>
        </p:txBody>
      </p:sp>
    </p:spTree>
    <p:extLst>
      <p:ext uri="{BB962C8B-B14F-4D97-AF65-F5344CB8AC3E}">
        <p14:creationId xmlns:p14="http://schemas.microsoft.com/office/powerpoint/2010/main" val="3852932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Large variances indicate extreme</a:t>
            </a:r>
          </a:p>
          <a:p>
            <a:r>
              <a:rPr lang="en-US" sz="2200" b="0" i="0" u="none" strike="noStrike" baseline="0" dirty="0">
                <a:latin typeface="Helvetica Neue"/>
                <a:ea typeface="Helvetica Neue"/>
                <a:cs typeface="Helvetica Neue"/>
                <a:sym typeface="Helvetica Neue"/>
              </a:rPr>
              <a:t>changes, where participants are still adjusting to the mechanism and/or have</a:t>
            </a:r>
          </a:p>
          <a:p>
            <a:r>
              <a:rPr lang="en-US" sz="2200" b="0" i="0" u="none" strike="noStrike" baseline="0" dirty="0">
                <a:latin typeface="Helvetica Neue"/>
                <a:ea typeface="Helvetica Neue"/>
                <a:cs typeface="Helvetica Neue"/>
                <a:sym typeface="Helvetica Neue"/>
              </a:rPr>
              <a:t>high awareness of the experiment. On the other hand, small variances indicate that</a:t>
            </a:r>
          </a:p>
          <a:p>
            <a:r>
              <a:rPr lang="en-US" sz="2200" b="0" i="0" u="none" strike="noStrike" baseline="0" dirty="0">
                <a:latin typeface="Helvetica Neue"/>
                <a:ea typeface="Helvetica Neue"/>
                <a:cs typeface="Helvetica Neue"/>
                <a:sym typeface="Helvetica Neue"/>
              </a:rPr>
              <a:t>the distribution of detection index values is near the average and will not change</a:t>
            </a:r>
          </a:p>
          <a:p>
            <a:r>
              <a:rPr lang="en-US" sz="2200" b="0" i="0" u="none" strike="noStrike" baseline="0" dirty="0">
                <a:latin typeface="Helvetica Neue"/>
                <a:ea typeface="Helvetica Neue"/>
                <a:cs typeface="Helvetica Neue"/>
                <a:sym typeface="Helvetica Neue"/>
              </a:rPr>
              <a:t>significantly; these give more accurate and realistic results.</a:t>
            </a:r>
            <a:endParaRPr lang="he-IL" i="0" dirty="0"/>
          </a:p>
          <a:p>
            <a:endParaRPr lang="he-IL" i="0" dirty="0"/>
          </a:p>
        </p:txBody>
      </p:sp>
    </p:spTree>
    <p:extLst>
      <p:ext uri="{BB962C8B-B14F-4D97-AF65-F5344CB8AC3E}">
        <p14:creationId xmlns:p14="http://schemas.microsoft.com/office/powerpoint/2010/main" val="27339788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50000"/>
              </a:lnSpc>
              <a:spcBef>
                <a:spcPct val="20000"/>
              </a:spcBef>
            </a:pPr>
            <a:r>
              <a:rPr lang="en-US" sz="2800" dirty="0"/>
              <a:t>Participants do better recognizing attacks that do not have </a:t>
            </a:r>
            <a:r>
              <a:rPr lang="en-US" sz="2800" dirty="0">
                <a:solidFill>
                  <a:schemeClr val="accent6"/>
                </a:solidFill>
              </a:rPr>
              <a:t>private information</a:t>
            </a:r>
            <a:r>
              <a:rPr lang="en-US" sz="2800" dirty="0"/>
              <a:t>, as compared to recognizing the same attacks when private user information is displayed</a:t>
            </a:r>
          </a:p>
        </p:txBody>
      </p:sp>
    </p:spTree>
    <p:extLst>
      <p:ext uri="{BB962C8B-B14F-4D97-AF65-F5344CB8AC3E}">
        <p14:creationId xmlns:p14="http://schemas.microsoft.com/office/powerpoint/2010/main" val="2500828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One of the concepts covered by the game is ”A company name</a:t>
            </a:r>
          </a:p>
          <a:p>
            <a:r>
              <a:rPr lang="en-US" sz="2200" b="0" i="0" u="none" strike="noStrike" baseline="0" dirty="0">
                <a:latin typeface="Helvetica Neue"/>
                <a:ea typeface="Helvetica Neue"/>
                <a:cs typeface="Helvetica Neue"/>
                <a:sym typeface="Helvetica Neue"/>
              </a:rPr>
              <a:t>followed by a hyphen usually means it is a scam site”. In our short term experiment,</a:t>
            </a:r>
          </a:p>
          <a:p>
            <a:r>
              <a:rPr lang="en-US" sz="2200" b="0" i="0" u="none" strike="noStrike" baseline="0" dirty="0">
                <a:latin typeface="Helvetica Neue"/>
                <a:ea typeface="Helvetica Neue"/>
                <a:cs typeface="Helvetica Neue"/>
                <a:sym typeface="Helvetica Neue"/>
              </a:rPr>
              <a:t>we tested four websites with a hyphen in the URL. The correctness for those websites</a:t>
            </a:r>
          </a:p>
          <a:p>
            <a:r>
              <a:rPr lang="en-US" sz="2200" b="0" i="0" u="none" strike="noStrike" baseline="0" dirty="0">
                <a:latin typeface="Helvetica Neue"/>
                <a:ea typeface="Helvetica Neue"/>
                <a:cs typeface="Helvetica Neue"/>
                <a:sym typeface="Helvetica Neue"/>
              </a:rPr>
              <a:t>was 0.74 for the Game group, which is above the overall correctness (0.64,</a:t>
            </a:r>
          </a:p>
          <a:p>
            <a:r>
              <a:rPr lang="en-US" sz="2200" b="0" i="0" u="none" strike="noStrike" baseline="0" dirty="0">
                <a:latin typeface="Helvetica Neue"/>
                <a:ea typeface="Helvetica Neue"/>
                <a:cs typeface="Helvetica Neue"/>
                <a:sym typeface="Helvetica Neue"/>
              </a:rPr>
              <a:t>see Figure 25).</a:t>
            </a:r>
            <a:endParaRPr lang="he-IL" i="0" dirty="0"/>
          </a:p>
        </p:txBody>
      </p:sp>
    </p:spTree>
    <p:extLst>
      <p:ext uri="{BB962C8B-B14F-4D97-AF65-F5344CB8AC3E}">
        <p14:creationId xmlns:p14="http://schemas.microsoft.com/office/powerpoint/2010/main" val="36024223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i="0" dirty="0"/>
          </a:p>
        </p:txBody>
      </p:sp>
    </p:spTree>
    <p:extLst>
      <p:ext uri="{BB962C8B-B14F-4D97-AF65-F5344CB8AC3E}">
        <p14:creationId xmlns:p14="http://schemas.microsoft.com/office/powerpoint/2010/main" val="27495159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i="0" dirty="0"/>
          </a:p>
        </p:txBody>
      </p:sp>
    </p:spTree>
    <p:extLst>
      <p:ext uri="{BB962C8B-B14F-4D97-AF65-F5344CB8AC3E}">
        <p14:creationId xmlns:p14="http://schemas.microsoft.com/office/powerpoint/2010/main" val="1335092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56% of the participants selected the response ‘I got used to it quickly’, which represents the</a:t>
            </a:r>
          </a:p>
          <a:p>
            <a:r>
              <a:rPr lang="en-US" sz="2200" b="0" i="0" u="none" strike="noStrike" baseline="0" dirty="0">
                <a:latin typeface="Helvetica Neue"/>
                <a:ea typeface="Helvetica Neue"/>
                <a:cs typeface="Helvetica Neue"/>
                <a:sym typeface="Helvetica Neue"/>
              </a:rPr>
              <a:t>general usability of their method. Although our measurement is different, we also</a:t>
            </a:r>
          </a:p>
          <a:p>
            <a:r>
              <a:rPr lang="en-US" sz="2200" b="0" i="0" u="none" strike="noStrike" baseline="0" dirty="0">
                <a:latin typeface="Helvetica Neue"/>
                <a:ea typeface="Helvetica Neue"/>
                <a:cs typeface="Helvetica Neue"/>
                <a:sym typeface="Helvetica Neue"/>
              </a:rPr>
              <a:t>found a reasonable usability index for the Button group of 2.98</a:t>
            </a:r>
          </a:p>
          <a:p>
            <a:endParaRPr lang="en-US" sz="2200" b="0" i="0" u="none" strike="noStrike" baseline="0" dirty="0">
              <a:latin typeface="Helvetica Neue"/>
              <a:sym typeface="Helvetica Neue"/>
            </a:endParaRPr>
          </a:p>
          <a:p>
            <a:r>
              <a:rPr lang="en-US" sz="2200" b="0" i="0" u="none" strike="noStrike" baseline="0" dirty="0" err="1">
                <a:latin typeface="Helvetica Neue"/>
                <a:ea typeface="Helvetica Neue"/>
                <a:cs typeface="Helvetica Neue"/>
                <a:sym typeface="Helvetica Neue"/>
              </a:rPr>
              <a:t>Jakobsson</a:t>
            </a:r>
            <a:r>
              <a:rPr lang="en-US" sz="2200" b="0" i="0" u="none" strike="noStrike" baseline="0" dirty="0">
                <a:latin typeface="Helvetica Neue"/>
                <a:ea typeface="Helvetica Neue"/>
                <a:cs typeface="Helvetica Neue"/>
                <a:sym typeface="Helvetica Neue"/>
              </a:rPr>
              <a:t> and </a:t>
            </a:r>
            <a:r>
              <a:rPr lang="en-US" sz="2200" b="0" i="0" u="none" strike="noStrike" baseline="0" dirty="0" err="1">
                <a:latin typeface="Helvetica Neue"/>
                <a:ea typeface="Helvetica Neue"/>
                <a:cs typeface="Helvetica Neue"/>
                <a:sym typeface="Helvetica Neue"/>
              </a:rPr>
              <a:t>Siadati</a:t>
            </a:r>
            <a:r>
              <a:rPr lang="en-US" sz="2200" b="0" i="0" u="none" strike="noStrike" baseline="0" dirty="0">
                <a:latin typeface="Helvetica Neue"/>
                <a:ea typeface="Helvetica Neue"/>
                <a:cs typeface="Helvetica Neue"/>
                <a:sym typeface="Helvetica Neue"/>
              </a:rPr>
              <a:t> also conducted an attack on the login process procedure,</a:t>
            </a:r>
          </a:p>
          <a:p>
            <a:r>
              <a:rPr lang="en-US" sz="2200" b="0" i="0" u="none" strike="noStrike" baseline="0" dirty="0">
                <a:latin typeface="Helvetica Neue"/>
                <a:ea typeface="Helvetica Neue"/>
                <a:cs typeface="Helvetica Neue"/>
                <a:sym typeface="Helvetica Neue"/>
              </a:rPr>
              <a:t>in which participants were asked not to press the power button, and to enter their</a:t>
            </a:r>
          </a:p>
          <a:p>
            <a:r>
              <a:rPr lang="en-US" sz="2200" b="0" i="0" u="none" strike="noStrike" baseline="0" dirty="0">
                <a:latin typeface="Helvetica Neue"/>
                <a:ea typeface="Helvetica Neue"/>
                <a:cs typeface="Helvetica Neue"/>
                <a:sym typeface="Helvetica Neue"/>
              </a:rPr>
              <a:t>email password instead of the password used in the experiment. The participants’</a:t>
            </a:r>
          </a:p>
          <a:p>
            <a:r>
              <a:rPr lang="en-US" sz="2200" b="0" i="0" u="none" strike="noStrike" baseline="0" dirty="0">
                <a:latin typeface="Helvetica Neue"/>
                <a:ea typeface="Helvetica Neue"/>
                <a:cs typeface="Helvetica Neue"/>
                <a:sym typeface="Helvetica Neue"/>
              </a:rPr>
              <a:t>success rate against this attack was 27% and the failure rate was 15%, i.e., detection</a:t>
            </a:r>
          </a:p>
          <a:p>
            <a:r>
              <a:rPr lang="en-US" sz="2200" b="0" i="0" u="none" strike="noStrike" baseline="0" dirty="0">
                <a:latin typeface="Helvetica Neue"/>
                <a:ea typeface="Helvetica Neue"/>
                <a:cs typeface="Helvetica Neue"/>
                <a:sym typeface="Helvetica Neue"/>
              </a:rPr>
              <a:t>index =-0.03. Our results for the Button group show a slight improvement.</a:t>
            </a:r>
            <a:endParaRPr lang="he-IL" i="0" dirty="0"/>
          </a:p>
        </p:txBody>
      </p:sp>
    </p:spTree>
    <p:extLst>
      <p:ext uri="{BB962C8B-B14F-4D97-AF65-F5344CB8AC3E}">
        <p14:creationId xmlns:p14="http://schemas.microsoft.com/office/powerpoint/2010/main" val="2980711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26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Not</a:t>
            </a:r>
            <a:r>
              <a:rPr lang="en-US" baseline="0" dirty="0"/>
              <a:t> our focus..</a:t>
            </a:r>
            <a:endParaRPr lang="en-US" dirty="0"/>
          </a:p>
          <a:p>
            <a:endParaRPr lang="he-IL" dirty="0"/>
          </a:p>
        </p:txBody>
      </p:sp>
    </p:spTree>
    <p:extLst>
      <p:ext uri="{BB962C8B-B14F-4D97-AF65-F5344CB8AC3E}">
        <p14:creationId xmlns:p14="http://schemas.microsoft.com/office/powerpoint/2010/main" val="1255733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i="0" dirty="0"/>
              <a:t>קבוצות</a:t>
            </a:r>
            <a:r>
              <a:rPr lang="he-IL" i="0" baseline="0" dirty="0"/>
              <a:t> הכפתורים תמונות ופידבק שמשלבות אימון קבוע לאורך כל תקופת הניסוי מארות מדד זיהוי טוב יותר אך יוזביליטי פחות טוב</a:t>
            </a:r>
            <a:endParaRPr lang="he-IL" i="0" dirty="0"/>
          </a:p>
        </p:txBody>
      </p:sp>
    </p:spTree>
    <p:extLst>
      <p:ext uri="{BB962C8B-B14F-4D97-AF65-F5344CB8AC3E}">
        <p14:creationId xmlns:p14="http://schemas.microsoft.com/office/powerpoint/2010/main" val="26800663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Reset</a:t>
            </a:r>
            <a:r>
              <a:rPr lang="en-US" i="0" baseline="0" dirty="0"/>
              <a:t> click whirr syndrome – automatically do the same action in order to log in</a:t>
            </a:r>
            <a:endParaRPr lang="he-IL" i="0" dirty="0"/>
          </a:p>
        </p:txBody>
      </p:sp>
    </p:spTree>
    <p:extLst>
      <p:ext uri="{BB962C8B-B14F-4D97-AF65-F5344CB8AC3E}">
        <p14:creationId xmlns:p14="http://schemas.microsoft.com/office/powerpoint/2010/main" val="37734617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155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Not</a:t>
            </a:r>
            <a:r>
              <a:rPr lang="en-US" baseline="0" dirty="0"/>
              <a:t> our focus..</a:t>
            </a:r>
            <a:endParaRPr lang="en-US" dirty="0"/>
          </a:p>
          <a:p>
            <a:endParaRPr lang="he-IL" dirty="0"/>
          </a:p>
        </p:txBody>
      </p:sp>
    </p:spTree>
    <p:extLst>
      <p:ext uri="{BB962C8B-B14F-4D97-AF65-F5344CB8AC3E}">
        <p14:creationId xmlns:p14="http://schemas.microsoft.com/office/powerpoint/2010/main" val="284997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https://www.opendns.com/phishing-quiz/</a:t>
            </a:r>
            <a:endParaRPr lang="he-IL" dirty="0"/>
          </a:p>
        </p:txBody>
      </p:sp>
    </p:spTree>
    <p:extLst>
      <p:ext uri="{BB962C8B-B14F-4D97-AF65-F5344CB8AC3E}">
        <p14:creationId xmlns:p14="http://schemas.microsoft.com/office/powerpoint/2010/main" val="400164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b="1" dirty="0">
                <a:solidFill>
                  <a:schemeClr val="accent5"/>
                </a:solidFill>
              </a:rPr>
              <a:t>Intuitively, short term is not enough,</a:t>
            </a:r>
            <a:r>
              <a:rPr lang="en-US" b="1" baseline="0" dirty="0">
                <a:solidFill>
                  <a:schemeClr val="accent5"/>
                </a:solidFill>
              </a:rPr>
              <a:t> but it has not been tested…</a:t>
            </a:r>
            <a:endParaRPr lang="en-US" b="1" dirty="0">
              <a:solidFill>
                <a:schemeClr val="accent5"/>
              </a:solidFill>
            </a:endParaRPr>
          </a:p>
          <a:p>
            <a:pPr marL="0" marR="0" lvl="0" indent="0" defTabSz="457200" eaLnBrk="1" fontAlgn="auto" latinLnBrk="0" hangingPunct="1">
              <a:lnSpc>
                <a:spcPct val="117999"/>
              </a:lnSpc>
              <a:spcBef>
                <a:spcPts val="0"/>
              </a:spcBef>
              <a:spcAft>
                <a:spcPts val="0"/>
              </a:spcAft>
              <a:buClrTx/>
              <a:buSzTx/>
              <a:buFontTx/>
              <a:buNone/>
              <a:tabLst/>
              <a:defRPr/>
            </a:pPr>
            <a:endParaRPr lang="en-US" b="1" dirty="0">
              <a:solidFill>
                <a:schemeClr val="accent5"/>
              </a:solidFill>
            </a:endParaRPr>
          </a:p>
          <a:p>
            <a:pPr marL="0" marR="0" lvl="0" indent="0" defTabSz="457200" eaLnBrk="1" fontAlgn="auto" latinLnBrk="0" hangingPunct="1">
              <a:lnSpc>
                <a:spcPct val="117999"/>
              </a:lnSpc>
              <a:spcBef>
                <a:spcPts val="0"/>
              </a:spcBef>
              <a:spcAft>
                <a:spcPts val="0"/>
              </a:spcAft>
              <a:buClrTx/>
              <a:buSzTx/>
              <a:buFontTx/>
              <a:buNone/>
              <a:tabLst/>
              <a:defRPr/>
            </a:pPr>
            <a:r>
              <a:rPr lang="en-US" b="1" dirty="0">
                <a:solidFill>
                  <a:schemeClr val="accent5"/>
                </a:solidFill>
              </a:rPr>
              <a:t>Non-representative environments</a:t>
            </a:r>
          </a:p>
          <a:p>
            <a:pPr marL="0" marR="0" lvl="0" indent="0" defTabSz="457200" eaLnBrk="1" fontAlgn="auto" latinLnBrk="0" hangingPunct="1">
              <a:lnSpc>
                <a:spcPct val="117999"/>
              </a:lnSpc>
              <a:spcBef>
                <a:spcPts val="0"/>
              </a:spcBef>
              <a:spcAft>
                <a:spcPts val="0"/>
              </a:spcAft>
              <a:buClrTx/>
              <a:buSzTx/>
              <a:buFontTx/>
              <a:buNone/>
              <a:tabLst/>
              <a:defRPr/>
            </a:pPr>
            <a:r>
              <a:rPr lang="en-US" dirty="0"/>
              <a:t>The methods are site-based (Images) or use special browser (Buttons)</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pPr>
              <a:lnSpc>
                <a:spcPct val="150000"/>
              </a:lnSpc>
              <a:spcBef>
                <a:spcPct val="20000"/>
              </a:spcBef>
            </a:pPr>
            <a:r>
              <a:rPr lang="en-US" sz="3200" dirty="0">
                <a:solidFill>
                  <a:schemeClr val="accent6"/>
                </a:solidFill>
              </a:rPr>
              <a:t>Evaluate and compare different defenses and attacks</a:t>
            </a:r>
          </a:p>
          <a:p>
            <a:pPr lvl="1">
              <a:lnSpc>
                <a:spcPct val="150000"/>
              </a:lnSpc>
              <a:spcBef>
                <a:spcPct val="20000"/>
              </a:spcBef>
            </a:pPr>
            <a:r>
              <a:rPr lang="en-US" sz="2800" dirty="0"/>
              <a:t>New defense mechanism, </a:t>
            </a:r>
            <a:r>
              <a:rPr lang="en-US" sz="2800" i="1" dirty="0">
                <a:solidFill>
                  <a:schemeClr val="accent6"/>
                </a:solidFill>
              </a:rPr>
              <a:t>Feedback</a:t>
            </a:r>
          </a:p>
          <a:p>
            <a:pPr lvl="1">
              <a:lnSpc>
                <a:spcPct val="150000"/>
              </a:lnSpc>
              <a:spcBef>
                <a:spcPct val="20000"/>
              </a:spcBef>
            </a:pPr>
            <a:r>
              <a:rPr lang="en-US" sz="2800" dirty="0">
                <a:solidFill>
                  <a:schemeClr val="accent6"/>
                </a:solidFill>
              </a:rPr>
              <a:t>Extensive evaluation </a:t>
            </a:r>
            <a:r>
              <a:rPr lang="en-US" sz="2800" dirty="0"/>
              <a:t>for defenses that proposed previously</a:t>
            </a:r>
          </a:p>
          <a:p>
            <a:pPr lvl="1">
              <a:lnSpc>
                <a:spcPct val="150000"/>
              </a:lnSpc>
              <a:spcBef>
                <a:spcPct val="20000"/>
              </a:spcBef>
            </a:pPr>
            <a:r>
              <a:rPr lang="en-US" sz="2800" dirty="0"/>
              <a:t>Evaluate effective and </a:t>
            </a:r>
            <a:r>
              <a:rPr lang="en-US" sz="2800" dirty="0">
                <a:solidFill>
                  <a:schemeClr val="accent6"/>
                </a:solidFill>
              </a:rPr>
              <a:t>realistic attacks never used </a:t>
            </a:r>
            <a:r>
              <a:rPr lang="en-US" sz="2800" dirty="0"/>
              <a:t>in previous experiments </a:t>
            </a:r>
          </a:p>
          <a:p>
            <a:pPr lvl="1">
              <a:lnSpc>
                <a:spcPct val="150000"/>
              </a:lnSpc>
              <a:spcBef>
                <a:spcPct val="20000"/>
              </a:spcBef>
            </a:pPr>
            <a:r>
              <a:rPr lang="en-US" sz="2800" dirty="0"/>
              <a:t>Measuring the </a:t>
            </a:r>
            <a:r>
              <a:rPr lang="en-US" sz="2800" dirty="0">
                <a:solidFill>
                  <a:schemeClr val="accent6"/>
                </a:solidFill>
              </a:rPr>
              <a:t>impact of private information </a:t>
            </a:r>
            <a:r>
              <a:rPr lang="en-US" sz="2800" dirty="0">
                <a:solidFill>
                  <a:schemeClr val="tx1"/>
                </a:solidFill>
              </a:rPr>
              <a:t>(attacks)</a:t>
            </a:r>
            <a:endParaRPr lang="en-US" sz="2800" dirty="0">
              <a:solidFill>
                <a:schemeClr val="accent6"/>
              </a:solidFill>
            </a:endParaRPr>
          </a:p>
          <a:p>
            <a:pPr marL="0" marR="0" lvl="0" indent="0" defTabSz="457200" eaLnBrk="1" fontAlgn="auto" latinLnBrk="0" hangingPunct="1">
              <a:lnSpc>
                <a:spcPct val="117999"/>
              </a:lnSpc>
              <a:spcBef>
                <a:spcPts val="0"/>
              </a:spcBef>
              <a:spcAft>
                <a:spcPts val="0"/>
              </a:spcAft>
              <a:buClrTx/>
              <a:buSzTx/>
              <a:buFontTx/>
              <a:buNone/>
              <a:tabLst/>
              <a:defRPr/>
            </a:pPr>
            <a:endParaRPr lang="he-IL" dirty="0"/>
          </a:p>
        </p:txBody>
      </p:sp>
    </p:spTree>
    <p:extLst>
      <p:ext uri="{BB962C8B-B14F-4D97-AF65-F5344CB8AC3E}">
        <p14:creationId xmlns:p14="http://schemas.microsoft.com/office/powerpoint/2010/main" val="201006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44.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44.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slide" Target="slide48.xml"/><Relationship Id="rId4" Type="http://schemas.openxmlformats.org/officeDocument/2006/relationships/slide" Target="slide47.xml"/></Relationships>
</file>

<file path=ppt/slides/_rels/slide6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5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ctrTitle"/>
          </p:nvPr>
        </p:nvSpPr>
        <p:spPr>
          <a:xfrm>
            <a:off x="1486131" y="3355344"/>
            <a:ext cx="10464800" cy="2571631"/>
          </a:xfrm>
          <a:prstGeom prst="rect">
            <a:avLst/>
          </a:prstGeom>
        </p:spPr>
        <p:txBody>
          <a:bodyPr>
            <a:normAutofit/>
          </a:bodyPr>
          <a:lstStyle/>
          <a:p>
            <a:r>
              <a:rPr lang="en-US" sz="5400" dirty="0"/>
              <a:t>TEST OR PLAY?</a:t>
            </a:r>
            <a:br>
              <a:rPr lang="en-US" sz="5400" dirty="0"/>
            </a:br>
            <a:r>
              <a:rPr lang="en-US" sz="4000" dirty="0"/>
              <a:t>REALISTIC EVALUATION OF</a:t>
            </a:r>
            <a:br>
              <a:rPr lang="en-US" sz="4000" dirty="0"/>
            </a:br>
            <a:r>
              <a:rPr lang="en-US" sz="4000" dirty="0"/>
              <a:t>ANTI-PHISHING UI</a:t>
            </a:r>
            <a:endParaRPr sz="5400" dirty="0"/>
          </a:p>
        </p:txBody>
      </p:sp>
      <p:sp>
        <p:nvSpPr>
          <p:cNvPr id="124" name="Shape 124"/>
          <p:cNvSpPr>
            <a:spLocks noGrp="1"/>
          </p:cNvSpPr>
          <p:nvPr>
            <p:ph type="subTitle" sz="quarter" idx="1"/>
          </p:nvPr>
        </p:nvSpPr>
        <p:spPr>
          <a:xfrm>
            <a:off x="1270000" y="7030738"/>
            <a:ext cx="10464800" cy="1130301"/>
          </a:xfrm>
          <a:prstGeom prst="rect">
            <a:avLst/>
          </a:prstGeom>
        </p:spPr>
        <p:txBody>
          <a:bodyPr/>
          <a:lstStyle/>
          <a:p>
            <a:r>
              <a:rPr dirty="0"/>
              <a:t>201</a:t>
            </a:r>
            <a:r>
              <a:rPr lang="he-IL" dirty="0"/>
              <a:t>7</a:t>
            </a:r>
            <a:endParaRPr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446" y="2006279"/>
            <a:ext cx="3745908" cy="1111114"/>
          </a:xfrm>
          <a:prstGeom prst="rect">
            <a:avLst/>
          </a:prstGeom>
        </p:spPr>
      </p:pic>
      <p:sp>
        <p:nvSpPr>
          <p:cNvPr id="2" name="Slide Number Placeholder 1"/>
          <p:cNvSpPr>
            <a:spLocks noGrp="1"/>
          </p:cNvSpPr>
          <p:nvPr>
            <p:ph type="sldNum" sz="quarter" idx="2"/>
          </p:nvPr>
        </p:nvSpPr>
        <p:spPr/>
        <p:txBody>
          <a:bodyPr/>
          <a:lstStyle/>
          <a:p>
            <a:fld id="{86CB4B4D-7CA3-9044-876B-883B54F8677D}" type="slidenum">
              <a:rPr lang="he-IL" smtClean="0"/>
              <a:t>1</a:t>
            </a:fld>
            <a:endParaRPr lang="he-IL"/>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solidFill>
                  <a:schemeClr val="accent6"/>
                </a:solidFill>
              </a:rPr>
              <a:t>Why further research is required? (contributions)</a:t>
            </a:r>
          </a:p>
          <a:p>
            <a:pPr lvl="1">
              <a:lnSpc>
                <a:spcPct val="150000"/>
              </a:lnSpc>
              <a:spcBef>
                <a:spcPct val="20000"/>
              </a:spcBef>
              <a:buFont typeface="Arial" panose="020B0604020202020204" pitchFamily="34" charset="0"/>
              <a:buChar char="•"/>
            </a:pPr>
            <a:r>
              <a:rPr lang="en-US" sz="2800" dirty="0">
                <a:solidFill>
                  <a:schemeClr val="accent6"/>
                </a:solidFill>
              </a:rPr>
              <a:t>Non-representative or unrealistic environments </a:t>
            </a:r>
          </a:p>
          <a:p>
            <a:pPr lvl="2">
              <a:lnSpc>
                <a:spcPct val="150000"/>
              </a:lnSpc>
              <a:spcBef>
                <a:spcPct val="20000"/>
              </a:spcBef>
              <a:buFont typeface="Arial" panose="020B0604020202020204" pitchFamily="34" charset="0"/>
              <a:buChar char="•"/>
            </a:pPr>
            <a:r>
              <a:rPr lang="en-US" sz="2400" dirty="0">
                <a:solidFill>
                  <a:schemeClr val="tx1"/>
                </a:solidFill>
              </a:rPr>
              <a:t>e.g., special browser or site-based defense</a:t>
            </a:r>
          </a:p>
          <a:p>
            <a:pPr lvl="1">
              <a:lnSpc>
                <a:spcPct val="150000"/>
              </a:lnSpc>
              <a:spcBef>
                <a:spcPct val="20000"/>
              </a:spcBef>
              <a:buFont typeface="Arial" panose="020B0604020202020204" pitchFamily="34" charset="0"/>
              <a:buChar char="•"/>
            </a:pPr>
            <a:r>
              <a:rPr lang="en-US" altLang="en-US" sz="2800" dirty="0">
                <a:solidFill>
                  <a:schemeClr val="accent6"/>
                </a:solidFill>
                <a:sym typeface="Helvetica Neue"/>
              </a:rPr>
              <a:t>Learning affect </a:t>
            </a:r>
            <a:r>
              <a:rPr lang="en-US" sz="2800" dirty="0">
                <a:solidFill>
                  <a:schemeClr val="accent6"/>
                </a:solidFill>
              </a:rPr>
              <a:t>deteriorate over time</a:t>
            </a:r>
          </a:p>
          <a:p>
            <a:pPr lvl="2">
              <a:lnSpc>
                <a:spcPct val="150000"/>
              </a:lnSpc>
              <a:spcBef>
                <a:spcPct val="20000"/>
              </a:spcBef>
              <a:buFont typeface="Arial" panose="020B0604020202020204" pitchFamily="34" charset="0"/>
              <a:buChar char="•"/>
            </a:pPr>
            <a:r>
              <a:rPr lang="en-US" sz="2400" dirty="0">
                <a:solidFill>
                  <a:schemeClr val="tx1"/>
                </a:solidFill>
              </a:rPr>
              <a:t>short-term experiments</a:t>
            </a:r>
          </a:p>
          <a:p>
            <a:pPr lvl="1">
              <a:lnSpc>
                <a:spcPct val="150000"/>
              </a:lnSpc>
              <a:spcBef>
                <a:spcPct val="20000"/>
              </a:spcBef>
              <a:buFont typeface="Arial" panose="020B0604020202020204" pitchFamily="34" charset="0"/>
              <a:buChar char="•"/>
            </a:pPr>
            <a:r>
              <a:rPr lang="en-US" sz="2800" dirty="0">
                <a:solidFill>
                  <a:schemeClr val="accent6"/>
                </a:solidFill>
              </a:rPr>
              <a:t>Validation</a:t>
            </a:r>
          </a:p>
          <a:p>
            <a:pPr lvl="2">
              <a:lnSpc>
                <a:spcPct val="150000"/>
              </a:lnSpc>
              <a:spcBef>
                <a:spcPct val="20000"/>
              </a:spcBef>
              <a:buFont typeface="Arial" panose="020B0604020202020204" pitchFamily="34" charset="0"/>
              <a:buChar char="•"/>
            </a:pPr>
            <a:r>
              <a:rPr lang="en-US" sz="2400" dirty="0"/>
              <a:t>e.g., Sheng et al., 2007</a:t>
            </a:r>
            <a:endParaRPr lang="en-US" sz="2800" dirty="0">
              <a:solidFill>
                <a:schemeClr val="tx1"/>
              </a:solidFill>
            </a:endParaRPr>
          </a:p>
          <a:p>
            <a:pPr lvl="1">
              <a:lnSpc>
                <a:spcPct val="150000"/>
              </a:lnSpc>
              <a:spcBef>
                <a:spcPct val="20000"/>
              </a:spcBef>
              <a:buFont typeface="Arial" panose="020B0604020202020204" pitchFamily="34" charset="0"/>
              <a:buChar char="•"/>
            </a:pPr>
            <a:r>
              <a:rPr lang="en-US" sz="2800" dirty="0">
                <a:solidFill>
                  <a:schemeClr val="accent6"/>
                </a:solidFill>
              </a:rPr>
              <a:t>Limited adoption (the chicken or egg paradox)</a:t>
            </a:r>
          </a:p>
          <a:p>
            <a:pPr marL="444500" lvl="1" indent="0">
              <a:lnSpc>
                <a:spcPct val="150000"/>
              </a:lnSpc>
              <a:spcBef>
                <a:spcPct val="20000"/>
              </a:spcBef>
              <a:buNone/>
            </a:pPr>
            <a:endParaRPr lang="en-US" altLang="en-US" sz="3200" b="1" dirty="0">
              <a:solidFill>
                <a:schemeClr val="accent5"/>
              </a:solidFill>
              <a:sym typeface="Helvetica Neue"/>
            </a:endParaRPr>
          </a:p>
          <a:p>
            <a:pPr lvl="1">
              <a:lnSpc>
                <a:spcPct val="150000"/>
              </a:lnSpc>
              <a:spcBef>
                <a:spcPct val="20000"/>
              </a:spcBef>
              <a:buFont typeface="Arial" panose="020B0604020202020204" pitchFamily="34" charset="0"/>
              <a:buChar char="•"/>
            </a:pPr>
            <a:endParaRPr lang="en-US" sz="3200" b="1" dirty="0">
              <a:solidFill>
                <a:schemeClr val="accent5"/>
              </a:solidFill>
            </a:endParaRPr>
          </a:p>
          <a:p>
            <a:pPr lvl="1">
              <a:lnSpc>
                <a:spcPct val="150000"/>
              </a:lnSpc>
              <a:spcBef>
                <a:spcPct val="20000"/>
              </a:spcBef>
              <a:buFont typeface="Arial" panose="020B0604020202020204" pitchFamily="34" charset="0"/>
              <a:buChar char="•"/>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10</a:t>
            </a:fld>
            <a:endParaRPr lang="he-IL"/>
          </a:p>
        </p:txBody>
      </p:sp>
    </p:spTree>
    <p:extLst>
      <p:ext uri="{BB962C8B-B14F-4D97-AF65-F5344CB8AC3E}">
        <p14:creationId xmlns:p14="http://schemas.microsoft.com/office/powerpoint/2010/main" val="20827949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solidFill>
                  <a:schemeClr val="accent6"/>
                </a:solidFill>
              </a:rPr>
              <a:t>Why further research is required? (contributions)</a:t>
            </a:r>
          </a:p>
          <a:p>
            <a:pPr lvl="1">
              <a:lnSpc>
                <a:spcPct val="150000"/>
              </a:lnSpc>
              <a:spcBef>
                <a:spcPct val="20000"/>
              </a:spcBef>
              <a:buFont typeface="Arial" panose="020B0604020202020204" pitchFamily="34" charset="0"/>
              <a:buChar char="•"/>
            </a:pPr>
            <a:r>
              <a:rPr lang="en-US" sz="2800" dirty="0">
                <a:solidFill>
                  <a:schemeClr val="tx1"/>
                </a:solidFill>
              </a:rPr>
              <a:t>Non-representative environments (unrealistic experiments )</a:t>
            </a:r>
          </a:p>
          <a:p>
            <a:pPr lvl="1">
              <a:lnSpc>
                <a:spcPct val="150000"/>
              </a:lnSpc>
              <a:spcBef>
                <a:spcPct val="20000"/>
              </a:spcBef>
              <a:buFont typeface="Arial" panose="020B0604020202020204" pitchFamily="34" charset="0"/>
              <a:buChar char="•"/>
            </a:pPr>
            <a:r>
              <a:rPr lang="en-US" altLang="en-US" sz="2800" dirty="0">
                <a:solidFill>
                  <a:schemeClr val="tx1"/>
                </a:solidFill>
                <a:sym typeface="Helvetica Neue"/>
              </a:rPr>
              <a:t>Learning affect </a:t>
            </a:r>
            <a:r>
              <a:rPr lang="en-US" sz="2800" dirty="0">
                <a:solidFill>
                  <a:schemeClr val="tx1"/>
                </a:solidFill>
              </a:rPr>
              <a:t>deteriorate over time (short-term experiments)</a:t>
            </a:r>
          </a:p>
          <a:p>
            <a:pPr lvl="1">
              <a:lnSpc>
                <a:spcPct val="150000"/>
              </a:lnSpc>
              <a:spcBef>
                <a:spcPct val="20000"/>
              </a:spcBef>
              <a:buFont typeface="Arial" panose="020B0604020202020204" pitchFamily="34" charset="0"/>
              <a:buChar char="•"/>
            </a:pPr>
            <a:r>
              <a:rPr lang="en-US" sz="2800" dirty="0">
                <a:solidFill>
                  <a:schemeClr val="tx1"/>
                </a:solidFill>
              </a:rPr>
              <a:t>Validation</a:t>
            </a:r>
          </a:p>
          <a:p>
            <a:pPr lvl="1">
              <a:lnSpc>
                <a:spcPct val="150000"/>
              </a:lnSpc>
              <a:spcBef>
                <a:spcPct val="20000"/>
              </a:spcBef>
              <a:buFont typeface="Arial" panose="020B0604020202020204" pitchFamily="34" charset="0"/>
              <a:buChar char="•"/>
            </a:pPr>
            <a:r>
              <a:rPr lang="en-US" sz="2800" dirty="0">
                <a:solidFill>
                  <a:schemeClr val="tx1"/>
                </a:solidFill>
              </a:rPr>
              <a:t>Limited adoption (chicken or the egg paradox)</a:t>
            </a:r>
          </a:p>
          <a:p>
            <a:pPr marL="444500" lvl="1" indent="0">
              <a:lnSpc>
                <a:spcPct val="150000"/>
              </a:lnSpc>
              <a:spcBef>
                <a:spcPct val="20000"/>
              </a:spcBef>
              <a:buNone/>
            </a:pPr>
            <a:endParaRPr lang="en-US" altLang="en-US" sz="3200" b="1" dirty="0">
              <a:solidFill>
                <a:schemeClr val="accent5"/>
              </a:solidFill>
              <a:sym typeface="Helvetica Neue"/>
            </a:endParaRPr>
          </a:p>
          <a:p>
            <a:pPr lvl="1">
              <a:lnSpc>
                <a:spcPct val="150000"/>
              </a:lnSpc>
              <a:spcBef>
                <a:spcPct val="20000"/>
              </a:spcBef>
              <a:buFont typeface="Arial" panose="020B0604020202020204" pitchFamily="34" charset="0"/>
              <a:buChar char="•"/>
            </a:pPr>
            <a:endParaRPr lang="en-US" sz="3200" b="1" dirty="0">
              <a:solidFill>
                <a:schemeClr val="accent5"/>
              </a:solidFill>
            </a:endParaRPr>
          </a:p>
          <a:p>
            <a:pPr lvl="1">
              <a:lnSpc>
                <a:spcPct val="150000"/>
              </a:lnSpc>
              <a:spcBef>
                <a:spcPct val="20000"/>
              </a:spcBef>
              <a:buFont typeface="Arial" panose="020B0604020202020204" pitchFamily="34" charset="0"/>
              <a:buChar char="•"/>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11</a:t>
            </a:fld>
            <a:endParaRPr lang="he-IL"/>
          </a:p>
        </p:txBody>
      </p:sp>
      <p:sp>
        <p:nvSpPr>
          <p:cNvPr id="3" name="TextBox 2"/>
          <p:cNvSpPr txBox="1"/>
          <p:nvPr/>
        </p:nvSpPr>
        <p:spPr>
          <a:xfrm>
            <a:off x="2373220" y="6917677"/>
            <a:ext cx="7877156" cy="31064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lvl="2" indent="0">
              <a:lnSpc>
                <a:spcPct val="150000"/>
              </a:lnSpc>
              <a:spcBef>
                <a:spcPct val="20000"/>
              </a:spcBef>
            </a:pPr>
            <a:r>
              <a:rPr lang="en-US" sz="2400" dirty="0"/>
              <a:t>Herzberg and Margulies, 2011 – long-term but unrealistic</a:t>
            </a:r>
          </a:p>
          <a:p>
            <a:pPr lvl="2" indent="0">
              <a:lnSpc>
                <a:spcPct val="150000"/>
              </a:lnSpc>
              <a:spcBef>
                <a:spcPct val="20000"/>
              </a:spcBef>
            </a:pPr>
            <a:r>
              <a:rPr lang="en-US" sz="2400" dirty="0" err="1"/>
              <a:t>Jakobsson</a:t>
            </a:r>
            <a:r>
              <a:rPr lang="en-US" sz="2400" dirty="0"/>
              <a:t> and </a:t>
            </a:r>
            <a:r>
              <a:rPr lang="en-US" sz="2400" dirty="0" err="1"/>
              <a:t>Siadati</a:t>
            </a:r>
            <a:r>
              <a:rPr lang="en-US" sz="2400" dirty="0"/>
              <a:t>, 2016 – long-term but unrealistic</a:t>
            </a:r>
          </a:p>
          <a:p>
            <a:pPr lvl="2" indent="0">
              <a:lnSpc>
                <a:spcPct val="150000"/>
              </a:lnSpc>
              <a:spcBef>
                <a:spcPct val="20000"/>
              </a:spcBef>
            </a:pPr>
            <a:r>
              <a:rPr lang="en-US" sz="2400" dirty="0"/>
              <a:t>Sheng et al., 2007 – short-term and unrealistic</a:t>
            </a:r>
          </a:p>
          <a:p>
            <a:pPr lvl="2" indent="0">
              <a:lnSpc>
                <a:spcPct val="150000"/>
              </a:lnSpc>
              <a:spcBef>
                <a:spcPct val="20000"/>
              </a:spcBef>
            </a:pPr>
            <a:r>
              <a:rPr lang="en-US" sz="2000" dirty="0"/>
              <a:t>(More works in thesis)</a:t>
            </a:r>
          </a:p>
          <a:p>
            <a:pPr marR="0" algn="ctr" defTabSz="584200" rtl="0" fontAlgn="auto" latinLnBrk="0" hangingPunct="0">
              <a:lnSpc>
                <a:spcPct val="100000"/>
              </a:lnSpc>
              <a:spcBef>
                <a:spcPts val="0"/>
              </a:spcBef>
              <a:spcAft>
                <a:spcPts val="0"/>
              </a:spcAft>
              <a:buClrTx/>
              <a:buSzTx/>
              <a:tabLst/>
            </a:pPr>
            <a:endParaRPr kumimoji="0" lang="he-IL" sz="32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791665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dirty="0">
                <a:solidFill>
                  <a:schemeClr val="tx1"/>
                </a:solidFill>
                <a:sym typeface="Helvetica"/>
              </a:rPr>
              <a:t>Introduction</a:t>
            </a:r>
            <a:endParaRPr sz="4000" dirty="0">
              <a:solidFill>
                <a:schemeClr val="tx1"/>
              </a:solidFill>
              <a:sym typeface="Helvetica"/>
            </a:endParaRPr>
          </a:p>
          <a:p>
            <a:pPr marL="444499" indent="-444499">
              <a:defRPr sz="4000"/>
            </a:pPr>
            <a:r>
              <a:rPr lang="en-US" sz="4000" b="1" dirty="0">
                <a:solidFill>
                  <a:schemeClr val="accent6"/>
                </a:solidFill>
              </a:rPr>
              <a:t>Anti-Phishing Defenses</a:t>
            </a:r>
          </a:p>
          <a:p>
            <a:pPr marL="444499" indent="-444499">
              <a:defRPr sz="4000"/>
            </a:pPr>
            <a:r>
              <a:rPr lang="en-US" sz="4000" dirty="0"/>
              <a:t>Phishing Attacks</a:t>
            </a:r>
          </a:p>
          <a:p>
            <a:pPr marL="444499" indent="-444499">
              <a:defRPr sz="4000"/>
            </a:pPr>
            <a:r>
              <a:rPr lang="en-US" sz="4000" dirty="0"/>
              <a:t>Hypotheses</a:t>
            </a:r>
            <a:endParaRPr lang="en-US" dirty="0"/>
          </a:p>
          <a:p>
            <a:pPr marL="444499" indent="-444499">
              <a:defRPr sz="4000"/>
            </a:pPr>
            <a:r>
              <a:rPr lang="en-US" dirty="0"/>
              <a:t>Experiment Results &amp; Analysis</a:t>
            </a:r>
          </a:p>
          <a:p>
            <a:pPr marL="444499" indent="-444499">
              <a:defRPr sz="4000"/>
            </a:pPr>
            <a:r>
              <a:rPr lang="en-US" dirty="0"/>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12</a:t>
            </a:fld>
            <a:endParaRPr lang="he-IL"/>
          </a:p>
        </p:txBody>
      </p:sp>
    </p:spTree>
    <p:extLst>
      <p:ext uri="{BB962C8B-B14F-4D97-AF65-F5344CB8AC3E}">
        <p14:creationId xmlns:p14="http://schemas.microsoft.com/office/powerpoint/2010/main" val="392471962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normAutofit/>
          </a:bodyPr>
          <a:lstStyle/>
          <a:p>
            <a:r>
              <a:rPr lang="en-US" sz="6600" dirty="0"/>
              <a:t>Anti-Phishing Defenses Evaluated In The Experiment</a:t>
            </a:r>
            <a:endParaRPr sz="6600"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buFont typeface="Arial" panose="020B0604020202020204" pitchFamily="34" charset="0"/>
              <a:buChar char="•"/>
            </a:pPr>
            <a:r>
              <a:rPr lang="en-US" dirty="0">
                <a:solidFill>
                  <a:schemeClr val="accent6"/>
                </a:solidFill>
              </a:rPr>
              <a:t>Browsing-Interaction Defenses</a:t>
            </a:r>
            <a:endParaRPr lang="en-US" dirty="0">
              <a:solidFill>
                <a:schemeClr val="tx1"/>
              </a:solidFill>
            </a:endParaRPr>
          </a:p>
          <a:p>
            <a:pPr lvl="1">
              <a:lnSpc>
                <a:spcPct val="150000"/>
              </a:lnSpc>
              <a:spcBef>
                <a:spcPct val="20000"/>
              </a:spcBef>
              <a:buFont typeface="Arial" panose="020B0604020202020204" pitchFamily="34" charset="0"/>
              <a:buChar char="•"/>
            </a:pPr>
            <a:r>
              <a:rPr lang="en-US" sz="3200" dirty="0">
                <a:solidFill>
                  <a:schemeClr val="tx1"/>
                </a:solidFill>
              </a:rPr>
              <a:t>Interactive Site-Identifying </a:t>
            </a:r>
            <a:r>
              <a:rPr lang="en-US" sz="3200" b="1" i="1" dirty="0">
                <a:solidFill>
                  <a:schemeClr val="accent6"/>
                </a:solidFill>
              </a:rPr>
              <a:t>Images</a:t>
            </a:r>
          </a:p>
          <a:p>
            <a:pPr lvl="2">
              <a:lnSpc>
                <a:spcPct val="150000"/>
              </a:lnSpc>
              <a:spcBef>
                <a:spcPct val="20000"/>
              </a:spcBef>
              <a:buFont typeface="Arial" panose="020B0604020202020204" pitchFamily="34" charset="0"/>
              <a:buChar char="•"/>
            </a:pPr>
            <a:r>
              <a:rPr lang="en-US" sz="2400" dirty="0">
                <a:solidFill>
                  <a:schemeClr val="tx1"/>
                </a:solidFill>
              </a:rPr>
              <a:t>Based on Herzberg and Margulies, 2011.</a:t>
            </a:r>
          </a:p>
          <a:p>
            <a:pPr lvl="1">
              <a:lnSpc>
                <a:spcPct val="150000"/>
              </a:lnSpc>
              <a:spcBef>
                <a:spcPct val="20000"/>
              </a:spcBef>
              <a:buFont typeface="Arial" panose="020B0604020202020204" pitchFamily="34" charset="0"/>
              <a:buChar char="•"/>
            </a:pPr>
            <a:r>
              <a:rPr lang="en-US" sz="3200" dirty="0">
                <a:solidFill>
                  <a:schemeClr val="tx1"/>
                </a:solidFill>
              </a:rPr>
              <a:t>Interactive Anti-Phishing </a:t>
            </a:r>
            <a:r>
              <a:rPr lang="en-US" sz="3200" b="1" i="1" dirty="0">
                <a:solidFill>
                  <a:schemeClr val="accent6"/>
                </a:solidFill>
              </a:rPr>
              <a:t>Button</a:t>
            </a:r>
          </a:p>
          <a:p>
            <a:pPr lvl="2">
              <a:lnSpc>
                <a:spcPct val="150000"/>
              </a:lnSpc>
              <a:spcBef>
                <a:spcPct val="20000"/>
              </a:spcBef>
              <a:buFont typeface="Arial" panose="020B0604020202020204" pitchFamily="34" charset="0"/>
              <a:buChar char="•"/>
            </a:pPr>
            <a:r>
              <a:rPr lang="en-US" sz="2400" dirty="0">
                <a:solidFill>
                  <a:schemeClr val="tx1"/>
                </a:solidFill>
              </a:rPr>
              <a:t>Based on </a:t>
            </a:r>
            <a:r>
              <a:rPr lang="en-US" sz="2400" dirty="0" err="1">
                <a:solidFill>
                  <a:schemeClr val="tx1"/>
                </a:solidFill>
              </a:rPr>
              <a:t>Jakobsson</a:t>
            </a:r>
            <a:r>
              <a:rPr lang="en-US" sz="2400" dirty="0">
                <a:solidFill>
                  <a:schemeClr val="tx1"/>
                </a:solidFill>
              </a:rPr>
              <a:t> and </a:t>
            </a:r>
            <a:r>
              <a:rPr lang="en-US" sz="2400" dirty="0" err="1">
                <a:solidFill>
                  <a:schemeClr val="tx1"/>
                </a:solidFill>
              </a:rPr>
              <a:t>Siadati</a:t>
            </a:r>
            <a:r>
              <a:rPr lang="en-US" sz="2400" dirty="0">
                <a:solidFill>
                  <a:schemeClr val="tx1"/>
                </a:solidFill>
              </a:rPr>
              <a:t>, 2016.</a:t>
            </a:r>
            <a:endParaRPr lang="en-US" sz="3200" b="1" i="1" dirty="0">
              <a:solidFill>
                <a:schemeClr val="accent6"/>
              </a:solidFill>
            </a:endParaRPr>
          </a:p>
          <a:p>
            <a:pPr>
              <a:lnSpc>
                <a:spcPct val="150000"/>
              </a:lnSpc>
              <a:spcBef>
                <a:spcPct val="20000"/>
              </a:spcBef>
              <a:buFont typeface="Arial" panose="020B0604020202020204" pitchFamily="34" charset="0"/>
              <a:buChar char="•"/>
            </a:pPr>
            <a:r>
              <a:rPr lang="en-US" dirty="0">
                <a:solidFill>
                  <a:schemeClr val="accent6"/>
                </a:solidFill>
              </a:rPr>
              <a:t>Training Defenses</a:t>
            </a:r>
          </a:p>
          <a:p>
            <a:pPr lvl="1">
              <a:lnSpc>
                <a:spcPct val="150000"/>
              </a:lnSpc>
              <a:spcBef>
                <a:spcPct val="20000"/>
              </a:spcBef>
              <a:buFont typeface="Arial" panose="020B0604020202020204" pitchFamily="34" charset="0"/>
              <a:buChar char="•"/>
            </a:pPr>
            <a:r>
              <a:rPr lang="en-US" sz="3200" dirty="0">
                <a:solidFill>
                  <a:schemeClr val="tx1"/>
                </a:solidFill>
              </a:rPr>
              <a:t>Tests with </a:t>
            </a:r>
            <a:r>
              <a:rPr lang="en-US" sz="3200" b="1" i="1" dirty="0">
                <a:solidFill>
                  <a:schemeClr val="accent6"/>
                </a:solidFill>
              </a:rPr>
              <a:t>Feedback</a:t>
            </a:r>
          </a:p>
          <a:p>
            <a:pPr lvl="2">
              <a:lnSpc>
                <a:spcPct val="150000"/>
              </a:lnSpc>
              <a:spcBef>
                <a:spcPct val="20000"/>
              </a:spcBef>
              <a:buFont typeface="Arial" panose="020B0604020202020204" pitchFamily="34" charset="0"/>
              <a:buChar char="•"/>
            </a:pPr>
            <a:r>
              <a:rPr lang="en-US" sz="2400" dirty="0">
                <a:solidFill>
                  <a:schemeClr val="tx1"/>
                </a:solidFill>
              </a:rPr>
              <a:t>New</a:t>
            </a:r>
            <a:endParaRPr lang="en-US" sz="3200" b="1" i="1" dirty="0">
              <a:solidFill>
                <a:schemeClr val="accent6"/>
              </a:solidFill>
            </a:endParaRPr>
          </a:p>
          <a:p>
            <a:pPr lvl="1">
              <a:lnSpc>
                <a:spcPct val="150000"/>
              </a:lnSpc>
              <a:spcBef>
                <a:spcPct val="20000"/>
              </a:spcBef>
              <a:buFont typeface="Arial" panose="020B0604020202020204" pitchFamily="34" charset="0"/>
              <a:buChar char="•"/>
            </a:pPr>
            <a:r>
              <a:rPr lang="en-US" sz="3200" dirty="0">
                <a:solidFill>
                  <a:schemeClr val="tx1"/>
                </a:solidFill>
              </a:rPr>
              <a:t>Educational Phishing-Detection </a:t>
            </a:r>
            <a:r>
              <a:rPr lang="en-US" sz="3200" b="1" i="1" dirty="0">
                <a:solidFill>
                  <a:schemeClr val="accent6"/>
                </a:solidFill>
              </a:rPr>
              <a:t>Game</a:t>
            </a:r>
          </a:p>
          <a:p>
            <a:pPr lvl="2">
              <a:lnSpc>
                <a:spcPct val="150000"/>
              </a:lnSpc>
              <a:spcBef>
                <a:spcPct val="20000"/>
              </a:spcBef>
              <a:buFont typeface="Arial" panose="020B0604020202020204" pitchFamily="34" charset="0"/>
              <a:buChar char="•"/>
            </a:pPr>
            <a:r>
              <a:rPr lang="en-US" sz="2400" dirty="0">
                <a:solidFill>
                  <a:schemeClr val="tx1"/>
                </a:solidFill>
              </a:rPr>
              <a:t>Based on Anti-Phishing Phil (Sheng et al., 2007).</a:t>
            </a:r>
            <a:endParaRPr lang="en-US" sz="3200" b="1" i="1" dirty="0">
              <a:solidFill>
                <a:schemeClr val="accent6"/>
              </a:solidFill>
            </a:endParaRPr>
          </a:p>
          <a:p>
            <a:pPr lvl="1">
              <a:lnSpc>
                <a:spcPct val="150000"/>
              </a:lnSpc>
              <a:spcBef>
                <a:spcPct val="20000"/>
              </a:spcBef>
              <a:buFont typeface="Arial" panose="020B0604020202020204" pitchFamily="34" charset="0"/>
              <a:buChar char="•"/>
            </a:pPr>
            <a:endParaRPr lang="en-US" sz="3200" i="1" dirty="0">
              <a:solidFill>
                <a:schemeClr val="accent6"/>
              </a:solidFill>
            </a:endParaRPr>
          </a:p>
          <a:p>
            <a:pPr>
              <a:lnSpc>
                <a:spcPct val="150000"/>
              </a:lnSpc>
              <a:spcBef>
                <a:spcPct val="20000"/>
              </a:spcBef>
              <a:buFont typeface="Arial" panose="020B0604020202020204" pitchFamily="34" charset="0"/>
              <a:buChar char="•"/>
            </a:pPr>
            <a:endParaRPr lang="en-US" altLang="en-US" sz="3200" b="1" dirty="0">
              <a:solidFill>
                <a:schemeClr val="accent6"/>
              </a:solidFill>
            </a:endParaRPr>
          </a:p>
          <a:p>
            <a:pPr marL="444500" lvl="1" indent="0" algn="ctr">
              <a:lnSpc>
                <a:spcPct val="150000"/>
              </a:lnSpc>
              <a:spcBef>
                <a:spcPct val="20000"/>
              </a:spcBef>
              <a:buNone/>
            </a:pPr>
            <a:endParaRPr lang="en-US" altLang="en-US" sz="3200"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13</a:t>
            </a:fld>
            <a:endParaRPr lang="he-IL"/>
          </a:p>
        </p:txBody>
      </p:sp>
    </p:spTree>
    <p:extLst>
      <p:ext uri="{BB962C8B-B14F-4D97-AF65-F5344CB8AC3E}">
        <p14:creationId xmlns:p14="http://schemas.microsoft.com/office/powerpoint/2010/main" val="12902353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linked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127" y="7765245"/>
            <a:ext cx="619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9" name="Shape 129"/>
          <p:cNvSpPr>
            <a:spLocks noGrp="1"/>
          </p:cNvSpPr>
          <p:nvPr>
            <p:ph type="title"/>
          </p:nvPr>
        </p:nvSpPr>
        <p:spPr>
          <a:prstGeom prst="rect">
            <a:avLst/>
          </a:prstGeom>
        </p:spPr>
        <p:txBody>
          <a:bodyPr>
            <a:noAutofit/>
          </a:bodyPr>
          <a:lstStyle/>
          <a:p>
            <a:pPr>
              <a:lnSpc>
                <a:spcPct val="150000"/>
              </a:lnSpc>
              <a:spcBef>
                <a:spcPct val="20000"/>
              </a:spcBef>
            </a:pPr>
            <a:r>
              <a:rPr lang="en-US" sz="6000" dirty="0">
                <a:solidFill>
                  <a:schemeClr val="tx1"/>
                </a:solidFill>
              </a:rPr>
              <a:t>Browsing-Interaction Defenses</a:t>
            </a:r>
          </a:p>
        </p:txBody>
      </p:sp>
      <p:sp>
        <p:nvSpPr>
          <p:cNvPr id="130" name="Shape 130"/>
          <p:cNvSpPr>
            <a:spLocks noGrp="1"/>
          </p:cNvSpPr>
          <p:nvPr>
            <p:ph type="body" idx="1"/>
          </p:nvPr>
        </p:nvSpPr>
        <p:spPr>
          <a:xfrm>
            <a:off x="952500" y="2413000"/>
            <a:ext cx="11099800" cy="6286500"/>
          </a:xfrm>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solidFill>
                  <a:schemeClr val="tx1"/>
                </a:solidFill>
              </a:rPr>
              <a:t>Interactive Site-Identifying </a:t>
            </a:r>
            <a:r>
              <a:rPr lang="en-US" b="1" i="1" dirty="0">
                <a:solidFill>
                  <a:schemeClr val="accent6"/>
                </a:solidFill>
              </a:rPr>
              <a:t>Images</a:t>
            </a:r>
            <a:endParaRPr lang="en-US" i="1" dirty="0">
              <a:solidFill>
                <a:schemeClr val="accent6"/>
              </a:solidFill>
            </a:endParaRPr>
          </a:p>
          <a:p>
            <a:pPr>
              <a:lnSpc>
                <a:spcPct val="150000"/>
              </a:lnSpc>
              <a:spcBef>
                <a:spcPct val="20000"/>
              </a:spcBef>
              <a:buFont typeface="Arial" panose="020B0604020202020204" pitchFamily="34" charset="0"/>
              <a:buChar char="•"/>
            </a:pPr>
            <a:endParaRPr lang="en-US" altLang="en-US" sz="3200" b="1" dirty="0">
              <a:solidFill>
                <a:schemeClr val="accent6"/>
              </a:solidFill>
            </a:endParaRPr>
          </a:p>
          <a:p>
            <a:pPr marL="444500" lvl="1" indent="0" algn="ctr">
              <a:lnSpc>
                <a:spcPct val="150000"/>
              </a:lnSpc>
              <a:spcBef>
                <a:spcPct val="20000"/>
              </a:spcBef>
              <a:buNone/>
            </a:pPr>
            <a:endParaRPr lang="en-US" altLang="en-US" sz="3200"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14</a:t>
            </a:fld>
            <a:endParaRPr lang="he-IL"/>
          </a:p>
        </p:txBody>
      </p:sp>
      <p:sp>
        <p:nvSpPr>
          <p:cNvPr id="3" name="TextBox 2"/>
          <p:cNvSpPr txBox="1"/>
          <p:nvPr/>
        </p:nvSpPr>
        <p:spPr>
          <a:xfrm>
            <a:off x="273282" y="3894018"/>
            <a:ext cx="2516043"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User surfs</a:t>
            </a:r>
            <a:r>
              <a:rPr kumimoji="0" lang="en-US" sz="2800" b="0" i="0" u="none" strike="noStrike" cap="none" spc="0" normalizeH="0" dirty="0">
                <a:ln>
                  <a:noFill/>
                </a:ln>
                <a:solidFill>
                  <a:srgbClr val="000000"/>
                </a:solidFill>
                <a:effectLst/>
                <a:uFillTx/>
                <a:latin typeface="+mn-lt"/>
                <a:ea typeface="+mn-ea"/>
                <a:cs typeface="+mn-cs"/>
                <a:sym typeface="Helvetica Light"/>
              </a:rPr>
              <a:t> to trusted site, e.g., </a:t>
            </a:r>
            <a:r>
              <a:rPr lang="en-US" sz="2800" dirty="0" err="1">
                <a:solidFill>
                  <a:schemeClr val="accent6"/>
                </a:solidFill>
              </a:rPr>
              <a:t>L</a:t>
            </a:r>
            <a:r>
              <a:rPr kumimoji="0" lang="en-US" sz="2800" b="0" i="0" u="none" strike="noStrike" cap="none" spc="0" normalizeH="0" dirty="0" err="1">
                <a:ln>
                  <a:noFill/>
                </a:ln>
                <a:solidFill>
                  <a:schemeClr val="accent6"/>
                </a:solidFill>
                <a:effectLst/>
                <a:uFillTx/>
                <a:latin typeface="+mn-lt"/>
                <a:ea typeface="+mn-ea"/>
                <a:cs typeface="+mn-cs"/>
                <a:sym typeface="Helvetica Light"/>
              </a:rPr>
              <a:t>inkedin</a:t>
            </a:r>
            <a:endParaRPr kumimoji="0" lang="he-IL" sz="2800" b="0" i="0" u="none" strike="noStrike" cap="none" spc="0" normalizeH="0" baseline="0" dirty="0">
              <a:ln>
                <a:noFill/>
              </a:ln>
              <a:solidFill>
                <a:schemeClr val="accent6"/>
              </a:solidFill>
              <a:effectLst/>
              <a:uFillTx/>
              <a:latin typeface="+mn-lt"/>
              <a:ea typeface="+mn-ea"/>
              <a:cs typeface="+mn-cs"/>
              <a:sym typeface="Helvetica Light"/>
            </a:endParaRPr>
          </a:p>
        </p:txBody>
      </p:sp>
      <p:pic>
        <p:nvPicPr>
          <p:cNvPr id="4" name="Picture 3"/>
          <p:cNvPicPr>
            <a:picLocks noChangeAspect="1"/>
          </p:cNvPicPr>
          <p:nvPr/>
        </p:nvPicPr>
        <p:blipFill>
          <a:blip r:embed="rId4"/>
          <a:stretch>
            <a:fillRect/>
          </a:stretch>
        </p:blipFill>
        <p:spPr>
          <a:xfrm>
            <a:off x="3810177" y="3568100"/>
            <a:ext cx="7886579" cy="3361359"/>
          </a:xfrm>
          <a:prstGeom prst="rect">
            <a:avLst/>
          </a:prstGeom>
        </p:spPr>
      </p:pic>
      <p:sp>
        <p:nvSpPr>
          <p:cNvPr id="5" name="Arrow: Down 4"/>
          <p:cNvSpPr/>
          <p:nvPr/>
        </p:nvSpPr>
        <p:spPr>
          <a:xfrm rot="16200000">
            <a:off x="3060831" y="4155787"/>
            <a:ext cx="368504" cy="606713"/>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Arrow: Down 8"/>
          <p:cNvSpPr/>
          <p:nvPr/>
        </p:nvSpPr>
        <p:spPr>
          <a:xfrm>
            <a:off x="7626248" y="7106268"/>
            <a:ext cx="368504" cy="606713"/>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2052" name="Picture 4" descr="Image result for mous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2600" y="6046605"/>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992929" y="4993674"/>
            <a:ext cx="1771650" cy="1890632"/>
          </a:xfrm>
          <a:prstGeom prst="rect">
            <a:avLst/>
          </a:prstGeom>
          <a:noFill/>
          <a:ln w="76200" cap="flat">
            <a:solidFill>
              <a:srgbClr val="92D050"/>
            </a:solid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extBox 7"/>
          <p:cNvSpPr txBox="1"/>
          <p:nvPr/>
        </p:nvSpPr>
        <p:spPr>
          <a:xfrm>
            <a:off x="187727" y="7872849"/>
            <a:ext cx="5437798"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FF0000"/>
                </a:solidFill>
                <a:effectLst/>
                <a:uFillTx/>
                <a:latin typeface="+mn-lt"/>
                <a:ea typeface="+mn-ea"/>
                <a:cs typeface="+mn-cs"/>
                <a:sym typeface="Helvetica Light"/>
              </a:rPr>
              <a:t>If the user clicks on the wrong image then the</a:t>
            </a:r>
            <a:r>
              <a:rPr kumimoji="0" lang="en-US" sz="2800" b="0" i="0" u="none" strike="noStrike" cap="none" spc="0" normalizeH="0" dirty="0">
                <a:ln>
                  <a:noFill/>
                </a:ln>
                <a:solidFill>
                  <a:srgbClr val="FF0000"/>
                </a:solidFill>
                <a:effectLst/>
                <a:uFillTx/>
                <a:latin typeface="+mn-lt"/>
                <a:ea typeface="+mn-ea"/>
                <a:cs typeface="+mn-cs"/>
                <a:sym typeface="Helvetica Light"/>
              </a:rPr>
              <a:t> add-on warns him</a:t>
            </a:r>
            <a:endParaRPr kumimoji="0" lang="he-IL" sz="2800" b="0" i="0" u="none" strike="noStrike" cap="none" spc="0" normalizeH="0" baseline="0" dirty="0">
              <a:ln>
                <a:noFill/>
              </a:ln>
              <a:solidFill>
                <a:srgbClr val="FF0000"/>
              </a:solidFill>
              <a:effectLst/>
              <a:uFillTx/>
              <a:latin typeface="+mn-lt"/>
              <a:ea typeface="+mn-ea"/>
              <a:cs typeface="+mn-cs"/>
              <a:sym typeface="Helvetica Light"/>
            </a:endParaRPr>
          </a:p>
        </p:txBody>
      </p:sp>
    </p:spTree>
    <p:extLst>
      <p:ext uri="{BB962C8B-B14F-4D97-AF65-F5344CB8AC3E}">
        <p14:creationId xmlns:p14="http://schemas.microsoft.com/office/powerpoint/2010/main" val="37071299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animBg="1"/>
      <p:bldP spid="1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linked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763" y="7841537"/>
            <a:ext cx="619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9" name="Shape 129"/>
          <p:cNvSpPr>
            <a:spLocks noGrp="1"/>
          </p:cNvSpPr>
          <p:nvPr>
            <p:ph type="title"/>
          </p:nvPr>
        </p:nvSpPr>
        <p:spPr>
          <a:prstGeom prst="rect">
            <a:avLst/>
          </a:prstGeom>
        </p:spPr>
        <p:txBody>
          <a:bodyPr>
            <a:normAutofit/>
          </a:bodyPr>
          <a:lstStyle/>
          <a:p>
            <a:r>
              <a:rPr lang="en-US" sz="6000" dirty="0">
                <a:solidFill>
                  <a:schemeClr val="tx1"/>
                </a:solidFill>
              </a:rPr>
              <a:t>Browsing-Interaction Defenses</a:t>
            </a:r>
            <a:endParaRPr sz="6000" dirty="0">
              <a:solidFill>
                <a:schemeClr val="tx1"/>
              </a:solidFill>
            </a:endParaRPr>
          </a:p>
        </p:txBody>
      </p:sp>
      <p:sp>
        <p:nvSpPr>
          <p:cNvPr id="130" name="Shape 130"/>
          <p:cNvSpPr>
            <a:spLocks noGrp="1"/>
          </p:cNvSpPr>
          <p:nvPr>
            <p:ph type="body" idx="1"/>
          </p:nvPr>
        </p:nvSpPr>
        <p:spPr>
          <a:xfrm>
            <a:off x="952500" y="2355850"/>
            <a:ext cx="11099800" cy="6286500"/>
          </a:xfrm>
          <a:prstGeom prst="rect">
            <a:avLst/>
          </a:prstGeom>
        </p:spPr>
        <p:txBody>
          <a:bodyPr anchor="t">
            <a:normAutofit/>
          </a:bodyPr>
          <a:lstStyle/>
          <a:p>
            <a:pPr lvl="1">
              <a:lnSpc>
                <a:spcPct val="150000"/>
              </a:lnSpc>
              <a:spcBef>
                <a:spcPct val="20000"/>
              </a:spcBef>
              <a:buFont typeface="Arial" panose="020B0604020202020204" pitchFamily="34" charset="0"/>
              <a:buChar char="•"/>
            </a:pPr>
            <a:r>
              <a:rPr lang="en-US" dirty="0">
                <a:solidFill>
                  <a:schemeClr val="tx1"/>
                </a:solidFill>
              </a:rPr>
              <a:t>Interactive Anti-Phishing </a:t>
            </a:r>
            <a:r>
              <a:rPr lang="en-US" b="1" i="1" dirty="0">
                <a:solidFill>
                  <a:schemeClr val="accent6"/>
                </a:solidFill>
              </a:rPr>
              <a:t>Button</a:t>
            </a:r>
          </a:p>
          <a:p>
            <a:pPr marL="444500" lvl="1" indent="0">
              <a:lnSpc>
                <a:spcPct val="150000"/>
              </a:lnSpc>
              <a:spcBef>
                <a:spcPct val="20000"/>
              </a:spcBef>
              <a:buNone/>
            </a:pPr>
            <a:endParaRPr lang="en-US" i="1" dirty="0">
              <a:solidFill>
                <a:schemeClr val="accent6"/>
              </a:solidFill>
            </a:endParaRPr>
          </a:p>
          <a:p>
            <a:pPr>
              <a:lnSpc>
                <a:spcPct val="150000"/>
              </a:lnSpc>
              <a:spcBef>
                <a:spcPct val="20000"/>
              </a:spcBef>
              <a:buFont typeface="Arial" panose="020B0604020202020204" pitchFamily="34" charset="0"/>
              <a:buChar char="•"/>
            </a:pPr>
            <a:endParaRPr lang="en-US" altLang="en-US" b="1" dirty="0">
              <a:solidFill>
                <a:schemeClr val="accent6"/>
              </a:solidFill>
            </a:endParaRPr>
          </a:p>
          <a:p>
            <a:pPr marL="444500" lvl="1" indent="0" algn="ctr">
              <a:lnSpc>
                <a:spcPct val="150000"/>
              </a:lnSpc>
              <a:spcBef>
                <a:spcPct val="20000"/>
              </a:spcBef>
              <a:buNone/>
            </a:pPr>
            <a:endParaRPr lang="en-US" altLang="en-US"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15</a:t>
            </a:fld>
            <a:endParaRPr lang="he-IL"/>
          </a:p>
        </p:txBody>
      </p:sp>
      <p:sp>
        <p:nvSpPr>
          <p:cNvPr id="5" name="TextBox 4"/>
          <p:cNvSpPr txBox="1"/>
          <p:nvPr/>
        </p:nvSpPr>
        <p:spPr>
          <a:xfrm>
            <a:off x="273282" y="3894018"/>
            <a:ext cx="2516043"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User surfs</a:t>
            </a:r>
            <a:r>
              <a:rPr kumimoji="0" lang="en-US" sz="2800" b="0" i="0" u="none" strike="noStrike" cap="none" spc="0" normalizeH="0" dirty="0">
                <a:ln>
                  <a:noFill/>
                </a:ln>
                <a:solidFill>
                  <a:srgbClr val="000000"/>
                </a:solidFill>
                <a:effectLst/>
                <a:uFillTx/>
                <a:latin typeface="+mn-lt"/>
                <a:ea typeface="+mn-ea"/>
                <a:cs typeface="+mn-cs"/>
                <a:sym typeface="Helvetica Light"/>
              </a:rPr>
              <a:t> to trusted site, e.g., </a:t>
            </a:r>
            <a:r>
              <a:rPr lang="en-US" sz="2800" dirty="0" err="1">
                <a:solidFill>
                  <a:schemeClr val="accent6"/>
                </a:solidFill>
              </a:rPr>
              <a:t>L</a:t>
            </a:r>
            <a:r>
              <a:rPr kumimoji="0" lang="en-US" sz="2800" b="0" i="0" u="none" strike="noStrike" cap="none" spc="0" normalizeH="0" dirty="0" err="1">
                <a:ln>
                  <a:noFill/>
                </a:ln>
                <a:solidFill>
                  <a:schemeClr val="accent6"/>
                </a:solidFill>
                <a:effectLst/>
                <a:uFillTx/>
                <a:latin typeface="+mn-lt"/>
                <a:ea typeface="+mn-ea"/>
                <a:cs typeface="+mn-cs"/>
                <a:sym typeface="Helvetica Light"/>
              </a:rPr>
              <a:t>inkedin</a:t>
            </a:r>
            <a:endParaRPr kumimoji="0" lang="he-IL" sz="28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6" name="Arrow: Down 5"/>
          <p:cNvSpPr/>
          <p:nvPr/>
        </p:nvSpPr>
        <p:spPr>
          <a:xfrm rot="16200000">
            <a:off x="3060831" y="4155787"/>
            <a:ext cx="368504" cy="606713"/>
          </a:xfrm>
          <a:prstGeom prst="down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5141" y="3546811"/>
            <a:ext cx="3077949" cy="2431377"/>
          </a:xfrm>
          <a:prstGeom prst="rect">
            <a:avLst/>
          </a:prstGeom>
        </p:spPr>
      </p:pic>
      <p:pic>
        <p:nvPicPr>
          <p:cNvPr id="8" name="Picture 4" descr="Image result for mous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4115" y="5143061"/>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Down 9"/>
          <p:cNvSpPr/>
          <p:nvPr/>
        </p:nvSpPr>
        <p:spPr>
          <a:xfrm rot="16200000">
            <a:off x="7373392" y="4157230"/>
            <a:ext cx="368504" cy="606713"/>
          </a:xfrm>
          <a:prstGeom prst="down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4" name="Picture 3"/>
          <p:cNvPicPr>
            <a:picLocks noChangeAspect="1"/>
          </p:cNvPicPr>
          <p:nvPr/>
        </p:nvPicPr>
        <p:blipFill>
          <a:blip r:embed="rId7"/>
          <a:stretch>
            <a:fillRect/>
          </a:stretch>
        </p:blipFill>
        <p:spPr>
          <a:xfrm>
            <a:off x="8067543" y="3530754"/>
            <a:ext cx="2829057" cy="2508613"/>
          </a:xfrm>
          <a:prstGeom prst="rect">
            <a:avLst/>
          </a:prstGeom>
        </p:spPr>
      </p:pic>
      <p:sp>
        <p:nvSpPr>
          <p:cNvPr id="13" name="Arrow: Down 12"/>
          <p:cNvSpPr/>
          <p:nvPr/>
        </p:nvSpPr>
        <p:spPr>
          <a:xfrm>
            <a:off x="9297818" y="6176531"/>
            <a:ext cx="368504" cy="606713"/>
          </a:xfrm>
          <a:prstGeom prst="down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3977" y="7004188"/>
            <a:ext cx="7304173" cy="595911"/>
          </a:xfrm>
          <a:prstGeom prst="rect">
            <a:avLst/>
          </a:prstGeom>
        </p:spPr>
      </p:pic>
      <p:pic>
        <p:nvPicPr>
          <p:cNvPr id="17" name="Picture 4" descr="Image result for mous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10586" y="7233493"/>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p:cNvSpPr/>
          <p:nvPr/>
        </p:nvSpPr>
        <p:spPr>
          <a:xfrm rot="5400000">
            <a:off x="4296759" y="6946486"/>
            <a:ext cx="368504" cy="606713"/>
          </a:xfrm>
          <a:prstGeom prst="down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4" name="Picture 13"/>
          <p:cNvPicPr>
            <a:picLocks noChangeAspect="1"/>
          </p:cNvPicPr>
          <p:nvPr/>
        </p:nvPicPr>
        <p:blipFill>
          <a:blip r:embed="rId9"/>
          <a:stretch>
            <a:fillRect/>
          </a:stretch>
        </p:blipFill>
        <p:spPr>
          <a:xfrm>
            <a:off x="576650" y="6314787"/>
            <a:ext cx="3276600" cy="2324100"/>
          </a:xfrm>
          <a:prstGeom prst="rect">
            <a:avLst/>
          </a:prstGeom>
        </p:spPr>
      </p:pic>
      <p:pic>
        <p:nvPicPr>
          <p:cNvPr id="23" name="Picture 4" descr="Image result for mouse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35686" y="6299120"/>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Down 24"/>
          <p:cNvSpPr/>
          <p:nvPr/>
        </p:nvSpPr>
        <p:spPr>
          <a:xfrm rot="16200000">
            <a:off x="4296891" y="8230812"/>
            <a:ext cx="368504" cy="606713"/>
          </a:xfrm>
          <a:prstGeom prst="down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4991462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13" grpId="0" animBg="1"/>
      <p:bldP spid="18"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Image result for linked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763" y="7841537"/>
            <a:ext cx="619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9" name="Shape 129"/>
          <p:cNvSpPr>
            <a:spLocks noGrp="1"/>
          </p:cNvSpPr>
          <p:nvPr>
            <p:ph type="title"/>
          </p:nvPr>
        </p:nvSpPr>
        <p:spPr>
          <a:prstGeom prst="rect">
            <a:avLst/>
          </a:prstGeom>
        </p:spPr>
        <p:txBody>
          <a:bodyPr>
            <a:normAutofit/>
          </a:bodyPr>
          <a:lstStyle/>
          <a:p>
            <a:r>
              <a:rPr lang="en-US" sz="6000" dirty="0">
                <a:solidFill>
                  <a:schemeClr val="tx1"/>
                </a:solidFill>
              </a:rPr>
              <a:t>Browsing-Interaction Defenses</a:t>
            </a:r>
            <a:endParaRPr sz="6000" dirty="0">
              <a:solidFill>
                <a:schemeClr val="tx1"/>
              </a:solidFill>
            </a:endParaRPr>
          </a:p>
        </p:txBody>
      </p:sp>
      <p:sp>
        <p:nvSpPr>
          <p:cNvPr id="130" name="Shape 130"/>
          <p:cNvSpPr>
            <a:spLocks noGrp="1"/>
          </p:cNvSpPr>
          <p:nvPr>
            <p:ph type="body" idx="1"/>
          </p:nvPr>
        </p:nvSpPr>
        <p:spPr>
          <a:xfrm>
            <a:off x="952500" y="2355850"/>
            <a:ext cx="11099800" cy="6286500"/>
          </a:xfrm>
          <a:prstGeom prst="rect">
            <a:avLst/>
          </a:prstGeom>
        </p:spPr>
        <p:txBody>
          <a:bodyPr anchor="t">
            <a:normAutofit/>
          </a:bodyPr>
          <a:lstStyle/>
          <a:p>
            <a:pPr lvl="1">
              <a:lnSpc>
                <a:spcPct val="150000"/>
              </a:lnSpc>
              <a:spcBef>
                <a:spcPct val="20000"/>
              </a:spcBef>
              <a:buFont typeface="Arial" panose="020B0604020202020204" pitchFamily="34" charset="0"/>
              <a:buChar char="•"/>
            </a:pPr>
            <a:r>
              <a:rPr lang="en-US" dirty="0">
                <a:solidFill>
                  <a:schemeClr val="tx1"/>
                </a:solidFill>
              </a:rPr>
              <a:t>Interactive Anti-Phishing </a:t>
            </a:r>
            <a:r>
              <a:rPr lang="en-US" b="1" i="1" dirty="0">
                <a:solidFill>
                  <a:schemeClr val="accent6"/>
                </a:solidFill>
              </a:rPr>
              <a:t>Button</a:t>
            </a:r>
          </a:p>
          <a:p>
            <a:pPr marL="444500" lvl="1" indent="0">
              <a:lnSpc>
                <a:spcPct val="150000"/>
              </a:lnSpc>
              <a:spcBef>
                <a:spcPct val="20000"/>
              </a:spcBef>
              <a:buNone/>
            </a:pPr>
            <a:endParaRPr lang="en-US" i="1" dirty="0">
              <a:solidFill>
                <a:schemeClr val="accent6"/>
              </a:solidFill>
            </a:endParaRPr>
          </a:p>
          <a:p>
            <a:pPr>
              <a:lnSpc>
                <a:spcPct val="150000"/>
              </a:lnSpc>
              <a:spcBef>
                <a:spcPct val="20000"/>
              </a:spcBef>
              <a:buFont typeface="Arial" panose="020B0604020202020204" pitchFamily="34" charset="0"/>
              <a:buChar char="•"/>
            </a:pPr>
            <a:endParaRPr lang="en-US" altLang="en-US" b="1" dirty="0">
              <a:solidFill>
                <a:schemeClr val="accent6"/>
              </a:solidFill>
            </a:endParaRPr>
          </a:p>
          <a:p>
            <a:pPr marL="444500" lvl="1" indent="0" algn="ctr">
              <a:lnSpc>
                <a:spcPct val="150000"/>
              </a:lnSpc>
              <a:spcBef>
                <a:spcPct val="20000"/>
              </a:spcBef>
              <a:buNone/>
            </a:pPr>
            <a:endParaRPr lang="en-US" altLang="en-US"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16</a:t>
            </a:fld>
            <a:endParaRPr lang="he-IL"/>
          </a:p>
        </p:txBody>
      </p:sp>
      <p:sp>
        <p:nvSpPr>
          <p:cNvPr id="5" name="TextBox 4"/>
          <p:cNvSpPr txBox="1"/>
          <p:nvPr/>
        </p:nvSpPr>
        <p:spPr>
          <a:xfrm>
            <a:off x="273282" y="3894018"/>
            <a:ext cx="2516043"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User surfs</a:t>
            </a:r>
            <a:r>
              <a:rPr kumimoji="0" lang="en-US" sz="2800" b="0" i="0" u="none" strike="noStrike" cap="none" spc="0" normalizeH="0" dirty="0">
                <a:ln>
                  <a:noFill/>
                </a:ln>
                <a:solidFill>
                  <a:srgbClr val="000000"/>
                </a:solidFill>
                <a:effectLst/>
                <a:uFillTx/>
                <a:latin typeface="+mn-lt"/>
                <a:ea typeface="+mn-ea"/>
                <a:cs typeface="+mn-cs"/>
                <a:sym typeface="Helvetica Light"/>
              </a:rPr>
              <a:t> to trusted site, e.g., </a:t>
            </a:r>
            <a:r>
              <a:rPr lang="en-US" sz="2800" dirty="0" err="1">
                <a:solidFill>
                  <a:schemeClr val="accent6"/>
                </a:solidFill>
              </a:rPr>
              <a:t>L</a:t>
            </a:r>
            <a:r>
              <a:rPr kumimoji="0" lang="en-US" sz="2800" b="0" i="0" u="none" strike="noStrike" cap="none" spc="0" normalizeH="0" dirty="0" err="1">
                <a:ln>
                  <a:noFill/>
                </a:ln>
                <a:solidFill>
                  <a:schemeClr val="accent6"/>
                </a:solidFill>
                <a:effectLst/>
                <a:uFillTx/>
                <a:latin typeface="+mn-lt"/>
                <a:ea typeface="+mn-ea"/>
                <a:cs typeface="+mn-cs"/>
                <a:sym typeface="Helvetica Light"/>
              </a:rPr>
              <a:t>inkedin</a:t>
            </a:r>
            <a:endParaRPr kumimoji="0" lang="he-IL" sz="2800" b="0" i="0" u="none" strike="noStrike" cap="none" spc="0" normalizeH="0" baseline="0" dirty="0">
              <a:ln>
                <a:noFill/>
              </a:ln>
              <a:solidFill>
                <a:schemeClr val="accent6"/>
              </a:solidFill>
              <a:effectLst/>
              <a:uFillTx/>
              <a:latin typeface="+mn-lt"/>
              <a:ea typeface="+mn-ea"/>
              <a:cs typeface="+mn-cs"/>
              <a:sym typeface="Helvetica Ligh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977" y="7004188"/>
            <a:ext cx="7304173" cy="595911"/>
          </a:xfrm>
          <a:prstGeom prst="rect">
            <a:avLst/>
          </a:prstGeom>
        </p:spPr>
      </p:pic>
      <p:pic>
        <p:nvPicPr>
          <p:cNvPr id="17" name="Picture 4" descr="Image result for mou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0586" y="7233493"/>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Down 17"/>
          <p:cNvSpPr/>
          <p:nvPr/>
        </p:nvSpPr>
        <p:spPr>
          <a:xfrm rot="5400000">
            <a:off x="4296759" y="6946486"/>
            <a:ext cx="368504" cy="606713"/>
          </a:xfrm>
          <a:prstGeom prst="down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4" name="Picture 13"/>
          <p:cNvPicPr>
            <a:picLocks noChangeAspect="1"/>
          </p:cNvPicPr>
          <p:nvPr/>
        </p:nvPicPr>
        <p:blipFill>
          <a:blip r:embed="rId7"/>
          <a:stretch>
            <a:fillRect/>
          </a:stretch>
        </p:blipFill>
        <p:spPr>
          <a:xfrm>
            <a:off x="576650" y="6314787"/>
            <a:ext cx="3276600" cy="2324100"/>
          </a:xfrm>
          <a:prstGeom prst="rect">
            <a:avLst/>
          </a:prstGeom>
        </p:spPr>
      </p:pic>
      <p:pic>
        <p:nvPicPr>
          <p:cNvPr id="23" name="Picture 4" descr="Image result for mou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5686" y="6299120"/>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Down 24"/>
          <p:cNvSpPr/>
          <p:nvPr/>
        </p:nvSpPr>
        <p:spPr>
          <a:xfrm rot="16200000">
            <a:off x="4296891" y="8230812"/>
            <a:ext cx="368504" cy="606713"/>
          </a:xfrm>
          <a:prstGeom prst="down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Arrow: Bent 20"/>
          <p:cNvSpPr/>
          <p:nvPr/>
        </p:nvSpPr>
        <p:spPr>
          <a:xfrm rot="5400000">
            <a:off x="4325731" y="3414127"/>
            <a:ext cx="2401640" cy="3788522"/>
          </a:xfrm>
          <a:prstGeom prst="bent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5866623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a:lnSpc>
                <a:spcPct val="150000"/>
              </a:lnSpc>
              <a:spcBef>
                <a:spcPct val="20000"/>
              </a:spcBef>
            </a:pPr>
            <a:r>
              <a:rPr lang="en-US" dirty="0">
                <a:solidFill>
                  <a:schemeClr val="tx1"/>
                </a:solidFill>
              </a:rPr>
              <a:t>Training Defenses</a:t>
            </a:r>
          </a:p>
        </p:txBody>
      </p:sp>
      <p:sp>
        <p:nvSpPr>
          <p:cNvPr id="130" name="Shape 130"/>
          <p:cNvSpPr>
            <a:spLocks noGrp="1"/>
          </p:cNvSpPr>
          <p:nvPr>
            <p:ph type="body" idx="1"/>
          </p:nvPr>
        </p:nvSpPr>
        <p:spPr>
          <a:xfrm>
            <a:off x="761898" y="2273657"/>
            <a:ext cx="11099800" cy="6286500"/>
          </a:xfrm>
          <a:prstGeom prst="rect">
            <a:avLst/>
          </a:prstGeom>
        </p:spPr>
        <p:txBody>
          <a:bodyPr anchor="t">
            <a:normAutofit/>
          </a:bodyPr>
          <a:lstStyle/>
          <a:p>
            <a:pPr lvl="1">
              <a:lnSpc>
                <a:spcPct val="150000"/>
              </a:lnSpc>
              <a:spcBef>
                <a:spcPct val="20000"/>
              </a:spcBef>
              <a:buFont typeface="Arial" panose="020B0604020202020204" pitchFamily="34" charset="0"/>
              <a:buChar char="•"/>
            </a:pPr>
            <a:r>
              <a:rPr lang="en-US" dirty="0">
                <a:solidFill>
                  <a:schemeClr val="tx1"/>
                </a:solidFill>
              </a:rPr>
              <a:t>Tests with </a:t>
            </a:r>
            <a:r>
              <a:rPr lang="en-US" b="1" i="1" dirty="0">
                <a:solidFill>
                  <a:schemeClr val="accent6"/>
                </a:solidFill>
              </a:rPr>
              <a:t>Feedback </a:t>
            </a:r>
          </a:p>
          <a:p>
            <a:pPr lvl="2">
              <a:lnSpc>
                <a:spcPct val="150000"/>
              </a:lnSpc>
              <a:spcBef>
                <a:spcPct val="20000"/>
              </a:spcBef>
              <a:buFont typeface="Arial" panose="020B0604020202020204" pitchFamily="34" charset="0"/>
              <a:buChar char="•"/>
            </a:pPr>
            <a:r>
              <a:rPr lang="en-US" sz="2800" dirty="0">
                <a:solidFill>
                  <a:schemeClr val="accent6"/>
                </a:solidFill>
              </a:rPr>
              <a:t>Continuous</a:t>
            </a:r>
            <a:r>
              <a:rPr lang="en-US" sz="2800" dirty="0"/>
              <a:t> training and feedback</a:t>
            </a:r>
          </a:p>
          <a:p>
            <a:pPr lvl="2">
              <a:lnSpc>
                <a:spcPct val="150000"/>
              </a:lnSpc>
              <a:spcBef>
                <a:spcPct val="20000"/>
              </a:spcBef>
              <a:buFont typeface="Arial" panose="020B0604020202020204" pitchFamily="34" charset="0"/>
              <a:buChar char="•"/>
            </a:pPr>
            <a:r>
              <a:rPr lang="en-US" sz="2800" dirty="0"/>
              <a:t>Tests are done during </a:t>
            </a:r>
            <a:r>
              <a:rPr lang="en-US" sz="2800" dirty="0">
                <a:solidFill>
                  <a:schemeClr val="accent6"/>
                </a:solidFill>
              </a:rPr>
              <a:t>normal use of the system</a:t>
            </a:r>
            <a:r>
              <a:rPr lang="en-US" sz="2800" dirty="0"/>
              <a:t>, for the </a:t>
            </a:r>
            <a:r>
              <a:rPr lang="en-US" sz="2800" dirty="0">
                <a:solidFill>
                  <a:schemeClr val="accent6"/>
                </a:solidFill>
              </a:rPr>
              <a:t>entire duration </a:t>
            </a:r>
            <a:r>
              <a:rPr lang="en-US" sz="2800" dirty="0"/>
              <a:t>of the experiment</a:t>
            </a:r>
          </a:p>
          <a:p>
            <a:pPr lvl="2">
              <a:lnSpc>
                <a:spcPct val="150000"/>
              </a:lnSpc>
              <a:spcBef>
                <a:spcPct val="20000"/>
              </a:spcBef>
              <a:buFont typeface="Arial" panose="020B0604020202020204" pitchFamily="34" charset="0"/>
              <a:buChar char="•"/>
            </a:pPr>
            <a:r>
              <a:rPr lang="en-US" sz="2800" dirty="0"/>
              <a:t>Providing both </a:t>
            </a:r>
            <a:r>
              <a:rPr lang="en-US" sz="2800" dirty="0">
                <a:solidFill>
                  <a:schemeClr val="accent6"/>
                </a:solidFill>
              </a:rPr>
              <a:t>negative and positive feedback </a:t>
            </a:r>
            <a:r>
              <a:rPr lang="en-US" sz="2800" dirty="0"/>
              <a:t>in real-time</a:t>
            </a:r>
          </a:p>
          <a:p>
            <a:pPr lvl="2">
              <a:lnSpc>
                <a:spcPct val="150000"/>
              </a:lnSpc>
              <a:spcBef>
                <a:spcPct val="20000"/>
              </a:spcBef>
              <a:buFont typeface="Arial" panose="020B0604020202020204" pitchFamily="34" charset="0"/>
              <a:buChar char="•"/>
            </a:pPr>
            <a:r>
              <a:rPr lang="en-US" sz="2800" dirty="0">
                <a:solidFill>
                  <a:schemeClr val="accent6"/>
                </a:solidFill>
              </a:rPr>
              <a:t>Score feedback </a:t>
            </a:r>
            <a:r>
              <a:rPr lang="en-US" sz="2800" dirty="0"/>
              <a:t>for 75% of the participants</a:t>
            </a:r>
          </a:p>
          <a:p>
            <a:pPr marL="0" indent="0">
              <a:lnSpc>
                <a:spcPct val="150000"/>
              </a:lnSpc>
              <a:spcBef>
                <a:spcPct val="20000"/>
              </a:spcBef>
              <a:buNone/>
            </a:pPr>
            <a:endParaRPr lang="en-US" altLang="en-US" sz="3200" b="1" dirty="0">
              <a:solidFill>
                <a:schemeClr val="accent6"/>
              </a:solidFill>
            </a:endParaRPr>
          </a:p>
          <a:p>
            <a:pPr marL="444500" lvl="1" indent="0" algn="ctr">
              <a:lnSpc>
                <a:spcPct val="150000"/>
              </a:lnSpc>
              <a:spcBef>
                <a:spcPct val="20000"/>
              </a:spcBef>
              <a:buNone/>
            </a:pPr>
            <a:endParaRPr lang="en-US" altLang="en-US" sz="3200"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17</a:t>
            </a:fld>
            <a:endParaRPr lang="he-IL"/>
          </a:p>
        </p:txBody>
      </p:sp>
      <p:sp>
        <p:nvSpPr>
          <p:cNvPr id="3" name="TextBox 2"/>
          <p:cNvSpPr txBox="1"/>
          <p:nvPr/>
        </p:nvSpPr>
        <p:spPr>
          <a:xfrm>
            <a:off x="627218" y="7677864"/>
            <a:ext cx="11737664"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r>
              <a:rPr lang="en-US" dirty="0"/>
              <a:t>We used this mechanism alone and in conjunction with the browsing-interaction defenses (</a:t>
            </a:r>
            <a:r>
              <a:rPr lang="en-US" b="1" i="1" dirty="0">
                <a:solidFill>
                  <a:schemeClr val="accent6"/>
                </a:solidFill>
              </a:rPr>
              <a:t>Images </a:t>
            </a:r>
            <a:r>
              <a:rPr lang="en-US" dirty="0"/>
              <a:t>and</a:t>
            </a:r>
            <a:r>
              <a:rPr lang="en-US" b="1" i="1" dirty="0">
                <a:solidFill>
                  <a:schemeClr val="accent6"/>
                </a:solidFill>
              </a:rPr>
              <a:t> Button</a:t>
            </a:r>
            <a:r>
              <a:rPr lang="en-US" dirty="0"/>
              <a:t>)</a:t>
            </a:r>
            <a:endParaRPr lang="en-US" sz="4000" i="1" dirty="0">
              <a:solidFill>
                <a:schemeClr val="accent6"/>
              </a:solidFill>
            </a:endParaRPr>
          </a:p>
          <a:p>
            <a:pPr marL="0" marR="0" indent="0" algn="ctr" defTabSz="584200" rtl="0" fontAlgn="auto" latinLnBrk="0" hangingPunct="0">
              <a:lnSpc>
                <a:spcPct val="100000"/>
              </a:lnSpc>
              <a:spcBef>
                <a:spcPts val="0"/>
              </a:spcBef>
              <a:spcAft>
                <a:spcPts val="0"/>
              </a:spcAft>
              <a:buClrTx/>
              <a:buSzTx/>
              <a:buFontTx/>
              <a:buNone/>
              <a:tabLst/>
            </a:pPr>
            <a:endParaRPr kumimoji="0" lang="he-IL" sz="36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241" y="6073786"/>
            <a:ext cx="2734057" cy="1657581"/>
          </a:xfrm>
          <a:prstGeom prst="rect">
            <a:avLst/>
          </a:prstGeom>
        </p:spPr>
      </p:pic>
    </p:spTree>
    <p:extLst>
      <p:ext uri="{BB962C8B-B14F-4D97-AF65-F5344CB8AC3E}">
        <p14:creationId xmlns:p14="http://schemas.microsoft.com/office/powerpoint/2010/main" val="11623061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a:lnSpc>
                <a:spcPct val="150000"/>
              </a:lnSpc>
              <a:spcBef>
                <a:spcPct val="20000"/>
              </a:spcBef>
            </a:pPr>
            <a:r>
              <a:rPr lang="en-US" dirty="0">
                <a:solidFill>
                  <a:schemeClr val="tx1"/>
                </a:solidFill>
              </a:rPr>
              <a:t>Training Defenses</a:t>
            </a:r>
          </a:p>
        </p:txBody>
      </p:sp>
      <p:sp>
        <p:nvSpPr>
          <p:cNvPr id="130" name="Shape 130"/>
          <p:cNvSpPr>
            <a:spLocks noGrp="1"/>
          </p:cNvSpPr>
          <p:nvPr>
            <p:ph type="body" idx="1"/>
          </p:nvPr>
        </p:nvSpPr>
        <p:spPr>
          <a:xfrm>
            <a:off x="761898" y="2273657"/>
            <a:ext cx="11099800" cy="6286500"/>
          </a:xfrm>
          <a:prstGeom prst="rect">
            <a:avLst/>
          </a:prstGeom>
        </p:spPr>
        <p:txBody>
          <a:bodyPr anchor="t">
            <a:normAutofit/>
          </a:bodyPr>
          <a:lstStyle/>
          <a:p>
            <a:pPr lvl="1">
              <a:lnSpc>
                <a:spcPct val="150000"/>
              </a:lnSpc>
              <a:spcBef>
                <a:spcPct val="20000"/>
              </a:spcBef>
              <a:buFont typeface="Arial" panose="020B0604020202020204" pitchFamily="34" charset="0"/>
              <a:buChar char="•"/>
            </a:pPr>
            <a:r>
              <a:rPr lang="en-US" dirty="0">
                <a:solidFill>
                  <a:schemeClr val="tx1"/>
                </a:solidFill>
              </a:rPr>
              <a:t>Educational Phishing-Detection </a:t>
            </a:r>
            <a:r>
              <a:rPr lang="en-US" b="1" i="1" dirty="0">
                <a:solidFill>
                  <a:schemeClr val="accent6"/>
                </a:solidFill>
              </a:rPr>
              <a:t>Game</a:t>
            </a:r>
          </a:p>
          <a:p>
            <a:pPr lvl="1">
              <a:lnSpc>
                <a:spcPct val="150000"/>
              </a:lnSpc>
              <a:spcBef>
                <a:spcPct val="20000"/>
              </a:spcBef>
              <a:buFont typeface="Arial" panose="020B0604020202020204" pitchFamily="34" charset="0"/>
              <a:buChar char="•"/>
            </a:pPr>
            <a:r>
              <a:rPr lang="en-US" sz="2800" dirty="0">
                <a:sym typeface="Helvetica Neue"/>
              </a:rPr>
              <a:t>An </a:t>
            </a:r>
            <a:r>
              <a:rPr lang="en-US" sz="2800" dirty="0">
                <a:solidFill>
                  <a:schemeClr val="accent6"/>
                </a:solidFill>
                <a:sym typeface="Helvetica Neue"/>
              </a:rPr>
              <a:t>interactive game </a:t>
            </a:r>
            <a:r>
              <a:rPr lang="en-US" sz="2800" dirty="0">
                <a:sym typeface="Helvetica Neue"/>
              </a:rPr>
              <a:t>that trains the user to </a:t>
            </a:r>
            <a:r>
              <a:rPr lang="en-US" sz="2800" dirty="0">
                <a:solidFill>
                  <a:schemeClr val="accent6"/>
                </a:solidFill>
                <a:sym typeface="Helvetica Neue"/>
              </a:rPr>
              <a:t>discern</a:t>
            </a:r>
            <a:r>
              <a:rPr lang="en-US" sz="2800" dirty="0">
                <a:sym typeface="Helvetica Neue"/>
              </a:rPr>
              <a:t> between phishing websites and authentic websites (</a:t>
            </a:r>
            <a:r>
              <a:rPr lang="en-US" sz="2800" dirty="0"/>
              <a:t>Sheng et al., 2007</a:t>
            </a:r>
            <a:r>
              <a:rPr lang="en-US" sz="2800" dirty="0">
                <a:sym typeface="Helvetica Neue"/>
              </a:rPr>
              <a:t>)</a:t>
            </a:r>
            <a:endParaRPr lang="en-US" sz="2800" dirty="0"/>
          </a:p>
          <a:p>
            <a:pPr lvl="1">
              <a:lnSpc>
                <a:spcPct val="150000"/>
              </a:lnSpc>
              <a:spcBef>
                <a:spcPct val="20000"/>
              </a:spcBef>
              <a:buFont typeface="Arial" panose="020B0604020202020204" pitchFamily="34" charset="0"/>
              <a:buChar char="•"/>
            </a:pPr>
            <a:r>
              <a:rPr lang="en-US" sz="2800" dirty="0">
                <a:solidFill>
                  <a:schemeClr val="accent6"/>
                </a:solidFill>
              </a:rPr>
              <a:t>One-time</a:t>
            </a:r>
            <a:r>
              <a:rPr lang="en-US" sz="2800" dirty="0"/>
              <a:t> </a:t>
            </a:r>
            <a:r>
              <a:rPr lang="en-US" sz="2800" dirty="0">
                <a:solidFill>
                  <a:schemeClr val="accent6"/>
                </a:solidFill>
              </a:rPr>
              <a:t>training method </a:t>
            </a:r>
            <a:r>
              <a:rPr lang="en-US" sz="2800" dirty="0"/>
              <a:t>without additional defense mechanisms</a:t>
            </a:r>
          </a:p>
          <a:p>
            <a:pPr lvl="1">
              <a:lnSpc>
                <a:spcPct val="150000"/>
              </a:lnSpc>
              <a:spcBef>
                <a:spcPct val="20000"/>
              </a:spcBef>
              <a:buFont typeface="Arial" panose="020B0604020202020204" pitchFamily="34" charset="0"/>
              <a:buChar char="•"/>
            </a:pPr>
            <a:r>
              <a:rPr lang="en-US" sz="2800" dirty="0"/>
              <a:t>Before participants began the long term experiment.</a:t>
            </a:r>
            <a:endParaRPr lang="en-US" sz="2800" b="1" i="1" dirty="0">
              <a:solidFill>
                <a:schemeClr val="accent6"/>
              </a:solidFill>
            </a:endParaRPr>
          </a:p>
          <a:p>
            <a:pPr marL="444500" lvl="1" indent="0" algn="ctr">
              <a:lnSpc>
                <a:spcPct val="150000"/>
              </a:lnSpc>
              <a:spcBef>
                <a:spcPct val="20000"/>
              </a:spcBef>
              <a:buNone/>
            </a:pPr>
            <a:endParaRPr lang="en-US" altLang="en-US" sz="3200"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18</a:t>
            </a:fld>
            <a:endParaRPr lang="he-IL"/>
          </a:p>
        </p:txBody>
      </p:sp>
      <p:pic>
        <p:nvPicPr>
          <p:cNvPr id="5" name="Picture 4"/>
          <p:cNvPicPr>
            <a:picLocks noChangeAspect="1"/>
          </p:cNvPicPr>
          <p:nvPr/>
        </p:nvPicPr>
        <p:blipFill>
          <a:blip r:embed="rId3"/>
          <a:stretch>
            <a:fillRect/>
          </a:stretch>
        </p:blipFill>
        <p:spPr>
          <a:xfrm>
            <a:off x="4887118" y="6737462"/>
            <a:ext cx="3230563" cy="2454341"/>
          </a:xfrm>
          <a:prstGeom prst="rect">
            <a:avLst/>
          </a:prstGeom>
        </p:spPr>
      </p:pic>
    </p:spTree>
    <p:extLst>
      <p:ext uri="{BB962C8B-B14F-4D97-AF65-F5344CB8AC3E}">
        <p14:creationId xmlns:p14="http://schemas.microsoft.com/office/powerpoint/2010/main" val="369744535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dirty="0">
                <a:solidFill>
                  <a:schemeClr val="tx1"/>
                </a:solidFill>
                <a:sym typeface="Helvetica"/>
              </a:rPr>
              <a:t>Introduction</a:t>
            </a:r>
            <a:endParaRPr sz="4000" dirty="0">
              <a:solidFill>
                <a:schemeClr val="tx1"/>
              </a:solidFill>
              <a:sym typeface="Helvetica"/>
            </a:endParaRPr>
          </a:p>
          <a:p>
            <a:pPr marL="444499" indent="-444499">
              <a:defRPr sz="4000"/>
            </a:pPr>
            <a:r>
              <a:rPr lang="en-US" sz="4000" dirty="0"/>
              <a:t>Anti-Phishing Defenses</a:t>
            </a:r>
          </a:p>
          <a:p>
            <a:pPr marL="444499" indent="-444499">
              <a:defRPr sz="4000"/>
            </a:pPr>
            <a:r>
              <a:rPr lang="en-US" sz="4000" b="1" dirty="0">
                <a:solidFill>
                  <a:schemeClr val="accent6"/>
                </a:solidFill>
              </a:rPr>
              <a:t>Phishing Attacks</a:t>
            </a:r>
          </a:p>
          <a:p>
            <a:pPr marL="444499" indent="-444499">
              <a:defRPr sz="4000"/>
            </a:pPr>
            <a:r>
              <a:rPr lang="en-US" sz="4000" dirty="0"/>
              <a:t>Hypotheses</a:t>
            </a:r>
            <a:endParaRPr lang="en-US" dirty="0"/>
          </a:p>
          <a:p>
            <a:pPr marL="444499" indent="-444499">
              <a:defRPr sz="4000"/>
            </a:pPr>
            <a:r>
              <a:rPr lang="en-US" dirty="0"/>
              <a:t>Experiment Results &amp; Analysis</a:t>
            </a:r>
          </a:p>
          <a:p>
            <a:pPr marL="444499" indent="-444499">
              <a:defRPr sz="4000"/>
            </a:pPr>
            <a:r>
              <a:rPr lang="en-US" dirty="0"/>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19</a:t>
            </a:fld>
            <a:endParaRPr lang="he-IL"/>
          </a:p>
        </p:txBody>
      </p:sp>
    </p:spTree>
    <p:extLst>
      <p:ext uri="{BB962C8B-B14F-4D97-AF65-F5344CB8AC3E}">
        <p14:creationId xmlns:p14="http://schemas.microsoft.com/office/powerpoint/2010/main" val="300167366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b="1" dirty="0">
                <a:solidFill>
                  <a:schemeClr val="accent6"/>
                </a:solidFill>
                <a:sym typeface="Helvetica"/>
              </a:rPr>
              <a:t>Introduction</a:t>
            </a:r>
            <a:endParaRPr sz="4000" b="1" dirty="0">
              <a:solidFill>
                <a:schemeClr val="accent6"/>
              </a:solidFill>
              <a:sym typeface="Helvetica"/>
            </a:endParaRPr>
          </a:p>
          <a:p>
            <a:pPr marL="444499" indent="-444499">
              <a:defRPr sz="4000"/>
            </a:pPr>
            <a:r>
              <a:rPr lang="en-US" sz="4000" dirty="0"/>
              <a:t>Anti-Phishing Defenses</a:t>
            </a:r>
          </a:p>
          <a:p>
            <a:pPr marL="444499" indent="-444499">
              <a:defRPr sz="4000"/>
            </a:pPr>
            <a:r>
              <a:rPr lang="en-US" sz="4000" dirty="0"/>
              <a:t>Phishing Attacks</a:t>
            </a:r>
          </a:p>
          <a:p>
            <a:pPr marL="444499" indent="-444499">
              <a:defRPr sz="4000"/>
            </a:pPr>
            <a:r>
              <a:rPr lang="en-US" sz="4000" dirty="0"/>
              <a:t>Hypotheses</a:t>
            </a:r>
            <a:endParaRPr lang="en-US" dirty="0"/>
          </a:p>
          <a:p>
            <a:pPr marL="444499" indent="-444499">
              <a:defRPr sz="4000"/>
            </a:pPr>
            <a:r>
              <a:rPr lang="en-US" dirty="0"/>
              <a:t>Experiment Results &amp; Analysis</a:t>
            </a:r>
          </a:p>
          <a:p>
            <a:pPr marL="444499" indent="-444499">
              <a:defRPr sz="4000"/>
            </a:pPr>
            <a:r>
              <a:rPr lang="en-US" dirty="0"/>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2</a:t>
            </a:fld>
            <a:endParaRPr lang="he-IL"/>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pPr>
            <a:r>
              <a:rPr lang="en-US" altLang="en-US" sz="3800" dirty="0">
                <a:solidFill>
                  <a:schemeClr val="accent6"/>
                </a:solidFill>
              </a:rPr>
              <a:t>Attacks Categories</a:t>
            </a:r>
          </a:p>
          <a:p>
            <a:pPr lvl="1">
              <a:lnSpc>
                <a:spcPct val="150000"/>
              </a:lnSpc>
              <a:spcBef>
                <a:spcPct val="20000"/>
              </a:spcBef>
            </a:pPr>
            <a:r>
              <a:rPr lang="en-US" altLang="en-US" sz="3300" b="1" dirty="0">
                <a:solidFill>
                  <a:schemeClr val="tx1"/>
                </a:solidFill>
              </a:rPr>
              <a:t>Attacks Depending on User’s Action</a:t>
            </a:r>
          </a:p>
          <a:p>
            <a:pPr lvl="2">
              <a:lnSpc>
                <a:spcPct val="150000"/>
              </a:lnSpc>
              <a:spcBef>
                <a:spcPct val="20000"/>
              </a:spcBef>
            </a:pPr>
            <a:r>
              <a:rPr lang="en-US" sz="2800" dirty="0"/>
              <a:t>The </a:t>
            </a:r>
            <a:r>
              <a:rPr lang="en-US" sz="2800" dirty="0">
                <a:solidFill>
                  <a:schemeClr val="accent6"/>
                </a:solidFill>
              </a:rPr>
              <a:t>opportunity</a:t>
            </a:r>
            <a:r>
              <a:rPr lang="en-US" sz="2800" dirty="0"/>
              <a:t> to activate the attack </a:t>
            </a:r>
            <a:r>
              <a:rPr lang="en-US" sz="2800" dirty="0">
                <a:solidFill>
                  <a:schemeClr val="accent6"/>
                </a:solidFill>
              </a:rPr>
              <a:t>depends</a:t>
            </a:r>
            <a:r>
              <a:rPr lang="en-US" sz="2800" dirty="0"/>
              <a:t> on the user’s </a:t>
            </a:r>
            <a:r>
              <a:rPr lang="en-US" sz="2800" dirty="0">
                <a:solidFill>
                  <a:schemeClr val="accent6"/>
                </a:solidFill>
              </a:rPr>
              <a:t>current actions and intentions</a:t>
            </a:r>
          </a:p>
          <a:p>
            <a:pPr lvl="1">
              <a:lnSpc>
                <a:spcPct val="150000"/>
              </a:lnSpc>
              <a:spcBef>
                <a:spcPct val="20000"/>
              </a:spcBef>
            </a:pPr>
            <a:r>
              <a:rPr lang="en-US" sz="3300" b="1" dirty="0">
                <a:solidFill>
                  <a:schemeClr val="tx1"/>
                </a:solidFill>
              </a:rPr>
              <a:t>Independent Attacks</a:t>
            </a:r>
          </a:p>
          <a:p>
            <a:pPr lvl="2">
              <a:lnSpc>
                <a:spcPct val="150000"/>
              </a:lnSpc>
              <a:spcBef>
                <a:spcPct val="20000"/>
              </a:spcBef>
            </a:pPr>
            <a:r>
              <a:rPr lang="en-US" sz="2800" dirty="0"/>
              <a:t>May be launched on the user randomly </a:t>
            </a:r>
            <a:r>
              <a:rPr lang="en-US" sz="2800" dirty="0">
                <a:solidFill>
                  <a:schemeClr val="accent6"/>
                </a:solidFill>
              </a:rPr>
              <a:t>on any website </a:t>
            </a:r>
            <a:r>
              <a:rPr lang="en-US" sz="2800" dirty="0"/>
              <a:t>and </a:t>
            </a:r>
            <a:r>
              <a:rPr lang="en-US" sz="2800" dirty="0">
                <a:solidFill>
                  <a:schemeClr val="accent6"/>
                </a:solidFill>
              </a:rPr>
              <a:t>at any time</a:t>
            </a:r>
          </a:p>
          <a:p>
            <a:pPr lvl="1">
              <a:lnSpc>
                <a:spcPct val="150000"/>
              </a:lnSpc>
              <a:spcBef>
                <a:spcPct val="20000"/>
              </a:spcBef>
            </a:pPr>
            <a:r>
              <a:rPr lang="en-US" altLang="en-US" sz="3300" b="1" dirty="0"/>
              <a:t>Bringing User to a Phishing Website</a:t>
            </a:r>
          </a:p>
          <a:p>
            <a:pPr lvl="2">
              <a:lnSpc>
                <a:spcPct val="150000"/>
              </a:lnSpc>
              <a:spcBef>
                <a:spcPct val="20000"/>
              </a:spcBef>
            </a:pPr>
            <a:r>
              <a:rPr lang="en-US" sz="2800" dirty="0">
                <a:solidFill>
                  <a:schemeClr val="accent6"/>
                </a:solidFill>
              </a:rPr>
              <a:t>Direct</a:t>
            </a:r>
            <a:r>
              <a:rPr lang="en-US" sz="2800" dirty="0"/>
              <a:t> the user to a </a:t>
            </a:r>
            <a:r>
              <a:rPr lang="en-US" sz="2800" dirty="0">
                <a:solidFill>
                  <a:schemeClr val="accent6"/>
                </a:solidFill>
              </a:rPr>
              <a:t>phishing website</a:t>
            </a:r>
            <a:r>
              <a:rPr lang="en-US" sz="2800" dirty="0"/>
              <a:t>, and not (directly) steal the user’s private information</a:t>
            </a:r>
            <a:endParaRPr lang="en-US" altLang="en-US" sz="2800" dirty="0"/>
          </a:p>
          <a:p>
            <a:pPr lvl="2">
              <a:lnSpc>
                <a:spcPct val="150000"/>
              </a:lnSpc>
              <a:spcBef>
                <a:spcPct val="20000"/>
              </a:spcBef>
            </a:pPr>
            <a:endParaRPr lang="en-US" altLang="en-US" sz="2800" dirty="0"/>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20</a:t>
            </a:fld>
            <a:endParaRPr lang="he-IL"/>
          </a:p>
        </p:txBody>
      </p:sp>
    </p:spTree>
    <p:extLst>
      <p:ext uri="{BB962C8B-B14F-4D97-AF65-F5344CB8AC3E}">
        <p14:creationId xmlns:p14="http://schemas.microsoft.com/office/powerpoint/2010/main" val="210910339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e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0" y="3238500"/>
            <a:ext cx="3657600" cy="2743200"/>
          </a:xfrm>
          <a:prstGeom prst="rect">
            <a:avLst/>
          </a:prstGeom>
          <a:noFill/>
          <a:extLst>
            <a:ext uri="{909E8E84-426E-40DD-AFC4-6F175D3DCCD1}">
              <a14:hiddenFill xmlns:a14="http://schemas.microsoft.com/office/drawing/2010/main">
                <a:solidFill>
                  <a:srgbClr val="FFFFFF"/>
                </a:solidFill>
              </a14:hiddenFill>
            </a:ext>
          </a:extLst>
        </p:spPr>
      </p:pic>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fontScale="92500" lnSpcReduction="10000"/>
          </a:bodyPr>
          <a:lstStyle/>
          <a:p>
            <a:pPr>
              <a:lnSpc>
                <a:spcPct val="150000"/>
              </a:lnSpc>
              <a:spcBef>
                <a:spcPct val="20000"/>
              </a:spcBef>
            </a:pPr>
            <a:r>
              <a:rPr lang="en-US" altLang="en-US" dirty="0">
                <a:solidFill>
                  <a:schemeClr val="accent6"/>
                </a:solidFill>
              </a:rPr>
              <a:t>Classic Phishing Attack</a:t>
            </a:r>
            <a:endParaRPr lang="en-US" altLang="en-US" sz="28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2400" dirty="0">
              <a:solidFill>
                <a:schemeClr val="tx1"/>
              </a:solidFill>
            </a:endParaRPr>
          </a:p>
          <a:p>
            <a:pPr>
              <a:lnSpc>
                <a:spcPct val="150000"/>
              </a:lnSpc>
              <a:spcBef>
                <a:spcPct val="20000"/>
              </a:spcBef>
            </a:pPr>
            <a:r>
              <a:rPr lang="en-US" altLang="en-US" sz="2400" dirty="0">
                <a:solidFill>
                  <a:schemeClr val="tx1"/>
                </a:solidFill>
              </a:rPr>
              <a:t>We purchased 24 domains, which impersonate 10 popular domains and created  </a:t>
            </a:r>
            <a:r>
              <a:rPr lang="en-US" sz="2400" dirty="0">
                <a:solidFill>
                  <a:schemeClr val="tx1"/>
                </a:solidFill>
              </a:rPr>
              <a:t>a total number of 119 different phishing websites. </a:t>
            </a:r>
          </a:p>
          <a:p>
            <a:pPr>
              <a:lnSpc>
                <a:spcPct val="150000"/>
              </a:lnSpc>
              <a:spcBef>
                <a:spcPct val="20000"/>
              </a:spcBef>
            </a:pPr>
            <a:r>
              <a:rPr lang="en-US" sz="2400" dirty="0">
                <a:solidFill>
                  <a:schemeClr val="tx1"/>
                </a:solidFill>
              </a:rPr>
              <a:t>Where the original domains have secure implementation of HTTPS, we also provided secure implementation of HTTPS for the phony domains.</a:t>
            </a:r>
            <a:endParaRPr lang="en-US" altLang="en-US" sz="24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21</a:t>
            </a:fld>
            <a:endParaRPr lang="he-IL"/>
          </a:p>
        </p:txBody>
      </p:sp>
      <p:sp>
        <p:nvSpPr>
          <p:cNvPr id="5" name="TextBox 4"/>
          <p:cNvSpPr txBox="1"/>
          <p:nvPr/>
        </p:nvSpPr>
        <p:spPr>
          <a:xfrm>
            <a:off x="273282" y="3894018"/>
            <a:ext cx="2516043"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lt"/>
                <a:ea typeface="+mn-ea"/>
                <a:cs typeface="+mn-cs"/>
                <a:sym typeface="Helvetica Light"/>
              </a:rPr>
              <a:t>User surfs</a:t>
            </a:r>
            <a:r>
              <a:rPr kumimoji="0" lang="en-US" sz="2800" b="0" i="0" u="none" strike="noStrike" cap="none" spc="0" normalizeH="0" dirty="0">
                <a:ln>
                  <a:noFill/>
                </a:ln>
                <a:solidFill>
                  <a:srgbClr val="000000"/>
                </a:solidFill>
                <a:effectLst/>
                <a:uFillTx/>
                <a:latin typeface="+mn-lt"/>
                <a:ea typeface="+mn-ea"/>
                <a:cs typeface="+mn-cs"/>
                <a:sym typeface="Helvetica Light"/>
              </a:rPr>
              <a:t> to authentic site, e.g., </a:t>
            </a:r>
            <a:r>
              <a:rPr lang="en-US" sz="2800" dirty="0">
                <a:solidFill>
                  <a:schemeClr val="accent6"/>
                </a:solidFill>
              </a:rPr>
              <a:t>eBay</a:t>
            </a:r>
            <a:endParaRPr kumimoji="0" lang="he-IL" sz="28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6" name="Arrow: Down 5"/>
          <p:cNvSpPr/>
          <p:nvPr/>
        </p:nvSpPr>
        <p:spPr>
          <a:xfrm rot="16200000">
            <a:off x="4459158" y="2757460"/>
            <a:ext cx="335208" cy="3370071"/>
          </a:xfrm>
          <a:prstGeom prst="down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3" name="&quot;Not Allowed&quot; Symbol 2"/>
          <p:cNvSpPr/>
          <p:nvPr/>
        </p:nvSpPr>
        <p:spPr>
          <a:xfrm>
            <a:off x="3886200" y="4038600"/>
            <a:ext cx="1257300" cy="895350"/>
          </a:xfrm>
          <a:prstGeom prst="noSmoking">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7" name="Arrow: Bent-Up 6"/>
          <p:cNvSpPr/>
          <p:nvPr/>
        </p:nvSpPr>
        <p:spPr>
          <a:xfrm rot="5400000">
            <a:off x="1307910" y="5476736"/>
            <a:ext cx="1067078" cy="933450"/>
          </a:xfrm>
          <a:prstGeom prst="bentUp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880" y="5976311"/>
            <a:ext cx="10389638" cy="514338"/>
          </a:xfrm>
          <a:prstGeom prst="rect">
            <a:avLst/>
          </a:prstGeom>
        </p:spPr>
      </p:pic>
    </p:spTree>
    <p:extLst>
      <p:ext uri="{BB962C8B-B14F-4D97-AF65-F5344CB8AC3E}">
        <p14:creationId xmlns:p14="http://schemas.microsoft.com/office/powerpoint/2010/main" val="26602620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0">
                                            <p:txEl>
                                              <p:pRg st="6" end="6"/>
                                            </p:txEl>
                                          </p:spTgt>
                                        </p:tgtEl>
                                        <p:attrNameLst>
                                          <p:attrName>style.visibility</p:attrName>
                                        </p:attrNameLst>
                                      </p:cBhvr>
                                      <p:to>
                                        <p:strVal val="visible"/>
                                      </p:to>
                                    </p:set>
                                    <p:anim calcmode="lin" valueType="num">
                                      <p:cBhvr additive="base">
                                        <p:cTn id="31" dur="500" fill="hold"/>
                                        <p:tgtEl>
                                          <p:spTgt spid="13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0">
                                            <p:txEl>
                                              <p:pRg st="7" end="7"/>
                                            </p:txEl>
                                          </p:spTgt>
                                        </p:tgtEl>
                                        <p:attrNameLst>
                                          <p:attrName>style.visibility</p:attrName>
                                        </p:attrNameLst>
                                      </p:cBhvr>
                                      <p:to>
                                        <p:strVal val="visible"/>
                                      </p:to>
                                    </p:set>
                                    <p:anim calcmode="lin" valueType="num">
                                      <p:cBhvr additive="base">
                                        <p:cTn id="35" dur="500" fill="hold"/>
                                        <p:tgtEl>
                                          <p:spTgt spid="13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3"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Pop-Up Phishing Attack</a:t>
            </a: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22</a:t>
            </a:fld>
            <a:endParaRPr lang="he-IL"/>
          </a:p>
        </p:txBody>
      </p:sp>
      <p:pic>
        <p:nvPicPr>
          <p:cNvPr id="6" name="Picture 5">
            <a:extLst>
              <a:ext uri="{FF2B5EF4-FFF2-40B4-BE49-F238E27FC236}">
                <a16:creationId xmlns:a16="http://schemas.microsoft.com/office/drawing/2014/main" id="{CD815B98-5E1C-4186-B7B2-82800CFAF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980" y="3411227"/>
            <a:ext cx="10436547" cy="5909998"/>
          </a:xfrm>
          <a:prstGeom prst="rect">
            <a:avLst/>
          </a:prstGeom>
        </p:spPr>
      </p:pic>
    </p:spTree>
    <p:extLst>
      <p:ext uri="{BB962C8B-B14F-4D97-AF65-F5344CB8AC3E}">
        <p14:creationId xmlns:p14="http://schemas.microsoft.com/office/powerpoint/2010/main" val="351632561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Picture in Picture Pop-Up Phishing Attack</a:t>
            </a: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23</a:t>
            </a:fld>
            <a:endParaRPr lang="he-IL"/>
          </a:p>
        </p:txBody>
      </p:sp>
      <p:pic>
        <p:nvPicPr>
          <p:cNvPr id="6" name="Picture 5">
            <a:extLst>
              <a:ext uri="{FF2B5EF4-FFF2-40B4-BE49-F238E27FC236}">
                <a16:creationId xmlns:a16="http://schemas.microsoft.com/office/drawing/2014/main" id="{4FB11BC8-AC39-49B8-AACE-E8CDE3F64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764" y="3624945"/>
            <a:ext cx="10885272" cy="4937164"/>
          </a:xfrm>
          <a:prstGeom prst="rect">
            <a:avLst/>
          </a:prstGeom>
        </p:spPr>
      </p:pic>
    </p:spTree>
    <p:extLst>
      <p:ext uri="{BB962C8B-B14F-4D97-AF65-F5344CB8AC3E}">
        <p14:creationId xmlns:p14="http://schemas.microsoft.com/office/powerpoint/2010/main" val="25477763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pPr>
            <a:r>
              <a:rPr lang="en-US" altLang="en-US" dirty="0">
                <a:solidFill>
                  <a:schemeClr val="accent6"/>
                </a:solidFill>
              </a:rPr>
              <a:t>Advertisement with Pop-Up Phishing Attack</a:t>
            </a: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endParaRPr lang="en-US" altLang="en-US" sz="3200" dirty="0">
              <a:solidFill>
                <a:schemeClr val="accent6"/>
              </a:solidFill>
            </a:endParaRPr>
          </a:p>
          <a:p>
            <a:pPr>
              <a:lnSpc>
                <a:spcPct val="150000"/>
              </a:lnSpc>
              <a:spcBef>
                <a:spcPct val="20000"/>
              </a:spcBef>
            </a:pPr>
            <a:r>
              <a:rPr lang="en-US" altLang="en-US" sz="3200" dirty="0">
                <a:solidFill>
                  <a:schemeClr val="tx1"/>
                </a:solidFill>
              </a:rPr>
              <a:t>20 different variants for this attack type</a:t>
            </a: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24</a:t>
            </a:fld>
            <a:endParaRPr lang="he-IL"/>
          </a:p>
        </p:txBody>
      </p:sp>
      <p:pic>
        <p:nvPicPr>
          <p:cNvPr id="5" name="Picture 4">
            <a:extLst>
              <a:ext uri="{FF2B5EF4-FFF2-40B4-BE49-F238E27FC236}">
                <a16:creationId xmlns:a16="http://schemas.microsoft.com/office/drawing/2014/main" id="{0FC8EE69-4418-44E1-BB56-32323730F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169" y="3462537"/>
            <a:ext cx="9744213" cy="4568425"/>
          </a:xfrm>
          <a:prstGeom prst="rect">
            <a:avLst/>
          </a:prstGeom>
        </p:spPr>
      </p:pic>
    </p:spTree>
    <p:extLst>
      <p:ext uri="{BB962C8B-B14F-4D97-AF65-F5344CB8AC3E}">
        <p14:creationId xmlns:p14="http://schemas.microsoft.com/office/powerpoint/2010/main" val="856098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Change (fake) Links Attack</a:t>
            </a:r>
            <a:endParaRPr lang="en-US" altLang="en-US" sz="3200" dirty="0">
              <a:solidFill>
                <a:schemeClr val="tx1"/>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25</a:t>
            </a:fld>
            <a:endParaRPr lang="he-IL"/>
          </a:p>
        </p:txBody>
      </p:sp>
      <p:pic>
        <p:nvPicPr>
          <p:cNvPr id="1026" name="Picture 2" descr="Image result for website with facebook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3711241"/>
            <a:ext cx="5819775" cy="37557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mous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0406" y="6631837"/>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p:cNvSpPr/>
          <p:nvPr/>
        </p:nvSpPr>
        <p:spPr>
          <a:xfrm rot="16200000">
            <a:off x="8197734" y="3245069"/>
            <a:ext cx="335208" cy="3370071"/>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quot;Not Allowed&quot; Symbol 7"/>
          <p:cNvSpPr/>
          <p:nvPr/>
        </p:nvSpPr>
        <p:spPr>
          <a:xfrm>
            <a:off x="7736688" y="4482429"/>
            <a:ext cx="1257300" cy="895350"/>
          </a:xfrm>
          <a:prstGeom prst="noSmoking">
            <a:avLst/>
          </a:prstGeom>
          <a:solidFill>
            <a:srgbClr val="FF000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1028" name="Picture 4" descr="Image result for facebook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6991" y="3921760"/>
            <a:ext cx="1977989" cy="197798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Bent-Up 9"/>
          <p:cNvSpPr/>
          <p:nvPr/>
        </p:nvSpPr>
        <p:spPr>
          <a:xfrm rot="5400000">
            <a:off x="1654791" y="7701279"/>
            <a:ext cx="1067078" cy="933450"/>
          </a:xfrm>
          <a:prstGeom prst="bentUp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3" name="Picture 2"/>
          <p:cNvPicPr>
            <a:picLocks noChangeAspect="1"/>
          </p:cNvPicPr>
          <p:nvPr/>
        </p:nvPicPr>
        <p:blipFill>
          <a:blip r:embed="rId7"/>
          <a:stretch>
            <a:fillRect/>
          </a:stretch>
        </p:blipFill>
        <p:spPr>
          <a:xfrm>
            <a:off x="2889212" y="8307514"/>
            <a:ext cx="9694951" cy="476800"/>
          </a:xfrm>
          <a:prstGeom prst="rect">
            <a:avLst/>
          </a:prstGeom>
        </p:spPr>
      </p:pic>
    </p:spTree>
    <p:extLst>
      <p:ext uri="{BB962C8B-B14F-4D97-AF65-F5344CB8AC3E}">
        <p14:creationId xmlns:p14="http://schemas.microsoft.com/office/powerpoint/2010/main" val="5941273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Phishing Emails Attack</a:t>
            </a:r>
            <a:endParaRPr lang="en-US" altLang="en-US" sz="3200" dirty="0">
              <a:solidFill>
                <a:schemeClr val="tx1"/>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26</a:t>
            </a:fld>
            <a:endParaRPr lang="he-IL"/>
          </a:p>
        </p:txBody>
      </p:sp>
      <p:pic>
        <p:nvPicPr>
          <p:cNvPr id="6" name="Picture 5"/>
          <p:cNvPicPr>
            <a:picLocks noChangeAspect="1"/>
          </p:cNvPicPr>
          <p:nvPr/>
        </p:nvPicPr>
        <p:blipFill>
          <a:blip r:embed="rId3"/>
          <a:stretch>
            <a:fillRect/>
          </a:stretch>
        </p:blipFill>
        <p:spPr>
          <a:xfrm>
            <a:off x="4256242" y="4898387"/>
            <a:ext cx="5550596" cy="1782445"/>
          </a:xfrm>
          <a:prstGeom prst="rect">
            <a:avLst/>
          </a:prstGeom>
        </p:spPr>
      </p:pic>
      <p:pic>
        <p:nvPicPr>
          <p:cNvPr id="102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000" y="3878668"/>
            <a:ext cx="20955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mous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2869" y="6189552"/>
            <a:ext cx="835127" cy="835127"/>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4"/>
          <p:cNvSpPr/>
          <p:nvPr/>
        </p:nvSpPr>
        <p:spPr>
          <a:xfrm>
            <a:off x="6820433" y="7279993"/>
            <a:ext cx="368504" cy="606713"/>
          </a:xfrm>
          <a:prstGeom prst="down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p:cNvPicPr>
            <a:picLocks noChangeAspect="1"/>
          </p:cNvPicPr>
          <p:nvPr/>
        </p:nvPicPr>
        <p:blipFill>
          <a:blip r:embed="rId7"/>
          <a:stretch>
            <a:fillRect/>
          </a:stretch>
        </p:blipFill>
        <p:spPr>
          <a:xfrm>
            <a:off x="3956165" y="8068304"/>
            <a:ext cx="6097040" cy="719138"/>
          </a:xfrm>
          <a:prstGeom prst="rect">
            <a:avLst/>
          </a:prstGeom>
        </p:spPr>
      </p:pic>
    </p:spTree>
    <p:extLst>
      <p:ext uri="{BB962C8B-B14F-4D97-AF65-F5344CB8AC3E}">
        <p14:creationId xmlns:p14="http://schemas.microsoft.com/office/powerpoint/2010/main" val="21866902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Disconnections Attack</a:t>
            </a:r>
          </a:p>
          <a:p>
            <a:pPr lvl="1">
              <a:lnSpc>
                <a:spcPct val="150000"/>
              </a:lnSpc>
              <a:spcBef>
                <a:spcPct val="20000"/>
              </a:spcBef>
            </a:pPr>
            <a:r>
              <a:rPr lang="en-US" sz="2800" dirty="0">
                <a:solidFill>
                  <a:schemeClr val="accent6"/>
                </a:solidFill>
              </a:rPr>
              <a:t>Disconnecting</a:t>
            </a:r>
            <a:r>
              <a:rPr lang="en-US" sz="2800" dirty="0"/>
              <a:t> the user from an account she possesses (e.g., Facebook or Gmail)</a:t>
            </a:r>
          </a:p>
          <a:p>
            <a:pPr lvl="1">
              <a:lnSpc>
                <a:spcPct val="150000"/>
              </a:lnSpc>
              <a:spcBef>
                <a:spcPct val="20000"/>
              </a:spcBef>
            </a:pPr>
            <a:r>
              <a:rPr lang="en-US" altLang="en-US" sz="2800" b="1" dirty="0">
                <a:solidFill>
                  <a:schemeClr val="tx1"/>
                </a:solidFill>
              </a:rPr>
              <a:t>The goal</a:t>
            </a:r>
            <a:r>
              <a:rPr lang="en-US" altLang="en-US" sz="2800" dirty="0">
                <a:solidFill>
                  <a:schemeClr val="tx1"/>
                </a:solidFill>
              </a:rPr>
              <a:t>: </a:t>
            </a:r>
            <a:r>
              <a:rPr lang="en-US" sz="2800" dirty="0">
                <a:solidFill>
                  <a:schemeClr val="tx1"/>
                </a:solidFill>
              </a:rPr>
              <a:t>participants </a:t>
            </a:r>
            <a:r>
              <a:rPr lang="en-US" sz="2800" dirty="0">
                <a:solidFill>
                  <a:schemeClr val="accent6"/>
                </a:solidFill>
              </a:rPr>
              <a:t>get used to </a:t>
            </a:r>
            <a:r>
              <a:rPr lang="en-US" sz="2800" dirty="0">
                <a:solidFill>
                  <a:schemeClr val="tx1"/>
                </a:solidFill>
              </a:rPr>
              <a:t>being asked to </a:t>
            </a:r>
            <a:r>
              <a:rPr lang="en-US" sz="2800" dirty="0">
                <a:solidFill>
                  <a:schemeClr val="accent6"/>
                </a:solidFill>
              </a:rPr>
              <a:t>re-login</a:t>
            </a:r>
            <a:r>
              <a:rPr lang="en-US" sz="2800" dirty="0">
                <a:solidFill>
                  <a:schemeClr val="tx1"/>
                </a:solidFill>
              </a:rPr>
              <a:t> to these sites during (other) attacks</a:t>
            </a:r>
          </a:p>
          <a:p>
            <a:pPr lvl="2">
              <a:lnSpc>
                <a:spcPct val="150000"/>
              </a:lnSpc>
              <a:spcBef>
                <a:spcPct val="20000"/>
              </a:spcBef>
            </a:pPr>
            <a:r>
              <a:rPr lang="en-US" altLang="en-US" sz="2800" dirty="0">
                <a:solidFill>
                  <a:schemeClr val="tx1"/>
                </a:solidFill>
              </a:rPr>
              <a:t>Most users use cookies to skip the login form</a:t>
            </a: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27</a:t>
            </a:fld>
            <a:endParaRPr lang="he-IL"/>
          </a:p>
        </p:txBody>
      </p:sp>
      <p:pic>
        <p:nvPicPr>
          <p:cNvPr id="1026" name="Picture 2" descr="Image result for disconn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69850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41821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Images Identification Process Attack</a:t>
            </a:r>
          </a:p>
          <a:p>
            <a:pPr lvl="1">
              <a:lnSpc>
                <a:spcPct val="150000"/>
              </a:lnSpc>
              <a:spcBef>
                <a:spcPct val="20000"/>
              </a:spcBef>
            </a:pPr>
            <a:r>
              <a:rPr lang="en-US" altLang="en-US" sz="2800" dirty="0">
                <a:solidFill>
                  <a:schemeClr val="tx1"/>
                </a:solidFill>
              </a:rPr>
              <a:t>Relevant only for </a:t>
            </a:r>
            <a:r>
              <a:rPr lang="en-US" altLang="en-US" sz="2800" i="1" dirty="0">
                <a:solidFill>
                  <a:schemeClr val="accent6"/>
                </a:solidFill>
              </a:rPr>
              <a:t>Images</a:t>
            </a:r>
            <a:r>
              <a:rPr lang="en-US" altLang="en-US" sz="2800" dirty="0">
                <a:solidFill>
                  <a:schemeClr val="accent6"/>
                </a:solidFill>
              </a:rPr>
              <a:t> </a:t>
            </a:r>
            <a:r>
              <a:rPr lang="en-US" altLang="en-US" sz="2800" dirty="0">
                <a:solidFill>
                  <a:schemeClr val="tx1"/>
                </a:solidFill>
              </a:rPr>
              <a:t>group</a:t>
            </a:r>
          </a:p>
          <a:p>
            <a:pPr lvl="1">
              <a:lnSpc>
                <a:spcPct val="150000"/>
              </a:lnSpc>
              <a:spcBef>
                <a:spcPct val="20000"/>
              </a:spcBef>
            </a:pPr>
            <a:r>
              <a:rPr lang="en-US" sz="2800" dirty="0">
                <a:solidFill>
                  <a:schemeClr val="tx1"/>
                </a:solidFill>
              </a:rPr>
              <a:t>Display four images, where </a:t>
            </a:r>
            <a:r>
              <a:rPr lang="en-US" sz="2800" dirty="0">
                <a:solidFill>
                  <a:schemeClr val="accent6"/>
                </a:solidFill>
              </a:rPr>
              <a:t>none of them </a:t>
            </a:r>
            <a:r>
              <a:rPr lang="en-US" sz="2800" dirty="0">
                <a:solidFill>
                  <a:schemeClr val="tx1"/>
                </a:solidFill>
              </a:rPr>
              <a:t>is the one preselected by the user</a:t>
            </a:r>
            <a:endParaRPr lang="en-US" altLang="en-US" sz="2800" dirty="0">
              <a:solidFill>
                <a:schemeClr val="tx1"/>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28</a:t>
            </a:fld>
            <a:endParaRPr lang="he-IL"/>
          </a:p>
        </p:txBody>
      </p:sp>
      <p:pic>
        <p:nvPicPr>
          <p:cNvPr id="5" name="Picture 4"/>
          <p:cNvPicPr>
            <a:picLocks noChangeAspect="1"/>
          </p:cNvPicPr>
          <p:nvPr/>
        </p:nvPicPr>
        <p:blipFill>
          <a:blip r:embed="rId2"/>
          <a:stretch>
            <a:fillRect/>
          </a:stretch>
        </p:blipFill>
        <p:spPr>
          <a:xfrm>
            <a:off x="3017697" y="5690566"/>
            <a:ext cx="7886579" cy="3361359"/>
          </a:xfrm>
          <a:prstGeom prst="rect">
            <a:avLst/>
          </a:prstGeom>
        </p:spPr>
      </p:pic>
    </p:spTree>
    <p:extLst>
      <p:ext uri="{BB962C8B-B14F-4D97-AF65-F5344CB8AC3E}">
        <p14:creationId xmlns:p14="http://schemas.microsoft.com/office/powerpoint/2010/main" val="12778567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r>
              <a:rPr lang="en-US" dirty="0">
                <a:solidFill>
                  <a:schemeClr val="accent6"/>
                </a:solidFill>
              </a:rPr>
              <a:t>Attacks never used in previous experiments</a:t>
            </a:r>
          </a:p>
          <a:p>
            <a:pPr lvl="1"/>
            <a:r>
              <a:rPr lang="en-US" dirty="0"/>
              <a:t>Pop-up phishing, Picture in Picture Pop-up phishing, Advertisement with pop-up phishing, Changed (fake) Links, </a:t>
            </a:r>
            <a:r>
              <a:rPr lang="en-US" altLang="en-US" dirty="0"/>
              <a:t>Images Identification Process Attack</a:t>
            </a:r>
            <a:endParaRPr lang="en-US" dirty="0"/>
          </a:p>
          <a:p>
            <a:r>
              <a:rPr lang="en-US" dirty="0">
                <a:solidFill>
                  <a:schemeClr val="accent6"/>
                </a:solidFill>
              </a:rPr>
              <a:t>Attacks with and without private information</a:t>
            </a:r>
          </a:p>
          <a:p>
            <a:pPr lvl="1"/>
            <a:r>
              <a:rPr lang="en-US" dirty="0"/>
              <a:t>Pop-up phishing, Picture in Picture Pop-up phishing, Advertisement with pop-up phishing</a:t>
            </a:r>
            <a:endParaRPr lang="en-US" dirty="0">
              <a:solidFill>
                <a:schemeClr val="accent6"/>
              </a:solidFill>
            </a:endParaRPr>
          </a:p>
          <a:p>
            <a:pPr lvl="1"/>
            <a:endParaRPr lang="en-US" dirty="0"/>
          </a:p>
          <a:p>
            <a:pPr lvl="1"/>
            <a:endParaRPr lang="en-US" altLang="en-US" dirty="0">
              <a:solidFill>
                <a:schemeClr val="accent6"/>
              </a:solidFill>
            </a:endParaRPr>
          </a:p>
          <a:p>
            <a:pPr marL="444500" lvl="1" indent="0">
              <a:buNone/>
            </a:pPr>
            <a:endParaRPr lang="en-US" altLang="en-US" dirty="0">
              <a:solidFill>
                <a:schemeClr val="accent6"/>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29</a:t>
            </a:fld>
            <a:endParaRPr lang="he-IL"/>
          </a:p>
        </p:txBody>
      </p:sp>
    </p:spTree>
    <p:extLst>
      <p:ext uri="{BB962C8B-B14F-4D97-AF65-F5344CB8AC3E}">
        <p14:creationId xmlns:p14="http://schemas.microsoft.com/office/powerpoint/2010/main" val="314378579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hishing is the attempt to obtain sensitive information such as usernames, passwords, and credit card details (and, indirectly, money), often for malicious reasons, by disguising as a trustworthy ent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99" y="6869103"/>
            <a:ext cx="3316616" cy="2763847"/>
          </a:xfrm>
          <a:prstGeom prst="rect">
            <a:avLst/>
          </a:prstGeom>
          <a:noFill/>
          <a:extLst>
            <a:ext uri="{909E8E84-426E-40DD-AFC4-6F175D3DCCD1}">
              <a14:hiddenFill xmlns:a14="http://schemas.microsoft.com/office/drawing/2010/main">
                <a:solidFill>
                  <a:srgbClr val="FFFFFF"/>
                </a:solidFill>
              </a14:hiddenFill>
            </a:ext>
          </a:extLst>
        </p:spPr>
      </p:pic>
      <p:sp>
        <p:nvSpPr>
          <p:cNvPr id="129" name="Shape 129"/>
          <p:cNvSpPr>
            <a:spLocks noGrp="1"/>
          </p:cNvSpPr>
          <p:nvPr>
            <p:ph type="title"/>
          </p:nvPr>
        </p:nvSpPr>
        <p:spPr>
          <a:xfrm>
            <a:off x="952500" y="386134"/>
            <a:ext cx="11099800" cy="2159000"/>
          </a:xfrm>
          <a:prstGeom prst="rect">
            <a:avLst/>
          </a:prstGeom>
        </p:spPr>
        <p:txBody>
          <a:bodyPr/>
          <a:lstStyle/>
          <a:p>
            <a:r>
              <a:rPr lang="en-US" dirty="0"/>
              <a:t>Phishing</a:t>
            </a:r>
            <a:endParaRPr dirty="0"/>
          </a:p>
        </p:txBody>
      </p:sp>
      <p:sp>
        <p:nvSpPr>
          <p:cNvPr id="130" name="Shape 130"/>
          <p:cNvSpPr>
            <a:spLocks noGrp="1"/>
          </p:cNvSpPr>
          <p:nvPr>
            <p:ph type="body" idx="1"/>
          </p:nvPr>
        </p:nvSpPr>
        <p:spPr>
          <a:xfrm>
            <a:off x="952500" y="2704289"/>
            <a:ext cx="11099800" cy="6286500"/>
          </a:xfrm>
          <a:prstGeom prst="rect">
            <a:avLst/>
          </a:prstGeom>
        </p:spPr>
        <p:txBody>
          <a:bodyPr anchor="t">
            <a:normAutofit/>
          </a:bodyPr>
          <a:lstStyle/>
          <a:p>
            <a:pPr marL="0" indent="0" algn="ctr">
              <a:buNone/>
            </a:pPr>
            <a:r>
              <a:rPr lang="en-US" sz="4000" dirty="0"/>
              <a:t>An </a:t>
            </a:r>
            <a:r>
              <a:rPr lang="en-US" sz="4000" dirty="0">
                <a:solidFill>
                  <a:schemeClr val="accent6"/>
                </a:solidFill>
              </a:rPr>
              <a:t>attempt</a:t>
            </a:r>
            <a:r>
              <a:rPr lang="en-US" sz="4000" dirty="0"/>
              <a:t> to obtain </a:t>
            </a:r>
            <a:r>
              <a:rPr lang="en-US" sz="4000" b="1" dirty="0">
                <a:solidFill>
                  <a:schemeClr val="accent6"/>
                </a:solidFill>
              </a:rPr>
              <a:t>sensitive</a:t>
            </a:r>
            <a:r>
              <a:rPr lang="en-US" sz="4000" b="1" dirty="0"/>
              <a:t> </a:t>
            </a:r>
            <a:r>
              <a:rPr lang="en-US" sz="4000" b="1" dirty="0">
                <a:solidFill>
                  <a:schemeClr val="accent6"/>
                </a:solidFill>
              </a:rPr>
              <a:t>information</a:t>
            </a:r>
            <a:r>
              <a:rPr lang="en-US" sz="4000" dirty="0"/>
              <a:t> </a:t>
            </a:r>
          </a:p>
          <a:p>
            <a:pPr marL="0" indent="0" algn="ctr">
              <a:buNone/>
            </a:pPr>
            <a:r>
              <a:rPr lang="en-US" sz="3200" dirty="0"/>
              <a:t>such as usernames, passwords, and credit card details </a:t>
            </a:r>
          </a:p>
          <a:p>
            <a:pPr marL="0" indent="0" algn="ctr">
              <a:buNone/>
            </a:pPr>
            <a:r>
              <a:rPr lang="en-US" sz="4000" dirty="0"/>
              <a:t>By a </a:t>
            </a:r>
            <a:r>
              <a:rPr lang="en-US" sz="4000" b="1" dirty="0">
                <a:solidFill>
                  <a:schemeClr val="accent6"/>
                </a:solidFill>
              </a:rPr>
              <a:t>malicious</a:t>
            </a:r>
            <a:r>
              <a:rPr lang="en-US" sz="4000" dirty="0"/>
              <a:t> party</a:t>
            </a:r>
          </a:p>
          <a:p>
            <a:pPr marL="0" indent="0" algn="ctr">
              <a:buNone/>
            </a:pPr>
            <a:r>
              <a:rPr lang="en-US" sz="3200" dirty="0"/>
              <a:t>which </a:t>
            </a:r>
            <a:r>
              <a:rPr lang="en-US" sz="3200" dirty="0">
                <a:solidFill>
                  <a:schemeClr val="accent6"/>
                </a:solidFill>
              </a:rPr>
              <a:t>disguises as a trustworthy</a:t>
            </a:r>
            <a:endParaRPr lang="en-US" altLang="en-US" sz="3200" dirty="0">
              <a:solidFill>
                <a:schemeClr val="tx1"/>
              </a:solidFill>
            </a:endParaRPr>
          </a:p>
        </p:txBody>
      </p:sp>
      <p:sp>
        <p:nvSpPr>
          <p:cNvPr id="6" name="Slide Number Placeholder 5"/>
          <p:cNvSpPr>
            <a:spLocks noGrp="1"/>
          </p:cNvSpPr>
          <p:nvPr>
            <p:ph type="sldNum" sz="quarter" idx="2"/>
          </p:nvPr>
        </p:nvSpPr>
        <p:spPr/>
        <p:txBody>
          <a:bodyPr/>
          <a:lstStyle/>
          <a:p>
            <a:fld id="{86CB4B4D-7CA3-9044-876B-883B54F8677D}" type="slidenum">
              <a:rPr lang="he-IL" smtClean="0"/>
              <a:t>3</a:t>
            </a:fld>
            <a:endParaRPr lang="he-IL"/>
          </a:p>
        </p:txBody>
      </p:sp>
    </p:spTree>
    <p:extLst>
      <p:ext uri="{BB962C8B-B14F-4D97-AF65-F5344CB8AC3E}">
        <p14:creationId xmlns:p14="http://schemas.microsoft.com/office/powerpoint/2010/main" val="225385445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Phishing Attacks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Categorization of the attacks in use</a:t>
            </a:r>
            <a:endParaRPr lang="en-US" dirty="0"/>
          </a:p>
          <a:p>
            <a:pPr lvl="1"/>
            <a:endParaRPr lang="en-US" altLang="en-US" dirty="0">
              <a:solidFill>
                <a:schemeClr val="accent6"/>
              </a:solidFill>
            </a:endParaRPr>
          </a:p>
          <a:p>
            <a:pPr marL="444500" lvl="1" indent="0">
              <a:buNone/>
            </a:pPr>
            <a:endParaRPr lang="en-US" altLang="en-US" dirty="0">
              <a:solidFill>
                <a:schemeClr val="accent6"/>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30</a:t>
            </a:fld>
            <a:endParaRPr lang="he-IL"/>
          </a:p>
        </p:txBody>
      </p:sp>
      <p:pic>
        <p:nvPicPr>
          <p:cNvPr id="5" name="Picture 4"/>
          <p:cNvPicPr>
            <a:picLocks noChangeAspect="1"/>
          </p:cNvPicPr>
          <p:nvPr/>
        </p:nvPicPr>
        <p:blipFill>
          <a:blip r:embed="rId2"/>
          <a:stretch>
            <a:fillRect/>
          </a:stretch>
        </p:blipFill>
        <p:spPr>
          <a:xfrm>
            <a:off x="1710781" y="4010660"/>
            <a:ext cx="9583237" cy="3167063"/>
          </a:xfrm>
          <a:prstGeom prst="rect">
            <a:avLst/>
          </a:prstGeom>
        </p:spPr>
      </p:pic>
    </p:spTree>
    <p:extLst>
      <p:ext uri="{BB962C8B-B14F-4D97-AF65-F5344CB8AC3E}">
        <p14:creationId xmlns:p14="http://schemas.microsoft.com/office/powerpoint/2010/main" val="176958436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dirty="0">
                <a:solidFill>
                  <a:schemeClr val="tx1"/>
                </a:solidFill>
                <a:sym typeface="Helvetica"/>
              </a:rPr>
              <a:t>Introduction</a:t>
            </a:r>
            <a:endParaRPr sz="4000" dirty="0">
              <a:solidFill>
                <a:schemeClr val="tx1"/>
              </a:solidFill>
              <a:sym typeface="Helvetica"/>
            </a:endParaRPr>
          </a:p>
          <a:p>
            <a:pPr marL="444499" indent="-444499">
              <a:defRPr sz="4000"/>
            </a:pPr>
            <a:r>
              <a:rPr lang="en-US" sz="4000" dirty="0"/>
              <a:t>Anti-Phishing Defenses</a:t>
            </a:r>
          </a:p>
          <a:p>
            <a:pPr marL="444499" indent="-444499">
              <a:defRPr sz="4000"/>
            </a:pPr>
            <a:r>
              <a:rPr lang="en-US" sz="4000" dirty="0"/>
              <a:t>Phishing Attacks</a:t>
            </a:r>
          </a:p>
          <a:p>
            <a:pPr marL="444499" indent="-444499">
              <a:defRPr sz="4000"/>
            </a:pPr>
            <a:r>
              <a:rPr lang="en-US" sz="4000" b="1" dirty="0">
                <a:solidFill>
                  <a:schemeClr val="accent6"/>
                </a:solidFill>
              </a:rPr>
              <a:t>Hypotheses</a:t>
            </a:r>
            <a:endParaRPr lang="en-US" b="1" dirty="0">
              <a:solidFill>
                <a:schemeClr val="accent6"/>
              </a:solidFill>
            </a:endParaRPr>
          </a:p>
          <a:p>
            <a:pPr marL="444499" indent="-444499">
              <a:defRPr sz="4000"/>
            </a:pPr>
            <a:r>
              <a:rPr lang="en-US" dirty="0"/>
              <a:t>Experiment Results &amp; Analysis</a:t>
            </a:r>
          </a:p>
          <a:p>
            <a:pPr marL="444499" indent="-444499">
              <a:defRPr sz="4000"/>
            </a:pPr>
            <a:r>
              <a:rPr lang="en-US" dirty="0"/>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31</a:t>
            </a:fld>
            <a:endParaRPr lang="he-IL"/>
          </a:p>
        </p:txBody>
      </p:sp>
    </p:spTree>
    <p:extLst>
      <p:ext uri="{BB962C8B-B14F-4D97-AF65-F5344CB8AC3E}">
        <p14:creationId xmlns:p14="http://schemas.microsoft.com/office/powerpoint/2010/main" val="253512049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Hypotheses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sz="4000" dirty="0">
                <a:solidFill>
                  <a:schemeClr val="accent6"/>
                </a:solidFill>
              </a:rPr>
              <a:t>Browser Interaction Defenses</a:t>
            </a:r>
          </a:p>
          <a:p>
            <a:pPr>
              <a:lnSpc>
                <a:spcPct val="150000"/>
              </a:lnSpc>
              <a:spcBef>
                <a:spcPct val="20000"/>
              </a:spcBef>
              <a:buFont typeface="Arial" panose="020B0604020202020204" pitchFamily="34" charset="0"/>
              <a:buChar char="•"/>
            </a:pPr>
            <a:r>
              <a:rPr lang="en-US" sz="4000" dirty="0">
                <a:solidFill>
                  <a:schemeClr val="accent6"/>
                </a:solidFill>
              </a:rPr>
              <a:t>Training with Game and Feedback</a:t>
            </a:r>
          </a:p>
          <a:p>
            <a:pPr>
              <a:lnSpc>
                <a:spcPct val="150000"/>
              </a:lnSpc>
              <a:spcBef>
                <a:spcPct val="20000"/>
              </a:spcBef>
              <a:buFont typeface="Arial" panose="020B0604020202020204" pitchFamily="34" charset="0"/>
              <a:buChar char="•"/>
            </a:pPr>
            <a:r>
              <a:rPr lang="en-US" sz="4000" dirty="0">
                <a:solidFill>
                  <a:schemeClr val="accent6"/>
                </a:solidFill>
              </a:rPr>
              <a:t>Long Term Realistic Evaluation</a:t>
            </a:r>
          </a:p>
          <a:p>
            <a:pPr>
              <a:lnSpc>
                <a:spcPct val="150000"/>
              </a:lnSpc>
              <a:spcBef>
                <a:spcPct val="20000"/>
              </a:spcBef>
              <a:buFont typeface="Arial" panose="020B0604020202020204" pitchFamily="34" charset="0"/>
              <a:buChar char="•"/>
            </a:pPr>
            <a:r>
              <a:rPr lang="en-US" sz="4000" dirty="0">
                <a:solidFill>
                  <a:schemeClr val="accent6"/>
                </a:solidFill>
              </a:rPr>
              <a:t>User Privacy</a:t>
            </a:r>
            <a:endParaRPr lang="en-US" altLang="en-US" sz="4000" dirty="0">
              <a:solidFill>
                <a:schemeClr val="accent6"/>
              </a:solidFill>
              <a:sym typeface="Helvetica Neue"/>
            </a:endParaRPr>
          </a:p>
          <a:p>
            <a:pPr lvl="1">
              <a:lnSpc>
                <a:spcPct val="150000"/>
              </a:lnSpc>
              <a:spcBef>
                <a:spcPct val="20000"/>
              </a:spcBef>
              <a:buFont typeface="Arial" panose="020B0604020202020204" pitchFamily="34" charset="0"/>
              <a:buChar char="•"/>
            </a:pPr>
            <a:endParaRPr lang="en-US" b="1" dirty="0">
              <a:solidFill>
                <a:schemeClr val="accent5"/>
              </a:solidFill>
            </a:endParaRPr>
          </a:p>
          <a:p>
            <a:pPr lvl="1">
              <a:lnSpc>
                <a:spcPct val="150000"/>
              </a:lnSpc>
              <a:spcBef>
                <a:spcPct val="20000"/>
              </a:spcBef>
              <a:buFont typeface="Arial" panose="020B0604020202020204" pitchFamily="34" charset="0"/>
              <a:buChar char="•"/>
            </a:pPr>
            <a:endParaRPr lang="en-US" altLang="en-US"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32</a:t>
            </a:fld>
            <a:endParaRPr lang="he-IL"/>
          </a:p>
        </p:txBody>
      </p:sp>
    </p:spTree>
    <p:extLst>
      <p:ext uri="{BB962C8B-B14F-4D97-AF65-F5344CB8AC3E}">
        <p14:creationId xmlns:p14="http://schemas.microsoft.com/office/powerpoint/2010/main" val="101829994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52500" y="742212"/>
            <a:ext cx="11099800" cy="2159000"/>
          </a:xfrm>
          <a:prstGeom prst="rect">
            <a:avLst/>
          </a:prstGeom>
        </p:spPr>
        <p:txBody>
          <a:bodyPr>
            <a:normAutofit fontScale="90000"/>
          </a:bodyPr>
          <a:lstStyle/>
          <a:p>
            <a:r>
              <a:rPr lang="en-US" dirty="0"/>
              <a:t>Hypotheses (1/4): </a:t>
            </a:r>
            <a:r>
              <a:rPr lang="en-US" dirty="0">
                <a:solidFill>
                  <a:schemeClr val="accent6"/>
                </a:solidFill>
              </a:rPr>
              <a:t>Browser Interaction Defenses</a:t>
            </a:r>
            <a:br>
              <a:rPr lang="en-US" dirty="0">
                <a:solidFill>
                  <a:schemeClr val="accent6"/>
                </a:solidFill>
              </a:rPr>
            </a:b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t>Browsing interaction defenses will have </a:t>
            </a:r>
            <a:r>
              <a:rPr lang="en-US" dirty="0">
                <a:solidFill>
                  <a:schemeClr val="accent6"/>
                </a:solidFill>
              </a:rPr>
              <a:t>better detection </a:t>
            </a:r>
            <a:r>
              <a:rPr lang="en-US" dirty="0"/>
              <a:t>and </a:t>
            </a:r>
            <a:r>
              <a:rPr lang="en-US" dirty="0">
                <a:solidFill>
                  <a:schemeClr val="accent6"/>
                </a:solidFill>
              </a:rPr>
              <a:t>worse usability</a:t>
            </a:r>
          </a:p>
          <a:p>
            <a:pPr>
              <a:lnSpc>
                <a:spcPct val="150000"/>
              </a:lnSpc>
              <a:spcBef>
                <a:spcPct val="20000"/>
              </a:spcBef>
              <a:buFont typeface="Arial" panose="020B0604020202020204" pitchFamily="34" charset="0"/>
              <a:buChar char="•"/>
            </a:pPr>
            <a:r>
              <a:rPr lang="en-US" dirty="0"/>
              <a:t>The </a:t>
            </a:r>
            <a:r>
              <a:rPr lang="en-US" i="1" dirty="0">
                <a:solidFill>
                  <a:schemeClr val="accent6"/>
                </a:solidFill>
              </a:rPr>
              <a:t>Images</a:t>
            </a:r>
            <a:r>
              <a:rPr lang="en-US" dirty="0"/>
              <a:t> and the </a:t>
            </a:r>
            <a:r>
              <a:rPr lang="en-US" i="1" dirty="0">
                <a:solidFill>
                  <a:schemeClr val="accent6"/>
                </a:solidFill>
              </a:rPr>
              <a:t>Button</a:t>
            </a:r>
            <a:r>
              <a:rPr lang="en-US" dirty="0"/>
              <a:t> mechanisms are roughly </a:t>
            </a:r>
            <a:r>
              <a:rPr lang="en-US" dirty="0">
                <a:solidFill>
                  <a:schemeClr val="accent6"/>
                </a:solidFill>
              </a:rPr>
              <a:t>equally effective </a:t>
            </a:r>
            <a:r>
              <a:rPr lang="en-US" dirty="0"/>
              <a:t>in their detection, </a:t>
            </a:r>
            <a:br>
              <a:rPr lang="en-US" dirty="0"/>
            </a:br>
            <a:r>
              <a:rPr lang="en-US" dirty="0"/>
              <a:t>but the Images group is </a:t>
            </a:r>
            <a:r>
              <a:rPr lang="en-US" dirty="0">
                <a:solidFill>
                  <a:schemeClr val="accent6"/>
                </a:solidFill>
              </a:rPr>
              <a:t>less usable</a:t>
            </a:r>
            <a:endParaRPr lang="en-US" b="1" dirty="0">
              <a:solidFill>
                <a:schemeClr val="accent6"/>
              </a:solidFill>
            </a:endParaRPr>
          </a:p>
          <a:p>
            <a:pPr lvl="1">
              <a:lnSpc>
                <a:spcPct val="150000"/>
              </a:lnSpc>
              <a:spcBef>
                <a:spcPct val="20000"/>
              </a:spcBef>
              <a:buFont typeface="Arial" panose="020B0604020202020204" pitchFamily="34" charset="0"/>
              <a:buChar char="•"/>
            </a:pPr>
            <a:endParaRPr lang="en-US" altLang="en-US"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33</a:t>
            </a:fld>
            <a:endParaRPr lang="he-IL"/>
          </a:p>
        </p:txBody>
      </p:sp>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301" y="6178147"/>
            <a:ext cx="708025" cy="6506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 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6146" y="2926549"/>
            <a:ext cx="1150952" cy="1150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 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6824" y="4731985"/>
            <a:ext cx="1150952" cy="11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04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rmAutofit fontScale="92500" lnSpcReduction="10000"/>
          </a:bodyPr>
          <a:lstStyle/>
          <a:p>
            <a:pPr>
              <a:lnSpc>
                <a:spcPct val="150000"/>
              </a:lnSpc>
              <a:spcBef>
                <a:spcPct val="20000"/>
              </a:spcBef>
              <a:buFont typeface="Arial" panose="020B0604020202020204" pitchFamily="34" charset="0"/>
              <a:buChar char="•"/>
            </a:pPr>
            <a:r>
              <a:rPr lang="en-US" b="1" dirty="0">
                <a:solidFill>
                  <a:schemeClr val="accent6"/>
                </a:solidFill>
              </a:rPr>
              <a:t>Continuous </a:t>
            </a:r>
            <a:r>
              <a:rPr lang="en-US" dirty="0"/>
              <a:t>training </a:t>
            </a:r>
            <a:r>
              <a:rPr lang="en-US" dirty="0">
                <a:solidFill>
                  <a:schemeClr val="accent6"/>
                </a:solidFill>
              </a:rPr>
              <a:t>improves detection </a:t>
            </a:r>
            <a:r>
              <a:rPr lang="en-US" dirty="0"/>
              <a:t>and </a:t>
            </a:r>
            <a:r>
              <a:rPr lang="en-US" dirty="0">
                <a:solidFill>
                  <a:schemeClr val="accent6"/>
                </a:solidFill>
              </a:rPr>
              <a:t>reduces usability</a:t>
            </a:r>
          </a:p>
          <a:p>
            <a:pPr>
              <a:lnSpc>
                <a:spcPct val="150000"/>
              </a:lnSpc>
              <a:spcBef>
                <a:spcPct val="20000"/>
              </a:spcBef>
              <a:buFont typeface="Arial" panose="020B0604020202020204" pitchFamily="34" charset="0"/>
              <a:buChar char="•"/>
            </a:pPr>
            <a:r>
              <a:rPr lang="en-US" b="1" dirty="0">
                <a:solidFill>
                  <a:schemeClr val="accent6"/>
                </a:solidFill>
              </a:rPr>
              <a:t>One-time</a:t>
            </a:r>
            <a:r>
              <a:rPr lang="en-US" dirty="0"/>
              <a:t> </a:t>
            </a:r>
            <a:r>
              <a:rPr lang="en-US" dirty="0">
                <a:solidFill>
                  <a:schemeClr val="accent6"/>
                </a:solidFill>
              </a:rPr>
              <a:t>training</a:t>
            </a:r>
            <a:r>
              <a:rPr lang="en-US" dirty="0"/>
              <a:t> also improves detection, but this improvement </a:t>
            </a:r>
            <a:r>
              <a:rPr lang="en-US" dirty="0">
                <a:solidFill>
                  <a:schemeClr val="accent6"/>
                </a:solidFill>
              </a:rPr>
              <a:t>deteriorate over time</a:t>
            </a:r>
          </a:p>
          <a:p>
            <a:pPr>
              <a:lnSpc>
                <a:spcPct val="150000"/>
              </a:lnSpc>
              <a:spcBef>
                <a:spcPct val="20000"/>
              </a:spcBef>
              <a:buFont typeface="Arial" panose="020B0604020202020204" pitchFamily="34" charset="0"/>
              <a:buChar char="•"/>
            </a:pPr>
            <a:r>
              <a:rPr lang="en-US" dirty="0"/>
              <a:t>Higher training frequency </a:t>
            </a:r>
            <a:r>
              <a:rPr lang="en-US" dirty="0">
                <a:solidFill>
                  <a:schemeClr val="accent6"/>
                </a:solidFill>
              </a:rPr>
              <a:t>improves detection </a:t>
            </a:r>
            <a:r>
              <a:rPr lang="en-US" dirty="0"/>
              <a:t>and </a:t>
            </a:r>
            <a:r>
              <a:rPr lang="en-US" dirty="0">
                <a:solidFill>
                  <a:schemeClr val="accent6"/>
                </a:solidFill>
              </a:rPr>
              <a:t>reduces usability</a:t>
            </a:r>
          </a:p>
          <a:p>
            <a:pPr>
              <a:lnSpc>
                <a:spcPct val="150000"/>
              </a:lnSpc>
              <a:spcBef>
                <a:spcPct val="20000"/>
              </a:spcBef>
              <a:buFont typeface="Arial" panose="020B0604020202020204" pitchFamily="34" charset="0"/>
              <a:buChar char="•"/>
            </a:pPr>
            <a:r>
              <a:rPr lang="en-US" dirty="0"/>
              <a:t>Score feedback mechanism improves both </a:t>
            </a:r>
            <a:r>
              <a:rPr lang="en-US" dirty="0">
                <a:solidFill>
                  <a:schemeClr val="accent6"/>
                </a:solidFill>
              </a:rPr>
              <a:t>detection </a:t>
            </a:r>
            <a:r>
              <a:rPr lang="en-US" dirty="0">
                <a:solidFill>
                  <a:schemeClr val="tx1"/>
                </a:solidFill>
              </a:rPr>
              <a:t>and </a:t>
            </a:r>
            <a:r>
              <a:rPr lang="en-US" dirty="0">
                <a:solidFill>
                  <a:schemeClr val="accent6"/>
                </a:solidFill>
              </a:rPr>
              <a:t>usability</a:t>
            </a:r>
          </a:p>
          <a:p>
            <a:pPr lvl="1">
              <a:lnSpc>
                <a:spcPct val="150000"/>
              </a:lnSpc>
              <a:spcBef>
                <a:spcPct val="20000"/>
              </a:spcBef>
              <a:buFont typeface="Arial" panose="020B0604020202020204" pitchFamily="34" charset="0"/>
              <a:buChar char="•"/>
            </a:pPr>
            <a:endParaRPr lang="en-US" altLang="en-US"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34</a:t>
            </a:fld>
            <a:endParaRPr lang="he-IL"/>
          </a:p>
        </p:txBody>
      </p:sp>
      <p:sp>
        <p:nvSpPr>
          <p:cNvPr id="8" name="Shape 129"/>
          <p:cNvSpPr>
            <a:spLocks noGrp="1"/>
          </p:cNvSpPr>
          <p:nvPr>
            <p:ph type="title"/>
          </p:nvPr>
        </p:nvSpPr>
        <p:spPr>
          <a:xfrm>
            <a:off x="946150" y="1343025"/>
            <a:ext cx="11099800" cy="2159000"/>
          </a:xfrm>
          <a:prstGeom prst="rect">
            <a:avLst/>
          </a:prstGeom>
        </p:spPr>
        <p:txBody>
          <a:bodyPr>
            <a:normAutofit fontScale="90000"/>
          </a:bodyPr>
          <a:lstStyle/>
          <a:p>
            <a:r>
              <a:rPr lang="en-US" dirty="0"/>
              <a:t>Hypotheses (2/4): </a:t>
            </a:r>
            <a:r>
              <a:rPr lang="en-US" dirty="0">
                <a:solidFill>
                  <a:schemeClr val="accent6"/>
                </a:solidFill>
              </a:rPr>
              <a:t>Training with Game and Feedback</a:t>
            </a:r>
            <a:br>
              <a:rPr lang="en-US" dirty="0">
                <a:solidFill>
                  <a:schemeClr val="accent6"/>
                </a:solidFill>
              </a:rPr>
            </a:br>
            <a:br>
              <a:rPr lang="en-US" dirty="0">
                <a:solidFill>
                  <a:schemeClr val="accent6"/>
                </a:solidFill>
              </a:rPr>
            </a:br>
            <a:endParaRPr dirty="0"/>
          </a:p>
        </p:txBody>
      </p:sp>
      <p:pic>
        <p:nvPicPr>
          <p:cNvPr id="9"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6146" y="2926549"/>
            <a:ext cx="1150952" cy="11509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6146" y="4469584"/>
            <a:ext cx="1150952" cy="11509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4000" y="5984511"/>
            <a:ext cx="1150952" cy="11509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6146" y="7566417"/>
            <a:ext cx="1150952" cy="11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55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t>The results of a </a:t>
            </a:r>
            <a:r>
              <a:rPr lang="en-US" dirty="0">
                <a:solidFill>
                  <a:schemeClr val="accent6"/>
                </a:solidFill>
              </a:rPr>
              <a:t>short-term</a:t>
            </a:r>
            <a:r>
              <a:rPr lang="en-US" dirty="0"/>
              <a:t> experiment are </a:t>
            </a:r>
            <a:r>
              <a:rPr lang="en-US" dirty="0">
                <a:solidFill>
                  <a:schemeClr val="accent6"/>
                </a:solidFill>
              </a:rPr>
              <a:t>not a reliable indicator</a:t>
            </a:r>
            <a:r>
              <a:rPr lang="en-US" dirty="0"/>
              <a:t> for the results of a </a:t>
            </a:r>
            <a:r>
              <a:rPr lang="en-US" dirty="0">
                <a:solidFill>
                  <a:schemeClr val="accent6"/>
                </a:solidFill>
              </a:rPr>
              <a:t>long-term</a:t>
            </a:r>
            <a:r>
              <a:rPr lang="en-US" dirty="0"/>
              <a:t> experiment</a:t>
            </a:r>
          </a:p>
        </p:txBody>
      </p:sp>
      <p:sp>
        <p:nvSpPr>
          <p:cNvPr id="2" name="Slide Number Placeholder 1"/>
          <p:cNvSpPr>
            <a:spLocks noGrp="1"/>
          </p:cNvSpPr>
          <p:nvPr>
            <p:ph type="sldNum" sz="quarter" idx="2"/>
          </p:nvPr>
        </p:nvSpPr>
        <p:spPr/>
        <p:txBody>
          <a:bodyPr/>
          <a:lstStyle/>
          <a:p>
            <a:fld id="{86CB4B4D-7CA3-9044-876B-883B54F8677D}" type="slidenum">
              <a:rPr lang="he-IL" smtClean="0"/>
              <a:t>35</a:t>
            </a:fld>
            <a:endParaRPr lang="he-IL"/>
          </a:p>
        </p:txBody>
      </p:sp>
      <p:sp>
        <p:nvSpPr>
          <p:cNvPr id="6" name="Shape 129"/>
          <p:cNvSpPr>
            <a:spLocks noGrp="1"/>
          </p:cNvSpPr>
          <p:nvPr>
            <p:ph type="title"/>
          </p:nvPr>
        </p:nvSpPr>
        <p:spPr>
          <a:xfrm>
            <a:off x="946150" y="1343025"/>
            <a:ext cx="11099800" cy="2159000"/>
          </a:xfrm>
          <a:prstGeom prst="rect">
            <a:avLst/>
          </a:prstGeom>
        </p:spPr>
        <p:txBody>
          <a:bodyPr>
            <a:normAutofit fontScale="90000"/>
          </a:bodyPr>
          <a:lstStyle/>
          <a:p>
            <a:r>
              <a:rPr lang="en-US" dirty="0"/>
              <a:t>Hypotheses (3/4): </a:t>
            </a:r>
            <a:r>
              <a:rPr lang="en-US" dirty="0">
                <a:solidFill>
                  <a:schemeClr val="accent6"/>
                </a:solidFill>
              </a:rPr>
              <a:t>Long Term Realistic Evaluation</a:t>
            </a:r>
            <a:br>
              <a:rPr lang="en-US" dirty="0">
                <a:solidFill>
                  <a:schemeClr val="accent6"/>
                </a:solidFill>
              </a:rPr>
            </a:br>
            <a:br>
              <a:rPr lang="en-US" dirty="0">
                <a:solidFill>
                  <a:schemeClr val="accent6"/>
                </a:solidFill>
              </a:rPr>
            </a:br>
            <a:endParaRPr dirty="0"/>
          </a:p>
        </p:txBody>
      </p:sp>
      <p:pic>
        <p:nvPicPr>
          <p:cNvPr id="7"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0474" y="3107524"/>
            <a:ext cx="1150952" cy="11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175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dirty="0"/>
              <a:t>Phishing attacks that display </a:t>
            </a:r>
            <a:r>
              <a:rPr lang="en-US" dirty="0">
                <a:solidFill>
                  <a:schemeClr val="accent6"/>
                </a:solidFill>
              </a:rPr>
              <a:t>private information </a:t>
            </a:r>
            <a:r>
              <a:rPr lang="en-US" dirty="0"/>
              <a:t>of the victim, have a </a:t>
            </a:r>
            <a:r>
              <a:rPr lang="en-US" dirty="0">
                <a:solidFill>
                  <a:schemeClr val="accent6"/>
                </a:solidFill>
              </a:rPr>
              <a:t>lower detection rate</a:t>
            </a:r>
          </a:p>
        </p:txBody>
      </p:sp>
      <p:sp>
        <p:nvSpPr>
          <p:cNvPr id="2" name="Slide Number Placeholder 1"/>
          <p:cNvSpPr>
            <a:spLocks noGrp="1"/>
          </p:cNvSpPr>
          <p:nvPr>
            <p:ph type="sldNum" sz="quarter" idx="2"/>
          </p:nvPr>
        </p:nvSpPr>
        <p:spPr/>
        <p:txBody>
          <a:bodyPr/>
          <a:lstStyle/>
          <a:p>
            <a:fld id="{86CB4B4D-7CA3-9044-876B-883B54F8677D}" type="slidenum">
              <a:rPr lang="he-IL" smtClean="0"/>
              <a:t>36</a:t>
            </a:fld>
            <a:endParaRPr lang="he-IL"/>
          </a:p>
        </p:txBody>
      </p:sp>
      <p:sp>
        <p:nvSpPr>
          <p:cNvPr id="6" name="Shape 129"/>
          <p:cNvSpPr>
            <a:spLocks noGrp="1"/>
          </p:cNvSpPr>
          <p:nvPr>
            <p:ph type="title"/>
          </p:nvPr>
        </p:nvSpPr>
        <p:spPr>
          <a:xfrm>
            <a:off x="946150" y="1343025"/>
            <a:ext cx="11099800" cy="2159000"/>
          </a:xfrm>
          <a:prstGeom prst="rect">
            <a:avLst/>
          </a:prstGeom>
        </p:spPr>
        <p:txBody>
          <a:bodyPr>
            <a:normAutofit fontScale="90000"/>
          </a:bodyPr>
          <a:lstStyle/>
          <a:p>
            <a:r>
              <a:rPr lang="en-US" dirty="0"/>
              <a:t>Hypotheses (4/4): </a:t>
            </a:r>
            <a:r>
              <a:rPr lang="en-US" dirty="0">
                <a:solidFill>
                  <a:schemeClr val="accent6"/>
                </a:solidFill>
              </a:rPr>
              <a:t>User Privacy</a:t>
            </a:r>
            <a:br>
              <a:rPr lang="en-US" dirty="0">
                <a:solidFill>
                  <a:schemeClr val="accent6"/>
                </a:solidFill>
              </a:rPr>
            </a:br>
            <a:br>
              <a:rPr lang="en-US" dirty="0">
                <a:solidFill>
                  <a:schemeClr val="accent6"/>
                </a:solidFill>
              </a:rPr>
            </a:br>
            <a:endParaRPr dirty="0"/>
          </a:p>
        </p:txBody>
      </p:sp>
      <p:pic>
        <p:nvPicPr>
          <p:cNvPr id="5" name="Picture 2" descr="Image result for v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3174" y="3107524"/>
            <a:ext cx="1150952" cy="115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438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dirty="0">
                <a:solidFill>
                  <a:schemeClr val="tx1"/>
                </a:solidFill>
                <a:sym typeface="Helvetica"/>
              </a:rPr>
              <a:t>Introduction</a:t>
            </a:r>
            <a:endParaRPr sz="4000" dirty="0">
              <a:solidFill>
                <a:schemeClr val="tx1"/>
              </a:solidFill>
              <a:sym typeface="Helvetica"/>
            </a:endParaRPr>
          </a:p>
          <a:p>
            <a:pPr marL="444499" indent="-444499">
              <a:defRPr sz="4000"/>
            </a:pPr>
            <a:r>
              <a:rPr lang="en-US" sz="4000" dirty="0"/>
              <a:t>Anti-Phishing Defenses</a:t>
            </a:r>
          </a:p>
          <a:p>
            <a:pPr marL="444499" indent="-444499">
              <a:defRPr sz="4000"/>
            </a:pPr>
            <a:r>
              <a:rPr lang="en-US" sz="4000" dirty="0"/>
              <a:t>Phishing Attacks</a:t>
            </a:r>
          </a:p>
          <a:p>
            <a:pPr marL="444499" indent="-444499">
              <a:defRPr sz="4000"/>
            </a:pPr>
            <a:r>
              <a:rPr lang="en-US" sz="4000" dirty="0">
                <a:solidFill>
                  <a:schemeClr val="tx1"/>
                </a:solidFill>
              </a:rPr>
              <a:t>Hypotheses</a:t>
            </a:r>
            <a:endParaRPr lang="en-US" dirty="0">
              <a:solidFill>
                <a:schemeClr val="tx1"/>
              </a:solidFill>
            </a:endParaRPr>
          </a:p>
          <a:p>
            <a:pPr marL="444499" indent="-444499">
              <a:defRPr sz="4000"/>
            </a:pPr>
            <a:r>
              <a:rPr lang="en-US" b="1" dirty="0">
                <a:solidFill>
                  <a:schemeClr val="accent6"/>
                </a:solidFill>
              </a:rPr>
              <a:t>Experiment Results &amp; Analysis</a:t>
            </a:r>
          </a:p>
          <a:p>
            <a:pPr marL="444499" indent="-444499">
              <a:defRPr sz="4000"/>
            </a:pPr>
            <a:r>
              <a:rPr lang="en-US" dirty="0"/>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37</a:t>
            </a:fld>
            <a:endParaRPr lang="he-IL"/>
          </a:p>
        </p:txBody>
      </p:sp>
    </p:spTree>
    <p:extLst>
      <p:ext uri="{BB962C8B-B14F-4D97-AF65-F5344CB8AC3E}">
        <p14:creationId xmlns:p14="http://schemas.microsoft.com/office/powerpoint/2010/main" val="415877633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46150" y="30843"/>
            <a:ext cx="11099800" cy="2159000"/>
          </a:xfrm>
          <a:prstGeom prst="rect">
            <a:avLst/>
          </a:prstGeom>
        </p:spPr>
        <p:txBody>
          <a:bodyPr>
            <a:noAutofit/>
          </a:bodyPr>
          <a:lstStyle/>
          <a:p>
            <a:pPr>
              <a:lnSpc>
                <a:spcPct val="150000"/>
              </a:lnSpc>
              <a:spcBef>
                <a:spcPct val="20000"/>
              </a:spcBef>
            </a:pPr>
            <a:r>
              <a:rPr lang="en-US" altLang="en-US" dirty="0">
                <a:solidFill>
                  <a:schemeClr val="tx1"/>
                </a:solidFill>
              </a:rPr>
              <a:t>Demographic data</a:t>
            </a:r>
          </a:p>
        </p:txBody>
      </p:sp>
      <p:sp>
        <p:nvSpPr>
          <p:cNvPr id="130" name="Shape 130"/>
          <p:cNvSpPr>
            <a:spLocks noGrp="1"/>
          </p:cNvSpPr>
          <p:nvPr>
            <p:ph type="body" idx="1"/>
          </p:nvPr>
        </p:nvSpPr>
        <p:spPr>
          <a:xfrm>
            <a:off x="946150" y="2189843"/>
            <a:ext cx="11099800" cy="6286500"/>
          </a:xfrm>
          <a:prstGeom prst="rect">
            <a:avLst/>
          </a:prstGeom>
        </p:spPr>
        <p:txBody>
          <a:bodyPr anchor="t">
            <a:noAutofit/>
          </a:bodyPr>
          <a:lstStyle/>
          <a:p>
            <a:pPr>
              <a:lnSpc>
                <a:spcPct val="150000"/>
              </a:lnSpc>
              <a:spcBef>
                <a:spcPct val="20000"/>
              </a:spcBef>
            </a:pPr>
            <a:r>
              <a:rPr lang="en-US" sz="2800" dirty="0">
                <a:solidFill>
                  <a:schemeClr val="accent6"/>
                </a:solidFill>
              </a:rPr>
              <a:t>134 participants</a:t>
            </a:r>
            <a:endParaRPr lang="en-US" sz="2800" dirty="0"/>
          </a:p>
          <a:p>
            <a:pPr lvl="1">
              <a:lnSpc>
                <a:spcPct val="150000"/>
              </a:lnSpc>
              <a:spcBef>
                <a:spcPct val="20000"/>
              </a:spcBef>
            </a:pPr>
            <a:r>
              <a:rPr lang="en-US" sz="2400" dirty="0"/>
              <a:t>68% male and 32% female</a:t>
            </a:r>
          </a:p>
          <a:p>
            <a:pPr lvl="1">
              <a:lnSpc>
                <a:spcPct val="150000"/>
              </a:lnSpc>
              <a:spcBef>
                <a:spcPct val="20000"/>
              </a:spcBef>
            </a:pPr>
            <a:r>
              <a:rPr lang="en-US" sz="2400" dirty="0"/>
              <a:t>90% undergraduate computer science students</a:t>
            </a:r>
          </a:p>
          <a:p>
            <a:pPr>
              <a:lnSpc>
                <a:spcPct val="150000"/>
              </a:lnSpc>
              <a:spcBef>
                <a:spcPct val="20000"/>
              </a:spcBef>
            </a:pPr>
            <a:r>
              <a:rPr lang="en-US" sz="2800" dirty="0"/>
              <a:t>Period of </a:t>
            </a:r>
            <a:r>
              <a:rPr lang="en-US" sz="2800" dirty="0">
                <a:solidFill>
                  <a:schemeClr val="accent6"/>
                </a:solidFill>
              </a:rPr>
              <a:t>five weeks </a:t>
            </a:r>
            <a:r>
              <a:rPr lang="en-US" sz="2800" dirty="0"/>
              <a:t>for each participant</a:t>
            </a:r>
          </a:p>
          <a:p>
            <a:pPr lvl="1">
              <a:lnSpc>
                <a:spcPct val="150000"/>
              </a:lnSpc>
              <a:spcBef>
                <a:spcPct val="20000"/>
              </a:spcBef>
            </a:pPr>
            <a:r>
              <a:rPr lang="en-US" sz="2400" dirty="0"/>
              <a:t>Overall experiment time was from November 16 to January 17</a:t>
            </a:r>
          </a:p>
          <a:p>
            <a:pPr>
              <a:lnSpc>
                <a:spcPct val="150000"/>
              </a:lnSpc>
              <a:spcBef>
                <a:spcPct val="20000"/>
              </a:spcBef>
            </a:pPr>
            <a:r>
              <a:rPr lang="en-US" sz="2800" dirty="0"/>
              <a:t>None of the participants had </a:t>
            </a:r>
            <a:r>
              <a:rPr lang="en-US" sz="2800" dirty="0">
                <a:solidFill>
                  <a:schemeClr val="accent6"/>
                </a:solidFill>
              </a:rPr>
              <a:t>prior knowledge </a:t>
            </a:r>
            <a:r>
              <a:rPr lang="en-US" sz="2800" dirty="0"/>
              <a:t>about the experiment and all had the </a:t>
            </a:r>
            <a:r>
              <a:rPr lang="en-US" sz="2800" dirty="0">
                <a:solidFill>
                  <a:schemeClr val="accent6"/>
                </a:solidFill>
              </a:rPr>
              <a:t>free choice </a:t>
            </a:r>
            <a:r>
              <a:rPr lang="en-US" sz="2800" dirty="0"/>
              <a:t>to join or not to join</a:t>
            </a:r>
          </a:p>
          <a:p>
            <a:pPr>
              <a:lnSpc>
                <a:spcPct val="150000"/>
              </a:lnSpc>
              <a:spcBef>
                <a:spcPct val="20000"/>
              </a:spcBef>
            </a:pPr>
            <a:r>
              <a:rPr lang="en-US" sz="2800" dirty="0"/>
              <a:t>Participants could </a:t>
            </a:r>
            <a:r>
              <a:rPr lang="en-US" sz="2800" dirty="0">
                <a:solidFill>
                  <a:schemeClr val="accent6"/>
                </a:solidFill>
              </a:rPr>
              <a:t>leave the experiment at any time </a:t>
            </a:r>
            <a:r>
              <a:rPr lang="en-US" sz="2800" dirty="0"/>
              <a:t>they wanted and get paid according to the period of time they were part of the experiment</a:t>
            </a:r>
          </a:p>
          <a:p>
            <a:pPr>
              <a:lnSpc>
                <a:spcPct val="150000"/>
              </a:lnSpc>
              <a:spcBef>
                <a:spcPct val="20000"/>
              </a:spcBef>
            </a:pPr>
            <a:r>
              <a:rPr lang="en-US" sz="2800" dirty="0">
                <a:solidFill>
                  <a:schemeClr val="accent6"/>
                </a:solidFill>
              </a:rPr>
              <a:t>Appropriate IRB approval</a:t>
            </a:r>
            <a:endParaRPr lang="en-US" altLang="en-US" sz="2800" dirty="0">
              <a:solidFill>
                <a:schemeClr val="accent6"/>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38</a:t>
            </a:fld>
            <a:endParaRPr lang="he-IL"/>
          </a:p>
        </p:txBody>
      </p:sp>
    </p:spTree>
    <p:extLst>
      <p:ext uri="{BB962C8B-B14F-4D97-AF65-F5344CB8AC3E}">
        <p14:creationId xmlns:p14="http://schemas.microsoft.com/office/powerpoint/2010/main" val="234309708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Long-Term Experiment</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sz="4000" dirty="0">
                <a:solidFill>
                  <a:schemeClr val="accent6"/>
                </a:solidFill>
              </a:rPr>
              <a:t>Groups and demographic data</a:t>
            </a:r>
          </a:p>
        </p:txBody>
      </p:sp>
      <p:sp>
        <p:nvSpPr>
          <p:cNvPr id="2" name="Slide Number Placeholder 1"/>
          <p:cNvSpPr>
            <a:spLocks noGrp="1"/>
          </p:cNvSpPr>
          <p:nvPr>
            <p:ph type="sldNum" sz="quarter" idx="2"/>
          </p:nvPr>
        </p:nvSpPr>
        <p:spPr/>
        <p:txBody>
          <a:bodyPr/>
          <a:lstStyle/>
          <a:p>
            <a:fld id="{86CB4B4D-7CA3-9044-876B-883B54F8677D}" type="slidenum">
              <a:rPr lang="he-IL" smtClean="0"/>
              <a:t>39</a:t>
            </a:fld>
            <a:endParaRPr lang="he-IL"/>
          </a:p>
        </p:txBody>
      </p:sp>
      <p:pic>
        <p:nvPicPr>
          <p:cNvPr id="5" name="Picture 4"/>
          <p:cNvPicPr>
            <a:picLocks noChangeAspect="1"/>
          </p:cNvPicPr>
          <p:nvPr/>
        </p:nvPicPr>
        <p:blipFill>
          <a:blip r:embed="rId2"/>
          <a:stretch>
            <a:fillRect/>
          </a:stretch>
        </p:blipFill>
        <p:spPr>
          <a:xfrm>
            <a:off x="7396480" y="4336013"/>
            <a:ext cx="5412842" cy="3606478"/>
          </a:xfrm>
          <a:prstGeom prst="rect">
            <a:avLst/>
          </a:prstGeom>
        </p:spPr>
      </p:pic>
      <p:pic>
        <p:nvPicPr>
          <p:cNvPr id="6" name="Picture 5"/>
          <p:cNvPicPr>
            <a:picLocks noChangeAspect="1"/>
          </p:cNvPicPr>
          <p:nvPr/>
        </p:nvPicPr>
        <p:blipFill>
          <a:blip r:embed="rId3"/>
          <a:stretch>
            <a:fillRect/>
          </a:stretch>
        </p:blipFill>
        <p:spPr>
          <a:xfrm>
            <a:off x="195478" y="4829845"/>
            <a:ext cx="6916522" cy="2618814"/>
          </a:xfrm>
          <a:prstGeom prst="rect">
            <a:avLst/>
          </a:prstGeom>
        </p:spPr>
      </p:pic>
    </p:spTree>
    <p:extLst>
      <p:ext uri="{BB962C8B-B14F-4D97-AF65-F5344CB8AC3E}">
        <p14:creationId xmlns:p14="http://schemas.microsoft.com/office/powerpoint/2010/main" val="129711165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Common Defense</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altLang="en-US" sz="3800" dirty="0">
                <a:solidFill>
                  <a:schemeClr val="accent6"/>
                </a:solidFill>
              </a:rPr>
              <a:t>Browser</a:t>
            </a:r>
            <a:r>
              <a:rPr lang="en-US" altLang="en-US" dirty="0">
                <a:solidFill>
                  <a:schemeClr val="accent6"/>
                </a:solidFill>
              </a:rPr>
              <a:t> Passive Indicators</a:t>
            </a:r>
          </a:p>
          <a:p>
            <a:pPr lvl="1">
              <a:lnSpc>
                <a:spcPct val="150000"/>
              </a:lnSpc>
              <a:spcBef>
                <a:spcPct val="20000"/>
              </a:spcBef>
              <a:buFont typeface="Arial" panose="020B0604020202020204" pitchFamily="34" charset="0"/>
              <a:buChar char="•"/>
            </a:pPr>
            <a:r>
              <a:rPr lang="en-US" altLang="en-US" sz="3200" dirty="0">
                <a:solidFill>
                  <a:schemeClr val="tx1"/>
                </a:solidFill>
              </a:rPr>
              <a:t>Address bar, http/https prefix, padlock </a:t>
            </a:r>
          </a:p>
          <a:p>
            <a:pPr marL="444500" lvl="1" indent="0">
              <a:lnSpc>
                <a:spcPct val="150000"/>
              </a:lnSpc>
              <a:spcBef>
                <a:spcPct val="20000"/>
              </a:spcBef>
              <a:buNone/>
            </a:pPr>
            <a:endParaRPr lang="en-US" altLang="en-US" sz="3200" dirty="0">
              <a:solidFill>
                <a:schemeClr val="tx1"/>
              </a:solidFill>
            </a:endParaRPr>
          </a:p>
          <a:p>
            <a:pPr marL="444500" lvl="1" indent="0" algn="ctr">
              <a:lnSpc>
                <a:spcPct val="150000"/>
              </a:lnSpc>
              <a:spcBef>
                <a:spcPct val="20000"/>
              </a:spcBef>
              <a:buNone/>
            </a:pPr>
            <a:endParaRPr lang="en-US" altLang="en-US" sz="3200" b="1" dirty="0">
              <a:solidFill>
                <a:schemeClr val="accent5"/>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a:t>
            </a:fld>
            <a:endParaRPr lang="he-IL"/>
          </a:p>
        </p:txBody>
      </p:sp>
      <p:pic>
        <p:nvPicPr>
          <p:cNvPr id="4" name="Picture 3"/>
          <p:cNvPicPr>
            <a:picLocks noChangeAspect="1"/>
          </p:cNvPicPr>
          <p:nvPr/>
        </p:nvPicPr>
        <p:blipFill>
          <a:blip r:embed="rId3"/>
          <a:stretch>
            <a:fillRect/>
          </a:stretch>
        </p:blipFill>
        <p:spPr>
          <a:xfrm>
            <a:off x="3491870" y="5579502"/>
            <a:ext cx="4861422" cy="436002"/>
          </a:xfrm>
          <a:prstGeom prst="rect">
            <a:avLst/>
          </a:prstGeom>
        </p:spPr>
      </p:pic>
      <p:pic>
        <p:nvPicPr>
          <p:cNvPr id="5" name="Picture 4"/>
          <p:cNvPicPr>
            <a:picLocks noChangeAspect="1"/>
          </p:cNvPicPr>
          <p:nvPr/>
        </p:nvPicPr>
        <p:blipFill>
          <a:blip r:embed="rId4"/>
          <a:stretch>
            <a:fillRect/>
          </a:stretch>
        </p:blipFill>
        <p:spPr>
          <a:xfrm>
            <a:off x="3214211" y="6436799"/>
            <a:ext cx="5689826" cy="436002"/>
          </a:xfrm>
          <a:prstGeom prst="rect">
            <a:avLst/>
          </a:prstGeom>
        </p:spPr>
      </p:pic>
      <p:pic>
        <p:nvPicPr>
          <p:cNvPr id="6" name="Picture 5"/>
          <p:cNvPicPr>
            <a:picLocks noChangeAspect="1"/>
          </p:cNvPicPr>
          <p:nvPr/>
        </p:nvPicPr>
        <p:blipFill>
          <a:blip r:embed="rId5"/>
          <a:stretch>
            <a:fillRect/>
          </a:stretch>
        </p:blipFill>
        <p:spPr>
          <a:xfrm>
            <a:off x="3491870" y="4689902"/>
            <a:ext cx="4809726" cy="527650"/>
          </a:xfrm>
          <a:prstGeom prst="rect">
            <a:avLst/>
          </a:prstGeom>
        </p:spPr>
      </p:pic>
      <p:sp>
        <p:nvSpPr>
          <p:cNvPr id="7" name="TextBox 6"/>
          <p:cNvSpPr txBox="1"/>
          <p:nvPr/>
        </p:nvSpPr>
        <p:spPr>
          <a:xfrm flipH="1">
            <a:off x="0" y="7365319"/>
            <a:ext cx="1300480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r>
              <a:rPr lang="en-US" dirty="0">
                <a:solidFill>
                  <a:srgbClr val="FF0000"/>
                </a:solidFill>
              </a:rPr>
              <a:t>Users may not understand or pay attention </a:t>
            </a:r>
            <a:br>
              <a:rPr lang="en-US" dirty="0">
                <a:solidFill>
                  <a:srgbClr val="FF0000"/>
                </a:solidFill>
              </a:rPr>
            </a:br>
            <a:r>
              <a:rPr lang="en-US" dirty="0">
                <a:solidFill>
                  <a:srgbClr val="FF0000"/>
                </a:solidFill>
              </a:rPr>
              <a:t>to these </a:t>
            </a:r>
            <a:r>
              <a:rPr lang="en-US" b="1" dirty="0">
                <a:solidFill>
                  <a:srgbClr val="FF0000"/>
                </a:solidFill>
              </a:rPr>
              <a:t>passive </a:t>
            </a:r>
            <a:r>
              <a:rPr lang="en-US" dirty="0">
                <a:solidFill>
                  <a:srgbClr val="FF0000"/>
                </a:solidFill>
              </a:rPr>
              <a:t>indicators </a:t>
            </a:r>
          </a:p>
          <a:p>
            <a:r>
              <a:rPr lang="en-US" sz="2800" dirty="0">
                <a:solidFill>
                  <a:srgbClr val="FF0000"/>
                </a:solidFill>
              </a:rPr>
              <a:t>(Schechter et al., 2007; </a:t>
            </a:r>
            <a:r>
              <a:rPr lang="en-US" sz="2800" dirty="0" err="1">
                <a:solidFill>
                  <a:srgbClr val="FF0000"/>
                </a:solidFill>
              </a:rPr>
              <a:t>Karlof</a:t>
            </a:r>
            <a:r>
              <a:rPr lang="en-US" sz="2800" dirty="0">
                <a:solidFill>
                  <a:srgbClr val="FF0000"/>
                </a:solidFill>
              </a:rPr>
              <a:t> et al., 2009 and more)</a:t>
            </a:r>
            <a:endParaRPr lang="he-IL" sz="2800" dirty="0">
              <a:solidFill>
                <a:srgbClr val="FF0000"/>
              </a:solidFill>
            </a:endParaRPr>
          </a:p>
        </p:txBody>
      </p:sp>
    </p:spTree>
    <p:extLst>
      <p:ext uri="{BB962C8B-B14F-4D97-AF65-F5344CB8AC3E}">
        <p14:creationId xmlns:p14="http://schemas.microsoft.com/office/powerpoint/2010/main" val="22419588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normAutofit fontScale="90000"/>
          </a:bodyPr>
          <a:lstStyle/>
          <a:p>
            <a:r>
              <a:rPr lang="en-US" dirty="0"/>
              <a:t>Long-Term Experiment Challenges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Realistic Environment</a:t>
            </a:r>
          </a:p>
          <a:p>
            <a:pPr lvl="1">
              <a:lnSpc>
                <a:spcPct val="150000"/>
              </a:lnSpc>
              <a:spcBef>
                <a:spcPct val="20000"/>
              </a:spcBef>
            </a:pPr>
            <a:r>
              <a:rPr lang="en-US" sz="2800" dirty="0">
                <a:solidFill>
                  <a:schemeClr val="accent6"/>
                </a:solidFill>
              </a:rPr>
              <a:t>Long period </a:t>
            </a:r>
            <a:r>
              <a:rPr lang="en-US" sz="2800" dirty="0"/>
              <a:t>of five weeks</a:t>
            </a:r>
          </a:p>
          <a:p>
            <a:pPr lvl="2">
              <a:lnSpc>
                <a:spcPct val="150000"/>
              </a:lnSpc>
              <a:spcBef>
                <a:spcPct val="20000"/>
              </a:spcBef>
            </a:pPr>
            <a:r>
              <a:rPr lang="en-US" sz="2400" dirty="0"/>
              <a:t>More accurate evaluation than a short-term experiment</a:t>
            </a:r>
          </a:p>
          <a:p>
            <a:pPr lvl="2">
              <a:lnSpc>
                <a:spcPct val="150000"/>
              </a:lnSpc>
              <a:spcBef>
                <a:spcPct val="20000"/>
              </a:spcBef>
            </a:pPr>
            <a:r>
              <a:rPr lang="en-US" sz="2400" dirty="0"/>
              <a:t>Compare the results of short-term experiments to those of longer-term</a:t>
            </a:r>
          </a:p>
          <a:p>
            <a:pPr lvl="1">
              <a:lnSpc>
                <a:spcPct val="150000"/>
              </a:lnSpc>
              <a:spcBef>
                <a:spcPct val="20000"/>
              </a:spcBef>
            </a:pPr>
            <a:r>
              <a:rPr lang="en-US" sz="2800" dirty="0"/>
              <a:t>Implemented as </a:t>
            </a:r>
            <a:r>
              <a:rPr lang="en-US" sz="2800" dirty="0">
                <a:solidFill>
                  <a:schemeClr val="accent6"/>
                </a:solidFill>
              </a:rPr>
              <a:t>Chrome browser add-on </a:t>
            </a:r>
            <a:r>
              <a:rPr lang="en-US" sz="2800" dirty="0">
                <a:solidFill>
                  <a:schemeClr val="tx1"/>
                </a:solidFill>
              </a:rPr>
              <a:t>(Product quality)</a:t>
            </a:r>
          </a:p>
          <a:p>
            <a:pPr lvl="2">
              <a:lnSpc>
                <a:spcPct val="150000"/>
              </a:lnSpc>
              <a:spcBef>
                <a:spcPct val="20000"/>
              </a:spcBef>
            </a:pPr>
            <a:r>
              <a:rPr lang="en-US" sz="2400" dirty="0"/>
              <a:t>Popular and used normally by the participants</a:t>
            </a:r>
          </a:p>
          <a:p>
            <a:pPr lvl="1">
              <a:lnSpc>
                <a:spcPct val="150000"/>
              </a:lnSpc>
              <a:spcBef>
                <a:spcPct val="20000"/>
              </a:spcBef>
            </a:pPr>
            <a:r>
              <a:rPr lang="en-US" sz="2800" dirty="0"/>
              <a:t>Sufficient number of participants (</a:t>
            </a:r>
            <a:r>
              <a:rPr lang="en-US" sz="2800" dirty="0">
                <a:solidFill>
                  <a:schemeClr val="accent6"/>
                </a:solidFill>
              </a:rPr>
              <a:t>134</a:t>
            </a:r>
            <a:r>
              <a:rPr lang="en-US" sz="2800" dirty="0"/>
              <a:t>)</a:t>
            </a:r>
          </a:p>
          <a:p>
            <a:pPr lvl="1">
              <a:lnSpc>
                <a:spcPct val="150000"/>
              </a:lnSpc>
              <a:spcBef>
                <a:spcPct val="20000"/>
              </a:spcBef>
            </a:pPr>
            <a:r>
              <a:rPr lang="en-US" sz="2800" dirty="0"/>
              <a:t>Maintain attacks </a:t>
            </a:r>
            <a:r>
              <a:rPr lang="en-US" sz="2800" dirty="0">
                <a:solidFill>
                  <a:schemeClr val="accent6"/>
                </a:solidFill>
              </a:rPr>
              <a:t>rare and unexpected </a:t>
            </a:r>
            <a:endParaRPr lang="en-US" sz="2800" dirty="0"/>
          </a:p>
          <a:p>
            <a:pPr lvl="2">
              <a:lnSpc>
                <a:spcPct val="150000"/>
              </a:lnSpc>
              <a:spcBef>
                <a:spcPct val="20000"/>
              </a:spcBef>
            </a:pPr>
            <a:r>
              <a:rPr lang="en-US" sz="2400" dirty="0"/>
              <a:t>real usage conditions</a:t>
            </a:r>
          </a:p>
          <a:p>
            <a:pPr lvl="1">
              <a:lnSpc>
                <a:spcPct val="150000"/>
              </a:lnSpc>
              <a:spcBef>
                <a:spcPct val="20000"/>
              </a:spcBef>
            </a:pPr>
            <a:endParaRPr lang="en-US" sz="2800" dirty="0"/>
          </a:p>
          <a:p>
            <a:pPr lvl="1">
              <a:lnSpc>
                <a:spcPct val="150000"/>
              </a:lnSpc>
              <a:spcBef>
                <a:spcPct val="20000"/>
              </a:spcBef>
            </a:pPr>
            <a:endParaRPr lang="en-US" sz="2800" dirty="0"/>
          </a:p>
          <a:p>
            <a:pPr lvl="1">
              <a:lnSpc>
                <a:spcPct val="150000"/>
              </a:lnSpc>
              <a:spcBef>
                <a:spcPct val="20000"/>
              </a:spcBef>
            </a:pPr>
            <a:endParaRPr lang="en-US" sz="2400" dirty="0"/>
          </a:p>
          <a:p>
            <a:pPr lvl="1">
              <a:lnSpc>
                <a:spcPct val="150000"/>
              </a:lnSpc>
              <a:spcBef>
                <a:spcPct val="20000"/>
              </a:spcBef>
            </a:pPr>
            <a:endParaRPr lang="en-US" sz="2800" dirty="0"/>
          </a:p>
          <a:p>
            <a:pPr lvl="1">
              <a:lnSpc>
                <a:spcPct val="150000"/>
              </a:lnSpc>
              <a:spcBef>
                <a:spcPct val="20000"/>
              </a:spcBef>
            </a:pPr>
            <a:endParaRPr lang="en-US" sz="2800" dirty="0"/>
          </a:p>
          <a:p>
            <a:pPr lvl="1">
              <a:lnSpc>
                <a:spcPct val="150000"/>
              </a:lnSpc>
              <a:spcBef>
                <a:spcPct val="20000"/>
              </a:spcBef>
            </a:pPr>
            <a:endParaRPr lang="en-US" sz="3200" dirty="0">
              <a:solidFill>
                <a:schemeClr val="accent6"/>
              </a:solidFill>
            </a:endParaRPr>
          </a:p>
          <a:p>
            <a:pPr lvl="1">
              <a:lnSpc>
                <a:spcPct val="150000"/>
              </a:lnSpc>
              <a:spcBef>
                <a:spcPct val="20000"/>
              </a:spcBef>
            </a:pPr>
            <a:endParaRPr lang="en-US" sz="3200" i="1" dirty="0">
              <a:solidFill>
                <a:schemeClr val="accent6"/>
              </a:solidFill>
            </a:endParaRPr>
          </a:p>
          <a:p>
            <a:pPr lvl="1">
              <a:lnSpc>
                <a:spcPct val="150000"/>
              </a:lnSpc>
              <a:spcBef>
                <a:spcPct val="20000"/>
              </a:spcBef>
            </a:pPr>
            <a:endParaRPr 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40</a:t>
            </a:fld>
            <a:endParaRPr lang="he-IL"/>
          </a:p>
        </p:txBody>
      </p:sp>
    </p:spTree>
    <p:extLst>
      <p:ext uri="{BB962C8B-B14F-4D97-AF65-F5344CB8AC3E}">
        <p14:creationId xmlns:p14="http://schemas.microsoft.com/office/powerpoint/2010/main" val="309900691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pPr>
              <a:lnSpc>
                <a:spcPct val="150000"/>
              </a:lnSpc>
              <a:spcBef>
                <a:spcPct val="20000"/>
              </a:spcBef>
            </a:pPr>
            <a:r>
              <a:rPr lang="en-US" dirty="0">
                <a:solidFill>
                  <a:schemeClr val="tx1"/>
                </a:solidFill>
              </a:rPr>
              <a:t>Experiment Life Cycle</a:t>
            </a:r>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altLang="en-US" dirty="0">
                <a:solidFill>
                  <a:schemeClr val="accent6"/>
                </a:solidFill>
              </a:rPr>
              <a:t>Short-term experiment</a:t>
            </a:r>
          </a:p>
          <a:p>
            <a:pPr lvl="1">
              <a:lnSpc>
                <a:spcPct val="150000"/>
              </a:lnSpc>
              <a:spcBef>
                <a:spcPct val="20000"/>
              </a:spcBef>
            </a:pPr>
            <a:r>
              <a:rPr lang="en-US" sz="2800" dirty="0"/>
              <a:t>Installation, registration, and grouping</a:t>
            </a:r>
            <a:r>
              <a:rPr lang="en-US" altLang="en-US" sz="2800" dirty="0">
                <a:solidFill>
                  <a:schemeClr val="tx1"/>
                </a:solidFill>
              </a:rPr>
              <a:t> </a:t>
            </a:r>
          </a:p>
          <a:p>
            <a:pPr lvl="1">
              <a:lnSpc>
                <a:spcPct val="150000"/>
              </a:lnSpc>
              <a:spcBef>
                <a:spcPct val="20000"/>
              </a:spcBef>
            </a:pPr>
            <a:r>
              <a:rPr lang="en-US" sz="2800" dirty="0"/>
              <a:t>First time 10 URLs test</a:t>
            </a:r>
          </a:p>
          <a:p>
            <a:pPr lvl="1">
              <a:lnSpc>
                <a:spcPct val="150000"/>
              </a:lnSpc>
              <a:spcBef>
                <a:spcPct val="20000"/>
              </a:spcBef>
            </a:pPr>
            <a:r>
              <a:rPr lang="en-US" altLang="en-US" sz="2800" dirty="0"/>
              <a:t>Training (according to group type)</a:t>
            </a:r>
          </a:p>
          <a:p>
            <a:pPr lvl="1">
              <a:lnSpc>
                <a:spcPct val="150000"/>
              </a:lnSpc>
              <a:spcBef>
                <a:spcPct val="20000"/>
              </a:spcBef>
            </a:pPr>
            <a:r>
              <a:rPr lang="en-US" sz="2800" dirty="0"/>
              <a:t>Second time 10 URLs test</a:t>
            </a:r>
            <a:endParaRPr lang="en-US" altLang="en-US" sz="2800" dirty="0"/>
          </a:p>
          <a:p>
            <a:pPr>
              <a:lnSpc>
                <a:spcPct val="150000"/>
              </a:lnSpc>
              <a:spcBef>
                <a:spcPct val="20000"/>
              </a:spcBef>
            </a:pPr>
            <a:r>
              <a:rPr lang="en-US" altLang="en-US" dirty="0">
                <a:solidFill>
                  <a:schemeClr val="accent6"/>
                </a:solidFill>
              </a:rPr>
              <a:t>Long-term experiment</a:t>
            </a:r>
          </a:p>
          <a:p>
            <a:pPr lvl="1">
              <a:lnSpc>
                <a:spcPct val="150000"/>
              </a:lnSpc>
              <a:spcBef>
                <a:spcPct val="20000"/>
              </a:spcBef>
            </a:pPr>
            <a:r>
              <a:rPr lang="en-US" sz="2800" dirty="0"/>
              <a:t>First week without attacks (reduces users’ awareness)</a:t>
            </a:r>
          </a:p>
          <a:p>
            <a:pPr lvl="1">
              <a:lnSpc>
                <a:spcPct val="150000"/>
              </a:lnSpc>
              <a:spcBef>
                <a:spcPct val="20000"/>
              </a:spcBef>
            </a:pPr>
            <a:r>
              <a:rPr lang="en-US" altLang="en-US" sz="2800" dirty="0"/>
              <a:t>Second until fifth weeks</a:t>
            </a:r>
          </a:p>
          <a:p>
            <a:pPr lvl="2">
              <a:lnSpc>
                <a:spcPct val="150000"/>
              </a:lnSpc>
              <a:spcBef>
                <a:spcPct val="20000"/>
              </a:spcBef>
            </a:pPr>
            <a:endParaRPr lang="en-US" altLang="en-US" sz="3200" dirty="0">
              <a:solidFill>
                <a:schemeClr val="accent6"/>
              </a:solidFill>
            </a:endParaRP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41</a:t>
            </a:fld>
            <a:endParaRPr lang="he-IL"/>
          </a:p>
        </p:txBody>
      </p:sp>
    </p:spTree>
    <p:extLst>
      <p:ext uri="{BB962C8B-B14F-4D97-AF65-F5344CB8AC3E}">
        <p14:creationId xmlns:p14="http://schemas.microsoft.com/office/powerpoint/2010/main" val="773327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Long-Term Experiment</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Evaluate and compare different defenses and attacks</a:t>
            </a:r>
          </a:p>
          <a:p>
            <a:pPr lvl="1">
              <a:lnSpc>
                <a:spcPct val="150000"/>
              </a:lnSpc>
              <a:spcBef>
                <a:spcPct val="20000"/>
              </a:spcBef>
            </a:pPr>
            <a:r>
              <a:rPr lang="en-US" sz="2800" dirty="0"/>
              <a:t>New defense mechanism, </a:t>
            </a:r>
            <a:r>
              <a:rPr lang="en-US" sz="2800" i="1" dirty="0">
                <a:solidFill>
                  <a:schemeClr val="accent6"/>
                </a:solidFill>
              </a:rPr>
              <a:t>Feedback</a:t>
            </a:r>
          </a:p>
          <a:p>
            <a:pPr lvl="1">
              <a:lnSpc>
                <a:spcPct val="150000"/>
              </a:lnSpc>
              <a:spcBef>
                <a:spcPct val="20000"/>
              </a:spcBef>
            </a:pPr>
            <a:r>
              <a:rPr lang="en-US" sz="2800" dirty="0">
                <a:solidFill>
                  <a:schemeClr val="accent6"/>
                </a:solidFill>
              </a:rPr>
              <a:t>Extensive evaluation </a:t>
            </a:r>
            <a:r>
              <a:rPr lang="en-US" sz="2800" dirty="0"/>
              <a:t>for defenses that proposed previously</a:t>
            </a:r>
          </a:p>
          <a:p>
            <a:pPr lvl="1">
              <a:lnSpc>
                <a:spcPct val="150000"/>
              </a:lnSpc>
              <a:spcBef>
                <a:spcPct val="20000"/>
              </a:spcBef>
            </a:pPr>
            <a:r>
              <a:rPr lang="en-US" sz="2800" dirty="0"/>
              <a:t>Evaluate effective and </a:t>
            </a:r>
            <a:r>
              <a:rPr lang="en-US" sz="2800" dirty="0">
                <a:solidFill>
                  <a:schemeClr val="accent6"/>
                </a:solidFill>
              </a:rPr>
              <a:t>realistic attacks never used </a:t>
            </a:r>
            <a:r>
              <a:rPr lang="en-US" sz="2800" dirty="0"/>
              <a:t>in previous experiments </a:t>
            </a:r>
          </a:p>
          <a:p>
            <a:pPr lvl="1">
              <a:lnSpc>
                <a:spcPct val="150000"/>
              </a:lnSpc>
              <a:spcBef>
                <a:spcPct val="20000"/>
              </a:spcBef>
            </a:pPr>
            <a:r>
              <a:rPr lang="en-US" sz="2800" dirty="0"/>
              <a:t>Measuring the </a:t>
            </a:r>
            <a:r>
              <a:rPr lang="en-US" sz="2800" dirty="0">
                <a:solidFill>
                  <a:schemeClr val="accent6"/>
                </a:solidFill>
              </a:rPr>
              <a:t>impact of private information </a:t>
            </a:r>
            <a:r>
              <a:rPr lang="en-US" sz="2800" dirty="0">
                <a:solidFill>
                  <a:schemeClr val="tx1"/>
                </a:solidFill>
              </a:rPr>
              <a:t>(attacks)</a:t>
            </a:r>
            <a:endParaRPr lang="en-US" sz="2800" dirty="0">
              <a:solidFill>
                <a:schemeClr val="accent6"/>
              </a:solidFill>
            </a:endParaRPr>
          </a:p>
          <a:p>
            <a:pPr lvl="1">
              <a:lnSpc>
                <a:spcPct val="150000"/>
              </a:lnSpc>
              <a:spcBef>
                <a:spcPct val="20000"/>
              </a:spcBef>
            </a:pPr>
            <a:endParaRPr lang="en-US" sz="3200" i="1" dirty="0">
              <a:solidFill>
                <a:schemeClr val="accent6"/>
              </a:solidFill>
            </a:endParaRPr>
          </a:p>
          <a:p>
            <a:pPr lvl="1">
              <a:lnSpc>
                <a:spcPct val="150000"/>
              </a:lnSpc>
              <a:spcBef>
                <a:spcPct val="20000"/>
              </a:spcBef>
            </a:pPr>
            <a:endParaRPr 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42</a:t>
            </a:fld>
            <a:endParaRPr lang="he-IL"/>
          </a:p>
        </p:txBody>
      </p:sp>
    </p:spTree>
    <p:extLst>
      <p:ext uri="{BB962C8B-B14F-4D97-AF65-F5344CB8AC3E}">
        <p14:creationId xmlns:p14="http://schemas.microsoft.com/office/powerpoint/2010/main" val="383249325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Usability Index</a:t>
            </a:r>
            <a:endParaRPr dirty="0"/>
          </a:p>
        </p:txBody>
      </p:sp>
      <mc:AlternateContent xmlns:mc="http://schemas.openxmlformats.org/markup-compatibility/2006" xmlns:a14="http://schemas.microsoft.com/office/drawing/2010/main">
        <mc:Choice Requires="a14">
          <p:sp>
            <p:nvSpPr>
              <p:cNvPr id="130" name="Shape 130"/>
              <p:cNvSpPr>
                <a:spLocks noGrp="1"/>
              </p:cNvSpPr>
              <p:nvPr>
                <p:ph type="body" idx="1"/>
              </p:nvPr>
            </p:nvSpPr>
            <p:spPr>
              <a:prstGeom prst="rect">
                <a:avLst/>
              </a:prstGeom>
            </p:spPr>
            <p:txBody>
              <a:bodyPr anchor="t">
                <a:normAutofit fontScale="77500" lnSpcReduction="20000"/>
              </a:bodyPr>
              <a:lstStyle/>
              <a:p>
                <a:pPr>
                  <a:lnSpc>
                    <a:spcPct val="150000"/>
                  </a:lnSpc>
                  <a:spcBef>
                    <a:spcPct val="20000"/>
                  </a:spcBef>
                </a:pPr>
                <a:r>
                  <a:rPr lang="en-US" sz="3300" dirty="0">
                    <a:solidFill>
                      <a:schemeClr val="accent6"/>
                    </a:solidFill>
                  </a:rPr>
                  <a:t>Weekly usability index</a:t>
                </a:r>
              </a:p>
              <a:p>
                <a:pPr lvl="1">
                  <a:lnSpc>
                    <a:spcPct val="150000"/>
                  </a:lnSpc>
                  <a:spcBef>
                    <a:spcPct val="20000"/>
                  </a:spcBef>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Sub>
                  </m:oMath>
                </a14:m>
                <a:r>
                  <a:rPr lang="en-US" sz="2800" dirty="0"/>
                  <a:t> - retention rate of the users, in percentage (range is [0,1])</a:t>
                </a:r>
              </a:p>
              <a:p>
                <a:pPr lvl="1">
                  <a:lnSpc>
                    <a:spcPct val="150000"/>
                  </a:lnSpc>
                  <a:spcBef>
                    <a:spcPct val="20000"/>
                  </a:spcBef>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sub>
                    </m:sSub>
                  </m:oMath>
                </a14:m>
                <a:r>
                  <a:rPr lang="en-US" sz="2800" dirty="0"/>
                  <a:t> - answers of users to several usability questions at the end of week </a:t>
                </a:r>
                <a14:m>
                  <m:oMath xmlns:m="http://schemas.openxmlformats.org/officeDocument/2006/math">
                    <m:r>
                      <a:rPr lang="en-US" sz="2800" b="0" i="1" smtClean="0">
                        <a:latin typeface="Cambria Math" panose="02040503050406030204" pitchFamily="18" charset="0"/>
                      </a:rPr>
                      <m:t>𝑖</m:t>
                    </m:r>
                  </m:oMath>
                </a14:m>
                <a:r>
                  <a:rPr lang="en-US" sz="2800" dirty="0"/>
                  <a:t> (range is [1,5])</a:t>
                </a:r>
              </a:p>
              <a:p>
                <a:pPr lvl="1">
                  <a:lnSpc>
                    <a:spcPct val="150000"/>
                  </a:lnSpc>
                  <a:spcBef>
                    <a:spcPct val="20000"/>
                  </a:spcBef>
                </a:pPr>
                <a:r>
                  <a:rPr lang="en-US" sz="2800" dirty="0">
                    <a:latin typeface="Cambria Math" panose="02040503050406030204" pitchFamily="18" charset="0"/>
                    <a:ea typeface="Cambria Math" panose="02040503050406030204" pitchFamily="18" charset="0"/>
                  </a:rPr>
                  <a:t>α – </a:t>
                </a:r>
                <a:r>
                  <a:rPr lang="en-US" sz="2800" dirty="0"/>
                  <a:t>constant (we used 2)</a:t>
                </a:r>
              </a:p>
              <a:p>
                <a:pPr marL="444500" lvl="1" indent="0">
                  <a:lnSpc>
                    <a:spcPct val="150000"/>
                  </a:lnSpc>
                  <a:spcBef>
                    <a:spcPct val="20000"/>
                  </a:spcBef>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𝑢</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Sub>
                            </m:e>
                          </m:d>
                        </m:e>
                        <m:sup>
                          <m:r>
                            <m:rPr>
                              <m:sty m:val="p"/>
                            </m:rPr>
                            <a:rPr lang="en-US" sz="2800" i="1">
                              <a:latin typeface="Cambria Math" panose="02040503050406030204" pitchFamily="18" charset="0"/>
                            </a:rPr>
                            <m:t>α</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𝑖</m:t>
                          </m:r>
                        </m:sub>
                      </m:sSub>
                    </m:oMath>
                  </m:oMathPara>
                </a14:m>
                <a:endParaRPr lang="en-US" sz="2800" dirty="0"/>
              </a:p>
              <a:p>
                <a:pPr>
                  <a:lnSpc>
                    <a:spcPct val="150000"/>
                  </a:lnSpc>
                  <a:spcBef>
                    <a:spcPct val="20000"/>
                  </a:spcBef>
                </a:pPr>
                <a:r>
                  <a:rPr lang="en-US" sz="3300" dirty="0">
                    <a:solidFill>
                      <a:schemeClr val="accent6"/>
                    </a:solidFill>
                  </a:rPr>
                  <a:t>Usability index</a:t>
                </a:r>
              </a:p>
              <a:p>
                <a:pPr lvl="1">
                  <a:lnSpc>
                    <a:spcPct val="150000"/>
                  </a:lnSpc>
                  <a:spcBef>
                    <a:spcPct val="20000"/>
                  </a:spcBef>
                </a:pPr>
                <a:r>
                  <a:rPr lang="el-GR" sz="2800" dirty="0"/>
                  <a:t>β</a:t>
                </a:r>
                <a:r>
                  <a:rPr lang="en-US" sz="2800" dirty="0"/>
                  <a:t> – constant (we used 0.25); n – number of periods (we used 3)</a:t>
                </a:r>
              </a:p>
              <a:p>
                <a:pPr lvl="1">
                  <a:lnSpc>
                    <a:spcPct val="150000"/>
                  </a:lnSpc>
                  <a:spcBef>
                    <a:spcPct val="20000"/>
                  </a:spcBef>
                </a:pPr>
                <a:r>
                  <a:rPr lang="en-US" sz="2800" dirty="0"/>
                  <a:t>The range if the usability index is </a:t>
                </a:r>
                <a14:m>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m:t>
                    </m:r>
                    <m:r>
                      <a:rPr lang="en-US" sz="2800" i="1">
                        <a:latin typeface="Cambria Math" panose="02040503050406030204" pitchFamily="18" charset="0"/>
                      </a:rPr>
                      <m:t>]</m:t>
                    </m:r>
                  </m:oMath>
                </a14:m>
                <a:endParaRPr lang="en-US" sz="2800" dirty="0"/>
              </a:p>
              <a:p>
                <a:pPr marL="444500" lvl="1" indent="0">
                  <a:lnSpc>
                    <a:spcPct val="150000"/>
                  </a:lnSpc>
                  <a:spcBef>
                    <a:spcPct val="20000"/>
                  </a:spcBef>
                  <a:buNone/>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𝑈</m:t>
                      </m:r>
                      <m:r>
                        <a:rPr lang="en-US" sz="2800" b="0" i="1" smtClean="0">
                          <a:solidFill>
                            <a:schemeClr val="tx1"/>
                          </a:solidFill>
                          <a:latin typeface="Cambria Math" panose="02040503050406030204" pitchFamily="18" charset="0"/>
                        </a:rPr>
                        <m:t>=</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m:t>
                          </m:r>
                          <m:r>
                            <a:rPr lang="en-US" sz="2800" b="0" i="1" smtClean="0">
                              <a:solidFill>
                                <a:schemeClr val="tx1"/>
                              </a:solidFill>
                              <a:latin typeface="Cambria Math" panose="02040503050406030204" pitchFamily="18" charset="0"/>
                            </a:rPr>
                            <m:t>−</m:t>
                          </m:r>
                          <m:r>
                            <m:rPr>
                              <m:sty m:val="p"/>
                            </m:rPr>
                            <a:rPr lang="el-GR" sz="2800" b="0" i="1" smtClean="0">
                              <a:solidFill>
                                <a:schemeClr val="tx1"/>
                              </a:solidFill>
                              <a:latin typeface="Cambria Math" panose="02040503050406030204" pitchFamily="18" charset="0"/>
                              <a:ea typeface="Cambria Math" panose="02040503050406030204" pitchFamily="18" charset="0"/>
                            </a:rPr>
                            <m:t>β</m:t>
                          </m:r>
                        </m:e>
                      </m:d>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𝑢</m:t>
                          </m:r>
                        </m:e>
                        <m:sub>
                          <m:r>
                            <a:rPr lang="en-US" sz="2800" b="0" i="1" smtClean="0">
                              <a:solidFill>
                                <a:schemeClr val="tx1"/>
                              </a:solidFill>
                              <a:latin typeface="Cambria Math" panose="02040503050406030204" pitchFamily="18" charset="0"/>
                              <a:ea typeface="Cambria Math" panose="02040503050406030204" pitchFamily="18" charset="0"/>
                            </a:rPr>
                            <m:t>𝑛</m:t>
                          </m:r>
                        </m:sub>
                      </m:sSub>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𝑖</m:t>
                          </m:r>
                          <m:r>
                            <a:rPr lang="en-US" sz="2800" b="0" i="1" smtClean="0">
                              <a:solidFill>
                                <a:schemeClr val="tx1"/>
                              </a:solidFill>
                              <a:latin typeface="Cambria Math" panose="02040503050406030204" pitchFamily="18" charset="0"/>
                              <a:ea typeface="Cambria Math" panose="02040503050406030204" pitchFamily="18" charset="0"/>
                            </a:rPr>
                            <m:t>=</m:t>
                          </m:r>
                          <m:r>
                            <m:rPr>
                              <m:brk m:alnAt="23"/>
                            </m:rPr>
                            <a:rPr lang="en-US" sz="2800" b="0" i="1" smtClean="0">
                              <a:solidFill>
                                <a:schemeClr val="tx1"/>
                              </a:solidFill>
                              <a:latin typeface="Cambria Math" panose="02040503050406030204" pitchFamily="18" charset="0"/>
                              <a:ea typeface="Cambria Math" panose="02040503050406030204" pitchFamily="18" charset="0"/>
                            </a:rPr>
                            <m:t>1</m:t>
                          </m:r>
                        </m:sub>
                        <m:sup>
                          <m:r>
                            <a:rPr lang="en-US" sz="2800" b="0" i="1" smtClean="0">
                              <a:solidFill>
                                <a:schemeClr val="tx1"/>
                              </a:solidFill>
                              <a:latin typeface="Cambria Math" panose="02040503050406030204" pitchFamily="18" charset="0"/>
                              <a:ea typeface="Cambria Math" panose="02040503050406030204" pitchFamily="18" charset="0"/>
                            </a:rPr>
                            <m:t>𝑛</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1</m:t>
                          </m:r>
                        </m:sup>
                        <m:e>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𝑢</m:t>
                              </m:r>
                            </m:e>
                            <m:sub>
                              <m:r>
                                <a:rPr lang="en-US" sz="2800" b="0" i="1" smtClean="0">
                                  <a:solidFill>
                                    <a:schemeClr val="tx1"/>
                                  </a:solidFill>
                                  <a:latin typeface="Cambria Math" panose="02040503050406030204" pitchFamily="18" charset="0"/>
                                  <a:ea typeface="Cambria Math" panose="02040503050406030204" pitchFamily="18" charset="0"/>
                                </a:rPr>
                                <m:t>𝑖</m:t>
                              </m:r>
                            </m:sub>
                          </m:sSub>
                          <m:r>
                            <a:rPr lang="en-US" sz="2800" b="0" i="1" smtClean="0">
                              <a:solidFill>
                                <a:schemeClr val="tx1"/>
                              </a:solidFill>
                              <a:latin typeface="Cambria Math" panose="02040503050406030204" pitchFamily="18" charset="0"/>
                              <a:ea typeface="Cambria Math" panose="02040503050406030204" pitchFamily="18" charset="0"/>
                            </a:rPr>
                            <m:t>∗</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𝛽</m:t>
                                  </m:r>
                                </m:e>
                              </m:d>
                            </m:e>
                            <m:sup>
                              <m:r>
                                <a:rPr lang="en-US" sz="2800" b="0" i="1" smtClean="0">
                                  <a:solidFill>
                                    <a:schemeClr val="tx1"/>
                                  </a:solidFill>
                                  <a:latin typeface="Cambria Math" panose="02040503050406030204" pitchFamily="18" charset="0"/>
                                  <a:ea typeface="Cambria Math" panose="02040503050406030204" pitchFamily="18" charset="0"/>
                                </a:rPr>
                                <m:t>𝑛</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𝑖</m:t>
                              </m:r>
                            </m:sup>
                          </m:sSup>
                        </m:e>
                      </m:nary>
                    </m:oMath>
                  </m:oMathPara>
                </a14:m>
                <a:endParaRPr lang="en-US" sz="2800" dirty="0">
                  <a:solidFill>
                    <a:schemeClr val="accent6"/>
                  </a:solidFill>
                </a:endParaRPr>
              </a:p>
              <a:p>
                <a:pPr lvl="1">
                  <a:lnSpc>
                    <a:spcPct val="150000"/>
                  </a:lnSpc>
                  <a:spcBef>
                    <a:spcPct val="20000"/>
                  </a:spcBef>
                </a:pPr>
                <a:endParaRPr lang="en-US" sz="2800" dirty="0"/>
              </a:p>
              <a:p>
                <a:pPr lvl="1">
                  <a:lnSpc>
                    <a:spcPct val="150000"/>
                  </a:lnSpc>
                  <a:spcBef>
                    <a:spcPct val="20000"/>
                  </a:spcBef>
                </a:pPr>
                <a:endParaRPr lang="en-US" sz="2800" dirty="0"/>
              </a:p>
              <a:p>
                <a:pPr lvl="1">
                  <a:lnSpc>
                    <a:spcPct val="150000"/>
                  </a:lnSpc>
                  <a:spcBef>
                    <a:spcPct val="20000"/>
                  </a:spcBef>
                </a:pPr>
                <a:endParaRPr lang="en-US" sz="3200" dirty="0">
                  <a:solidFill>
                    <a:schemeClr val="accent6"/>
                  </a:solidFill>
                </a:endParaRPr>
              </a:p>
              <a:p>
                <a:pPr lvl="1">
                  <a:lnSpc>
                    <a:spcPct val="150000"/>
                  </a:lnSpc>
                  <a:spcBef>
                    <a:spcPct val="20000"/>
                  </a:spcBef>
                </a:pPr>
                <a:endParaRPr lang="en-US" sz="3200" i="1" dirty="0">
                  <a:solidFill>
                    <a:schemeClr val="accent6"/>
                  </a:solidFill>
                </a:endParaRPr>
              </a:p>
              <a:p>
                <a:pPr lvl="1">
                  <a:lnSpc>
                    <a:spcPct val="150000"/>
                  </a:lnSpc>
                  <a:spcBef>
                    <a:spcPct val="20000"/>
                  </a:spcBef>
                </a:pPr>
                <a:endParaRPr lang="en-US" sz="3200" dirty="0">
                  <a:solidFill>
                    <a:schemeClr val="tx1"/>
                  </a:solidFill>
                </a:endParaRPr>
              </a:p>
            </p:txBody>
          </p:sp>
        </mc:Choice>
        <mc:Fallback xmlns="">
          <p:sp>
            <p:nvSpPr>
              <p:cNvPr id="130" name="Shape 130"/>
              <p:cNvSpPr>
                <a:spLocks noGrp="1" noRot="1" noChangeAspect="1" noMove="1" noResize="1" noEditPoints="1" noAdjustHandles="1" noChangeArrowheads="1" noChangeShapeType="1" noTextEdit="1"/>
              </p:cNvSpPr>
              <p:nvPr>
                <p:ph type="body" idx="1"/>
              </p:nvPr>
            </p:nvSpPr>
            <p:spPr>
              <a:prstGeom prst="rect">
                <a:avLst/>
              </a:prstGeom>
              <a:blipFill>
                <a:blip r:embed="rId2"/>
                <a:stretch>
                  <a:fillRect l="-824" r="-110"/>
                </a:stretch>
              </a:blipFill>
            </p:spPr>
            <p:txBody>
              <a:bodyPr/>
              <a:lstStyle/>
              <a:p>
                <a:r>
                  <a:rPr lang="he-IL">
                    <a:noFill/>
                  </a:rPr>
                  <a:t> </a:t>
                </a:r>
              </a:p>
            </p:txBody>
          </p:sp>
        </mc:Fallback>
      </mc:AlternateContent>
      <p:sp>
        <p:nvSpPr>
          <p:cNvPr id="2" name="Slide Number Placeholder 1"/>
          <p:cNvSpPr>
            <a:spLocks noGrp="1"/>
          </p:cNvSpPr>
          <p:nvPr>
            <p:ph type="sldNum" sz="quarter" idx="2"/>
          </p:nvPr>
        </p:nvSpPr>
        <p:spPr/>
        <p:txBody>
          <a:bodyPr/>
          <a:lstStyle/>
          <a:p>
            <a:fld id="{86CB4B4D-7CA3-9044-876B-883B54F8677D}" type="slidenum">
              <a:rPr lang="he-IL" smtClean="0"/>
              <a:t>43</a:t>
            </a:fld>
            <a:endParaRPr lang="he-IL"/>
          </a:p>
        </p:txBody>
      </p:sp>
      <p:sp>
        <p:nvSpPr>
          <p:cNvPr id="4" name="Rectangle 1"/>
          <p:cNvSpPr>
            <a:spLocks noChangeArrowheads="1"/>
          </p:cNvSpPr>
          <p:nvPr/>
        </p:nvSpPr>
        <p:spPr bwMode="auto">
          <a:xfrm>
            <a:off x="0" y="0"/>
            <a:ext cx="130048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2100" b="0" i="0" u="none" strike="noStrike" cap="none" normalizeH="0" baseline="0">
                <a:ln>
                  <a:noFill/>
                </a:ln>
                <a:solidFill>
                  <a:srgbClr val="212121"/>
                </a:solidFill>
                <a:effectLst/>
                <a:latin typeface="inherit"/>
                <a:cs typeface="Arial" panose="020B0604020202020204" pitchFamily="34" charset="0"/>
              </a:rPr>
              <a:t>The sensitivity to the index was examined</a:t>
            </a:r>
            <a:endParaRPr kumimoji="0" lang="he-IL" altLang="he-I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9209314" y="7675721"/>
            <a:ext cx="3309256"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accent6"/>
                </a:solidFill>
                <a:effectLst/>
                <a:uFillTx/>
                <a:latin typeface="+mn-lt"/>
                <a:ea typeface="+mn-ea"/>
                <a:cs typeface="+mn-cs"/>
                <a:sym typeface="Helvetica Light"/>
              </a:rPr>
              <a:t>The sensitivity of the index was examined</a:t>
            </a:r>
            <a:endParaRPr kumimoji="0" lang="he-IL" sz="2800" b="0" i="0" u="none" strike="noStrike" cap="none" spc="0" normalizeH="0" baseline="0" dirty="0">
              <a:ln>
                <a:noFill/>
              </a:ln>
              <a:solidFill>
                <a:schemeClr val="accent6"/>
              </a:solidFill>
              <a:effectLst/>
              <a:uFillTx/>
              <a:latin typeface="+mn-lt"/>
              <a:ea typeface="+mn-ea"/>
              <a:cs typeface="+mn-cs"/>
              <a:sym typeface="Helvetica Light"/>
            </a:endParaRPr>
          </a:p>
        </p:txBody>
      </p:sp>
    </p:spTree>
    <p:extLst>
      <p:ext uri="{BB962C8B-B14F-4D97-AF65-F5344CB8AC3E}">
        <p14:creationId xmlns:p14="http://schemas.microsoft.com/office/powerpoint/2010/main" val="29886042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normAutofit fontScale="90000"/>
          </a:bodyPr>
          <a:lstStyle/>
          <a:p>
            <a:r>
              <a:rPr lang="en-US" dirty="0"/>
              <a:t>Sensitivity for Indexes Parameters</a:t>
            </a:r>
            <a:endParaRPr dirty="0"/>
          </a:p>
        </p:txBody>
      </p:sp>
      <p:sp>
        <p:nvSpPr>
          <p:cNvPr id="130" name="Shape 130"/>
          <p:cNvSpPr>
            <a:spLocks noGrp="1"/>
          </p:cNvSpPr>
          <p:nvPr>
            <p:ph type="body" idx="1"/>
          </p:nvPr>
        </p:nvSpPr>
        <p:spPr>
          <a:prstGeom prst="rect">
            <a:avLst/>
          </a:prstGeom>
        </p:spPr>
        <p:txBody>
          <a:bodyPr anchor="t">
            <a:normAutofit lnSpcReduction="10000"/>
          </a:bodyPr>
          <a:lstStyle/>
          <a:p>
            <a:pPr>
              <a:lnSpc>
                <a:spcPct val="150000"/>
              </a:lnSpc>
              <a:spcBef>
                <a:spcPct val="20000"/>
              </a:spcBef>
            </a:pPr>
            <a:r>
              <a:rPr lang="en-US" sz="2800" dirty="0">
                <a:solidFill>
                  <a:schemeClr val="accent6"/>
                </a:solidFill>
              </a:rPr>
              <a:t>Usability Index</a:t>
            </a:r>
          </a:p>
          <a:p>
            <a:pPr lvl="1">
              <a:lnSpc>
                <a:spcPct val="150000"/>
              </a:lnSpc>
              <a:spcBef>
                <a:spcPct val="20000"/>
              </a:spcBef>
            </a:pPr>
            <a:r>
              <a:rPr lang="en-US" sz="2400" dirty="0">
                <a:solidFill>
                  <a:schemeClr val="tx1"/>
                </a:solidFill>
              </a:rPr>
              <a:t>We tested several values for </a:t>
            </a:r>
            <a:r>
              <a:rPr lang="el-GR" sz="2400" dirty="0">
                <a:solidFill>
                  <a:schemeClr val="tx1"/>
                </a:solidFill>
              </a:rPr>
              <a:t>α</a:t>
            </a:r>
            <a:r>
              <a:rPr lang="en-US" sz="2400" dirty="0">
                <a:solidFill>
                  <a:schemeClr val="tx1"/>
                </a:solidFill>
              </a:rPr>
              <a:t>, </a:t>
            </a:r>
            <a:r>
              <a:rPr lang="el-GR" sz="2400" dirty="0">
                <a:solidFill>
                  <a:schemeClr val="tx1"/>
                </a:solidFill>
              </a:rPr>
              <a:t>β</a:t>
            </a:r>
            <a:endParaRPr lang="en-US" sz="2400" dirty="0">
              <a:solidFill>
                <a:schemeClr val="tx1"/>
              </a:solidFill>
            </a:endParaRPr>
          </a:p>
          <a:p>
            <a:pPr lvl="2">
              <a:lnSpc>
                <a:spcPct val="150000"/>
              </a:lnSpc>
              <a:spcBef>
                <a:spcPct val="20000"/>
              </a:spcBef>
            </a:pPr>
            <a:r>
              <a:rPr lang="en-US" sz="2000" dirty="0"/>
              <a:t>Groups remains in the same order </a:t>
            </a:r>
          </a:p>
          <a:p>
            <a:pPr lvl="2">
              <a:lnSpc>
                <a:spcPct val="150000"/>
              </a:lnSpc>
              <a:spcBef>
                <a:spcPct val="20000"/>
              </a:spcBef>
            </a:pPr>
            <a:r>
              <a:rPr lang="en-US" sz="2000" dirty="0"/>
              <a:t>Changes in </a:t>
            </a:r>
            <a:r>
              <a:rPr lang="el-GR" sz="2000" dirty="0">
                <a:solidFill>
                  <a:schemeClr val="tx1"/>
                </a:solidFill>
              </a:rPr>
              <a:t>β</a:t>
            </a:r>
            <a:r>
              <a:rPr lang="en-US" sz="2000" dirty="0">
                <a:solidFill>
                  <a:schemeClr val="tx1"/>
                </a:solidFill>
              </a:rPr>
              <a:t> only affect the scale</a:t>
            </a:r>
            <a:endParaRPr lang="en-US" sz="2000" dirty="0"/>
          </a:p>
          <a:p>
            <a:pPr lvl="3">
              <a:lnSpc>
                <a:spcPct val="150000"/>
              </a:lnSpc>
              <a:spcBef>
                <a:spcPct val="20000"/>
              </a:spcBef>
            </a:pPr>
            <a:r>
              <a:rPr lang="en-US" sz="1500" dirty="0"/>
              <a:t>e.g., pics. </a:t>
            </a:r>
            <a:r>
              <a:rPr lang="el-GR" sz="1500" dirty="0">
                <a:solidFill>
                  <a:schemeClr val="tx1"/>
                </a:solidFill>
              </a:rPr>
              <a:t>β </a:t>
            </a:r>
            <a:r>
              <a:rPr lang="en-US" sz="1500" dirty="0">
                <a:solidFill>
                  <a:schemeClr val="tx1"/>
                </a:solidFill>
              </a:rPr>
              <a:t>=0.25 and </a:t>
            </a:r>
            <a:r>
              <a:rPr lang="el-GR" sz="1500" dirty="0">
                <a:solidFill>
                  <a:schemeClr val="tx1"/>
                </a:solidFill>
              </a:rPr>
              <a:t>β </a:t>
            </a:r>
            <a:r>
              <a:rPr lang="en-US" sz="1500" dirty="0">
                <a:solidFill>
                  <a:schemeClr val="tx1"/>
                </a:solidFill>
              </a:rPr>
              <a:t>=0.5 </a:t>
            </a:r>
          </a:p>
          <a:p>
            <a:pPr lvl="2">
              <a:lnSpc>
                <a:spcPct val="150000"/>
              </a:lnSpc>
              <a:spcBef>
                <a:spcPct val="20000"/>
              </a:spcBef>
            </a:pPr>
            <a:r>
              <a:rPr lang="en-US" sz="2000" dirty="0">
                <a:solidFill>
                  <a:schemeClr val="tx1"/>
                </a:solidFill>
              </a:rPr>
              <a:t>When </a:t>
            </a:r>
            <a:r>
              <a:rPr lang="el-GR" sz="2000" dirty="0">
                <a:solidFill>
                  <a:schemeClr val="tx1"/>
                </a:solidFill>
              </a:rPr>
              <a:t>α</a:t>
            </a:r>
            <a:r>
              <a:rPr lang="en-US" sz="2000" dirty="0">
                <a:solidFill>
                  <a:schemeClr val="tx1"/>
                </a:solidFill>
              </a:rPr>
              <a:t>=1 the difference between </a:t>
            </a:r>
            <a:r>
              <a:rPr lang="en-US" sz="2000" i="1" dirty="0">
                <a:solidFill>
                  <a:schemeClr val="accent6"/>
                </a:solidFill>
              </a:rPr>
              <a:t>Feedback</a:t>
            </a:r>
            <a:r>
              <a:rPr lang="en-US" sz="2000" dirty="0">
                <a:solidFill>
                  <a:schemeClr val="tx1"/>
                </a:solidFill>
              </a:rPr>
              <a:t> and other group usability is still significant (p-value is a bit higher)</a:t>
            </a:r>
          </a:p>
          <a:p>
            <a:pPr>
              <a:lnSpc>
                <a:spcPct val="150000"/>
              </a:lnSpc>
              <a:spcBef>
                <a:spcPct val="20000"/>
              </a:spcBef>
            </a:pPr>
            <a:r>
              <a:rPr lang="en-US" sz="2800" dirty="0">
                <a:solidFill>
                  <a:schemeClr val="accent6"/>
                </a:solidFill>
              </a:rPr>
              <a:t>Detection Index</a:t>
            </a:r>
          </a:p>
          <a:p>
            <a:pPr lvl="1">
              <a:lnSpc>
                <a:spcPct val="150000"/>
              </a:lnSpc>
              <a:spcBef>
                <a:spcPct val="20000"/>
              </a:spcBef>
            </a:pPr>
            <a:r>
              <a:rPr lang="en-US" sz="2400" dirty="0">
                <a:solidFill>
                  <a:schemeClr val="tx1"/>
                </a:solidFill>
              </a:rPr>
              <a:t>We tested several values for </a:t>
            </a:r>
            <a:r>
              <a:rPr lang="el-GR" sz="2400" dirty="0">
                <a:solidFill>
                  <a:schemeClr val="tx1"/>
                </a:solidFill>
              </a:rPr>
              <a:t>α</a:t>
            </a:r>
            <a:endParaRPr lang="en-US" sz="2400" dirty="0">
              <a:solidFill>
                <a:schemeClr val="tx1"/>
              </a:solidFill>
            </a:endParaRPr>
          </a:p>
          <a:p>
            <a:pPr lvl="2">
              <a:lnSpc>
                <a:spcPct val="150000"/>
              </a:lnSpc>
              <a:spcBef>
                <a:spcPct val="20000"/>
              </a:spcBef>
            </a:pPr>
            <a:r>
              <a:rPr lang="en-US" sz="2000" dirty="0"/>
              <a:t>Groups remains in the same order </a:t>
            </a:r>
          </a:p>
          <a:p>
            <a:pPr lvl="2">
              <a:lnSpc>
                <a:spcPct val="150000"/>
              </a:lnSpc>
              <a:spcBef>
                <a:spcPct val="20000"/>
              </a:spcBef>
            </a:pPr>
            <a:r>
              <a:rPr lang="en-US" sz="2000" dirty="0">
                <a:solidFill>
                  <a:schemeClr val="tx1"/>
                </a:solidFill>
              </a:rPr>
              <a:t>When </a:t>
            </a:r>
            <a:r>
              <a:rPr lang="el-GR" sz="2000" dirty="0">
                <a:solidFill>
                  <a:schemeClr val="tx1"/>
                </a:solidFill>
              </a:rPr>
              <a:t>α</a:t>
            </a:r>
            <a:r>
              <a:rPr lang="en-US" sz="2000" dirty="0">
                <a:solidFill>
                  <a:schemeClr val="tx1"/>
                </a:solidFill>
              </a:rPr>
              <a:t>=0, indexes were higher significantly for all groups</a:t>
            </a:r>
          </a:p>
          <a:p>
            <a:pPr lvl="2">
              <a:lnSpc>
                <a:spcPct val="150000"/>
              </a:lnSpc>
              <a:spcBef>
                <a:spcPct val="20000"/>
              </a:spcBef>
            </a:pPr>
            <a:r>
              <a:rPr lang="en-US" sz="2000" dirty="0">
                <a:solidFill>
                  <a:schemeClr val="tx1"/>
                </a:solidFill>
              </a:rPr>
              <a:t>When </a:t>
            </a:r>
            <a:r>
              <a:rPr lang="el-GR" sz="2000" dirty="0">
                <a:solidFill>
                  <a:schemeClr val="tx1"/>
                </a:solidFill>
              </a:rPr>
              <a:t>α</a:t>
            </a:r>
            <a:r>
              <a:rPr lang="en-US" sz="2000" dirty="0">
                <a:solidFill>
                  <a:schemeClr val="tx1"/>
                </a:solidFill>
              </a:rPr>
              <a:t>=1, indexes were </a:t>
            </a:r>
            <a:r>
              <a:rPr lang="en-US" sz="2000">
                <a:solidFill>
                  <a:schemeClr val="tx1"/>
                </a:solidFill>
              </a:rPr>
              <a:t>higher for all </a:t>
            </a:r>
            <a:r>
              <a:rPr lang="en-US" sz="2000" dirty="0">
                <a:solidFill>
                  <a:schemeClr val="tx1"/>
                </a:solidFill>
              </a:rPr>
              <a:t>groups</a:t>
            </a:r>
          </a:p>
          <a:p>
            <a:pPr>
              <a:lnSpc>
                <a:spcPct val="150000"/>
              </a:lnSpc>
              <a:spcBef>
                <a:spcPct val="20000"/>
              </a:spcBef>
            </a:pPr>
            <a:endParaRPr lang="en-US" sz="2800" dirty="0">
              <a:solidFill>
                <a:schemeClr val="accent6"/>
              </a:solidFill>
            </a:endParaRPr>
          </a:p>
          <a:p>
            <a:pPr lvl="1">
              <a:lnSpc>
                <a:spcPct val="150000"/>
              </a:lnSpc>
              <a:spcBef>
                <a:spcPct val="20000"/>
              </a:spcBef>
            </a:pPr>
            <a:endParaRPr lang="en-US" sz="2800" dirty="0"/>
          </a:p>
          <a:p>
            <a:pPr lvl="1">
              <a:lnSpc>
                <a:spcPct val="150000"/>
              </a:lnSpc>
              <a:spcBef>
                <a:spcPct val="20000"/>
              </a:spcBef>
            </a:pPr>
            <a:endParaRPr lang="en-US" sz="3200" dirty="0">
              <a:solidFill>
                <a:schemeClr val="accent6"/>
              </a:solidFill>
            </a:endParaRPr>
          </a:p>
          <a:p>
            <a:pPr lvl="1">
              <a:lnSpc>
                <a:spcPct val="150000"/>
              </a:lnSpc>
              <a:spcBef>
                <a:spcPct val="20000"/>
              </a:spcBef>
            </a:pPr>
            <a:endParaRPr lang="en-US" sz="3200" i="1" dirty="0">
              <a:solidFill>
                <a:schemeClr val="accent6"/>
              </a:solidFill>
            </a:endParaRPr>
          </a:p>
          <a:p>
            <a:pPr lvl="1">
              <a:lnSpc>
                <a:spcPct val="150000"/>
              </a:lnSpc>
              <a:spcBef>
                <a:spcPct val="20000"/>
              </a:spcBef>
            </a:pPr>
            <a:endParaRPr 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44</a:t>
            </a:fld>
            <a:endParaRPr lang="he-IL"/>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044" y="2948699"/>
            <a:ext cx="2863280" cy="214746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5091" y="2972944"/>
            <a:ext cx="2830953" cy="2123215"/>
          </a:xfrm>
          <a:prstGeom prst="rect">
            <a:avLst/>
          </a:prstGeom>
        </p:spPr>
      </p:pic>
    </p:spTree>
    <p:extLst>
      <p:ext uri="{BB962C8B-B14F-4D97-AF65-F5344CB8AC3E}">
        <p14:creationId xmlns:p14="http://schemas.microsoft.com/office/powerpoint/2010/main" val="389677711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Evaluation of UI Defenses</a:t>
            </a:r>
          </a:p>
          <a:p>
            <a:pPr>
              <a:lnSpc>
                <a:spcPct val="150000"/>
              </a:lnSpc>
              <a:spcBef>
                <a:spcPct val="20000"/>
              </a:spcBef>
            </a:pPr>
            <a:r>
              <a:rPr lang="en-US" dirty="0">
                <a:solidFill>
                  <a:schemeClr val="accent6"/>
                </a:solidFill>
              </a:rPr>
              <a:t>Feedback Frequency and Score</a:t>
            </a:r>
          </a:p>
          <a:p>
            <a:pPr>
              <a:lnSpc>
                <a:spcPct val="150000"/>
              </a:lnSpc>
              <a:spcBef>
                <a:spcPct val="20000"/>
              </a:spcBef>
            </a:pPr>
            <a:r>
              <a:rPr lang="en-US" dirty="0">
                <a:solidFill>
                  <a:schemeClr val="accent6"/>
                </a:solidFill>
              </a:rPr>
              <a:t>Long-Term Realistic Evaluation</a:t>
            </a:r>
          </a:p>
          <a:p>
            <a:pPr>
              <a:lnSpc>
                <a:spcPct val="150000"/>
              </a:lnSpc>
              <a:spcBef>
                <a:spcPct val="20000"/>
              </a:spcBef>
            </a:pPr>
            <a:r>
              <a:rPr lang="en-US" dirty="0">
                <a:solidFill>
                  <a:schemeClr val="accent6"/>
                </a:solidFill>
              </a:rPr>
              <a:t>Privacy</a:t>
            </a:r>
          </a:p>
          <a:p>
            <a:pPr>
              <a:lnSpc>
                <a:spcPct val="150000"/>
              </a:lnSpc>
              <a:spcBef>
                <a:spcPct val="20000"/>
              </a:spcBef>
            </a:pPr>
            <a:r>
              <a:rPr lang="en-US" dirty="0">
                <a:solidFill>
                  <a:schemeClr val="accent6"/>
                </a:solidFill>
              </a:rPr>
              <a:t>Re-Validation of Previous Experiments</a:t>
            </a:r>
            <a:endParaRPr lang="en-US" altLang="en-US" dirty="0">
              <a:solidFill>
                <a:schemeClr val="accent6"/>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45</a:t>
            </a:fld>
            <a:endParaRPr lang="he-IL"/>
          </a:p>
        </p:txBody>
      </p:sp>
    </p:spTree>
    <p:extLst>
      <p:ext uri="{BB962C8B-B14F-4D97-AF65-F5344CB8AC3E}">
        <p14:creationId xmlns:p14="http://schemas.microsoft.com/office/powerpoint/2010/main" val="2686794745"/>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2" y="2988511"/>
            <a:ext cx="6906126" cy="5179594"/>
          </a:xfrm>
          <a:prstGeom prst="rect">
            <a:avLst/>
          </a:prstGeom>
        </p:spPr>
      </p:pic>
      <p:sp>
        <p:nvSpPr>
          <p:cNvPr id="129" name="Shape 129"/>
          <p:cNvSpPr>
            <a:spLocks noGrp="1"/>
          </p:cNvSpPr>
          <p:nvPr>
            <p:ph type="title"/>
          </p:nvPr>
        </p:nvSpPr>
        <p:spPr>
          <a:prstGeom prst="rect">
            <a:avLst/>
          </a:prstGeom>
        </p:spPr>
        <p:txBody>
          <a:bodyPr>
            <a:noAutofit/>
          </a:bodyPr>
          <a:lstStyle/>
          <a:p>
            <a:pPr>
              <a:lnSpc>
                <a:spcPct val="150000"/>
              </a:lnSpc>
              <a:spcBef>
                <a:spcPct val="20000"/>
              </a:spcBef>
            </a:pPr>
            <a:r>
              <a:rPr lang="en-US" sz="5400" dirty="0">
                <a:solidFill>
                  <a:schemeClr val="tx1"/>
                </a:solidFill>
              </a:rPr>
              <a:t>Evaluation of UI Defenses: </a:t>
            </a:r>
            <a:r>
              <a:rPr lang="en-US" altLang="en-US" sz="5400" dirty="0">
                <a:solidFill>
                  <a:schemeClr val="tx1"/>
                </a:solidFill>
              </a:rPr>
              <a:t>Usability</a:t>
            </a:r>
            <a:br>
              <a:rPr lang="en-US" altLang="en-US" sz="5400" dirty="0">
                <a:solidFill>
                  <a:schemeClr val="tx1"/>
                </a:solidFill>
              </a:rPr>
            </a:br>
            <a:r>
              <a:rPr lang="en-US" altLang="en-US" sz="5400" dirty="0">
                <a:solidFill>
                  <a:schemeClr val="tx1"/>
                </a:solidFill>
              </a:rPr>
              <a:t>Long-term Experiment</a:t>
            </a:r>
            <a:endParaRPr lang="en-US" sz="5400" dirty="0">
              <a:solidFill>
                <a:schemeClr val="tx1"/>
              </a:solidFill>
            </a:endParaRPr>
          </a:p>
        </p:txBody>
      </p:sp>
      <p:sp>
        <p:nvSpPr>
          <p:cNvPr id="130" name="Shape 130"/>
          <p:cNvSpPr>
            <a:spLocks noGrp="1"/>
          </p:cNvSpPr>
          <p:nvPr>
            <p:ph type="body" idx="1"/>
          </p:nvPr>
        </p:nvSpPr>
        <p:spPr>
          <a:xfrm>
            <a:off x="7146758" y="2627563"/>
            <a:ext cx="5722356" cy="6286500"/>
          </a:xfrm>
          <a:prstGeom prst="rect">
            <a:avLst/>
          </a:prstGeom>
        </p:spPr>
        <p:txBody>
          <a:bodyPr anchor="t">
            <a:noAutofit/>
          </a:bodyPr>
          <a:lstStyle/>
          <a:p>
            <a:pPr>
              <a:lnSpc>
                <a:spcPct val="150000"/>
              </a:lnSpc>
              <a:spcBef>
                <a:spcPct val="20000"/>
              </a:spcBef>
            </a:pPr>
            <a:r>
              <a:rPr lang="en-US" sz="2800" dirty="0"/>
              <a:t>Browsing-interaction defenses (</a:t>
            </a:r>
            <a:r>
              <a:rPr lang="en-US" sz="2800" i="1" dirty="0">
                <a:solidFill>
                  <a:schemeClr val="accent6"/>
                </a:solidFill>
              </a:rPr>
              <a:t>Button</a:t>
            </a:r>
            <a:r>
              <a:rPr lang="en-US" sz="2800" dirty="0"/>
              <a:t> and </a:t>
            </a:r>
            <a:r>
              <a:rPr lang="en-US" sz="2800" i="1" dirty="0">
                <a:solidFill>
                  <a:schemeClr val="accent6"/>
                </a:solidFill>
              </a:rPr>
              <a:t>Images</a:t>
            </a:r>
            <a:r>
              <a:rPr lang="en-US" sz="2800" dirty="0"/>
              <a:t>) are significantly less usable than the training defenses (</a:t>
            </a:r>
            <a:r>
              <a:rPr lang="en-US" sz="2800" i="1" dirty="0">
                <a:solidFill>
                  <a:schemeClr val="accent6"/>
                </a:solidFill>
              </a:rPr>
              <a:t>Feedback </a:t>
            </a:r>
            <a:r>
              <a:rPr lang="en-US" sz="2800" dirty="0"/>
              <a:t>and </a:t>
            </a:r>
            <a:r>
              <a:rPr lang="en-US" sz="2800" i="1" dirty="0">
                <a:solidFill>
                  <a:schemeClr val="accent6"/>
                </a:solidFill>
              </a:rPr>
              <a:t>Game</a:t>
            </a:r>
            <a:r>
              <a:rPr lang="en-US" sz="2800" dirty="0"/>
              <a:t>)</a:t>
            </a:r>
          </a:p>
          <a:p>
            <a:pPr>
              <a:lnSpc>
                <a:spcPct val="150000"/>
              </a:lnSpc>
              <a:spcBef>
                <a:spcPct val="20000"/>
              </a:spcBef>
            </a:pPr>
            <a:r>
              <a:rPr lang="en-US" sz="2800" dirty="0"/>
              <a:t>Significant usability advantage to the </a:t>
            </a:r>
            <a:r>
              <a:rPr lang="en-US" sz="2800" i="1" dirty="0">
                <a:solidFill>
                  <a:schemeClr val="accent6"/>
                </a:solidFill>
              </a:rPr>
              <a:t>Feedback</a:t>
            </a:r>
            <a:r>
              <a:rPr lang="en-US" sz="2800" dirty="0"/>
              <a:t> defense over other defenses, even over </a:t>
            </a:r>
            <a:r>
              <a:rPr lang="en-US" sz="2800" i="1" dirty="0">
                <a:solidFill>
                  <a:schemeClr val="accent6"/>
                </a:solidFill>
              </a:rPr>
              <a:t>Game</a:t>
            </a:r>
            <a:r>
              <a:rPr lang="en-US" sz="2800" dirty="0"/>
              <a:t> defense</a:t>
            </a:r>
          </a:p>
        </p:txBody>
      </p:sp>
      <p:sp>
        <p:nvSpPr>
          <p:cNvPr id="2" name="Slide Number Placeholder 1"/>
          <p:cNvSpPr>
            <a:spLocks noGrp="1"/>
          </p:cNvSpPr>
          <p:nvPr>
            <p:ph type="sldNum" sz="quarter" idx="2"/>
          </p:nvPr>
        </p:nvSpPr>
        <p:spPr/>
        <p:txBody>
          <a:bodyPr/>
          <a:lstStyle/>
          <a:p>
            <a:fld id="{86CB4B4D-7CA3-9044-876B-883B54F8677D}" type="slidenum">
              <a:rPr lang="he-IL" smtClean="0"/>
              <a:t>46</a:t>
            </a:fld>
            <a:endParaRPr lang="he-IL"/>
          </a:p>
        </p:txBody>
      </p:sp>
      <p:sp>
        <p:nvSpPr>
          <p:cNvPr id="7" name="Action Button: Go Forward or Next 6">
            <a:hlinkClick r:id="" action="ppaction://hlinkshowjump?jump=lastslideviewed" highlightClick="1"/>
          </p:cNvPr>
          <p:cNvSpPr/>
          <p:nvPr/>
        </p:nvSpPr>
        <p:spPr>
          <a:xfrm>
            <a:off x="12209168" y="8890000"/>
            <a:ext cx="659946" cy="615950"/>
          </a:xfrm>
          <a:prstGeom prst="actionButtonForwardNex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144167988"/>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Evaluation of UI Defenses</a:t>
            </a:r>
          </a:p>
          <a:p>
            <a:pPr lvl="1">
              <a:lnSpc>
                <a:spcPct val="150000"/>
              </a:lnSpc>
              <a:spcBef>
                <a:spcPct val="20000"/>
              </a:spcBef>
            </a:pPr>
            <a:r>
              <a:rPr lang="en-US" altLang="en-US" sz="3200" dirty="0">
                <a:solidFill>
                  <a:schemeClr val="accent6"/>
                </a:solidFill>
              </a:rPr>
              <a:t>Usability</a:t>
            </a: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47</a:t>
            </a:fld>
            <a:endParaRPr lang="he-IL"/>
          </a:p>
        </p:txBody>
      </p:sp>
      <p:pic>
        <p:nvPicPr>
          <p:cNvPr id="8" name="Picture 7"/>
          <p:cNvPicPr>
            <a:picLocks noChangeAspect="1"/>
          </p:cNvPicPr>
          <p:nvPr/>
        </p:nvPicPr>
        <p:blipFill>
          <a:blip r:embed="rId2"/>
          <a:stretch>
            <a:fillRect/>
          </a:stretch>
        </p:blipFill>
        <p:spPr>
          <a:xfrm>
            <a:off x="1593850" y="4413250"/>
            <a:ext cx="10248900" cy="4657725"/>
          </a:xfrm>
          <a:prstGeom prst="rect">
            <a:avLst/>
          </a:prstGeom>
        </p:spPr>
      </p:pic>
      <p:sp>
        <p:nvSpPr>
          <p:cNvPr id="7" name="Action Button: Go Forward or Next 6">
            <a:hlinkClick r:id="" action="ppaction://hlinkshowjump?jump=lastslideviewed" highlightClick="1"/>
          </p:cNvPr>
          <p:cNvSpPr/>
          <p:nvPr/>
        </p:nvSpPr>
        <p:spPr>
          <a:xfrm>
            <a:off x="12209168" y="8890000"/>
            <a:ext cx="659946" cy="615950"/>
          </a:xfrm>
          <a:prstGeom prst="actionButtonForwardNext">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9191395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Evaluation of UI Defenses</a:t>
            </a:r>
          </a:p>
          <a:p>
            <a:pPr lvl="1">
              <a:lnSpc>
                <a:spcPct val="150000"/>
              </a:lnSpc>
              <a:spcBef>
                <a:spcPct val="20000"/>
              </a:spcBef>
            </a:pPr>
            <a:r>
              <a:rPr lang="en-US" altLang="en-US" sz="3200" dirty="0">
                <a:solidFill>
                  <a:schemeClr val="accent6"/>
                </a:solidFill>
              </a:rPr>
              <a:t>Usability</a:t>
            </a:r>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48</a:t>
            </a:fld>
            <a:endParaRPr lang="he-IL"/>
          </a:p>
        </p:txBody>
      </p:sp>
      <p:pic>
        <p:nvPicPr>
          <p:cNvPr id="3" name="Picture 2"/>
          <p:cNvPicPr>
            <a:picLocks noChangeAspect="1"/>
          </p:cNvPicPr>
          <p:nvPr/>
        </p:nvPicPr>
        <p:blipFill>
          <a:blip r:embed="rId2"/>
          <a:stretch>
            <a:fillRect/>
          </a:stretch>
        </p:blipFill>
        <p:spPr>
          <a:xfrm>
            <a:off x="320567" y="4375447"/>
            <a:ext cx="5586427" cy="4876503"/>
          </a:xfrm>
          <a:prstGeom prst="rect">
            <a:avLst/>
          </a:prstGeom>
        </p:spPr>
      </p:pic>
      <p:pic>
        <p:nvPicPr>
          <p:cNvPr id="4" name="Picture 3"/>
          <p:cNvPicPr>
            <a:picLocks noChangeAspect="1"/>
          </p:cNvPicPr>
          <p:nvPr/>
        </p:nvPicPr>
        <p:blipFill>
          <a:blip r:embed="rId3"/>
          <a:stretch>
            <a:fillRect/>
          </a:stretch>
        </p:blipFill>
        <p:spPr>
          <a:xfrm>
            <a:off x="6063862" y="4036843"/>
            <a:ext cx="6227343" cy="5034132"/>
          </a:xfrm>
          <a:prstGeom prst="rect">
            <a:avLst/>
          </a:prstGeom>
        </p:spPr>
      </p:pic>
      <p:sp>
        <p:nvSpPr>
          <p:cNvPr id="7" name="Action Button: Go Forward or Next 6">
            <a:hlinkClick r:id="" action="ppaction://hlinkshowjump?jump=lastslideviewed" highlightClick="1"/>
          </p:cNvPr>
          <p:cNvSpPr/>
          <p:nvPr/>
        </p:nvSpPr>
        <p:spPr>
          <a:xfrm>
            <a:off x="12209168" y="8890000"/>
            <a:ext cx="659946" cy="615950"/>
          </a:xfrm>
          <a:prstGeom prst="actionButtonForwardNex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94583776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fontScale="92500"/>
          </a:bodyPr>
          <a:lstStyle/>
          <a:p>
            <a:pPr>
              <a:lnSpc>
                <a:spcPct val="150000"/>
              </a:lnSpc>
              <a:spcBef>
                <a:spcPct val="20000"/>
              </a:spcBef>
            </a:pPr>
            <a:r>
              <a:rPr lang="en-US" dirty="0">
                <a:solidFill>
                  <a:schemeClr val="accent6"/>
                </a:solidFill>
              </a:rPr>
              <a:t>Evaluation of UI Defenses</a:t>
            </a:r>
          </a:p>
          <a:p>
            <a:pPr lvl="1">
              <a:lnSpc>
                <a:spcPct val="150000"/>
              </a:lnSpc>
              <a:spcBef>
                <a:spcPct val="20000"/>
              </a:spcBef>
            </a:pPr>
            <a:r>
              <a:rPr lang="en-US" altLang="en-US" sz="3200" dirty="0">
                <a:solidFill>
                  <a:schemeClr val="accent6"/>
                </a:solidFill>
              </a:rPr>
              <a:t>Usability</a:t>
            </a:r>
          </a:p>
          <a:p>
            <a:pPr lvl="2">
              <a:lnSpc>
                <a:spcPct val="150000"/>
              </a:lnSpc>
              <a:spcBef>
                <a:spcPct val="20000"/>
              </a:spcBef>
            </a:pPr>
            <a:r>
              <a:rPr lang="en-US" sz="2800" dirty="0"/>
              <a:t>Browsing-interaction defenses (</a:t>
            </a:r>
            <a:r>
              <a:rPr lang="en-US" sz="2800" i="1" dirty="0">
                <a:solidFill>
                  <a:schemeClr val="accent6"/>
                </a:solidFill>
              </a:rPr>
              <a:t>Button</a:t>
            </a:r>
            <a:r>
              <a:rPr lang="en-US" sz="2800" dirty="0"/>
              <a:t> and </a:t>
            </a:r>
            <a:r>
              <a:rPr lang="en-US" sz="2800" i="1" dirty="0">
                <a:solidFill>
                  <a:schemeClr val="accent6"/>
                </a:solidFill>
              </a:rPr>
              <a:t>Images</a:t>
            </a:r>
            <a:r>
              <a:rPr lang="en-US" sz="2800" dirty="0"/>
              <a:t>) are significantly less usable than the training defenses (</a:t>
            </a:r>
            <a:r>
              <a:rPr lang="en-US" sz="2800" i="1" dirty="0">
                <a:solidFill>
                  <a:schemeClr val="accent6"/>
                </a:solidFill>
              </a:rPr>
              <a:t>Feedback </a:t>
            </a:r>
            <a:r>
              <a:rPr lang="en-US" sz="2800" dirty="0"/>
              <a:t>and </a:t>
            </a:r>
            <a:r>
              <a:rPr lang="en-US" sz="2800" i="1" dirty="0">
                <a:solidFill>
                  <a:schemeClr val="accent6"/>
                </a:solidFill>
              </a:rPr>
              <a:t>Game</a:t>
            </a:r>
            <a:r>
              <a:rPr lang="en-US" sz="2800" dirty="0"/>
              <a:t>)</a:t>
            </a:r>
          </a:p>
          <a:p>
            <a:pPr lvl="2">
              <a:lnSpc>
                <a:spcPct val="150000"/>
              </a:lnSpc>
              <a:spcBef>
                <a:spcPct val="20000"/>
              </a:spcBef>
            </a:pPr>
            <a:r>
              <a:rPr lang="en-US" sz="2800" dirty="0"/>
              <a:t>Significant usability advantage to the </a:t>
            </a:r>
            <a:r>
              <a:rPr lang="en-US" sz="2800" i="1" dirty="0">
                <a:solidFill>
                  <a:schemeClr val="accent6"/>
                </a:solidFill>
              </a:rPr>
              <a:t>Feedback</a:t>
            </a:r>
            <a:r>
              <a:rPr lang="en-US" sz="2800" dirty="0"/>
              <a:t> defense over other defenses, even over </a:t>
            </a:r>
            <a:r>
              <a:rPr lang="en-US" sz="2800" i="1" dirty="0">
                <a:solidFill>
                  <a:schemeClr val="accent6"/>
                </a:solidFill>
              </a:rPr>
              <a:t>Game</a:t>
            </a:r>
            <a:r>
              <a:rPr lang="en-US" sz="2800" dirty="0"/>
              <a:t> defense</a:t>
            </a:r>
          </a:p>
          <a:p>
            <a:pPr lvl="3">
              <a:lnSpc>
                <a:spcPct val="150000"/>
              </a:lnSpc>
              <a:spcBef>
                <a:spcPct val="20000"/>
              </a:spcBef>
            </a:pPr>
            <a:r>
              <a:rPr lang="en-US" sz="2400" dirty="0"/>
              <a:t>users enjoyed the challenge of detecting phishing sites</a:t>
            </a:r>
          </a:p>
          <a:p>
            <a:pPr lvl="3">
              <a:lnSpc>
                <a:spcPct val="150000"/>
              </a:lnSpc>
              <a:spcBef>
                <a:spcPct val="20000"/>
              </a:spcBef>
            </a:pPr>
            <a:r>
              <a:rPr lang="en-US" sz="2400" i="1" dirty="0">
                <a:solidFill>
                  <a:schemeClr val="accent6"/>
                </a:solidFill>
              </a:rPr>
              <a:t>Feedback</a:t>
            </a:r>
            <a:r>
              <a:rPr lang="en-US" sz="2400" dirty="0"/>
              <a:t> mechanism made the users more confident in their ability to detect phishing sites (there is no extra guidance)</a:t>
            </a:r>
            <a:endParaRPr lang="en-US" altLang="en-US" sz="2400" dirty="0"/>
          </a:p>
          <a:p>
            <a:pPr marL="0" indent="0">
              <a:lnSpc>
                <a:spcPct val="150000"/>
              </a:lnSpc>
              <a:spcBef>
                <a:spcPct val="20000"/>
              </a:spcBef>
              <a:buNone/>
            </a:pPr>
            <a:endParaRPr lang="en-US" altLang="en-US" sz="3200" dirty="0">
              <a:solidFill>
                <a:schemeClr val="tx1"/>
              </a:solidFill>
            </a:endParaRP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49</a:t>
            </a:fld>
            <a:endParaRPr lang="he-IL"/>
          </a:p>
        </p:txBody>
      </p:sp>
    </p:spTree>
    <p:extLst>
      <p:ext uri="{BB962C8B-B14F-4D97-AF65-F5344CB8AC3E}">
        <p14:creationId xmlns:p14="http://schemas.microsoft.com/office/powerpoint/2010/main" val="326203437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sz="4000" dirty="0">
                <a:solidFill>
                  <a:schemeClr val="accent6"/>
                </a:solidFill>
              </a:rPr>
              <a:t>Interactive UI Mechanisms</a:t>
            </a:r>
          </a:p>
          <a:p>
            <a:pPr lvl="1">
              <a:lnSpc>
                <a:spcPct val="150000"/>
              </a:lnSpc>
              <a:spcBef>
                <a:spcPct val="20000"/>
              </a:spcBef>
              <a:buFont typeface="Arial" panose="020B0604020202020204" pitchFamily="34" charset="0"/>
              <a:buChar char="•"/>
            </a:pPr>
            <a:r>
              <a:rPr lang="en-US" dirty="0"/>
              <a:t>Changes in the browsing ceremony</a:t>
            </a:r>
          </a:p>
          <a:p>
            <a:pPr lvl="1">
              <a:lnSpc>
                <a:spcPct val="150000"/>
              </a:lnSpc>
              <a:spcBef>
                <a:spcPct val="20000"/>
              </a:spcBef>
              <a:buFont typeface="Arial" panose="020B0604020202020204" pitchFamily="34" charset="0"/>
              <a:buChar char="•"/>
            </a:pPr>
            <a:r>
              <a:rPr lang="en-US" altLang="en-US" dirty="0">
                <a:solidFill>
                  <a:schemeClr val="tx1"/>
                </a:solidFill>
              </a:rPr>
              <a:t>Tools and toolbars (not our scope)</a:t>
            </a:r>
            <a:endParaRPr lang="en-US" dirty="0">
              <a:solidFill>
                <a:schemeClr val="accent6"/>
              </a:solidFill>
            </a:endParaRPr>
          </a:p>
          <a:p>
            <a:pPr>
              <a:lnSpc>
                <a:spcPct val="150000"/>
              </a:lnSpc>
              <a:spcBef>
                <a:spcPct val="20000"/>
              </a:spcBef>
              <a:buFont typeface="Arial" panose="020B0604020202020204" pitchFamily="34" charset="0"/>
              <a:buChar char="•"/>
            </a:pPr>
            <a:r>
              <a:rPr lang="en-US" sz="4000" dirty="0">
                <a:solidFill>
                  <a:schemeClr val="accent6"/>
                </a:solidFill>
              </a:rPr>
              <a:t>Education and Training</a:t>
            </a:r>
            <a:endParaRPr lang="en-US" altLang="en-US" dirty="0">
              <a:solidFill>
                <a:schemeClr val="accent6"/>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5</a:t>
            </a:fld>
            <a:endParaRPr lang="he-IL"/>
          </a:p>
        </p:txBody>
      </p:sp>
    </p:spTree>
    <p:extLst>
      <p:ext uri="{BB962C8B-B14F-4D97-AF65-F5344CB8AC3E}">
        <p14:creationId xmlns:p14="http://schemas.microsoft.com/office/powerpoint/2010/main" val="2841543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Detection Index</a:t>
            </a:r>
            <a:endParaRPr dirty="0"/>
          </a:p>
        </p:txBody>
      </p:sp>
      <mc:AlternateContent xmlns:mc="http://schemas.openxmlformats.org/markup-compatibility/2006" xmlns:a14="http://schemas.microsoft.com/office/drawing/2010/main">
        <mc:Choice Requires="a14">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Detection index</a:t>
                </a:r>
              </a:p>
              <a:p>
                <a:pPr lvl="1">
                  <a:lnSpc>
                    <a:spcPct val="150000"/>
                  </a:lnSpc>
                  <a:spcBef>
                    <a:spcPct val="20000"/>
                  </a:spcBef>
                </a:pPr>
                <a:r>
                  <a:rPr lang="en-US" sz="3200" dirty="0"/>
                  <a:t>Most of the attacks will be ignored</a:t>
                </a:r>
              </a:p>
              <a:p>
                <a:pPr lvl="1">
                  <a:lnSpc>
                    <a:spcPct val="150000"/>
                  </a:lnSpc>
                  <a:spcBef>
                    <a:spcPct val="20000"/>
                  </a:spcBef>
                </a:pPr>
                <a:r>
                  <a:rPr lang="en-US" sz="3200" dirty="0"/>
                  <a:t>More weight to the failure rate (i.e., successful attacks)</a:t>
                </a:r>
              </a:p>
              <a:p>
                <a:pPr lvl="1">
                  <a:lnSpc>
                    <a:spcPct val="150000"/>
                  </a:lnSpc>
                  <a:spcBef>
                    <a:spcPct val="20000"/>
                  </a:spcBef>
                </a:pPr>
                <a:r>
                  <a:rPr lang="en-US" sz="3200" dirty="0"/>
                  <a:t>The range of the detection index is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m:t>
                    </m:r>
                    <m:r>
                      <a:rPr lang="en-US" sz="3200" b="0" i="1" smtClean="0">
                        <a:latin typeface="Cambria Math" panose="02040503050406030204" pitchFamily="18" charset="0"/>
                      </a:rPr>
                      <m:t>1</m:t>
                    </m:r>
                    <m:r>
                      <a:rPr lang="en-US" sz="3200" b="0" i="1" smtClean="0">
                        <a:latin typeface="Cambria Math" panose="02040503050406030204" pitchFamily="18" charset="0"/>
                      </a:rPr>
                      <m:t>]</m:t>
                    </m:r>
                  </m:oMath>
                </a14:m>
                <a:endParaRPr lang="en-US" dirty="0"/>
              </a:p>
              <a:p>
                <a:pPr>
                  <a:lnSpc>
                    <a:spcPct val="150000"/>
                  </a:lnSpc>
                  <a:spcBef>
                    <a:spcPct val="20000"/>
                  </a:spcBef>
                </a:pPr>
                <a:endParaRPr lang="en-US" sz="2800" dirty="0"/>
              </a:p>
              <a:p>
                <a:pPr marL="0" indent="0">
                  <a:lnSpc>
                    <a:spcPct val="150000"/>
                  </a:lnSpc>
                  <a:spcBef>
                    <a:spcPct val="20000"/>
                  </a:spcBef>
                  <a:buNone/>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𝐷</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𝑠𝑢𝑐𝑐𝑒𝑠𝑠𝑒𝑠</m:t>
                      </m:r>
                      <m:r>
                        <a:rPr lang="en-US" sz="3200" i="1">
                          <a:solidFill>
                            <a:schemeClr val="tx1"/>
                          </a:solidFill>
                          <a:latin typeface="Cambria Math" panose="02040503050406030204" pitchFamily="18" charset="0"/>
                        </a:rPr>
                        <m:t> −</m:t>
                      </m:r>
                      <m:r>
                        <a:rPr lang="en-US" sz="3200" i="1">
                          <a:solidFill>
                            <a:schemeClr val="tx1"/>
                          </a:solidFill>
                          <a:latin typeface="Cambria Math" panose="02040503050406030204" pitchFamily="18" charset="0"/>
                        </a:rPr>
                        <m:t>2</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𝑓𝑎𝑖𝑙𝑢𝑟𝑒𝑠</m:t>
                      </m:r>
                    </m:oMath>
                  </m:oMathPara>
                </a14:m>
                <a:endParaRPr lang="en-US" sz="3200" dirty="0">
                  <a:solidFill>
                    <a:schemeClr val="accent6"/>
                  </a:solidFill>
                </a:endParaRPr>
              </a:p>
              <a:p>
                <a:pPr lvl="1">
                  <a:lnSpc>
                    <a:spcPct val="150000"/>
                  </a:lnSpc>
                  <a:spcBef>
                    <a:spcPct val="20000"/>
                  </a:spcBef>
                </a:pPr>
                <a:endParaRPr lang="en-US" sz="3200" dirty="0"/>
              </a:p>
              <a:p>
                <a:pPr lvl="1">
                  <a:lnSpc>
                    <a:spcPct val="150000"/>
                  </a:lnSpc>
                  <a:spcBef>
                    <a:spcPct val="20000"/>
                  </a:spcBef>
                </a:pPr>
                <a:endParaRPr lang="en-US" sz="3200" dirty="0"/>
              </a:p>
              <a:p>
                <a:pPr lvl="1">
                  <a:lnSpc>
                    <a:spcPct val="150000"/>
                  </a:lnSpc>
                  <a:spcBef>
                    <a:spcPct val="20000"/>
                  </a:spcBef>
                </a:pPr>
                <a:endParaRPr lang="en-US" dirty="0">
                  <a:solidFill>
                    <a:schemeClr val="accent6"/>
                  </a:solidFill>
                </a:endParaRPr>
              </a:p>
              <a:p>
                <a:pPr lvl="1">
                  <a:lnSpc>
                    <a:spcPct val="150000"/>
                  </a:lnSpc>
                  <a:spcBef>
                    <a:spcPct val="20000"/>
                  </a:spcBef>
                </a:pPr>
                <a:endParaRPr lang="en-US" i="1" dirty="0">
                  <a:solidFill>
                    <a:schemeClr val="accent6"/>
                  </a:solidFill>
                </a:endParaRPr>
              </a:p>
              <a:p>
                <a:pPr lvl="1">
                  <a:lnSpc>
                    <a:spcPct val="150000"/>
                  </a:lnSpc>
                  <a:spcBef>
                    <a:spcPct val="20000"/>
                  </a:spcBef>
                </a:pPr>
                <a:endParaRPr lang="en-US" dirty="0">
                  <a:solidFill>
                    <a:schemeClr val="tx1"/>
                  </a:solidFill>
                </a:endParaRPr>
              </a:p>
            </p:txBody>
          </p:sp>
        </mc:Choice>
        <mc:Fallback xmlns="">
          <p:sp>
            <p:nvSpPr>
              <p:cNvPr id="130" name="Shape 130"/>
              <p:cNvSpPr>
                <a:spLocks noGrp="1" noRot="1" noChangeAspect="1" noMove="1" noResize="1" noEditPoints="1" noAdjustHandles="1" noChangeArrowheads="1" noChangeShapeType="1" noTextEdit="1"/>
              </p:cNvSpPr>
              <p:nvPr>
                <p:ph type="body" idx="1"/>
              </p:nvPr>
            </p:nvSpPr>
            <p:spPr>
              <a:prstGeom prst="rect">
                <a:avLst/>
              </a:prstGeom>
              <a:blipFill>
                <a:blip r:embed="rId2"/>
                <a:stretch>
                  <a:fillRect l="-1098"/>
                </a:stretch>
              </a:blipFill>
            </p:spPr>
            <p:txBody>
              <a:bodyPr/>
              <a:lstStyle/>
              <a:p>
                <a:r>
                  <a:rPr lang="he-IL">
                    <a:noFill/>
                  </a:rPr>
                  <a:t> </a:t>
                </a:r>
              </a:p>
            </p:txBody>
          </p:sp>
        </mc:Fallback>
      </mc:AlternateContent>
      <p:sp>
        <p:nvSpPr>
          <p:cNvPr id="2" name="Slide Number Placeholder 1"/>
          <p:cNvSpPr>
            <a:spLocks noGrp="1"/>
          </p:cNvSpPr>
          <p:nvPr>
            <p:ph type="sldNum" sz="quarter" idx="2"/>
          </p:nvPr>
        </p:nvSpPr>
        <p:spPr/>
        <p:txBody>
          <a:bodyPr/>
          <a:lstStyle/>
          <a:p>
            <a:fld id="{86CB4B4D-7CA3-9044-876B-883B54F8677D}" type="slidenum">
              <a:rPr lang="he-IL" smtClean="0"/>
              <a:t>50</a:t>
            </a:fld>
            <a:endParaRPr lang="he-IL"/>
          </a:p>
        </p:txBody>
      </p:sp>
    </p:spTree>
    <p:extLst>
      <p:ext uri="{BB962C8B-B14F-4D97-AF65-F5344CB8AC3E}">
        <p14:creationId xmlns:p14="http://schemas.microsoft.com/office/powerpoint/2010/main" val="61211171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4785" y="2387654"/>
            <a:ext cx="5461879" cy="4765676"/>
          </a:xfrm>
          <a:prstGeom prst="rect">
            <a:avLst/>
          </a:prstGeom>
        </p:spPr>
      </p:pic>
      <p:sp>
        <p:nvSpPr>
          <p:cNvPr id="130" name="Shape 130"/>
          <p:cNvSpPr>
            <a:spLocks noGrp="1"/>
          </p:cNvSpPr>
          <p:nvPr>
            <p:ph type="body" idx="1"/>
          </p:nvPr>
        </p:nvSpPr>
        <p:spPr>
          <a:xfrm>
            <a:off x="196508" y="7275367"/>
            <a:ext cx="12491217" cy="2230583"/>
          </a:xfrm>
          <a:prstGeom prst="rect">
            <a:avLst/>
          </a:prstGeom>
        </p:spPr>
        <p:txBody>
          <a:bodyPr anchor="t">
            <a:normAutofit/>
          </a:bodyPr>
          <a:lstStyle/>
          <a:p>
            <a:pPr>
              <a:lnSpc>
                <a:spcPct val="150000"/>
              </a:lnSpc>
              <a:spcBef>
                <a:spcPct val="20000"/>
              </a:spcBef>
            </a:pPr>
            <a:r>
              <a:rPr lang="en-US" sz="2400" dirty="0"/>
              <a:t>Browsing-interaction defenses (</a:t>
            </a:r>
            <a:r>
              <a:rPr lang="en-US" sz="2400" i="1" dirty="0">
                <a:solidFill>
                  <a:schemeClr val="accent6"/>
                </a:solidFill>
              </a:rPr>
              <a:t>Button</a:t>
            </a:r>
            <a:r>
              <a:rPr lang="en-US" sz="2400" dirty="0"/>
              <a:t> and </a:t>
            </a:r>
            <a:r>
              <a:rPr lang="en-US" sz="2400" i="1" dirty="0">
                <a:solidFill>
                  <a:schemeClr val="accent6"/>
                </a:solidFill>
              </a:rPr>
              <a:t>Images</a:t>
            </a:r>
            <a:r>
              <a:rPr lang="en-US" sz="2400" dirty="0"/>
              <a:t>) have significantly higher detection indexes than the training defenses (</a:t>
            </a:r>
            <a:r>
              <a:rPr lang="en-US" sz="2400" i="1" dirty="0">
                <a:solidFill>
                  <a:schemeClr val="accent6"/>
                </a:solidFill>
              </a:rPr>
              <a:t>Feedback </a:t>
            </a:r>
            <a:r>
              <a:rPr lang="en-US" sz="2400" dirty="0"/>
              <a:t>and </a:t>
            </a:r>
            <a:r>
              <a:rPr lang="en-US" sz="2400" i="1" dirty="0">
                <a:solidFill>
                  <a:schemeClr val="accent6"/>
                </a:solidFill>
              </a:rPr>
              <a:t>Game</a:t>
            </a:r>
            <a:r>
              <a:rPr lang="en-US" sz="2400" dirty="0"/>
              <a:t>) both separately and together</a:t>
            </a:r>
          </a:p>
          <a:p>
            <a:pPr>
              <a:lnSpc>
                <a:spcPct val="150000"/>
              </a:lnSpc>
              <a:spcBef>
                <a:spcPct val="20000"/>
              </a:spcBef>
            </a:pPr>
            <a:endParaRPr lang="en-US" altLang="en-US" sz="32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51</a:t>
            </a:fld>
            <a:endParaRPr lang="he-IL"/>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050" y="2448614"/>
            <a:ext cx="6191675" cy="4643756"/>
          </a:xfrm>
          <a:prstGeom prst="rect">
            <a:avLst/>
          </a:prstGeom>
        </p:spPr>
      </p:pic>
      <p:sp>
        <p:nvSpPr>
          <p:cNvPr id="9" name="Action Button: Go Forward or Next 8">
            <a:hlinkClick r:id="" action="ppaction://hlinkshowjump?jump=lastslideviewed" highlightClick="1"/>
          </p:cNvPr>
          <p:cNvSpPr/>
          <p:nvPr/>
        </p:nvSpPr>
        <p:spPr>
          <a:xfrm>
            <a:off x="12209168" y="8890000"/>
            <a:ext cx="659946" cy="615950"/>
          </a:xfrm>
          <a:prstGeom prst="actionButtonForwardNex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Shape 129"/>
          <p:cNvSpPr>
            <a:spLocks noGrp="1"/>
          </p:cNvSpPr>
          <p:nvPr>
            <p:ph type="title"/>
          </p:nvPr>
        </p:nvSpPr>
        <p:spPr>
          <a:xfrm>
            <a:off x="946150" y="137156"/>
            <a:ext cx="11099800" cy="2159000"/>
          </a:xfrm>
          <a:prstGeom prst="rect">
            <a:avLst/>
          </a:prstGeom>
        </p:spPr>
        <p:txBody>
          <a:bodyPr>
            <a:noAutofit/>
          </a:bodyPr>
          <a:lstStyle/>
          <a:p>
            <a:pPr>
              <a:lnSpc>
                <a:spcPct val="150000"/>
              </a:lnSpc>
              <a:spcBef>
                <a:spcPct val="20000"/>
              </a:spcBef>
            </a:pPr>
            <a:r>
              <a:rPr lang="en-US" sz="5200" dirty="0">
                <a:solidFill>
                  <a:schemeClr val="tx1"/>
                </a:solidFill>
              </a:rPr>
              <a:t>Evaluation of UI Defenses: </a:t>
            </a:r>
            <a:r>
              <a:rPr lang="en-US" altLang="en-US" sz="5200" dirty="0">
                <a:solidFill>
                  <a:schemeClr val="tx1"/>
                </a:solidFill>
              </a:rPr>
              <a:t>Detection</a:t>
            </a:r>
            <a:br>
              <a:rPr lang="en-US" altLang="en-US" sz="5200" dirty="0">
                <a:solidFill>
                  <a:schemeClr val="tx1"/>
                </a:solidFill>
              </a:rPr>
            </a:br>
            <a:r>
              <a:rPr lang="en-US" altLang="en-US" sz="4800" dirty="0">
                <a:solidFill>
                  <a:schemeClr val="tx1"/>
                </a:solidFill>
              </a:rPr>
              <a:t>Long-term Experiment</a:t>
            </a:r>
            <a:endParaRPr lang="en-US" sz="5200" dirty="0">
              <a:solidFill>
                <a:schemeClr val="tx1"/>
              </a:solidFill>
            </a:endParaRPr>
          </a:p>
        </p:txBody>
      </p:sp>
    </p:spTree>
    <p:extLst>
      <p:ext uri="{BB962C8B-B14F-4D97-AF65-F5344CB8AC3E}">
        <p14:creationId xmlns:p14="http://schemas.microsoft.com/office/powerpoint/2010/main" val="4192188823"/>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xfrm>
            <a:off x="761898" y="93346"/>
            <a:ext cx="11099800" cy="2159000"/>
          </a:xfrm>
          <a:prstGeom prst="rect">
            <a:avLst/>
          </a:prstGeom>
        </p:spPr>
        <p:txBody>
          <a:bodyPr/>
          <a:lstStyle/>
          <a:p>
            <a:r>
              <a:rPr lang="en-US" dirty="0"/>
              <a:t>Attack</a:t>
            </a:r>
            <a:r>
              <a:rPr lang="he-IL" dirty="0"/>
              <a:t> </a:t>
            </a:r>
            <a:r>
              <a:rPr lang="en-US" dirty="0"/>
              <a:t> Comparison</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52</a:t>
            </a:fld>
            <a:endParaRPr lang="he-IL"/>
          </a:p>
        </p:txBody>
      </p:sp>
      <p:pic>
        <p:nvPicPr>
          <p:cNvPr id="7" name="Picture 6"/>
          <p:cNvPicPr>
            <a:picLocks noChangeAspect="1"/>
          </p:cNvPicPr>
          <p:nvPr/>
        </p:nvPicPr>
        <p:blipFill>
          <a:blip r:embed="rId3"/>
          <a:stretch>
            <a:fillRect/>
          </a:stretch>
        </p:blipFill>
        <p:spPr>
          <a:xfrm>
            <a:off x="6858000" y="7576263"/>
            <a:ext cx="6146800" cy="1533151"/>
          </a:xfrm>
          <a:prstGeom prst="rect">
            <a:avLst/>
          </a:prstGeom>
        </p:spPr>
      </p:pic>
      <p:pic>
        <p:nvPicPr>
          <p:cNvPr id="9" name="Picture 8"/>
          <p:cNvPicPr>
            <a:picLocks noChangeAspect="1"/>
          </p:cNvPicPr>
          <p:nvPr/>
        </p:nvPicPr>
        <p:blipFill>
          <a:blip r:embed="rId4"/>
          <a:stretch>
            <a:fillRect/>
          </a:stretch>
        </p:blipFill>
        <p:spPr>
          <a:xfrm>
            <a:off x="7648723" y="2908936"/>
            <a:ext cx="4340485" cy="3509973"/>
          </a:xfrm>
          <a:prstGeom prst="rect">
            <a:avLst/>
          </a:prstGeom>
        </p:spPr>
      </p:pic>
      <p:sp>
        <p:nvSpPr>
          <p:cNvPr id="10" name="TextBox 9"/>
          <p:cNvSpPr txBox="1"/>
          <p:nvPr/>
        </p:nvSpPr>
        <p:spPr>
          <a:xfrm>
            <a:off x="1139498" y="2090748"/>
            <a:ext cx="441146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Attacks</a:t>
            </a:r>
            <a:r>
              <a:rPr kumimoji="0" lang="en-US" sz="3600" b="0" i="0" u="none" strike="noStrike" cap="none" spc="0" normalizeH="0" dirty="0">
                <a:ln>
                  <a:noFill/>
                </a:ln>
                <a:solidFill>
                  <a:schemeClr val="accent6"/>
                </a:solidFill>
                <a:effectLst/>
                <a:uFillTx/>
                <a:latin typeface="+mn-lt"/>
                <a:ea typeface="+mn-ea"/>
                <a:cs typeface="+mn-cs"/>
                <a:sym typeface="Helvetica Light"/>
              </a:rPr>
              <a:t> for all groups</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1" name="TextBox 10"/>
          <p:cNvSpPr txBox="1"/>
          <p:nvPr/>
        </p:nvSpPr>
        <p:spPr>
          <a:xfrm>
            <a:off x="6688448" y="2090748"/>
            <a:ext cx="574516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Images Identification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2" name="TextBox 11"/>
          <p:cNvSpPr txBox="1"/>
          <p:nvPr/>
        </p:nvSpPr>
        <p:spPr>
          <a:xfrm>
            <a:off x="7648723" y="6919673"/>
            <a:ext cx="456535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Phishing Email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2" y="2747338"/>
            <a:ext cx="6668315" cy="5001236"/>
          </a:xfrm>
          <a:prstGeom prst="rect">
            <a:avLst/>
          </a:prstGeom>
        </p:spPr>
      </p:pic>
      <p:sp>
        <p:nvSpPr>
          <p:cNvPr id="6" name="TextBox 5"/>
          <p:cNvSpPr txBox="1"/>
          <p:nvPr/>
        </p:nvSpPr>
        <p:spPr>
          <a:xfrm>
            <a:off x="303068" y="7771495"/>
            <a:ext cx="6192982"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sz="2000" dirty="0"/>
              <a:t>Browsing-interaction defenses (</a:t>
            </a:r>
            <a:r>
              <a:rPr lang="en-US" sz="2000" i="1" dirty="0">
                <a:solidFill>
                  <a:schemeClr val="accent6"/>
                </a:solidFill>
              </a:rPr>
              <a:t>Button</a:t>
            </a:r>
            <a:r>
              <a:rPr lang="en-US" sz="2000" dirty="0"/>
              <a:t> and </a:t>
            </a:r>
            <a:r>
              <a:rPr lang="en-US" sz="2000" i="1" dirty="0">
                <a:solidFill>
                  <a:schemeClr val="accent6"/>
                </a:solidFill>
              </a:rPr>
              <a:t>Images</a:t>
            </a:r>
            <a:r>
              <a:rPr lang="en-US" sz="2000" dirty="0"/>
              <a:t>) have significantly higher detection indexes than the training defenses (</a:t>
            </a:r>
            <a:r>
              <a:rPr lang="en-US" sz="2000" i="1" dirty="0">
                <a:solidFill>
                  <a:schemeClr val="accent6"/>
                </a:solidFill>
              </a:rPr>
              <a:t>Feedback </a:t>
            </a:r>
            <a:r>
              <a:rPr lang="en-US" sz="2000" dirty="0"/>
              <a:t>and </a:t>
            </a:r>
            <a:r>
              <a:rPr lang="en-US" sz="2000" i="1" dirty="0">
                <a:solidFill>
                  <a:schemeClr val="accent6"/>
                </a:solidFill>
              </a:rPr>
              <a:t>Game</a:t>
            </a:r>
            <a:r>
              <a:rPr lang="en-US" sz="2000" dirty="0"/>
              <a:t>)</a:t>
            </a:r>
            <a:r>
              <a:rPr lang="he-IL" sz="2000" dirty="0"/>
              <a:t> </a:t>
            </a:r>
            <a:r>
              <a:rPr lang="en-US" sz="2000" dirty="0"/>
              <a:t> for Classic Phishing Attack</a:t>
            </a:r>
          </a:p>
        </p:txBody>
      </p:sp>
      <p:sp>
        <p:nvSpPr>
          <p:cNvPr id="13" name="Arrow: Left 12"/>
          <p:cNvSpPr/>
          <p:nvPr/>
        </p:nvSpPr>
        <p:spPr>
          <a:xfrm>
            <a:off x="2770910" y="6194177"/>
            <a:ext cx="1551709" cy="142800"/>
          </a:xfrm>
          <a:prstGeom prst="left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398553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xfrm>
            <a:off x="761898" y="93346"/>
            <a:ext cx="11099800" cy="2159000"/>
          </a:xfrm>
          <a:prstGeom prst="rect">
            <a:avLst/>
          </a:prstGeom>
        </p:spPr>
        <p:txBody>
          <a:bodyPr/>
          <a:lstStyle/>
          <a:p>
            <a:r>
              <a:rPr lang="en-US" dirty="0"/>
              <a:t>Attack</a:t>
            </a:r>
            <a:r>
              <a:rPr lang="he-IL" dirty="0"/>
              <a:t> </a:t>
            </a:r>
            <a:r>
              <a:rPr lang="en-US" dirty="0"/>
              <a:t> Comparison</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53</a:t>
            </a:fld>
            <a:endParaRPr lang="he-IL"/>
          </a:p>
        </p:txBody>
      </p:sp>
      <p:pic>
        <p:nvPicPr>
          <p:cNvPr id="7" name="Picture 6"/>
          <p:cNvPicPr>
            <a:picLocks noChangeAspect="1"/>
          </p:cNvPicPr>
          <p:nvPr/>
        </p:nvPicPr>
        <p:blipFill>
          <a:blip r:embed="rId3"/>
          <a:stretch>
            <a:fillRect/>
          </a:stretch>
        </p:blipFill>
        <p:spPr>
          <a:xfrm>
            <a:off x="6858000" y="7576263"/>
            <a:ext cx="6146800" cy="1533151"/>
          </a:xfrm>
          <a:prstGeom prst="rect">
            <a:avLst/>
          </a:prstGeom>
        </p:spPr>
      </p:pic>
      <p:pic>
        <p:nvPicPr>
          <p:cNvPr id="9" name="Picture 8"/>
          <p:cNvPicPr>
            <a:picLocks noChangeAspect="1"/>
          </p:cNvPicPr>
          <p:nvPr/>
        </p:nvPicPr>
        <p:blipFill>
          <a:blip r:embed="rId4"/>
          <a:stretch>
            <a:fillRect/>
          </a:stretch>
        </p:blipFill>
        <p:spPr>
          <a:xfrm>
            <a:off x="7648723" y="2908936"/>
            <a:ext cx="4340485" cy="3509973"/>
          </a:xfrm>
          <a:prstGeom prst="rect">
            <a:avLst/>
          </a:prstGeom>
        </p:spPr>
      </p:pic>
      <p:sp>
        <p:nvSpPr>
          <p:cNvPr id="10" name="TextBox 9"/>
          <p:cNvSpPr txBox="1"/>
          <p:nvPr/>
        </p:nvSpPr>
        <p:spPr>
          <a:xfrm>
            <a:off x="1139498" y="2090748"/>
            <a:ext cx="441146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Attacks</a:t>
            </a:r>
            <a:r>
              <a:rPr kumimoji="0" lang="en-US" sz="3600" b="0" i="0" u="none" strike="noStrike" cap="none" spc="0" normalizeH="0" dirty="0">
                <a:ln>
                  <a:noFill/>
                </a:ln>
                <a:solidFill>
                  <a:schemeClr val="accent6"/>
                </a:solidFill>
                <a:effectLst/>
                <a:uFillTx/>
                <a:latin typeface="+mn-lt"/>
                <a:ea typeface="+mn-ea"/>
                <a:cs typeface="+mn-cs"/>
                <a:sym typeface="Helvetica Light"/>
              </a:rPr>
              <a:t> for all groups</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1" name="TextBox 10"/>
          <p:cNvSpPr txBox="1"/>
          <p:nvPr/>
        </p:nvSpPr>
        <p:spPr>
          <a:xfrm>
            <a:off x="6688448" y="2090748"/>
            <a:ext cx="574516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Images Identification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2" name="TextBox 11"/>
          <p:cNvSpPr txBox="1"/>
          <p:nvPr/>
        </p:nvSpPr>
        <p:spPr>
          <a:xfrm>
            <a:off x="7648723" y="6919673"/>
            <a:ext cx="456535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Phishing Email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2" y="2747338"/>
            <a:ext cx="6668315" cy="5001236"/>
          </a:xfrm>
          <a:prstGeom prst="rect">
            <a:avLst/>
          </a:prstGeom>
        </p:spPr>
      </p:pic>
      <p:sp>
        <p:nvSpPr>
          <p:cNvPr id="13" name="Arrow: Left 12"/>
          <p:cNvSpPr/>
          <p:nvPr/>
        </p:nvSpPr>
        <p:spPr>
          <a:xfrm>
            <a:off x="4322619" y="6418909"/>
            <a:ext cx="1551709" cy="142800"/>
          </a:xfrm>
          <a:prstGeom prst="left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TextBox 13"/>
          <p:cNvSpPr txBox="1"/>
          <p:nvPr/>
        </p:nvSpPr>
        <p:spPr>
          <a:xfrm>
            <a:off x="348470" y="7837747"/>
            <a:ext cx="596332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sz="2000" dirty="0">
                <a:solidFill>
                  <a:schemeClr val="accent6"/>
                </a:solidFill>
              </a:rPr>
              <a:t>Picture in Picture Pop-up </a:t>
            </a:r>
            <a:r>
              <a:rPr lang="en-US" sz="2000" dirty="0"/>
              <a:t>Attack has significantly lower detection indexes than </a:t>
            </a:r>
            <a:r>
              <a:rPr lang="en-US" sz="2000" dirty="0">
                <a:solidFill>
                  <a:schemeClr val="accent6"/>
                </a:solidFill>
              </a:rPr>
              <a:t>Pop-up Phishing </a:t>
            </a:r>
            <a:r>
              <a:rPr lang="en-US" sz="2000" dirty="0"/>
              <a:t>Attack</a:t>
            </a:r>
          </a:p>
          <a:p>
            <a:pPr marL="0" marR="0" indent="0" algn="l" defTabSz="584200"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5" name="Arrow: Left 14"/>
          <p:cNvSpPr/>
          <p:nvPr/>
        </p:nvSpPr>
        <p:spPr>
          <a:xfrm>
            <a:off x="4322619" y="6653055"/>
            <a:ext cx="1551709" cy="142800"/>
          </a:xfrm>
          <a:prstGeom prst="leftArrow">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829602070"/>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761898" y="-41852"/>
            <a:ext cx="11099800" cy="2159000"/>
          </a:xfrm>
          <a:prstGeom prst="rect">
            <a:avLst/>
          </a:prstGeom>
        </p:spPr>
        <p:txBody>
          <a:bodyPr>
            <a:normAutofit/>
          </a:bodyPr>
          <a:lstStyle/>
          <a:p>
            <a:r>
              <a:rPr lang="en-US" sz="5400" dirty="0"/>
              <a:t>Attack</a:t>
            </a:r>
            <a:r>
              <a:rPr lang="he-IL" sz="5400" dirty="0"/>
              <a:t> </a:t>
            </a:r>
            <a:r>
              <a:rPr lang="en-US" sz="5400" dirty="0"/>
              <a:t> Comparison</a:t>
            </a:r>
            <a:br>
              <a:rPr lang="en-US" sz="5400" dirty="0"/>
            </a:br>
            <a:r>
              <a:rPr lang="en-US" sz="5400" dirty="0"/>
              <a:t>Long-term Experiment</a:t>
            </a:r>
            <a:endParaRPr sz="5400" dirty="0"/>
          </a:p>
        </p:txBody>
      </p:sp>
      <p:sp>
        <p:nvSpPr>
          <p:cNvPr id="2" name="Slide Number Placeholder 1"/>
          <p:cNvSpPr>
            <a:spLocks noGrp="1"/>
          </p:cNvSpPr>
          <p:nvPr>
            <p:ph type="sldNum" sz="quarter" idx="2"/>
          </p:nvPr>
        </p:nvSpPr>
        <p:spPr/>
        <p:txBody>
          <a:bodyPr/>
          <a:lstStyle/>
          <a:p>
            <a:fld id="{86CB4B4D-7CA3-9044-876B-883B54F8677D}" type="slidenum">
              <a:rPr lang="he-IL" smtClean="0"/>
              <a:t>54</a:t>
            </a:fld>
            <a:endParaRPr lang="he-IL"/>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282" y="1951155"/>
            <a:ext cx="8451032" cy="6338274"/>
          </a:xfrm>
          <a:prstGeom prst="rect">
            <a:avLst/>
          </a:prstGeom>
        </p:spPr>
      </p:pic>
      <p:sp>
        <p:nvSpPr>
          <p:cNvPr id="6" name="TextBox 5"/>
          <p:cNvSpPr txBox="1"/>
          <p:nvPr/>
        </p:nvSpPr>
        <p:spPr>
          <a:xfrm>
            <a:off x="1" y="8123436"/>
            <a:ext cx="13004799" cy="2257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sz="2800" dirty="0"/>
              <a:t>Browsing-interaction defenses (</a:t>
            </a:r>
            <a:r>
              <a:rPr lang="en-US" sz="2800" i="1" dirty="0">
                <a:solidFill>
                  <a:schemeClr val="accent6"/>
                </a:solidFill>
              </a:rPr>
              <a:t>Button</a:t>
            </a:r>
            <a:r>
              <a:rPr lang="en-US" sz="2800" dirty="0"/>
              <a:t> and </a:t>
            </a:r>
            <a:r>
              <a:rPr lang="en-US" sz="2800" i="1" dirty="0">
                <a:solidFill>
                  <a:schemeClr val="accent6"/>
                </a:solidFill>
              </a:rPr>
              <a:t>Images</a:t>
            </a:r>
            <a:r>
              <a:rPr lang="en-US" sz="2800" dirty="0"/>
              <a:t>) have significantly higher detection indexes than the training defenses (</a:t>
            </a:r>
            <a:r>
              <a:rPr lang="en-US" sz="2800" i="1" dirty="0">
                <a:solidFill>
                  <a:schemeClr val="accent6"/>
                </a:solidFill>
              </a:rPr>
              <a:t>Feedback </a:t>
            </a:r>
            <a:r>
              <a:rPr lang="en-US" sz="2800" dirty="0"/>
              <a:t>and </a:t>
            </a:r>
            <a:r>
              <a:rPr lang="en-US" sz="2800" i="1" dirty="0">
                <a:solidFill>
                  <a:schemeClr val="accent6"/>
                </a:solidFill>
              </a:rPr>
              <a:t>Game</a:t>
            </a:r>
            <a:r>
              <a:rPr lang="en-US" sz="2800" dirty="0"/>
              <a:t>)</a:t>
            </a:r>
            <a:r>
              <a:rPr lang="he-IL" sz="2800" dirty="0"/>
              <a:t> </a:t>
            </a:r>
            <a:r>
              <a:rPr lang="en-US" sz="2800" dirty="0"/>
              <a:t> for Classic Phishing Attack</a:t>
            </a:r>
          </a:p>
          <a:p>
            <a:pPr algn="l"/>
            <a:endParaRPr lang="en-US" sz="2800" dirty="0"/>
          </a:p>
          <a:p>
            <a:pPr marL="342900" indent="-342900" algn="l">
              <a:buFont typeface="Arial" panose="020B0604020202020204" pitchFamily="34" charset="0"/>
              <a:buChar char="•"/>
            </a:pPr>
            <a:endParaRPr lang="en-US" sz="2800" dirty="0"/>
          </a:p>
        </p:txBody>
      </p:sp>
      <p:sp>
        <p:nvSpPr>
          <p:cNvPr id="4" name="Arrow: Left 3"/>
          <p:cNvSpPr/>
          <p:nvPr/>
        </p:nvSpPr>
        <p:spPr>
          <a:xfrm>
            <a:off x="5682343" y="6277791"/>
            <a:ext cx="2394857" cy="261257"/>
          </a:xfrm>
          <a:prstGeom prst="left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3320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he-IL" smtClean="0"/>
              <a:t>55</a:t>
            </a:fld>
            <a:endParaRPr lang="he-IL"/>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282" y="1785162"/>
            <a:ext cx="8451032" cy="6338274"/>
          </a:xfrm>
          <a:prstGeom prst="rect">
            <a:avLst/>
          </a:prstGeom>
        </p:spPr>
      </p:pic>
      <p:sp>
        <p:nvSpPr>
          <p:cNvPr id="6" name="TextBox 5"/>
          <p:cNvSpPr txBox="1"/>
          <p:nvPr/>
        </p:nvSpPr>
        <p:spPr>
          <a:xfrm>
            <a:off x="1" y="8338879"/>
            <a:ext cx="13004799"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sz="2800" dirty="0">
                <a:solidFill>
                  <a:schemeClr val="accent6"/>
                </a:solidFill>
              </a:rPr>
              <a:t>Picture in Picture Pop-up </a:t>
            </a:r>
            <a:r>
              <a:rPr lang="en-US" sz="2800" dirty="0"/>
              <a:t>Attack has significantly lower detection indexes than </a:t>
            </a:r>
            <a:r>
              <a:rPr lang="en-US" sz="2800" dirty="0">
                <a:solidFill>
                  <a:schemeClr val="accent6"/>
                </a:solidFill>
              </a:rPr>
              <a:t>Pop-up Phishing </a:t>
            </a:r>
            <a:r>
              <a:rPr lang="en-US" sz="2800" dirty="0"/>
              <a:t>Attack</a:t>
            </a:r>
          </a:p>
          <a:p>
            <a:pPr algn="l"/>
            <a:endParaRPr lang="en-US" sz="2800" dirty="0"/>
          </a:p>
          <a:p>
            <a:pPr marL="342900" indent="-342900" algn="l">
              <a:buFont typeface="Arial" panose="020B0604020202020204" pitchFamily="34" charset="0"/>
              <a:buChar char="•"/>
            </a:pPr>
            <a:endParaRPr lang="en-US" sz="2800" dirty="0"/>
          </a:p>
        </p:txBody>
      </p:sp>
      <p:sp>
        <p:nvSpPr>
          <p:cNvPr id="4" name="Arrow: Left 3"/>
          <p:cNvSpPr/>
          <p:nvPr/>
        </p:nvSpPr>
        <p:spPr>
          <a:xfrm>
            <a:off x="5682343" y="6400801"/>
            <a:ext cx="2394857" cy="261257"/>
          </a:xfrm>
          <a:prstGeom prst="left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7" name="Arrow: Left 6"/>
          <p:cNvSpPr/>
          <p:nvPr/>
        </p:nvSpPr>
        <p:spPr>
          <a:xfrm>
            <a:off x="7607221" y="6725101"/>
            <a:ext cx="2394857" cy="261257"/>
          </a:xfrm>
          <a:prstGeom prst="leftArrow">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Shape 129"/>
          <p:cNvSpPr>
            <a:spLocks noGrp="1"/>
          </p:cNvSpPr>
          <p:nvPr>
            <p:ph type="title"/>
          </p:nvPr>
        </p:nvSpPr>
        <p:spPr>
          <a:xfrm>
            <a:off x="761898" y="-41852"/>
            <a:ext cx="11099800" cy="2159000"/>
          </a:xfrm>
          <a:prstGeom prst="rect">
            <a:avLst/>
          </a:prstGeom>
        </p:spPr>
        <p:txBody>
          <a:bodyPr>
            <a:normAutofit/>
          </a:bodyPr>
          <a:lstStyle/>
          <a:p>
            <a:r>
              <a:rPr lang="en-US" sz="5400" dirty="0"/>
              <a:t>Attack</a:t>
            </a:r>
            <a:r>
              <a:rPr lang="he-IL" sz="5400" dirty="0"/>
              <a:t> </a:t>
            </a:r>
            <a:r>
              <a:rPr lang="en-US" sz="5400" dirty="0"/>
              <a:t> Comparison</a:t>
            </a:r>
            <a:br>
              <a:rPr lang="en-US" sz="5400" dirty="0"/>
            </a:br>
            <a:r>
              <a:rPr lang="en-US" sz="5400" dirty="0"/>
              <a:t>Long-term Experiment</a:t>
            </a:r>
            <a:endParaRPr sz="5400" dirty="0"/>
          </a:p>
        </p:txBody>
      </p:sp>
    </p:spTree>
    <p:extLst>
      <p:ext uri="{BB962C8B-B14F-4D97-AF65-F5344CB8AC3E}">
        <p14:creationId xmlns:p14="http://schemas.microsoft.com/office/powerpoint/2010/main" val="34855813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190" y="2478506"/>
            <a:ext cx="8276797" cy="6207597"/>
          </a:xfrm>
          <a:prstGeom prst="rect">
            <a:avLst/>
          </a:prstGeom>
        </p:spPr>
      </p:pic>
      <p:sp>
        <p:nvSpPr>
          <p:cNvPr id="129" name="Shape 129"/>
          <p:cNvSpPr>
            <a:spLocks noGrp="1"/>
          </p:cNvSpPr>
          <p:nvPr>
            <p:ph type="title"/>
          </p:nvPr>
        </p:nvSpPr>
        <p:spPr>
          <a:prstGeom prst="rect">
            <a:avLst/>
          </a:prstGeom>
        </p:spPr>
        <p:txBody>
          <a:bodyPr>
            <a:normAutofit/>
          </a:bodyPr>
          <a:lstStyle/>
          <a:p>
            <a:r>
              <a:rPr lang="en-US" sz="5400" dirty="0"/>
              <a:t>Classic Phishing Attack Simulation</a:t>
            </a:r>
            <a:endParaRPr sz="5400" dirty="0"/>
          </a:p>
        </p:txBody>
      </p:sp>
      <p:sp>
        <p:nvSpPr>
          <p:cNvPr id="2" name="Slide Number Placeholder 1"/>
          <p:cNvSpPr>
            <a:spLocks noGrp="1"/>
          </p:cNvSpPr>
          <p:nvPr>
            <p:ph type="sldNum" sz="quarter" idx="2"/>
          </p:nvPr>
        </p:nvSpPr>
        <p:spPr/>
        <p:txBody>
          <a:bodyPr/>
          <a:lstStyle/>
          <a:p>
            <a:fld id="{86CB4B4D-7CA3-9044-876B-883B54F8677D}" type="slidenum">
              <a:rPr lang="he-IL" smtClean="0"/>
              <a:t>56</a:t>
            </a:fld>
            <a:endParaRPr lang="he-IL"/>
          </a:p>
        </p:txBody>
      </p:sp>
    </p:spTree>
    <p:extLst>
      <p:ext uri="{BB962C8B-B14F-4D97-AF65-F5344CB8AC3E}">
        <p14:creationId xmlns:p14="http://schemas.microsoft.com/office/powerpoint/2010/main" val="256661318"/>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6167"/>
            <a:ext cx="6311798" cy="4733848"/>
          </a:xfrm>
          <a:prstGeom prst="rect">
            <a:avLst/>
          </a:prstGeom>
        </p:spPr>
      </p:pic>
      <p:sp>
        <p:nvSpPr>
          <p:cNvPr id="129" name="Shape 129"/>
          <p:cNvSpPr>
            <a:spLocks noGrp="1"/>
          </p:cNvSpPr>
          <p:nvPr>
            <p:ph type="title"/>
          </p:nvPr>
        </p:nvSpPr>
        <p:spPr>
          <a:prstGeom prst="rect">
            <a:avLst/>
          </a:prstGeom>
        </p:spPr>
        <p:txBody>
          <a:bodyPr>
            <a:normAutofit/>
          </a:bodyPr>
          <a:lstStyle/>
          <a:p>
            <a:r>
              <a:rPr lang="en-US" dirty="0"/>
              <a:t>Pop-ups Phishing Attack</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57</a:t>
            </a:fld>
            <a:endParaRPr lang="he-IL"/>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759" y="3688512"/>
            <a:ext cx="6311798" cy="4733848"/>
          </a:xfrm>
          <a:prstGeom prst="rect">
            <a:avLst/>
          </a:prstGeom>
        </p:spPr>
      </p:pic>
      <p:sp>
        <p:nvSpPr>
          <p:cNvPr id="3" name="TextBox 2"/>
          <p:cNvSpPr txBox="1"/>
          <p:nvPr/>
        </p:nvSpPr>
        <p:spPr>
          <a:xfrm>
            <a:off x="1397864" y="2746577"/>
            <a:ext cx="30008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Pop-up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8" name="TextBox 7"/>
          <p:cNvSpPr txBox="1"/>
          <p:nvPr/>
        </p:nvSpPr>
        <p:spPr>
          <a:xfrm>
            <a:off x="6179360" y="2776500"/>
            <a:ext cx="661719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Picture in Picture Pop-up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Tree>
    <p:extLst>
      <p:ext uri="{BB962C8B-B14F-4D97-AF65-F5344CB8AC3E}">
        <p14:creationId xmlns:p14="http://schemas.microsoft.com/office/powerpoint/2010/main" val="196534214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0" y="3071166"/>
            <a:ext cx="6328848" cy="4746636"/>
          </a:xfrm>
          <a:prstGeom prst="rect">
            <a:avLst/>
          </a:prstGeom>
        </p:spPr>
      </p:pic>
      <p:sp>
        <p:nvSpPr>
          <p:cNvPr id="129" name="Shape 129"/>
          <p:cNvSpPr>
            <a:spLocks noGrp="1"/>
          </p:cNvSpPr>
          <p:nvPr>
            <p:ph type="title"/>
          </p:nvPr>
        </p:nvSpPr>
        <p:spPr>
          <a:xfrm>
            <a:off x="761898" y="93346"/>
            <a:ext cx="11099800" cy="2159000"/>
          </a:xfrm>
          <a:prstGeom prst="rect">
            <a:avLst/>
          </a:prstGeom>
        </p:spPr>
        <p:txBody>
          <a:bodyPr/>
          <a:lstStyle/>
          <a:p>
            <a:r>
              <a:rPr lang="en-US" dirty="0"/>
              <a:t>Additional Attacks</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58</a:t>
            </a:fld>
            <a:endParaRPr lang="he-IL"/>
          </a:p>
        </p:txBody>
      </p:sp>
      <p:pic>
        <p:nvPicPr>
          <p:cNvPr id="7" name="Picture 6"/>
          <p:cNvPicPr>
            <a:picLocks noChangeAspect="1"/>
          </p:cNvPicPr>
          <p:nvPr/>
        </p:nvPicPr>
        <p:blipFill>
          <a:blip r:embed="rId3"/>
          <a:stretch>
            <a:fillRect/>
          </a:stretch>
        </p:blipFill>
        <p:spPr>
          <a:xfrm>
            <a:off x="6056107" y="7202316"/>
            <a:ext cx="6887554" cy="1717912"/>
          </a:xfrm>
          <a:prstGeom prst="rect">
            <a:avLst/>
          </a:prstGeom>
        </p:spPr>
      </p:pic>
      <p:pic>
        <p:nvPicPr>
          <p:cNvPr id="9" name="Picture 8"/>
          <p:cNvPicPr>
            <a:picLocks noChangeAspect="1"/>
          </p:cNvPicPr>
          <p:nvPr/>
        </p:nvPicPr>
        <p:blipFill>
          <a:blip r:embed="rId4"/>
          <a:stretch>
            <a:fillRect/>
          </a:stretch>
        </p:blipFill>
        <p:spPr>
          <a:xfrm>
            <a:off x="7329643" y="2792095"/>
            <a:ext cx="4340485" cy="3509973"/>
          </a:xfrm>
          <a:prstGeom prst="rect">
            <a:avLst/>
          </a:prstGeom>
        </p:spPr>
      </p:pic>
      <p:sp>
        <p:nvSpPr>
          <p:cNvPr id="10" name="TextBox 9"/>
          <p:cNvSpPr txBox="1"/>
          <p:nvPr/>
        </p:nvSpPr>
        <p:spPr>
          <a:xfrm>
            <a:off x="546584" y="2463800"/>
            <a:ext cx="446276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Advertisement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1" name="TextBox 10"/>
          <p:cNvSpPr txBox="1"/>
          <p:nvPr/>
        </p:nvSpPr>
        <p:spPr>
          <a:xfrm>
            <a:off x="6688448" y="2090748"/>
            <a:ext cx="574516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Images Identification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2" name="TextBox 11"/>
          <p:cNvSpPr txBox="1"/>
          <p:nvPr/>
        </p:nvSpPr>
        <p:spPr>
          <a:xfrm>
            <a:off x="7217208" y="6423897"/>
            <a:ext cx="456535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chemeClr val="accent6"/>
                </a:solidFill>
                <a:effectLst/>
                <a:uFillTx/>
                <a:latin typeface="+mn-lt"/>
                <a:ea typeface="+mn-ea"/>
                <a:cs typeface="+mn-cs"/>
                <a:sym typeface="Helvetica Light"/>
              </a:rPr>
              <a:t>Phishing Email Attack</a:t>
            </a:r>
            <a:endParaRPr kumimoji="0" lang="he-IL" sz="3600" b="0" i="0" u="none" strike="noStrike" cap="none" spc="0" normalizeH="0" baseline="0" dirty="0">
              <a:ln>
                <a:noFill/>
              </a:ln>
              <a:solidFill>
                <a:schemeClr val="accent6"/>
              </a:solidFill>
              <a:effectLst/>
              <a:uFillTx/>
              <a:latin typeface="+mn-lt"/>
              <a:ea typeface="+mn-ea"/>
              <a:cs typeface="+mn-cs"/>
              <a:sym typeface="Helvetica Light"/>
            </a:endParaRPr>
          </a:p>
        </p:txBody>
      </p:sp>
    </p:spTree>
    <p:extLst>
      <p:ext uri="{BB962C8B-B14F-4D97-AF65-F5344CB8AC3E}">
        <p14:creationId xmlns:p14="http://schemas.microsoft.com/office/powerpoint/2010/main" val="2956686743"/>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Evaluation of UI Defenses</a:t>
            </a:r>
          </a:p>
          <a:p>
            <a:pPr lvl="1">
              <a:lnSpc>
                <a:spcPct val="150000"/>
              </a:lnSpc>
              <a:spcBef>
                <a:spcPct val="20000"/>
              </a:spcBef>
            </a:pPr>
            <a:r>
              <a:rPr lang="en-US" altLang="en-US" sz="3200" dirty="0">
                <a:solidFill>
                  <a:schemeClr val="accent6"/>
                </a:solidFill>
              </a:rPr>
              <a:t>Detection long-term experiment</a:t>
            </a:r>
            <a:endParaRPr lang="en-US" altLang="en-US" sz="3200" dirty="0">
              <a:solidFill>
                <a:schemeClr val="tx1"/>
              </a:solidFill>
            </a:endParaRPr>
          </a:p>
          <a:p>
            <a:pPr lvl="2">
              <a:lnSpc>
                <a:spcPct val="150000"/>
              </a:lnSpc>
              <a:spcBef>
                <a:spcPct val="20000"/>
              </a:spcBef>
            </a:pPr>
            <a:r>
              <a:rPr lang="en-US" sz="2800" dirty="0"/>
              <a:t>Browsing-interaction defenses (</a:t>
            </a:r>
            <a:r>
              <a:rPr lang="en-US" sz="2800" i="1" dirty="0">
                <a:solidFill>
                  <a:schemeClr val="accent6"/>
                </a:solidFill>
              </a:rPr>
              <a:t>Button</a:t>
            </a:r>
            <a:r>
              <a:rPr lang="en-US" sz="2800" dirty="0"/>
              <a:t> and </a:t>
            </a:r>
            <a:r>
              <a:rPr lang="en-US" sz="2800" i="1" dirty="0">
                <a:solidFill>
                  <a:schemeClr val="accent6"/>
                </a:solidFill>
              </a:rPr>
              <a:t>Images</a:t>
            </a:r>
            <a:r>
              <a:rPr lang="en-US" sz="2800" dirty="0"/>
              <a:t>) have significantly higher detection indexes than the training defenses (</a:t>
            </a:r>
            <a:r>
              <a:rPr lang="en-US" sz="2800" i="1" dirty="0">
                <a:solidFill>
                  <a:schemeClr val="accent6"/>
                </a:solidFill>
              </a:rPr>
              <a:t>Feedback </a:t>
            </a:r>
            <a:r>
              <a:rPr lang="en-US" sz="2800" dirty="0"/>
              <a:t>and </a:t>
            </a:r>
            <a:r>
              <a:rPr lang="en-US" sz="2800" i="1" dirty="0">
                <a:solidFill>
                  <a:schemeClr val="accent6"/>
                </a:solidFill>
              </a:rPr>
              <a:t>Game</a:t>
            </a:r>
            <a:r>
              <a:rPr lang="en-US" sz="2800" dirty="0"/>
              <a:t>) both separately and together</a:t>
            </a:r>
          </a:p>
          <a:p>
            <a:pPr lvl="3">
              <a:lnSpc>
                <a:spcPct val="150000"/>
              </a:lnSpc>
              <a:spcBef>
                <a:spcPct val="20000"/>
              </a:spcBef>
            </a:pPr>
            <a:r>
              <a:rPr lang="en-US" sz="2400" i="1" dirty="0">
                <a:solidFill>
                  <a:schemeClr val="accent6"/>
                </a:solidFill>
              </a:rPr>
              <a:t>Button</a:t>
            </a:r>
            <a:r>
              <a:rPr lang="en-US" sz="2400" dirty="0"/>
              <a:t> performed better than </a:t>
            </a:r>
            <a:r>
              <a:rPr lang="en-US" sz="2400" i="1" dirty="0">
                <a:solidFill>
                  <a:schemeClr val="accent6"/>
                </a:solidFill>
              </a:rPr>
              <a:t>Images</a:t>
            </a:r>
            <a:r>
              <a:rPr lang="en-US" sz="2400" dirty="0"/>
              <a:t>, but not significantly</a:t>
            </a:r>
          </a:p>
          <a:p>
            <a:pPr lvl="3">
              <a:lnSpc>
                <a:spcPct val="150000"/>
              </a:lnSpc>
              <a:spcBef>
                <a:spcPct val="20000"/>
              </a:spcBef>
            </a:pPr>
            <a:r>
              <a:rPr lang="en-US" sz="2400" i="1" dirty="0">
                <a:solidFill>
                  <a:schemeClr val="accent6"/>
                </a:solidFill>
              </a:rPr>
              <a:t>Images</a:t>
            </a:r>
            <a:r>
              <a:rPr lang="en-US" sz="2400" dirty="0"/>
              <a:t> performed significantly better than </a:t>
            </a:r>
            <a:r>
              <a:rPr lang="en-US" sz="2400" i="1" dirty="0">
                <a:solidFill>
                  <a:schemeClr val="accent6"/>
                </a:solidFill>
              </a:rPr>
              <a:t>Feedback</a:t>
            </a:r>
            <a:endParaRPr lang="en-US" sz="2400" dirty="0"/>
          </a:p>
          <a:p>
            <a:pPr lvl="3">
              <a:lnSpc>
                <a:spcPct val="150000"/>
              </a:lnSpc>
              <a:spcBef>
                <a:spcPct val="20000"/>
              </a:spcBef>
            </a:pPr>
            <a:r>
              <a:rPr lang="en-US" sz="2400" i="1" dirty="0">
                <a:solidFill>
                  <a:schemeClr val="accent6"/>
                </a:solidFill>
              </a:rPr>
              <a:t>Feedback</a:t>
            </a:r>
            <a:r>
              <a:rPr lang="en-US" sz="2400" dirty="0"/>
              <a:t> performed significantly better than </a:t>
            </a:r>
            <a:r>
              <a:rPr lang="en-US" sz="2400" i="1" dirty="0">
                <a:solidFill>
                  <a:schemeClr val="accent6"/>
                </a:solidFill>
              </a:rPr>
              <a:t>Game</a:t>
            </a:r>
            <a:endParaRPr lang="en-US" sz="2400" dirty="0"/>
          </a:p>
          <a:p>
            <a:pPr lvl="3">
              <a:lnSpc>
                <a:spcPct val="150000"/>
              </a:lnSpc>
              <a:spcBef>
                <a:spcPct val="20000"/>
              </a:spcBef>
            </a:pPr>
            <a:endParaRPr lang="en-US" sz="2400" dirty="0"/>
          </a:p>
          <a:p>
            <a:pPr lvl="3">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59</a:t>
            </a:fld>
            <a:endParaRPr lang="he-IL"/>
          </a:p>
        </p:txBody>
      </p:sp>
    </p:spTree>
    <p:extLst>
      <p:ext uri="{BB962C8B-B14F-4D97-AF65-F5344CB8AC3E}">
        <p14:creationId xmlns:p14="http://schemas.microsoft.com/office/powerpoint/2010/main" val="32184994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fontScale="92500" lnSpcReduction="10000"/>
          </a:bodyPr>
          <a:lstStyle/>
          <a:p>
            <a:pPr>
              <a:lnSpc>
                <a:spcPct val="150000"/>
              </a:lnSpc>
              <a:spcBef>
                <a:spcPct val="20000"/>
              </a:spcBef>
              <a:buFont typeface="Arial" panose="020B0604020202020204" pitchFamily="34" charset="0"/>
              <a:buChar char="•"/>
            </a:pPr>
            <a:r>
              <a:rPr lang="en-US" sz="4000" dirty="0">
                <a:solidFill>
                  <a:schemeClr val="accent6"/>
                </a:solidFill>
              </a:rPr>
              <a:t>Interactive UI Mechanisms</a:t>
            </a:r>
          </a:p>
          <a:p>
            <a:pPr lvl="2">
              <a:lnSpc>
                <a:spcPct val="150000"/>
              </a:lnSpc>
              <a:spcBef>
                <a:spcPct val="20000"/>
              </a:spcBef>
              <a:buFont typeface="Arial" panose="020B0604020202020204" pitchFamily="34" charset="0"/>
              <a:buChar char="•"/>
            </a:pPr>
            <a:r>
              <a:rPr lang="en-US" sz="3200" dirty="0">
                <a:solidFill>
                  <a:schemeClr val="accent6"/>
                </a:solidFill>
              </a:rPr>
              <a:t>Changes in the browsing ceremony</a:t>
            </a:r>
          </a:p>
          <a:p>
            <a:pPr lvl="3">
              <a:lnSpc>
                <a:spcPct val="150000"/>
              </a:lnSpc>
              <a:spcBef>
                <a:spcPct val="20000"/>
              </a:spcBef>
              <a:buFont typeface="Arial" panose="020B0604020202020204" pitchFamily="34" charset="0"/>
              <a:buChar char="•"/>
            </a:pPr>
            <a:r>
              <a:rPr lang="en-US" sz="3000" dirty="0"/>
              <a:t>Before users can log into a </a:t>
            </a:r>
            <a:r>
              <a:rPr lang="en-US" sz="3000" dirty="0">
                <a:solidFill>
                  <a:schemeClr val="accent6"/>
                </a:solidFill>
              </a:rPr>
              <a:t>trusted website</a:t>
            </a:r>
            <a:r>
              <a:rPr lang="en-US" sz="3000" dirty="0"/>
              <a:t>, they are asked to identify an </a:t>
            </a:r>
            <a:r>
              <a:rPr lang="en-US" sz="3000" dirty="0">
                <a:solidFill>
                  <a:schemeClr val="accent6"/>
                </a:solidFill>
              </a:rPr>
              <a:t>agreed-upon image</a:t>
            </a:r>
            <a:r>
              <a:rPr lang="en-US" sz="3000" dirty="0"/>
              <a:t>, displayed with three random images (</a:t>
            </a:r>
            <a:r>
              <a:rPr lang="en-US" sz="3000" b="1" dirty="0"/>
              <a:t>Herzberg and Margulies, 2011</a:t>
            </a:r>
            <a:r>
              <a:rPr lang="en-US" sz="3000" dirty="0"/>
              <a:t>)</a:t>
            </a:r>
          </a:p>
          <a:p>
            <a:pPr lvl="3">
              <a:lnSpc>
                <a:spcPct val="150000"/>
              </a:lnSpc>
              <a:spcBef>
                <a:spcPct val="20000"/>
              </a:spcBef>
              <a:buFont typeface="Arial" panose="020B0604020202020204" pitchFamily="34" charset="0"/>
              <a:buChar char="•"/>
            </a:pPr>
            <a:r>
              <a:rPr lang="en-US" sz="3000" dirty="0">
                <a:solidFill>
                  <a:schemeClr val="accent6"/>
                </a:solidFill>
              </a:rPr>
              <a:t>Clicking the power button </a:t>
            </a:r>
            <a:r>
              <a:rPr lang="en-US" sz="3000" dirty="0"/>
              <a:t>on Android </a:t>
            </a:r>
            <a:r>
              <a:rPr lang="en-US" sz="3000" dirty="0" err="1"/>
              <a:t>Zirco</a:t>
            </a:r>
            <a:r>
              <a:rPr lang="en-US" sz="3000" dirty="0"/>
              <a:t> browser causes different results, based on whether or not the site is </a:t>
            </a:r>
            <a:r>
              <a:rPr lang="en-US" sz="3000" dirty="0">
                <a:solidFill>
                  <a:schemeClr val="accent6"/>
                </a:solidFill>
              </a:rPr>
              <a:t>trusted</a:t>
            </a:r>
            <a:r>
              <a:rPr lang="en-US" sz="3000" dirty="0"/>
              <a:t> (</a:t>
            </a:r>
            <a:r>
              <a:rPr lang="en-US" sz="3000" b="1" dirty="0" err="1"/>
              <a:t>Jakobsson</a:t>
            </a:r>
            <a:r>
              <a:rPr lang="en-US" sz="3000" b="1" dirty="0"/>
              <a:t> and </a:t>
            </a:r>
            <a:r>
              <a:rPr lang="en-US" sz="3000" b="1" dirty="0" err="1"/>
              <a:t>Siadati</a:t>
            </a:r>
            <a:r>
              <a:rPr lang="en-US" sz="3000" b="1" dirty="0"/>
              <a:t> work, 2016</a:t>
            </a:r>
            <a:r>
              <a:rPr lang="en-US" sz="3000" dirty="0"/>
              <a:t>)</a:t>
            </a:r>
          </a:p>
          <a:p>
            <a:pPr lvl="2">
              <a:lnSpc>
                <a:spcPct val="150000"/>
              </a:lnSpc>
              <a:spcBef>
                <a:spcPct val="20000"/>
              </a:spcBef>
              <a:buFont typeface="Arial" panose="020B0604020202020204" pitchFamily="34" charset="0"/>
              <a:buChar char="•"/>
            </a:pPr>
            <a:r>
              <a:rPr lang="en-US" sz="3200" dirty="0">
                <a:solidFill>
                  <a:schemeClr val="accent6"/>
                </a:solidFill>
              </a:rPr>
              <a:t>Many other works (see thesis)</a:t>
            </a:r>
          </a:p>
          <a:p>
            <a:pPr marL="1333500" lvl="3" indent="0">
              <a:lnSpc>
                <a:spcPct val="150000"/>
              </a:lnSpc>
              <a:spcBef>
                <a:spcPct val="20000"/>
              </a:spcBef>
              <a:buNone/>
            </a:pPr>
            <a:endParaRPr lang="en-US" sz="3200" dirty="0"/>
          </a:p>
        </p:txBody>
      </p:sp>
      <p:sp>
        <p:nvSpPr>
          <p:cNvPr id="2" name="Slide Number Placeholder 1"/>
          <p:cNvSpPr>
            <a:spLocks noGrp="1"/>
          </p:cNvSpPr>
          <p:nvPr>
            <p:ph type="sldNum" sz="quarter" idx="2"/>
          </p:nvPr>
        </p:nvSpPr>
        <p:spPr/>
        <p:txBody>
          <a:bodyPr/>
          <a:lstStyle/>
          <a:p>
            <a:fld id="{86CB4B4D-7CA3-9044-876B-883B54F8677D}" type="slidenum">
              <a:rPr lang="he-IL" smtClean="0"/>
              <a:t>6</a:t>
            </a:fld>
            <a:endParaRPr lang="he-IL"/>
          </a:p>
        </p:txBody>
      </p:sp>
    </p:spTree>
    <p:extLst>
      <p:ext uri="{BB962C8B-B14F-4D97-AF65-F5344CB8AC3E}">
        <p14:creationId xmlns:p14="http://schemas.microsoft.com/office/powerpoint/2010/main" val="3251852633"/>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xfrm>
            <a:off x="952500" y="6063916"/>
            <a:ext cx="11099800" cy="2826084"/>
          </a:xfrm>
          <a:prstGeom prst="rect">
            <a:avLst/>
          </a:prstGeom>
        </p:spPr>
        <p:txBody>
          <a:bodyPr anchor="t">
            <a:normAutofit/>
          </a:bodyPr>
          <a:lstStyle/>
          <a:p>
            <a:pPr>
              <a:lnSpc>
                <a:spcPct val="150000"/>
              </a:lnSpc>
              <a:spcBef>
                <a:spcPct val="20000"/>
              </a:spcBef>
            </a:pPr>
            <a:r>
              <a:rPr lang="en-US" sz="2800" dirty="0"/>
              <a:t>The </a:t>
            </a:r>
            <a:r>
              <a:rPr lang="en-US" sz="2800" dirty="0">
                <a:solidFill>
                  <a:schemeClr val="accent6"/>
                </a:solidFill>
              </a:rPr>
              <a:t>correctness increased significantly </a:t>
            </a:r>
            <a:r>
              <a:rPr lang="en-US" sz="2800" dirty="0"/>
              <a:t>for all group types between the pre-training and post-training steps</a:t>
            </a:r>
          </a:p>
          <a:p>
            <a:pPr>
              <a:lnSpc>
                <a:spcPct val="150000"/>
              </a:lnSpc>
              <a:spcBef>
                <a:spcPct val="20000"/>
              </a:spcBef>
              <a:buFont typeface="Arial" panose="020B0604020202020204" pitchFamily="34" charset="0"/>
              <a:buChar char="•"/>
            </a:pPr>
            <a:r>
              <a:rPr lang="en-US" sz="2800" dirty="0">
                <a:solidFill>
                  <a:schemeClr val="tx1"/>
                </a:solidFill>
              </a:rPr>
              <a:t>Browsing-interaction defenses (</a:t>
            </a:r>
            <a:r>
              <a:rPr lang="en-US" sz="2800" i="1" dirty="0">
                <a:solidFill>
                  <a:schemeClr val="accent6"/>
                </a:solidFill>
              </a:rPr>
              <a:t>Button</a:t>
            </a:r>
            <a:r>
              <a:rPr lang="en-US" sz="2800" dirty="0">
                <a:solidFill>
                  <a:schemeClr val="tx1"/>
                </a:solidFill>
              </a:rPr>
              <a:t> and </a:t>
            </a:r>
            <a:r>
              <a:rPr lang="en-US" sz="2800" i="1" dirty="0">
                <a:solidFill>
                  <a:schemeClr val="accent6"/>
                </a:solidFill>
              </a:rPr>
              <a:t>Images</a:t>
            </a:r>
            <a:r>
              <a:rPr lang="en-US" sz="2800" dirty="0">
                <a:solidFill>
                  <a:schemeClr val="tx1"/>
                </a:solidFill>
              </a:rPr>
              <a:t>) achieved the highest detection rates and lowest error rate</a:t>
            </a:r>
          </a:p>
          <a:p>
            <a:pPr>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60</a:t>
            </a:fld>
            <a:endParaRPr lang="he-IL"/>
          </a:p>
        </p:txBody>
      </p:sp>
      <p:pic>
        <p:nvPicPr>
          <p:cNvPr id="3" name="Picture 2"/>
          <p:cNvPicPr>
            <a:picLocks noChangeAspect="1"/>
          </p:cNvPicPr>
          <p:nvPr/>
        </p:nvPicPr>
        <p:blipFill>
          <a:blip r:embed="rId3"/>
          <a:stretch>
            <a:fillRect/>
          </a:stretch>
        </p:blipFill>
        <p:spPr>
          <a:xfrm>
            <a:off x="100426" y="2913445"/>
            <a:ext cx="12807749" cy="3101340"/>
          </a:xfrm>
          <a:prstGeom prst="rect">
            <a:avLst/>
          </a:prstGeom>
        </p:spPr>
      </p:pic>
      <p:sp>
        <p:nvSpPr>
          <p:cNvPr id="8" name="Shape 129"/>
          <p:cNvSpPr>
            <a:spLocks noGrp="1"/>
          </p:cNvSpPr>
          <p:nvPr>
            <p:ph type="title"/>
          </p:nvPr>
        </p:nvSpPr>
        <p:spPr>
          <a:xfrm>
            <a:off x="761898" y="94978"/>
            <a:ext cx="11099800" cy="2159000"/>
          </a:xfrm>
          <a:prstGeom prst="rect">
            <a:avLst/>
          </a:prstGeom>
        </p:spPr>
        <p:txBody>
          <a:bodyPr>
            <a:noAutofit/>
          </a:bodyPr>
          <a:lstStyle/>
          <a:p>
            <a:pPr>
              <a:spcBef>
                <a:spcPct val="20000"/>
              </a:spcBef>
            </a:pPr>
            <a:r>
              <a:rPr lang="en-US" sz="5200" dirty="0">
                <a:solidFill>
                  <a:schemeClr val="tx1"/>
                </a:solidFill>
              </a:rPr>
              <a:t>Evaluation of UI Defenses: </a:t>
            </a:r>
            <a:br>
              <a:rPr lang="en-US" sz="5200" dirty="0">
                <a:solidFill>
                  <a:schemeClr val="tx1"/>
                </a:solidFill>
              </a:rPr>
            </a:br>
            <a:r>
              <a:rPr lang="en-US" altLang="en-US" sz="5200" dirty="0">
                <a:solidFill>
                  <a:schemeClr val="tx1"/>
                </a:solidFill>
              </a:rPr>
              <a:t>Short-Term Experiment </a:t>
            </a:r>
            <a:endParaRPr lang="en-US" sz="5200" dirty="0">
              <a:solidFill>
                <a:schemeClr val="tx1"/>
              </a:solidFill>
            </a:endParaRPr>
          </a:p>
        </p:txBody>
      </p:sp>
      <p:sp>
        <p:nvSpPr>
          <p:cNvPr id="9" name="TextBox 8"/>
          <p:cNvSpPr txBox="1"/>
          <p:nvPr/>
        </p:nvSpPr>
        <p:spPr>
          <a:xfrm>
            <a:off x="588990" y="2434953"/>
            <a:ext cx="333585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accent6"/>
                </a:solidFill>
                <a:effectLst/>
                <a:uFillTx/>
                <a:latin typeface="+mn-lt"/>
                <a:ea typeface="+mn-ea"/>
                <a:cs typeface="+mn-cs"/>
                <a:sym typeface="Helvetica Light"/>
              </a:rPr>
              <a:t>Total Correctness</a:t>
            </a:r>
            <a:endParaRPr kumimoji="0" lang="he-IL" sz="32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0" name="TextBox 9"/>
          <p:cNvSpPr txBox="1"/>
          <p:nvPr/>
        </p:nvSpPr>
        <p:spPr>
          <a:xfrm>
            <a:off x="4678097" y="2434953"/>
            <a:ext cx="386003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accent6"/>
                </a:solidFill>
                <a:effectLst/>
                <a:uFillTx/>
                <a:latin typeface="+mn-lt"/>
                <a:ea typeface="+mn-ea"/>
                <a:cs typeface="+mn-cs"/>
                <a:sym typeface="Helvetica Light"/>
              </a:rPr>
              <a:t>False</a:t>
            </a:r>
            <a:r>
              <a:rPr kumimoji="0" lang="en-US" sz="3200" b="0" i="0" u="none" strike="noStrike" cap="none" spc="0" normalizeH="0" dirty="0">
                <a:ln>
                  <a:noFill/>
                </a:ln>
                <a:solidFill>
                  <a:schemeClr val="accent6"/>
                </a:solidFill>
                <a:effectLst/>
                <a:uFillTx/>
                <a:latin typeface="+mn-lt"/>
                <a:ea typeface="+mn-ea"/>
                <a:cs typeface="+mn-cs"/>
                <a:sym typeface="Helvetica Light"/>
              </a:rPr>
              <a:t> Negative Error</a:t>
            </a:r>
            <a:endParaRPr kumimoji="0" lang="he-IL" sz="3200" b="0" i="0" u="none" strike="noStrike" cap="none" spc="0" normalizeH="0" baseline="0" dirty="0">
              <a:ln>
                <a:noFill/>
              </a:ln>
              <a:solidFill>
                <a:schemeClr val="accent6"/>
              </a:solidFill>
              <a:effectLst/>
              <a:uFillTx/>
              <a:latin typeface="+mn-lt"/>
              <a:ea typeface="+mn-ea"/>
              <a:cs typeface="+mn-cs"/>
              <a:sym typeface="Helvetica Light"/>
            </a:endParaRPr>
          </a:p>
        </p:txBody>
      </p:sp>
      <p:sp>
        <p:nvSpPr>
          <p:cNvPr id="11" name="TextBox 10"/>
          <p:cNvSpPr txBox="1"/>
          <p:nvPr/>
        </p:nvSpPr>
        <p:spPr>
          <a:xfrm>
            <a:off x="9063633" y="2421088"/>
            <a:ext cx="367889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accent6"/>
                </a:solidFill>
                <a:effectLst/>
                <a:uFillTx/>
                <a:latin typeface="+mn-lt"/>
                <a:ea typeface="+mn-ea"/>
                <a:cs typeface="+mn-cs"/>
                <a:sym typeface="Helvetica Light"/>
              </a:rPr>
              <a:t>False</a:t>
            </a:r>
            <a:r>
              <a:rPr kumimoji="0" lang="en-US" sz="3200" b="0" i="0" u="none" strike="noStrike" cap="none" spc="0" normalizeH="0" dirty="0">
                <a:ln>
                  <a:noFill/>
                </a:ln>
                <a:solidFill>
                  <a:schemeClr val="accent6"/>
                </a:solidFill>
                <a:effectLst/>
                <a:uFillTx/>
                <a:latin typeface="+mn-lt"/>
                <a:ea typeface="+mn-ea"/>
                <a:cs typeface="+mn-cs"/>
                <a:sym typeface="Helvetica Light"/>
              </a:rPr>
              <a:t> Positive Error</a:t>
            </a:r>
            <a:endParaRPr kumimoji="0" lang="he-IL" sz="3200" b="0" i="0" u="none" strike="noStrike" cap="none" spc="0" normalizeH="0" baseline="0" dirty="0">
              <a:ln>
                <a:noFill/>
              </a:ln>
              <a:solidFill>
                <a:schemeClr val="accent6"/>
              </a:solidFill>
              <a:effectLst/>
              <a:uFillTx/>
              <a:latin typeface="+mn-lt"/>
              <a:ea typeface="+mn-ea"/>
              <a:cs typeface="+mn-cs"/>
              <a:sym typeface="Helvetica Light"/>
            </a:endParaRPr>
          </a:p>
        </p:txBody>
      </p:sp>
    </p:spTree>
    <p:extLst>
      <p:ext uri="{BB962C8B-B14F-4D97-AF65-F5344CB8AC3E}">
        <p14:creationId xmlns:p14="http://schemas.microsoft.com/office/powerpoint/2010/main" val="2049107334"/>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xfrm>
            <a:off x="7074568" y="4143542"/>
            <a:ext cx="5342021" cy="6286500"/>
          </a:xfrm>
          <a:prstGeom prst="rect">
            <a:avLst/>
          </a:prstGeom>
        </p:spPr>
        <p:txBody>
          <a:bodyPr anchor="t">
            <a:normAutofit/>
          </a:bodyPr>
          <a:lstStyle/>
          <a:p>
            <a:pPr>
              <a:lnSpc>
                <a:spcPct val="150000"/>
              </a:lnSpc>
              <a:spcBef>
                <a:spcPct val="20000"/>
              </a:spcBef>
            </a:pPr>
            <a:r>
              <a:rPr lang="en-US" altLang="en-US" dirty="0">
                <a:solidFill>
                  <a:schemeClr val="accent6"/>
                </a:solidFill>
              </a:rPr>
              <a:t>Training </a:t>
            </a:r>
            <a:r>
              <a:rPr lang="en-US" altLang="en-US" dirty="0">
                <a:solidFill>
                  <a:schemeClr val="tx1"/>
                </a:solidFill>
              </a:rPr>
              <a:t>Improves</a:t>
            </a:r>
            <a:r>
              <a:rPr lang="en-US" altLang="en-US" dirty="0">
                <a:solidFill>
                  <a:schemeClr val="accent6"/>
                </a:solidFill>
              </a:rPr>
              <a:t> </a:t>
            </a:r>
            <a:r>
              <a:rPr lang="en-US" dirty="0"/>
              <a:t>the </a:t>
            </a:r>
            <a:r>
              <a:rPr lang="en-US" dirty="0">
                <a:solidFill>
                  <a:schemeClr val="accent6"/>
                </a:solidFill>
              </a:rPr>
              <a:t>confidence</a:t>
            </a:r>
            <a:r>
              <a:rPr lang="en-US" dirty="0"/>
              <a:t> of users in their ability to detect phishing sites</a:t>
            </a: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61</a:t>
            </a:fld>
            <a:endParaRPr lang="he-IL"/>
          </a:p>
        </p:txBody>
      </p:sp>
      <p:pic>
        <p:nvPicPr>
          <p:cNvPr id="4" name="Picture 3"/>
          <p:cNvPicPr>
            <a:picLocks noChangeAspect="1"/>
          </p:cNvPicPr>
          <p:nvPr/>
        </p:nvPicPr>
        <p:blipFill>
          <a:blip r:embed="rId2"/>
          <a:stretch>
            <a:fillRect/>
          </a:stretch>
        </p:blipFill>
        <p:spPr>
          <a:xfrm>
            <a:off x="562009" y="2421088"/>
            <a:ext cx="6512559" cy="6154368"/>
          </a:xfrm>
          <a:prstGeom prst="rect">
            <a:avLst/>
          </a:prstGeom>
        </p:spPr>
      </p:pic>
      <p:sp>
        <p:nvSpPr>
          <p:cNvPr id="8" name="Shape 129"/>
          <p:cNvSpPr>
            <a:spLocks noGrp="1"/>
          </p:cNvSpPr>
          <p:nvPr>
            <p:ph type="title"/>
          </p:nvPr>
        </p:nvSpPr>
        <p:spPr>
          <a:xfrm>
            <a:off x="761898" y="94978"/>
            <a:ext cx="11099800" cy="2159000"/>
          </a:xfrm>
          <a:prstGeom prst="rect">
            <a:avLst/>
          </a:prstGeom>
        </p:spPr>
        <p:txBody>
          <a:bodyPr>
            <a:noAutofit/>
          </a:bodyPr>
          <a:lstStyle/>
          <a:p>
            <a:pPr>
              <a:spcBef>
                <a:spcPct val="20000"/>
              </a:spcBef>
            </a:pPr>
            <a:r>
              <a:rPr lang="en-US" sz="5200" dirty="0">
                <a:solidFill>
                  <a:schemeClr val="tx1"/>
                </a:solidFill>
              </a:rPr>
              <a:t>Evaluation of UI Defenses: </a:t>
            </a:r>
            <a:br>
              <a:rPr lang="en-US" sz="5200" dirty="0">
                <a:solidFill>
                  <a:schemeClr val="tx1"/>
                </a:solidFill>
              </a:rPr>
            </a:br>
            <a:r>
              <a:rPr lang="en-US" altLang="en-US" sz="5200" dirty="0">
                <a:solidFill>
                  <a:schemeClr val="tx1"/>
                </a:solidFill>
              </a:rPr>
              <a:t>Short-Term Experiment </a:t>
            </a:r>
            <a:endParaRPr lang="en-US" sz="5200" dirty="0">
              <a:solidFill>
                <a:schemeClr val="tx1"/>
              </a:solidFill>
            </a:endParaRPr>
          </a:p>
        </p:txBody>
      </p:sp>
    </p:spTree>
    <p:extLst>
      <p:ext uri="{BB962C8B-B14F-4D97-AF65-F5344CB8AC3E}">
        <p14:creationId xmlns:p14="http://schemas.microsoft.com/office/powerpoint/2010/main" val="347639756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pPr>
            <a:r>
              <a:rPr lang="en-US" dirty="0">
                <a:solidFill>
                  <a:schemeClr val="accent6"/>
                </a:solidFill>
              </a:rPr>
              <a:t>Evaluation of UI Defenses</a:t>
            </a:r>
          </a:p>
          <a:p>
            <a:pPr lvl="1">
              <a:lnSpc>
                <a:spcPct val="150000"/>
              </a:lnSpc>
              <a:spcBef>
                <a:spcPct val="20000"/>
              </a:spcBef>
            </a:pPr>
            <a:r>
              <a:rPr lang="en-US" altLang="en-US" sz="3200" dirty="0">
                <a:solidFill>
                  <a:schemeClr val="accent6"/>
                </a:solidFill>
              </a:rPr>
              <a:t>Short-term experiment</a:t>
            </a:r>
          </a:p>
          <a:p>
            <a:pPr lvl="2">
              <a:lnSpc>
                <a:spcPct val="150000"/>
              </a:lnSpc>
              <a:spcBef>
                <a:spcPct val="20000"/>
              </a:spcBef>
            </a:pPr>
            <a:r>
              <a:rPr lang="en-US" sz="2800" dirty="0"/>
              <a:t>The </a:t>
            </a:r>
            <a:r>
              <a:rPr lang="en-US" sz="2800" dirty="0">
                <a:solidFill>
                  <a:schemeClr val="accent6"/>
                </a:solidFill>
              </a:rPr>
              <a:t>correctness increased significantly </a:t>
            </a:r>
            <a:r>
              <a:rPr lang="en-US" sz="2800" dirty="0"/>
              <a:t>for all group types between the pretraining and post-training steps</a:t>
            </a:r>
          </a:p>
          <a:p>
            <a:pPr lvl="2">
              <a:lnSpc>
                <a:spcPct val="150000"/>
              </a:lnSpc>
              <a:spcBef>
                <a:spcPct val="20000"/>
              </a:spcBef>
              <a:buFont typeface="Arial" panose="020B0604020202020204" pitchFamily="34" charset="0"/>
              <a:buChar char="•"/>
            </a:pPr>
            <a:r>
              <a:rPr lang="en-US" sz="2800" dirty="0">
                <a:solidFill>
                  <a:schemeClr val="tx1"/>
                </a:solidFill>
              </a:rPr>
              <a:t>Browsing-interaction defenses (</a:t>
            </a:r>
            <a:r>
              <a:rPr lang="en-US" sz="2800" i="1" dirty="0">
                <a:solidFill>
                  <a:schemeClr val="accent6"/>
                </a:solidFill>
              </a:rPr>
              <a:t>Button</a:t>
            </a:r>
            <a:r>
              <a:rPr lang="en-US" sz="2800" dirty="0">
                <a:solidFill>
                  <a:schemeClr val="tx1"/>
                </a:solidFill>
              </a:rPr>
              <a:t> and </a:t>
            </a:r>
            <a:r>
              <a:rPr lang="en-US" sz="2800" i="1" dirty="0">
                <a:solidFill>
                  <a:schemeClr val="accent6"/>
                </a:solidFill>
              </a:rPr>
              <a:t>Images</a:t>
            </a:r>
            <a:r>
              <a:rPr lang="en-US" sz="2800" dirty="0">
                <a:solidFill>
                  <a:schemeClr val="tx1"/>
                </a:solidFill>
              </a:rPr>
              <a:t>) achieved the highest detection rates and lowest error rate</a:t>
            </a:r>
          </a:p>
          <a:p>
            <a:pPr lvl="3">
              <a:lnSpc>
                <a:spcPct val="150000"/>
              </a:lnSpc>
              <a:spcBef>
                <a:spcPct val="20000"/>
              </a:spcBef>
            </a:pPr>
            <a:r>
              <a:rPr lang="en-US" sz="2400" i="1" dirty="0">
                <a:solidFill>
                  <a:schemeClr val="accent6"/>
                </a:solidFill>
              </a:rPr>
              <a:t>Button</a:t>
            </a:r>
            <a:r>
              <a:rPr lang="en-US" sz="2400" dirty="0"/>
              <a:t> performed significantly  better than </a:t>
            </a:r>
            <a:r>
              <a:rPr lang="en-US" sz="2400" i="1" dirty="0">
                <a:solidFill>
                  <a:schemeClr val="accent6"/>
                </a:solidFill>
              </a:rPr>
              <a:t>Images</a:t>
            </a:r>
          </a:p>
          <a:p>
            <a:pPr lvl="3">
              <a:lnSpc>
                <a:spcPct val="150000"/>
              </a:lnSpc>
              <a:spcBef>
                <a:spcPct val="20000"/>
              </a:spcBef>
            </a:pPr>
            <a:r>
              <a:rPr lang="en-US" sz="2400" i="1" dirty="0">
                <a:solidFill>
                  <a:schemeClr val="accent6"/>
                </a:solidFill>
              </a:rPr>
              <a:t>Images</a:t>
            </a:r>
            <a:r>
              <a:rPr lang="en-US" sz="2400" dirty="0"/>
              <a:t> performed significantly better than </a:t>
            </a:r>
            <a:r>
              <a:rPr lang="en-US" sz="2400" i="1" dirty="0">
                <a:solidFill>
                  <a:schemeClr val="accent6"/>
                </a:solidFill>
              </a:rPr>
              <a:t>Feedback</a:t>
            </a:r>
            <a:endParaRPr lang="en-US" sz="2400" dirty="0"/>
          </a:p>
          <a:p>
            <a:pPr lvl="3">
              <a:lnSpc>
                <a:spcPct val="150000"/>
              </a:lnSpc>
              <a:spcBef>
                <a:spcPct val="20000"/>
              </a:spcBef>
            </a:pPr>
            <a:r>
              <a:rPr lang="en-US" sz="2400" i="1" dirty="0">
                <a:solidFill>
                  <a:schemeClr val="accent6"/>
                </a:solidFill>
              </a:rPr>
              <a:t>Feedback</a:t>
            </a:r>
            <a:r>
              <a:rPr lang="en-US" sz="2400" dirty="0"/>
              <a:t> performed significantly better than </a:t>
            </a:r>
            <a:r>
              <a:rPr lang="en-US" sz="2400" i="1" dirty="0">
                <a:solidFill>
                  <a:schemeClr val="accent6"/>
                </a:solidFill>
              </a:rPr>
              <a:t>Game</a:t>
            </a:r>
            <a:endParaRPr lang="en-US" sz="2800" dirty="0">
              <a:solidFill>
                <a:schemeClr val="tx1"/>
              </a:solidFill>
            </a:endParaRPr>
          </a:p>
          <a:p>
            <a:pPr lvl="2">
              <a:lnSpc>
                <a:spcPct val="150000"/>
              </a:lnSpc>
              <a:spcBef>
                <a:spcPct val="20000"/>
              </a:spcBef>
              <a:buFont typeface="Arial" panose="020B0604020202020204" pitchFamily="34" charset="0"/>
              <a:buChar char="•"/>
            </a:pPr>
            <a:r>
              <a:rPr lang="en-US" sz="2800" dirty="0"/>
              <a:t>For the </a:t>
            </a:r>
            <a:r>
              <a:rPr lang="en-US" sz="2800" i="1" dirty="0">
                <a:solidFill>
                  <a:schemeClr val="accent6"/>
                </a:solidFill>
              </a:rPr>
              <a:t>Game</a:t>
            </a:r>
            <a:r>
              <a:rPr lang="en-US" sz="2800" dirty="0"/>
              <a:t> group, our experiment </a:t>
            </a:r>
            <a:r>
              <a:rPr lang="en-US" sz="2800" dirty="0">
                <a:solidFill>
                  <a:schemeClr val="accent6"/>
                </a:solidFill>
              </a:rPr>
              <a:t>re-validates</a:t>
            </a:r>
            <a:r>
              <a:rPr lang="en-US" sz="2800" dirty="0"/>
              <a:t> the (very similar) experiment of </a:t>
            </a:r>
            <a:r>
              <a:rPr lang="en-US" sz="2800" dirty="0">
                <a:solidFill>
                  <a:schemeClr val="tx1"/>
                </a:solidFill>
              </a:rPr>
              <a:t>Sheng et al. ‘Anti-Phishing Phil’ </a:t>
            </a:r>
          </a:p>
          <a:p>
            <a:pPr lvl="2">
              <a:lnSpc>
                <a:spcPct val="150000"/>
              </a:lnSpc>
              <a:spcBef>
                <a:spcPct val="20000"/>
              </a:spcBef>
              <a:buFont typeface="Arial" panose="020B0604020202020204" pitchFamily="34" charset="0"/>
              <a:buChar char="•"/>
            </a:pPr>
            <a:endParaRPr lang="en-US" sz="2800" dirty="0">
              <a:solidFill>
                <a:schemeClr val="tx1"/>
              </a:solidFill>
            </a:endParaRPr>
          </a:p>
          <a:p>
            <a:pPr lvl="3">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62</a:t>
            </a:fld>
            <a:endParaRPr lang="he-IL"/>
          </a:p>
        </p:txBody>
      </p:sp>
    </p:spTree>
    <p:extLst>
      <p:ext uri="{BB962C8B-B14F-4D97-AF65-F5344CB8AC3E}">
        <p14:creationId xmlns:p14="http://schemas.microsoft.com/office/powerpoint/2010/main" val="36461919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2800" dirty="0"/>
              <a:t>Short-term experiments are </a:t>
            </a:r>
            <a:r>
              <a:rPr lang="en-US" sz="2800" dirty="0">
                <a:solidFill>
                  <a:schemeClr val="accent6"/>
                </a:solidFill>
              </a:rPr>
              <a:t>not a reliable indicator </a:t>
            </a:r>
            <a:r>
              <a:rPr lang="en-US" sz="2800" dirty="0"/>
              <a:t>for the results of long-term experiments</a:t>
            </a:r>
          </a:p>
          <a:p>
            <a:pPr lvl="1">
              <a:lnSpc>
                <a:spcPct val="150000"/>
              </a:lnSpc>
              <a:spcBef>
                <a:spcPct val="20000"/>
              </a:spcBef>
            </a:pPr>
            <a:r>
              <a:rPr lang="en-US" sz="2400" dirty="0"/>
              <a:t>Participants are overly aware of being tested</a:t>
            </a:r>
          </a:p>
          <a:p>
            <a:pPr lvl="1">
              <a:lnSpc>
                <a:spcPct val="150000"/>
              </a:lnSpc>
              <a:spcBef>
                <a:spcPct val="20000"/>
              </a:spcBef>
            </a:pPr>
            <a:r>
              <a:rPr lang="en-US" sz="2400" dirty="0"/>
              <a:t>The ‘ignored’ option is common for long-term experiments</a:t>
            </a:r>
          </a:p>
          <a:p>
            <a:pPr lvl="1">
              <a:lnSpc>
                <a:spcPct val="150000"/>
              </a:lnSpc>
              <a:spcBef>
                <a:spcPct val="20000"/>
              </a:spcBef>
            </a:pPr>
            <a:r>
              <a:rPr lang="en-US" sz="2400" dirty="0"/>
              <a:t>Detection rates change over time </a:t>
            </a:r>
          </a:p>
          <a:p>
            <a:pPr>
              <a:lnSpc>
                <a:spcPct val="150000"/>
              </a:lnSpc>
              <a:spcBef>
                <a:spcPct val="20000"/>
              </a:spcBef>
            </a:pPr>
            <a:r>
              <a:rPr lang="en-US" sz="2800" dirty="0"/>
              <a:t>Significant difference between the two training defenses (</a:t>
            </a:r>
            <a:r>
              <a:rPr lang="en-US" sz="2800" i="1" dirty="0">
                <a:solidFill>
                  <a:schemeClr val="accent6"/>
                </a:solidFill>
              </a:rPr>
              <a:t>Feedback </a:t>
            </a:r>
            <a:r>
              <a:rPr lang="en-US" sz="2800" dirty="0"/>
              <a:t>and </a:t>
            </a:r>
            <a:r>
              <a:rPr lang="en-US" sz="2800" i="1" dirty="0">
                <a:solidFill>
                  <a:schemeClr val="accent6"/>
                </a:solidFill>
              </a:rPr>
              <a:t>Game</a:t>
            </a:r>
            <a:r>
              <a:rPr lang="en-US" sz="2800" dirty="0"/>
              <a:t>)</a:t>
            </a:r>
          </a:p>
          <a:p>
            <a:pPr lvl="1">
              <a:lnSpc>
                <a:spcPct val="150000"/>
              </a:lnSpc>
              <a:spcBef>
                <a:spcPct val="20000"/>
              </a:spcBef>
            </a:pPr>
            <a:r>
              <a:rPr lang="en-US" sz="2400" dirty="0"/>
              <a:t>Based on the short-term experiment, </a:t>
            </a:r>
            <a:r>
              <a:rPr lang="en-US" sz="2400" i="1" dirty="0">
                <a:solidFill>
                  <a:schemeClr val="accent6"/>
                </a:solidFill>
              </a:rPr>
              <a:t>Game </a:t>
            </a:r>
            <a:r>
              <a:rPr lang="en-US" sz="2400" dirty="0"/>
              <a:t>is a better candidate</a:t>
            </a:r>
          </a:p>
          <a:p>
            <a:pPr lvl="1">
              <a:lnSpc>
                <a:spcPct val="150000"/>
              </a:lnSpc>
              <a:spcBef>
                <a:spcPct val="20000"/>
              </a:spcBef>
            </a:pPr>
            <a:r>
              <a:rPr lang="en-US" sz="2400" dirty="0"/>
              <a:t>Based on the long-term experiment, </a:t>
            </a:r>
            <a:r>
              <a:rPr lang="en-US" sz="2400" i="1" dirty="0">
                <a:solidFill>
                  <a:schemeClr val="accent6"/>
                </a:solidFill>
              </a:rPr>
              <a:t>Feedback </a:t>
            </a:r>
            <a:r>
              <a:rPr lang="en-US" sz="2400" dirty="0"/>
              <a:t>is a better candidate</a:t>
            </a:r>
          </a:p>
          <a:p>
            <a:pPr lvl="1">
              <a:lnSpc>
                <a:spcPct val="150000"/>
              </a:lnSpc>
              <a:spcBef>
                <a:spcPct val="20000"/>
              </a:spcBef>
            </a:pPr>
            <a:endParaRPr lang="en-US" sz="2600" dirty="0"/>
          </a:p>
          <a:p>
            <a:pPr lvl="1">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63</a:t>
            </a:fld>
            <a:endParaRPr lang="he-IL"/>
          </a:p>
        </p:txBody>
      </p:sp>
      <p:sp>
        <p:nvSpPr>
          <p:cNvPr id="7" name="Shape 129"/>
          <p:cNvSpPr>
            <a:spLocks noGrp="1"/>
          </p:cNvSpPr>
          <p:nvPr>
            <p:ph type="title"/>
          </p:nvPr>
        </p:nvSpPr>
        <p:spPr>
          <a:xfrm>
            <a:off x="761897" y="262088"/>
            <a:ext cx="11099800" cy="2159000"/>
          </a:xfrm>
          <a:prstGeom prst="rect">
            <a:avLst/>
          </a:prstGeom>
        </p:spPr>
        <p:txBody>
          <a:bodyPr>
            <a:noAutofit/>
          </a:bodyPr>
          <a:lstStyle/>
          <a:p>
            <a:pPr>
              <a:spcBef>
                <a:spcPct val="20000"/>
              </a:spcBef>
            </a:pPr>
            <a:r>
              <a:rPr lang="en-US" sz="4800" dirty="0">
                <a:solidFill>
                  <a:schemeClr val="tx1"/>
                </a:solidFill>
              </a:rPr>
              <a:t>Evaluation of UI Defenses: </a:t>
            </a:r>
            <a:br>
              <a:rPr lang="en-US" sz="4800" dirty="0">
                <a:solidFill>
                  <a:schemeClr val="tx1"/>
                </a:solidFill>
              </a:rPr>
            </a:br>
            <a:r>
              <a:rPr lang="en-US" altLang="en-US" sz="4800" dirty="0">
                <a:solidFill>
                  <a:schemeClr val="tx1"/>
                </a:solidFill>
              </a:rPr>
              <a:t>Short-Term Experiment are Unreliable</a:t>
            </a:r>
            <a:endParaRPr lang="en-US" sz="4800" dirty="0">
              <a:solidFill>
                <a:schemeClr val="tx1"/>
              </a:solidFill>
            </a:endParaRPr>
          </a:p>
        </p:txBody>
      </p:sp>
    </p:spTree>
    <p:extLst>
      <p:ext uri="{BB962C8B-B14F-4D97-AF65-F5344CB8AC3E}">
        <p14:creationId xmlns:p14="http://schemas.microsoft.com/office/powerpoint/2010/main" val="189614773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rmAutofit fontScale="47500" lnSpcReduction="20000"/>
          </a:bodyPr>
          <a:lstStyle/>
          <a:p>
            <a:pPr>
              <a:lnSpc>
                <a:spcPct val="150000"/>
              </a:lnSpc>
              <a:spcBef>
                <a:spcPct val="20000"/>
              </a:spcBef>
            </a:pPr>
            <a:r>
              <a:rPr lang="en-US" sz="6700" dirty="0"/>
              <a:t>Significant difference between the two training defenses (</a:t>
            </a:r>
            <a:r>
              <a:rPr lang="en-US" sz="6700" i="1" dirty="0">
                <a:solidFill>
                  <a:schemeClr val="accent6"/>
                </a:solidFill>
              </a:rPr>
              <a:t>Feedback </a:t>
            </a:r>
            <a:r>
              <a:rPr lang="en-US" sz="6700" dirty="0"/>
              <a:t>and </a:t>
            </a:r>
            <a:r>
              <a:rPr lang="en-US" sz="6700" i="1" dirty="0">
                <a:solidFill>
                  <a:schemeClr val="accent6"/>
                </a:solidFill>
              </a:rPr>
              <a:t>Game</a:t>
            </a:r>
            <a:r>
              <a:rPr lang="en-US" sz="6700" dirty="0"/>
              <a:t>)</a:t>
            </a:r>
          </a:p>
          <a:p>
            <a:pPr lvl="1">
              <a:lnSpc>
                <a:spcPct val="150000"/>
              </a:lnSpc>
              <a:spcBef>
                <a:spcPct val="20000"/>
              </a:spcBef>
            </a:pPr>
            <a:r>
              <a:rPr lang="en-US" sz="5100" dirty="0"/>
              <a:t>Based on the short-term experiment, </a:t>
            </a:r>
            <a:r>
              <a:rPr lang="en-US" sz="5100" i="1" dirty="0">
                <a:solidFill>
                  <a:schemeClr val="accent6"/>
                </a:solidFill>
              </a:rPr>
              <a:t>Game </a:t>
            </a:r>
            <a:r>
              <a:rPr lang="en-US" sz="5100" dirty="0"/>
              <a:t>is a better candidate</a:t>
            </a:r>
          </a:p>
          <a:p>
            <a:pPr lvl="1">
              <a:lnSpc>
                <a:spcPct val="150000"/>
              </a:lnSpc>
              <a:spcBef>
                <a:spcPct val="20000"/>
              </a:spcBef>
            </a:pPr>
            <a:r>
              <a:rPr lang="en-US" sz="5100" dirty="0"/>
              <a:t>Based on the long-term experiment, </a:t>
            </a:r>
            <a:r>
              <a:rPr lang="en-US" sz="5100" i="1" dirty="0">
                <a:solidFill>
                  <a:schemeClr val="accent6"/>
                </a:solidFill>
              </a:rPr>
              <a:t>Feedback </a:t>
            </a:r>
            <a:r>
              <a:rPr lang="en-US" sz="5100" dirty="0"/>
              <a:t>is a better candidate</a:t>
            </a:r>
          </a:p>
          <a:p>
            <a:pPr>
              <a:lnSpc>
                <a:spcPct val="150000"/>
              </a:lnSpc>
              <a:spcBef>
                <a:spcPct val="20000"/>
              </a:spcBef>
            </a:pPr>
            <a:r>
              <a:rPr lang="en-US" sz="6700" i="1" dirty="0">
                <a:solidFill>
                  <a:schemeClr val="accent6"/>
                </a:solidFill>
              </a:rPr>
              <a:t>Images</a:t>
            </a:r>
            <a:r>
              <a:rPr lang="en-US" sz="6700" i="1" dirty="0"/>
              <a:t> </a:t>
            </a:r>
            <a:r>
              <a:rPr lang="en-US" sz="6700" dirty="0"/>
              <a:t>and </a:t>
            </a:r>
            <a:r>
              <a:rPr lang="en-US" sz="6700" i="1" dirty="0">
                <a:solidFill>
                  <a:schemeClr val="accent6"/>
                </a:solidFill>
              </a:rPr>
              <a:t>Button</a:t>
            </a:r>
            <a:r>
              <a:rPr lang="en-US" sz="6700" i="1" dirty="0"/>
              <a:t> </a:t>
            </a:r>
            <a:r>
              <a:rPr lang="en-US" sz="6700" dirty="0"/>
              <a:t>groups</a:t>
            </a:r>
          </a:p>
          <a:p>
            <a:pPr lvl="1">
              <a:lnSpc>
                <a:spcPct val="150000"/>
              </a:lnSpc>
              <a:spcBef>
                <a:spcPct val="20000"/>
              </a:spcBef>
            </a:pPr>
            <a:r>
              <a:rPr lang="en-US" sz="5100" dirty="0"/>
              <a:t>Detection index is significantly higher in short-term experiment</a:t>
            </a:r>
          </a:p>
          <a:p>
            <a:pPr lvl="1">
              <a:lnSpc>
                <a:spcPct val="150000"/>
              </a:lnSpc>
              <a:spcBef>
                <a:spcPct val="20000"/>
              </a:spcBef>
            </a:pPr>
            <a:r>
              <a:rPr lang="en-US" sz="5100" dirty="0"/>
              <a:t>Usability index is significantly higher at the start of the experiment</a:t>
            </a:r>
          </a:p>
          <a:p>
            <a:pPr>
              <a:lnSpc>
                <a:spcPct val="150000"/>
              </a:lnSpc>
              <a:spcBef>
                <a:spcPct val="20000"/>
              </a:spcBef>
            </a:pPr>
            <a:r>
              <a:rPr lang="en-US" sz="6700" dirty="0"/>
              <a:t>The ‘ignored’ option is common for long-term experiments</a:t>
            </a:r>
          </a:p>
          <a:p>
            <a:pPr>
              <a:lnSpc>
                <a:spcPct val="150000"/>
              </a:lnSpc>
              <a:spcBef>
                <a:spcPct val="20000"/>
              </a:spcBef>
            </a:pPr>
            <a:endParaRPr lang="en-US" dirty="0"/>
          </a:p>
          <a:p>
            <a:pPr>
              <a:lnSpc>
                <a:spcPct val="150000"/>
              </a:lnSpc>
              <a:spcBef>
                <a:spcPct val="20000"/>
              </a:spcBef>
            </a:pPr>
            <a:endParaRPr lang="en-US" dirty="0"/>
          </a:p>
          <a:p>
            <a:pPr lvl="1">
              <a:lnSpc>
                <a:spcPct val="150000"/>
              </a:lnSpc>
              <a:spcBef>
                <a:spcPct val="20000"/>
              </a:spcBef>
            </a:pPr>
            <a:endParaRPr lang="en-US" sz="2600" dirty="0"/>
          </a:p>
          <a:p>
            <a:pPr lvl="1">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64</a:t>
            </a:fld>
            <a:endParaRPr lang="he-IL"/>
          </a:p>
        </p:txBody>
      </p:sp>
      <p:sp>
        <p:nvSpPr>
          <p:cNvPr id="7" name="Shape 129"/>
          <p:cNvSpPr>
            <a:spLocks noGrp="1"/>
          </p:cNvSpPr>
          <p:nvPr>
            <p:ph type="title"/>
          </p:nvPr>
        </p:nvSpPr>
        <p:spPr>
          <a:xfrm>
            <a:off x="761897" y="262088"/>
            <a:ext cx="11099800" cy="2159000"/>
          </a:xfrm>
          <a:prstGeom prst="rect">
            <a:avLst/>
          </a:prstGeom>
        </p:spPr>
        <p:txBody>
          <a:bodyPr>
            <a:noAutofit/>
          </a:bodyPr>
          <a:lstStyle/>
          <a:p>
            <a:pPr>
              <a:lnSpc>
                <a:spcPct val="150000"/>
              </a:lnSpc>
              <a:spcBef>
                <a:spcPct val="20000"/>
              </a:spcBef>
            </a:pPr>
            <a:r>
              <a:rPr lang="en-US" sz="4800" dirty="0">
                <a:solidFill>
                  <a:schemeClr val="tx1"/>
                </a:solidFill>
              </a:rPr>
              <a:t>Evaluation of UI Defenses: </a:t>
            </a:r>
            <a:br>
              <a:rPr lang="en-US" sz="4800" dirty="0">
                <a:solidFill>
                  <a:schemeClr val="tx1"/>
                </a:solidFill>
              </a:rPr>
            </a:br>
            <a:r>
              <a:rPr lang="en-US" altLang="en-US" sz="4800" dirty="0">
                <a:solidFill>
                  <a:schemeClr val="tx1"/>
                </a:solidFill>
              </a:rPr>
              <a:t>Short-Term Experiment are Unreliable</a:t>
            </a:r>
            <a:endParaRPr lang="en-US" sz="4800" dirty="0">
              <a:solidFill>
                <a:schemeClr val="tx1"/>
              </a:solidFill>
            </a:endParaRPr>
          </a:p>
        </p:txBody>
      </p:sp>
    </p:spTree>
    <p:extLst>
      <p:ext uri="{BB962C8B-B14F-4D97-AF65-F5344CB8AC3E}">
        <p14:creationId xmlns:p14="http://schemas.microsoft.com/office/powerpoint/2010/main" val="13666098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2824543"/>
            <a:ext cx="6474619" cy="5844413"/>
          </a:xfrm>
          <a:prstGeom prst="rect">
            <a:avLst/>
          </a:prstGeom>
        </p:spPr>
      </p:pic>
      <p:sp>
        <p:nvSpPr>
          <p:cNvPr id="129" name="Shape 129"/>
          <p:cNvSpPr>
            <a:spLocks noGrp="1"/>
          </p:cNvSpPr>
          <p:nvPr>
            <p:ph type="title"/>
          </p:nvPr>
        </p:nvSpPr>
        <p:spPr>
          <a:prstGeom prst="rect">
            <a:avLst/>
          </a:prstGeom>
        </p:spPr>
        <p:txBody>
          <a:bodyPr>
            <a:normAutofit/>
          </a:bodyPr>
          <a:lstStyle/>
          <a:p>
            <a:r>
              <a:rPr lang="en-US" sz="5400" dirty="0"/>
              <a:t>Detection Index Variances Trends</a:t>
            </a:r>
            <a:endParaRPr sz="5400" dirty="0"/>
          </a:p>
        </p:txBody>
      </p:sp>
      <p:sp>
        <p:nvSpPr>
          <p:cNvPr id="130" name="Shape 130"/>
          <p:cNvSpPr>
            <a:spLocks noGrp="1"/>
          </p:cNvSpPr>
          <p:nvPr>
            <p:ph type="body" idx="1"/>
          </p:nvPr>
        </p:nvSpPr>
        <p:spPr>
          <a:xfrm>
            <a:off x="6267116" y="3951037"/>
            <a:ext cx="6737684" cy="6286500"/>
          </a:xfrm>
          <a:prstGeom prst="rect">
            <a:avLst/>
          </a:prstGeom>
        </p:spPr>
        <p:txBody>
          <a:bodyPr anchor="t">
            <a:normAutofit/>
          </a:bodyPr>
          <a:lstStyle/>
          <a:p>
            <a:pPr>
              <a:lnSpc>
                <a:spcPct val="150000"/>
              </a:lnSpc>
              <a:spcBef>
                <a:spcPct val="20000"/>
              </a:spcBef>
            </a:pPr>
            <a:r>
              <a:rPr lang="en-US" sz="2800" dirty="0"/>
              <a:t>Detection index variances are </a:t>
            </a:r>
            <a:r>
              <a:rPr lang="en-US" sz="2800" dirty="0">
                <a:solidFill>
                  <a:schemeClr val="accent6"/>
                </a:solidFill>
              </a:rPr>
              <a:t>stable and lower </a:t>
            </a:r>
            <a:r>
              <a:rPr lang="en-US" sz="2800" dirty="0"/>
              <a:t>during the last three weeks of the long term experiment for all group types, i.e., </a:t>
            </a:r>
            <a:r>
              <a:rPr lang="en-US" sz="2800" dirty="0">
                <a:latin typeface="Helvetica Neue"/>
                <a:ea typeface="Helvetica Neue"/>
                <a:cs typeface="Helvetica Neue"/>
                <a:sym typeface="Helvetica Neue"/>
              </a:rPr>
              <a:t>more </a:t>
            </a:r>
            <a:r>
              <a:rPr lang="en-US" sz="2800" dirty="0">
                <a:solidFill>
                  <a:schemeClr val="accent6"/>
                </a:solidFill>
                <a:latin typeface="Helvetica Neue"/>
                <a:ea typeface="Helvetica Neue"/>
                <a:cs typeface="Helvetica Neue"/>
                <a:sym typeface="Helvetica Neue"/>
              </a:rPr>
              <a:t>accurate and realistic results</a:t>
            </a:r>
            <a:endParaRPr lang="en-US" sz="2800" dirty="0">
              <a:solidFill>
                <a:schemeClr val="accent6"/>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65</a:t>
            </a:fld>
            <a:endParaRPr lang="he-IL"/>
          </a:p>
        </p:txBody>
      </p:sp>
    </p:spTree>
    <p:extLst>
      <p:ext uri="{BB962C8B-B14F-4D97-AF65-F5344CB8AC3E}">
        <p14:creationId xmlns:p14="http://schemas.microsoft.com/office/powerpoint/2010/main" val="319321342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946150" y="276057"/>
            <a:ext cx="11099800" cy="2159000"/>
          </a:xfrm>
          <a:prstGeom prst="rect">
            <a:avLst/>
          </a:prstGeom>
        </p:spPr>
        <p:txBody>
          <a:bodyPr>
            <a:noAutofit/>
          </a:bodyPr>
          <a:lstStyle/>
          <a:p>
            <a:pPr>
              <a:lnSpc>
                <a:spcPct val="150000"/>
              </a:lnSpc>
              <a:spcBef>
                <a:spcPct val="20000"/>
              </a:spcBef>
            </a:pPr>
            <a:r>
              <a:rPr lang="en-US" sz="5400" dirty="0">
                <a:solidFill>
                  <a:schemeClr val="tx1"/>
                </a:solidFill>
              </a:rPr>
              <a:t>Feedback and Training Defenses: Usability </a:t>
            </a:r>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t>High </a:t>
            </a:r>
            <a:r>
              <a:rPr lang="en-US" sz="3200" dirty="0">
                <a:solidFill>
                  <a:schemeClr val="tx1"/>
                </a:solidFill>
              </a:rPr>
              <a:t>training frequency </a:t>
            </a:r>
            <a:r>
              <a:rPr lang="en-US" sz="3200" dirty="0">
                <a:solidFill>
                  <a:schemeClr val="accent6"/>
                </a:solidFill>
              </a:rPr>
              <a:t>reduced usability </a:t>
            </a:r>
            <a:r>
              <a:rPr lang="en-US" sz="3200" dirty="0">
                <a:solidFill>
                  <a:schemeClr val="tx1"/>
                </a:solidFill>
              </a:rPr>
              <a:t>(</a:t>
            </a:r>
            <a:r>
              <a:rPr lang="en-US" sz="3200" dirty="0">
                <a:solidFill>
                  <a:schemeClr val="tx1"/>
                </a:solidFill>
                <a:hlinkClick r:id="rId3" action="ppaction://hlinksldjump"/>
              </a:rPr>
              <a:t>graph</a:t>
            </a:r>
            <a:r>
              <a:rPr lang="en-US" sz="3200" dirty="0">
                <a:solidFill>
                  <a:schemeClr val="tx1"/>
                </a:solidFill>
              </a:rPr>
              <a:t>)</a:t>
            </a:r>
          </a:p>
          <a:p>
            <a:pPr lvl="1">
              <a:lnSpc>
                <a:spcPct val="150000"/>
              </a:lnSpc>
              <a:spcBef>
                <a:spcPct val="20000"/>
              </a:spcBef>
            </a:pPr>
            <a:r>
              <a:rPr lang="en-US" sz="2800" dirty="0"/>
              <a:t>High training frequency results in </a:t>
            </a:r>
            <a:r>
              <a:rPr lang="en-US" sz="2800" dirty="0">
                <a:solidFill>
                  <a:schemeClr val="accent6"/>
                </a:solidFill>
              </a:rPr>
              <a:t>higher churn rate</a:t>
            </a:r>
            <a:r>
              <a:rPr lang="en-US" sz="2800" dirty="0"/>
              <a:t>, 32% vs. 15%</a:t>
            </a:r>
            <a:r>
              <a:rPr lang="en-US" sz="2800" dirty="0">
                <a:solidFill>
                  <a:schemeClr val="tx1"/>
                </a:solidFill>
              </a:rPr>
              <a:t> </a:t>
            </a:r>
            <a:r>
              <a:rPr lang="en-US" sz="2800" dirty="0"/>
              <a:t>(</a:t>
            </a:r>
            <a:r>
              <a:rPr lang="en-US" sz="2800" dirty="0">
                <a:hlinkClick r:id="rId4" action="ppaction://hlinksldjump"/>
              </a:rPr>
              <a:t>table</a:t>
            </a:r>
            <a:r>
              <a:rPr lang="en-US" sz="2800" dirty="0"/>
              <a:t>)</a:t>
            </a:r>
          </a:p>
          <a:p>
            <a:pPr>
              <a:lnSpc>
                <a:spcPct val="150000"/>
              </a:lnSpc>
              <a:spcBef>
                <a:spcPct val="20000"/>
              </a:spcBef>
            </a:pPr>
            <a:r>
              <a:rPr lang="en-US" sz="3200" dirty="0">
                <a:solidFill>
                  <a:schemeClr val="accent6"/>
                </a:solidFill>
              </a:rPr>
              <a:t>Score feedback </a:t>
            </a:r>
            <a:r>
              <a:rPr lang="en-US" sz="3200" dirty="0"/>
              <a:t>improves </a:t>
            </a:r>
            <a:r>
              <a:rPr lang="en-US" sz="3200" dirty="0">
                <a:solidFill>
                  <a:schemeClr val="accent6"/>
                </a:solidFill>
              </a:rPr>
              <a:t>usability</a:t>
            </a:r>
            <a:r>
              <a:rPr lang="en-US" sz="3200" dirty="0"/>
              <a:t> and had lower churn rate</a:t>
            </a:r>
            <a:r>
              <a:rPr lang="en-US" sz="3200" dirty="0">
                <a:solidFill>
                  <a:schemeClr val="tx1"/>
                </a:solidFill>
              </a:rPr>
              <a:t>, 20% vs. 34%</a:t>
            </a:r>
            <a:endParaRPr lang="en-US" sz="3200" dirty="0"/>
          </a:p>
          <a:p>
            <a:pPr>
              <a:lnSpc>
                <a:spcPct val="150000"/>
              </a:lnSpc>
              <a:spcBef>
                <a:spcPct val="20000"/>
              </a:spcBef>
            </a:pPr>
            <a:r>
              <a:rPr lang="en-US" sz="3200" dirty="0"/>
              <a:t>On the other hand, </a:t>
            </a:r>
            <a:r>
              <a:rPr lang="en-US" sz="3200" dirty="0">
                <a:solidFill>
                  <a:schemeClr val="accent6"/>
                </a:solidFill>
              </a:rPr>
              <a:t>high training frequency </a:t>
            </a:r>
            <a:r>
              <a:rPr lang="en-US" sz="3200" dirty="0"/>
              <a:t>group had highest </a:t>
            </a:r>
            <a:r>
              <a:rPr lang="en-US" sz="3200" dirty="0">
                <a:solidFill>
                  <a:schemeClr val="accent6"/>
                </a:solidFill>
              </a:rPr>
              <a:t>knowledge growth </a:t>
            </a:r>
            <a:r>
              <a:rPr lang="en-US" sz="3200" dirty="0"/>
              <a:t>estimation (</a:t>
            </a:r>
            <a:r>
              <a:rPr lang="en-US" sz="3200" dirty="0">
                <a:hlinkClick r:id="rId5" action="ppaction://hlinksldjump"/>
              </a:rPr>
              <a:t>graph</a:t>
            </a:r>
            <a:r>
              <a:rPr lang="en-US" sz="3200" dirty="0"/>
              <a:t>)</a:t>
            </a:r>
            <a:endParaRPr lang="en-US" altLang="en-US" sz="3200" dirty="0"/>
          </a:p>
          <a:p>
            <a:pPr lvl="3">
              <a:lnSpc>
                <a:spcPct val="150000"/>
              </a:lnSpc>
              <a:spcBef>
                <a:spcPct val="20000"/>
              </a:spcBef>
            </a:pPr>
            <a:endParaRPr lang="en-US" altLang="en-US" sz="2400" dirty="0"/>
          </a:p>
        </p:txBody>
      </p:sp>
      <p:sp>
        <p:nvSpPr>
          <p:cNvPr id="2" name="Slide Number Placeholder 1"/>
          <p:cNvSpPr>
            <a:spLocks noGrp="1"/>
          </p:cNvSpPr>
          <p:nvPr>
            <p:ph type="sldNum" sz="quarter" idx="2"/>
          </p:nvPr>
        </p:nvSpPr>
        <p:spPr/>
        <p:txBody>
          <a:bodyPr/>
          <a:lstStyle/>
          <a:p>
            <a:fld id="{86CB4B4D-7CA3-9044-876B-883B54F8677D}" type="slidenum">
              <a:rPr lang="he-IL" smtClean="0"/>
              <a:t>66</a:t>
            </a:fld>
            <a:endParaRPr lang="he-IL"/>
          </a:p>
        </p:txBody>
      </p:sp>
    </p:spTree>
    <p:extLst>
      <p:ext uri="{BB962C8B-B14F-4D97-AF65-F5344CB8AC3E}">
        <p14:creationId xmlns:p14="http://schemas.microsoft.com/office/powerpoint/2010/main" val="24405551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body" idx="1"/>
          </p:nvPr>
        </p:nvSpPr>
        <p:spPr>
          <a:prstGeom prst="rect">
            <a:avLst/>
          </a:prstGeom>
        </p:spPr>
        <p:txBody>
          <a:bodyPr anchor="t">
            <a:noAutofit/>
          </a:bodyPr>
          <a:lstStyle/>
          <a:p>
            <a:pPr>
              <a:lnSpc>
                <a:spcPct val="150000"/>
              </a:lnSpc>
              <a:spcBef>
                <a:spcPct val="20000"/>
              </a:spcBef>
            </a:pPr>
            <a:r>
              <a:rPr lang="en-US" dirty="0">
                <a:solidFill>
                  <a:schemeClr val="tx1"/>
                </a:solidFill>
              </a:rPr>
              <a:t>Participants with a </a:t>
            </a:r>
            <a:r>
              <a:rPr lang="en-US" dirty="0">
                <a:solidFill>
                  <a:schemeClr val="accent6"/>
                </a:solidFill>
              </a:rPr>
              <a:t>higher training frequency </a:t>
            </a:r>
            <a:r>
              <a:rPr lang="en-US" dirty="0">
                <a:solidFill>
                  <a:schemeClr val="tx1"/>
                </a:solidFill>
              </a:rPr>
              <a:t>had a significantly </a:t>
            </a:r>
            <a:r>
              <a:rPr lang="en-US" dirty="0">
                <a:solidFill>
                  <a:schemeClr val="accent6"/>
                </a:solidFill>
              </a:rPr>
              <a:t>higher detection </a:t>
            </a:r>
            <a:r>
              <a:rPr lang="en-US" dirty="0">
                <a:solidFill>
                  <a:schemeClr val="tx1"/>
                </a:solidFill>
              </a:rPr>
              <a:t>index </a:t>
            </a:r>
            <a:r>
              <a:rPr lang="en-US" dirty="0">
                <a:solidFill>
                  <a:schemeClr val="accent6"/>
                </a:solidFill>
              </a:rPr>
              <a:t>(</a:t>
            </a:r>
            <a:r>
              <a:rPr lang="en-US" dirty="0">
                <a:solidFill>
                  <a:schemeClr val="accent6"/>
                </a:solidFill>
                <a:hlinkClick r:id="rId3" action="ppaction://hlinksldjump"/>
              </a:rPr>
              <a:t>graph</a:t>
            </a:r>
            <a:r>
              <a:rPr lang="en-US" dirty="0">
                <a:solidFill>
                  <a:schemeClr val="accent6"/>
                </a:solidFill>
              </a:rPr>
              <a:t>)</a:t>
            </a:r>
          </a:p>
          <a:p>
            <a:pPr>
              <a:lnSpc>
                <a:spcPct val="150000"/>
              </a:lnSpc>
              <a:spcBef>
                <a:spcPct val="20000"/>
              </a:spcBef>
            </a:pPr>
            <a:r>
              <a:rPr lang="en-US" dirty="0">
                <a:solidFill>
                  <a:schemeClr val="accent6"/>
                </a:solidFill>
              </a:rPr>
              <a:t>Score feedback </a:t>
            </a:r>
            <a:r>
              <a:rPr lang="en-US" dirty="0"/>
              <a:t>improves </a:t>
            </a:r>
            <a:r>
              <a:rPr lang="en-US" dirty="0">
                <a:solidFill>
                  <a:schemeClr val="accent6"/>
                </a:solidFill>
              </a:rPr>
              <a:t>detection</a:t>
            </a:r>
            <a:r>
              <a:rPr lang="en-US" dirty="0"/>
              <a:t> index but not significantly</a:t>
            </a:r>
          </a:p>
          <a:p>
            <a:pPr>
              <a:lnSpc>
                <a:spcPct val="150000"/>
              </a:lnSpc>
              <a:spcBef>
                <a:spcPct val="20000"/>
              </a:spcBef>
            </a:pPr>
            <a:r>
              <a:rPr lang="en-US" altLang="en-US" i="1" dirty="0">
                <a:solidFill>
                  <a:schemeClr val="accent6"/>
                </a:solidFill>
              </a:rPr>
              <a:t>Game</a:t>
            </a:r>
            <a:r>
              <a:rPr lang="en-US" altLang="en-US" dirty="0"/>
              <a:t> group </a:t>
            </a:r>
            <a:r>
              <a:rPr lang="en-US" dirty="0"/>
              <a:t>detection index decreases but not significantly</a:t>
            </a:r>
            <a:endParaRPr lang="en-US" altLang="en-US" dirty="0"/>
          </a:p>
        </p:txBody>
      </p:sp>
      <p:sp>
        <p:nvSpPr>
          <p:cNvPr id="2" name="Slide Number Placeholder 1"/>
          <p:cNvSpPr>
            <a:spLocks noGrp="1"/>
          </p:cNvSpPr>
          <p:nvPr>
            <p:ph type="sldNum" sz="quarter" idx="2"/>
          </p:nvPr>
        </p:nvSpPr>
        <p:spPr/>
        <p:txBody>
          <a:bodyPr/>
          <a:lstStyle/>
          <a:p>
            <a:fld id="{86CB4B4D-7CA3-9044-876B-883B54F8677D}" type="slidenum">
              <a:rPr lang="he-IL" smtClean="0"/>
              <a:t>67</a:t>
            </a:fld>
            <a:endParaRPr lang="he-IL"/>
          </a:p>
        </p:txBody>
      </p:sp>
      <p:sp>
        <p:nvSpPr>
          <p:cNvPr id="7" name="Shape 129"/>
          <p:cNvSpPr>
            <a:spLocks noGrp="1"/>
          </p:cNvSpPr>
          <p:nvPr>
            <p:ph type="title"/>
          </p:nvPr>
        </p:nvSpPr>
        <p:spPr>
          <a:xfrm>
            <a:off x="946150" y="276057"/>
            <a:ext cx="11099800" cy="2159000"/>
          </a:xfrm>
          <a:prstGeom prst="rect">
            <a:avLst/>
          </a:prstGeom>
        </p:spPr>
        <p:txBody>
          <a:bodyPr>
            <a:noAutofit/>
          </a:bodyPr>
          <a:lstStyle/>
          <a:p>
            <a:pPr>
              <a:lnSpc>
                <a:spcPct val="150000"/>
              </a:lnSpc>
              <a:spcBef>
                <a:spcPct val="20000"/>
              </a:spcBef>
            </a:pPr>
            <a:r>
              <a:rPr lang="en-US" sz="5400" dirty="0">
                <a:solidFill>
                  <a:schemeClr val="tx1"/>
                </a:solidFill>
              </a:rPr>
              <a:t>Feedback and Training Defenses: Detection </a:t>
            </a:r>
          </a:p>
        </p:txBody>
      </p:sp>
    </p:spTree>
    <p:extLst>
      <p:ext uri="{BB962C8B-B14F-4D97-AF65-F5344CB8AC3E}">
        <p14:creationId xmlns:p14="http://schemas.microsoft.com/office/powerpoint/2010/main" val="22779694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fontScale="92500"/>
          </a:bodyPr>
          <a:lstStyle/>
          <a:p>
            <a:pPr>
              <a:lnSpc>
                <a:spcPct val="150000"/>
              </a:lnSpc>
              <a:spcBef>
                <a:spcPct val="20000"/>
              </a:spcBef>
            </a:pPr>
            <a:r>
              <a:rPr lang="en-US" dirty="0">
                <a:solidFill>
                  <a:schemeClr val="accent6"/>
                </a:solidFill>
              </a:rPr>
              <a:t>Feedback and Training Defenses </a:t>
            </a:r>
          </a:p>
          <a:p>
            <a:pPr lvl="1">
              <a:lnSpc>
                <a:spcPct val="150000"/>
              </a:lnSpc>
              <a:spcBef>
                <a:spcPct val="20000"/>
              </a:spcBef>
            </a:pPr>
            <a:r>
              <a:rPr lang="en-US" sz="3500" dirty="0">
                <a:solidFill>
                  <a:schemeClr val="accent6"/>
                </a:solidFill>
              </a:rPr>
              <a:t>Tips and Training Mode</a:t>
            </a:r>
          </a:p>
          <a:p>
            <a:pPr lvl="1">
              <a:lnSpc>
                <a:spcPct val="150000"/>
              </a:lnSpc>
              <a:spcBef>
                <a:spcPct val="20000"/>
              </a:spcBef>
            </a:pPr>
            <a:endParaRPr lang="en-US" sz="3500" dirty="0">
              <a:solidFill>
                <a:schemeClr val="accent6"/>
              </a:solidFill>
            </a:endParaRPr>
          </a:p>
          <a:p>
            <a:pPr lvl="1">
              <a:lnSpc>
                <a:spcPct val="150000"/>
              </a:lnSpc>
              <a:spcBef>
                <a:spcPct val="20000"/>
              </a:spcBef>
            </a:pPr>
            <a:endParaRPr lang="en-US" sz="3500" dirty="0">
              <a:solidFill>
                <a:schemeClr val="accent6"/>
              </a:solidFill>
            </a:endParaRPr>
          </a:p>
          <a:p>
            <a:pPr lvl="1">
              <a:lnSpc>
                <a:spcPct val="150000"/>
              </a:lnSpc>
              <a:spcBef>
                <a:spcPct val="20000"/>
              </a:spcBef>
            </a:pPr>
            <a:endParaRPr lang="en-US" sz="2600" dirty="0">
              <a:solidFill>
                <a:schemeClr val="accent6"/>
              </a:solidFill>
              <a:latin typeface="+mj-lt"/>
            </a:endParaRPr>
          </a:p>
          <a:p>
            <a:pPr lvl="1">
              <a:lnSpc>
                <a:spcPct val="150000"/>
              </a:lnSpc>
              <a:spcBef>
                <a:spcPct val="20000"/>
              </a:spcBef>
            </a:pPr>
            <a:endParaRPr lang="en-US" sz="2400" dirty="0">
              <a:solidFill>
                <a:schemeClr val="accent6"/>
              </a:solidFill>
              <a:latin typeface="+mj-lt"/>
            </a:endParaRPr>
          </a:p>
          <a:p>
            <a:pPr lvl="2">
              <a:lnSpc>
                <a:spcPct val="150000"/>
              </a:lnSpc>
              <a:spcBef>
                <a:spcPct val="20000"/>
              </a:spcBef>
            </a:pPr>
            <a:r>
              <a:rPr lang="en-US" sz="2400" dirty="0">
                <a:latin typeface="+mj-lt"/>
              </a:rPr>
              <a:t>25% of the participants used the </a:t>
            </a:r>
            <a:r>
              <a:rPr lang="en-US" sz="2400" dirty="0">
                <a:solidFill>
                  <a:schemeClr val="accent6"/>
                </a:solidFill>
                <a:latin typeface="+mj-lt"/>
              </a:rPr>
              <a:t>optional</a:t>
            </a:r>
            <a:r>
              <a:rPr lang="en-US" sz="2400" dirty="0">
                <a:latin typeface="+mj-lt"/>
              </a:rPr>
              <a:t> tips</a:t>
            </a:r>
          </a:p>
          <a:p>
            <a:pPr lvl="2">
              <a:lnSpc>
                <a:spcPct val="150000"/>
              </a:lnSpc>
              <a:spcBef>
                <a:spcPct val="20000"/>
              </a:spcBef>
            </a:pPr>
            <a:r>
              <a:rPr lang="en-US" sz="2400" dirty="0">
                <a:latin typeface="+mj-lt"/>
              </a:rPr>
              <a:t>23% of the participants used </a:t>
            </a:r>
            <a:r>
              <a:rPr lang="en-US" sz="2400" dirty="0">
                <a:solidFill>
                  <a:schemeClr val="accent6"/>
                </a:solidFill>
                <a:latin typeface="+mj-lt"/>
              </a:rPr>
              <a:t>optional</a:t>
            </a:r>
            <a:r>
              <a:rPr lang="en-US" sz="2400" dirty="0">
                <a:latin typeface="+mj-lt"/>
              </a:rPr>
              <a:t> training mode</a:t>
            </a:r>
            <a:endParaRPr lang="he-IL" sz="2400" dirty="0">
              <a:latin typeface="+mj-lt"/>
            </a:endParaRPr>
          </a:p>
          <a:p>
            <a:pPr lvl="2">
              <a:lnSpc>
                <a:spcPct val="150000"/>
              </a:lnSpc>
              <a:spcBef>
                <a:spcPct val="20000"/>
              </a:spcBef>
            </a:pPr>
            <a:r>
              <a:rPr lang="he-IL" sz="2400" dirty="0">
                <a:latin typeface="+mj-lt"/>
              </a:rPr>
              <a:t>15%</a:t>
            </a:r>
            <a:r>
              <a:rPr lang="en-US" sz="2400" dirty="0">
                <a:latin typeface="+mj-lt"/>
              </a:rPr>
              <a:t> of the participants used both tips and training mode</a:t>
            </a:r>
          </a:p>
          <a:p>
            <a:pPr lvl="2">
              <a:lnSpc>
                <a:spcPct val="150000"/>
              </a:lnSpc>
              <a:spcBef>
                <a:spcPct val="20000"/>
              </a:spcBef>
            </a:pPr>
            <a:endParaRPr lang="en-US" sz="3200" dirty="0"/>
          </a:p>
          <a:p>
            <a:pPr lvl="2">
              <a:lnSpc>
                <a:spcPct val="150000"/>
              </a:lnSpc>
              <a:spcBef>
                <a:spcPct val="20000"/>
              </a:spcBef>
            </a:pPr>
            <a:endParaRPr lang="en-US" sz="28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68</a:t>
            </a:fld>
            <a:endParaRPr lang="he-IL"/>
          </a:p>
        </p:txBody>
      </p:sp>
      <p:pic>
        <p:nvPicPr>
          <p:cNvPr id="3" name="Picture 2"/>
          <p:cNvPicPr>
            <a:picLocks noChangeAspect="1"/>
          </p:cNvPicPr>
          <p:nvPr/>
        </p:nvPicPr>
        <p:blipFill>
          <a:blip r:embed="rId3"/>
          <a:stretch>
            <a:fillRect/>
          </a:stretch>
        </p:blipFill>
        <p:spPr>
          <a:xfrm>
            <a:off x="2432741" y="4209437"/>
            <a:ext cx="7758113" cy="2818752"/>
          </a:xfrm>
          <a:prstGeom prst="rect">
            <a:avLst/>
          </a:prstGeom>
        </p:spPr>
      </p:pic>
    </p:spTree>
    <p:extLst>
      <p:ext uri="{BB962C8B-B14F-4D97-AF65-F5344CB8AC3E}">
        <p14:creationId xmlns:p14="http://schemas.microsoft.com/office/powerpoint/2010/main" val="4249465649"/>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Feedback and Training Defenses </a:t>
            </a:r>
          </a:p>
          <a:p>
            <a:pPr lvl="1">
              <a:lnSpc>
                <a:spcPct val="150000"/>
              </a:lnSpc>
              <a:spcBef>
                <a:spcPct val="20000"/>
              </a:spcBef>
            </a:pPr>
            <a:r>
              <a:rPr lang="en-US" sz="3200" dirty="0">
                <a:solidFill>
                  <a:schemeClr val="accent6"/>
                </a:solidFill>
              </a:rPr>
              <a:t>Auto-suggestions Methods</a:t>
            </a:r>
          </a:p>
          <a:p>
            <a:pPr lvl="2">
              <a:lnSpc>
                <a:spcPct val="150000"/>
              </a:lnSpc>
              <a:spcBef>
                <a:spcPct val="20000"/>
              </a:spcBef>
            </a:pPr>
            <a:r>
              <a:rPr lang="en-US" sz="2800" dirty="0">
                <a:solidFill>
                  <a:schemeClr val="tx1"/>
                </a:solidFill>
              </a:rPr>
              <a:t>For example: login form recognition</a:t>
            </a:r>
          </a:p>
          <a:p>
            <a:pPr lvl="1">
              <a:lnSpc>
                <a:spcPct val="150000"/>
              </a:lnSpc>
              <a:spcBef>
                <a:spcPct val="20000"/>
              </a:spcBef>
            </a:pPr>
            <a:endParaRPr lang="en-US" sz="3200" dirty="0"/>
          </a:p>
          <a:p>
            <a:pPr lvl="2">
              <a:lnSpc>
                <a:spcPct val="150000"/>
              </a:lnSpc>
              <a:spcBef>
                <a:spcPct val="20000"/>
              </a:spcBef>
            </a:pPr>
            <a:endParaRPr lang="en-US" sz="28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69</a:t>
            </a:fld>
            <a:endParaRPr lang="he-IL"/>
          </a:p>
        </p:txBody>
      </p:sp>
      <p:pic>
        <p:nvPicPr>
          <p:cNvPr id="6" name="Picture 5"/>
          <p:cNvPicPr>
            <a:picLocks noChangeAspect="1"/>
          </p:cNvPicPr>
          <p:nvPr/>
        </p:nvPicPr>
        <p:blipFill>
          <a:blip r:embed="rId3"/>
          <a:stretch>
            <a:fillRect/>
          </a:stretch>
        </p:blipFill>
        <p:spPr>
          <a:xfrm>
            <a:off x="8381924" y="3765897"/>
            <a:ext cx="4127602" cy="5486053"/>
          </a:xfrm>
          <a:prstGeom prst="rect">
            <a:avLst/>
          </a:prstGeom>
        </p:spPr>
      </p:pic>
      <p:pic>
        <p:nvPicPr>
          <p:cNvPr id="2052" name="Picture 4" descr="Image result for login 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088" y="5448300"/>
            <a:ext cx="42164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10"/>
          <p:cNvSpPr/>
          <p:nvPr/>
        </p:nvSpPr>
        <p:spPr>
          <a:xfrm rot="16200000">
            <a:off x="6702375" y="5807127"/>
            <a:ext cx="400049" cy="2044597"/>
          </a:xfrm>
          <a:prstGeom prst="down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997886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buFont typeface="Arial" panose="020B0604020202020204" pitchFamily="34" charset="0"/>
              <a:buChar char="•"/>
            </a:pPr>
            <a:r>
              <a:rPr lang="en-US" sz="4000" dirty="0">
                <a:solidFill>
                  <a:schemeClr val="accent6"/>
                </a:solidFill>
              </a:rPr>
              <a:t>Interactive UI Mechanisms</a:t>
            </a:r>
          </a:p>
          <a:p>
            <a:pPr lvl="2">
              <a:lnSpc>
                <a:spcPct val="150000"/>
              </a:lnSpc>
              <a:spcBef>
                <a:spcPct val="20000"/>
              </a:spcBef>
              <a:buFont typeface="Arial" panose="020B0604020202020204" pitchFamily="34" charset="0"/>
              <a:buChar char="•"/>
            </a:pPr>
            <a:r>
              <a:rPr lang="en-US" sz="3200" dirty="0">
                <a:solidFill>
                  <a:schemeClr val="accent6"/>
                </a:solidFill>
              </a:rPr>
              <a:t>Tools and Toolbars</a:t>
            </a:r>
          </a:p>
          <a:p>
            <a:pPr lvl="3">
              <a:lnSpc>
                <a:spcPct val="150000"/>
              </a:lnSpc>
              <a:spcBef>
                <a:spcPct val="20000"/>
              </a:spcBef>
              <a:buFont typeface="Arial" panose="020B0604020202020204" pitchFamily="34" charset="0"/>
              <a:buChar char="•"/>
            </a:pPr>
            <a:r>
              <a:rPr lang="en-US" sz="3200" dirty="0">
                <a:solidFill>
                  <a:schemeClr val="accent6"/>
                </a:solidFill>
              </a:rPr>
              <a:t>Pop-up warning </a:t>
            </a:r>
            <a:r>
              <a:rPr lang="en-US" sz="3200" dirty="0"/>
              <a:t>are more effective than browser passive indicators and three evaluated </a:t>
            </a:r>
            <a:r>
              <a:rPr lang="en-US" sz="3200" dirty="0">
                <a:solidFill>
                  <a:schemeClr val="accent6"/>
                </a:solidFill>
              </a:rPr>
              <a:t>security toolbars </a:t>
            </a:r>
            <a:r>
              <a:rPr lang="en-US" sz="3200" dirty="0"/>
              <a:t>(Wu et al., 2006) </a:t>
            </a:r>
          </a:p>
          <a:p>
            <a:pPr lvl="3">
              <a:lnSpc>
                <a:spcPct val="150000"/>
              </a:lnSpc>
              <a:spcBef>
                <a:spcPct val="20000"/>
              </a:spcBef>
              <a:buFont typeface="Arial" panose="020B0604020202020204" pitchFamily="34" charset="0"/>
              <a:buChar char="•"/>
            </a:pPr>
            <a:r>
              <a:rPr lang="en-US" sz="3200" dirty="0">
                <a:solidFill>
                  <a:schemeClr val="accent6"/>
                </a:solidFill>
              </a:rPr>
              <a:t>Mapping</a:t>
            </a:r>
            <a:r>
              <a:rPr lang="en-US" sz="3200" dirty="0"/>
              <a:t> between </a:t>
            </a:r>
            <a:r>
              <a:rPr lang="en-US" sz="3200" dirty="0">
                <a:solidFill>
                  <a:schemeClr val="accent6"/>
                </a:solidFill>
              </a:rPr>
              <a:t>sensitive information </a:t>
            </a:r>
            <a:r>
              <a:rPr lang="en-US" sz="3200" dirty="0"/>
              <a:t>and where this information “belongs” to (</a:t>
            </a:r>
            <a:r>
              <a:rPr lang="en-US" sz="3200" dirty="0" err="1"/>
              <a:t>Kirda</a:t>
            </a:r>
            <a:r>
              <a:rPr lang="en-US" sz="3200" dirty="0"/>
              <a:t> and </a:t>
            </a:r>
            <a:r>
              <a:rPr lang="en-US" sz="3200" dirty="0" err="1"/>
              <a:t>Kruegel</a:t>
            </a:r>
            <a:r>
              <a:rPr lang="en-US" sz="3200" dirty="0"/>
              <a:t>, 2005)</a:t>
            </a:r>
          </a:p>
          <a:p>
            <a:pPr lvl="3">
              <a:lnSpc>
                <a:spcPct val="150000"/>
              </a:lnSpc>
              <a:spcBef>
                <a:spcPct val="20000"/>
              </a:spcBef>
              <a:buFont typeface="Arial" panose="020B0604020202020204" pitchFamily="34" charset="0"/>
              <a:buChar char="•"/>
            </a:pPr>
            <a:r>
              <a:rPr lang="en-US" sz="3200" dirty="0"/>
              <a:t>Various tools for </a:t>
            </a:r>
            <a:r>
              <a:rPr lang="en-US" sz="3200" dirty="0">
                <a:solidFill>
                  <a:schemeClr val="accent6"/>
                </a:solidFill>
              </a:rPr>
              <a:t>prevention and detection </a:t>
            </a:r>
            <a:r>
              <a:rPr lang="en-US" sz="3200" dirty="0"/>
              <a:t>of phishing </a:t>
            </a:r>
            <a:r>
              <a:rPr lang="en-US" sz="3200" dirty="0">
                <a:solidFill>
                  <a:schemeClr val="accent6"/>
                </a:solidFill>
              </a:rPr>
              <a:t>email</a:t>
            </a:r>
            <a:r>
              <a:rPr lang="en-US" sz="3200" dirty="0"/>
              <a:t> attacks (e.g., </a:t>
            </a:r>
            <a:r>
              <a:rPr lang="en-US" sz="3200" dirty="0" err="1"/>
              <a:t>Firake</a:t>
            </a:r>
            <a:r>
              <a:rPr lang="en-US" sz="3200" dirty="0"/>
              <a:t> et al., 2011)</a:t>
            </a:r>
          </a:p>
          <a:p>
            <a:pPr lvl="3">
              <a:lnSpc>
                <a:spcPct val="150000"/>
              </a:lnSpc>
              <a:spcBef>
                <a:spcPct val="20000"/>
              </a:spcBef>
              <a:buFont typeface="Arial" panose="020B0604020202020204" pitchFamily="34" charset="0"/>
              <a:buChar char="•"/>
            </a:pPr>
            <a:endParaRPr lang="en-US" sz="3200" dirty="0"/>
          </a:p>
          <a:p>
            <a:pPr lvl="3">
              <a:lnSpc>
                <a:spcPct val="150000"/>
              </a:lnSpc>
              <a:spcBef>
                <a:spcPct val="20000"/>
              </a:spcBef>
              <a:buFont typeface="Arial" panose="020B0604020202020204" pitchFamily="34" charset="0"/>
              <a:buChar char="•"/>
            </a:pPr>
            <a:endParaRPr lang="en-US" sz="3200" dirty="0"/>
          </a:p>
          <a:p>
            <a:pPr lvl="3">
              <a:lnSpc>
                <a:spcPct val="150000"/>
              </a:lnSpc>
              <a:spcBef>
                <a:spcPct val="20000"/>
              </a:spcBef>
              <a:buFont typeface="Arial" panose="020B0604020202020204" pitchFamily="34" charset="0"/>
              <a:buChar char="•"/>
            </a:pPr>
            <a:endParaRPr lang="en-US" sz="3200" dirty="0"/>
          </a:p>
        </p:txBody>
      </p:sp>
      <p:sp>
        <p:nvSpPr>
          <p:cNvPr id="2" name="Slide Number Placeholder 1"/>
          <p:cNvSpPr>
            <a:spLocks noGrp="1"/>
          </p:cNvSpPr>
          <p:nvPr>
            <p:ph type="sldNum" sz="quarter" idx="2"/>
          </p:nvPr>
        </p:nvSpPr>
        <p:spPr/>
        <p:txBody>
          <a:bodyPr/>
          <a:lstStyle/>
          <a:p>
            <a:fld id="{86CB4B4D-7CA3-9044-876B-883B54F8677D}" type="slidenum">
              <a:rPr lang="he-IL" smtClean="0"/>
              <a:t>7</a:t>
            </a:fld>
            <a:endParaRPr lang="he-IL"/>
          </a:p>
        </p:txBody>
      </p:sp>
      <p:sp>
        <p:nvSpPr>
          <p:cNvPr id="3" name="TextBox 2"/>
          <p:cNvSpPr txBox="1"/>
          <p:nvPr/>
        </p:nvSpPr>
        <p:spPr>
          <a:xfrm>
            <a:off x="-1305672" y="2127885"/>
            <a:ext cx="1523494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Hide this foil, just mention works in a bullet `many other works (see thesis)</a:t>
            </a:r>
            <a:endParaRPr kumimoji="0" lang="he-IL" sz="36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876620682"/>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dirty="0">
                <a:solidFill>
                  <a:schemeClr val="accent6"/>
                </a:solidFill>
              </a:rPr>
              <a:t>Feedback and Training Defenses </a:t>
            </a:r>
          </a:p>
          <a:p>
            <a:pPr lvl="1">
              <a:lnSpc>
                <a:spcPct val="150000"/>
              </a:lnSpc>
              <a:spcBef>
                <a:spcPct val="20000"/>
              </a:spcBef>
            </a:pPr>
            <a:r>
              <a:rPr lang="en-US" sz="3200" dirty="0">
                <a:solidFill>
                  <a:schemeClr val="accent6"/>
                </a:solidFill>
              </a:rPr>
              <a:t>Auto-suggestions Methods</a:t>
            </a:r>
            <a:endParaRPr lang="en-US" sz="3200" dirty="0"/>
          </a:p>
          <a:p>
            <a:pPr lvl="2">
              <a:lnSpc>
                <a:spcPct val="150000"/>
              </a:lnSpc>
              <a:spcBef>
                <a:spcPct val="20000"/>
              </a:spcBef>
            </a:pPr>
            <a:endParaRPr lang="en-US" sz="28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70</a:t>
            </a:fld>
            <a:endParaRPr lang="he-IL"/>
          </a:p>
        </p:txBody>
      </p:sp>
      <p:pic>
        <p:nvPicPr>
          <p:cNvPr id="4" name="Picture 3"/>
          <p:cNvPicPr>
            <a:picLocks noChangeAspect="1"/>
          </p:cNvPicPr>
          <p:nvPr/>
        </p:nvPicPr>
        <p:blipFill>
          <a:blip r:embed="rId3"/>
          <a:stretch>
            <a:fillRect/>
          </a:stretch>
        </p:blipFill>
        <p:spPr>
          <a:xfrm>
            <a:off x="1587500" y="4314825"/>
            <a:ext cx="9448800" cy="2076450"/>
          </a:xfrm>
          <a:prstGeom prst="rect">
            <a:avLst/>
          </a:prstGeom>
        </p:spPr>
      </p:pic>
      <p:pic>
        <p:nvPicPr>
          <p:cNvPr id="5" name="Picture 4"/>
          <p:cNvPicPr>
            <a:picLocks noChangeAspect="1"/>
          </p:cNvPicPr>
          <p:nvPr/>
        </p:nvPicPr>
        <p:blipFill>
          <a:blip r:embed="rId4"/>
          <a:stretch>
            <a:fillRect/>
          </a:stretch>
        </p:blipFill>
        <p:spPr>
          <a:xfrm>
            <a:off x="1592160" y="6721475"/>
            <a:ext cx="9477375" cy="2381250"/>
          </a:xfrm>
          <a:prstGeom prst="rect">
            <a:avLst/>
          </a:prstGeom>
        </p:spPr>
      </p:pic>
    </p:spTree>
    <p:extLst>
      <p:ext uri="{BB962C8B-B14F-4D97-AF65-F5344CB8AC3E}">
        <p14:creationId xmlns:p14="http://schemas.microsoft.com/office/powerpoint/2010/main" val="225183851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fontScale="85000" lnSpcReduction="10000"/>
          </a:bodyPr>
          <a:lstStyle/>
          <a:p>
            <a:pPr>
              <a:lnSpc>
                <a:spcPct val="150000"/>
              </a:lnSpc>
              <a:spcBef>
                <a:spcPct val="20000"/>
              </a:spcBef>
            </a:pPr>
            <a:r>
              <a:rPr lang="en-US" dirty="0">
                <a:solidFill>
                  <a:schemeClr val="accent6"/>
                </a:solidFill>
              </a:rPr>
              <a:t>Feedback and Training Defenses </a:t>
            </a:r>
          </a:p>
          <a:p>
            <a:pPr lvl="1">
              <a:lnSpc>
                <a:spcPct val="150000"/>
              </a:lnSpc>
              <a:spcBef>
                <a:spcPct val="20000"/>
              </a:spcBef>
            </a:pPr>
            <a:r>
              <a:rPr lang="en-US" sz="3200" dirty="0">
                <a:solidFill>
                  <a:schemeClr val="accent6"/>
                </a:solidFill>
              </a:rPr>
              <a:t>Auto-suggestions Methods</a:t>
            </a:r>
          </a:p>
          <a:p>
            <a:pPr lvl="2">
              <a:lnSpc>
                <a:spcPct val="150000"/>
              </a:lnSpc>
              <a:spcBef>
                <a:spcPct val="20000"/>
              </a:spcBef>
            </a:pPr>
            <a:r>
              <a:rPr lang="en-US" sz="2800" dirty="0">
                <a:solidFill>
                  <a:schemeClr val="accent6"/>
                </a:solidFill>
              </a:rPr>
              <a:t>Majority of the participants </a:t>
            </a:r>
            <a:r>
              <a:rPr lang="en-US" sz="2800" dirty="0"/>
              <a:t>act according to the suggestions at least one time (74%)</a:t>
            </a:r>
          </a:p>
          <a:p>
            <a:pPr lvl="2">
              <a:lnSpc>
                <a:spcPct val="150000"/>
              </a:lnSpc>
              <a:spcBef>
                <a:spcPct val="20000"/>
              </a:spcBef>
            </a:pPr>
            <a:r>
              <a:rPr lang="en-US" sz="2800" dirty="0">
                <a:solidFill>
                  <a:srgbClr val="7030A0"/>
                </a:solidFill>
              </a:rPr>
              <a:t>Login form recognition </a:t>
            </a:r>
            <a:r>
              <a:rPr lang="en-US" sz="2800" dirty="0"/>
              <a:t>instead of helping the participants turn out to be two-edged sword and </a:t>
            </a:r>
            <a:r>
              <a:rPr lang="en-US" sz="2800" dirty="0">
                <a:solidFill>
                  <a:schemeClr val="tx1"/>
                </a:solidFill>
              </a:rPr>
              <a:t>decreases user security</a:t>
            </a:r>
          </a:p>
          <a:p>
            <a:pPr lvl="3">
              <a:lnSpc>
                <a:spcPct val="150000"/>
              </a:lnSpc>
              <a:spcBef>
                <a:spcPct val="20000"/>
              </a:spcBef>
            </a:pPr>
            <a:r>
              <a:rPr lang="en-US" sz="2800" dirty="0">
                <a:solidFill>
                  <a:schemeClr val="tx1"/>
                </a:solidFill>
              </a:rPr>
              <a:t>Maybe they considered it as recommendation</a:t>
            </a:r>
          </a:p>
          <a:p>
            <a:pPr lvl="2">
              <a:lnSpc>
                <a:spcPct val="150000"/>
              </a:lnSpc>
              <a:spcBef>
                <a:spcPct val="20000"/>
              </a:spcBef>
            </a:pPr>
            <a:r>
              <a:rPr lang="en-US" sz="2800" dirty="0">
                <a:solidFill>
                  <a:schemeClr val="accent6"/>
                </a:solidFill>
              </a:rPr>
              <a:t>Warning messages </a:t>
            </a:r>
            <a:r>
              <a:rPr lang="en-US" sz="2800" dirty="0"/>
              <a:t>when the participants enter a suspect website worked perfectly</a:t>
            </a:r>
          </a:p>
          <a:p>
            <a:pPr lvl="2">
              <a:lnSpc>
                <a:spcPct val="150000"/>
              </a:lnSpc>
              <a:spcBef>
                <a:spcPct val="20000"/>
              </a:spcBef>
            </a:pPr>
            <a:r>
              <a:rPr lang="en-US" sz="2800" dirty="0"/>
              <a:t>No attempt was made to add trusted website to the suspect websites list</a:t>
            </a:r>
          </a:p>
          <a:p>
            <a:pPr lvl="2">
              <a:lnSpc>
                <a:spcPct val="150000"/>
              </a:lnSpc>
              <a:spcBef>
                <a:spcPct val="20000"/>
              </a:spcBef>
            </a:pPr>
            <a:endParaRPr lang="en-US" sz="2800" dirty="0">
              <a:solidFill>
                <a:schemeClr val="tx1"/>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71</a:t>
            </a:fld>
            <a:endParaRPr lang="he-IL"/>
          </a:p>
        </p:txBody>
      </p:sp>
    </p:spTree>
    <p:extLst>
      <p:ext uri="{BB962C8B-B14F-4D97-AF65-F5344CB8AC3E}">
        <p14:creationId xmlns:p14="http://schemas.microsoft.com/office/powerpoint/2010/main" val="2409249327"/>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fontScale="92500" lnSpcReduction="20000"/>
          </a:bodyPr>
          <a:lstStyle/>
          <a:p>
            <a:pPr>
              <a:lnSpc>
                <a:spcPct val="150000"/>
              </a:lnSpc>
              <a:spcBef>
                <a:spcPct val="20000"/>
              </a:spcBef>
            </a:pPr>
            <a:r>
              <a:rPr lang="en-US" sz="3200" dirty="0">
                <a:solidFill>
                  <a:schemeClr val="accent6"/>
                </a:solidFill>
              </a:rPr>
              <a:t>Long-Term Realistic Evaluation</a:t>
            </a:r>
          </a:p>
          <a:p>
            <a:pPr lvl="1">
              <a:lnSpc>
                <a:spcPct val="150000"/>
              </a:lnSpc>
              <a:spcBef>
                <a:spcPct val="20000"/>
              </a:spcBef>
            </a:pPr>
            <a:r>
              <a:rPr lang="en-US" sz="2800" dirty="0"/>
              <a:t>Results from the </a:t>
            </a:r>
            <a:r>
              <a:rPr lang="en-US" sz="2800" dirty="0">
                <a:solidFill>
                  <a:schemeClr val="accent6"/>
                </a:solidFill>
              </a:rPr>
              <a:t>three last weeks </a:t>
            </a:r>
            <a:r>
              <a:rPr lang="en-US" sz="2800" dirty="0"/>
              <a:t>of the long term experiment are more </a:t>
            </a:r>
            <a:r>
              <a:rPr lang="en-US" sz="2800" dirty="0">
                <a:solidFill>
                  <a:schemeClr val="accent6"/>
                </a:solidFill>
              </a:rPr>
              <a:t>realistic and reliable</a:t>
            </a:r>
          </a:p>
          <a:p>
            <a:pPr lvl="1">
              <a:lnSpc>
                <a:spcPct val="150000"/>
              </a:lnSpc>
              <a:spcBef>
                <a:spcPct val="20000"/>
              </a:spcBef>
            </a:pPr>
            <a:r>
              <a:rPr lang="en-US" sz="2800" dirty="0"/>
              <a:t>Short term experiments show only a </a:t>
            </a:r>
            <a:r>
              <a:rPr lang="en-US" sz="2800" dirty="0">
                <a:solidFill>
                  <a:schemeClr val="accent6"/>
                </a:solidFill>
              </a:rPr>
              <a:t>partial picture </a:t>
            </a:r>
            <a:r>
              <a:rPr lang="en-US" sz="2800" dirty="0"/>
              <a:t>of the actual real results</a:t>
            </a:r>
          </a:p>
          <a:p>
            <a:pPr lvl="1">
              <a:lnSpc>
                <a:spcPct val="150000"/>
              </a:lnSpc>
              <a:spcBef>
                <a:spcPct val="20000"/>
              </a:spcBef>
            </a:pPr>
            <a:r>
              <a:rPr lang="en-US" sz="2800" dirty="0"/>
              <a:t>Detection index for continuous training groups (i.e., </a:t>
            </a:r>
            <a:r>
              <a:rPr lang="en-US" sz="2800" i="1" dirty="0">
                <a:solidFill>
                  <a:schemeClr val="accent6"/>
                </a:solidFill>
              </a:rPr>
              <a:t>Images</a:t>
            </a:r>
            <a:r>
              <a:rPr lang="en-US" sz="2800" dirty="0"/>
              <a:t>, </a:t>
            </a:r>
            <a:r>
              <a:rPr lang="en-US" sz="2800" i="1" dirty="0">
                <a:solidFill>
                  <a:schemeClr val="accent6"/>
                </a:solidFill>
              </a:rPr>
              <a:t>Button</a:t>
            </a:r>
            <a:r>
              <a:rPr lang="en-US" sz="2800" dirty="0"/>
              <a:t> and </a:t>
            </a:r>
            <a:r>
              <a:rPr lang="en-US" sz="2800" i="1" dirty="0">
                <a:solidFill>
                  <a:schemeClr val="accent6"/>
                </a:solidFill>
              </a:rPr>
              <a:t>Feedback</a:t>
            </a:r>
            <a:r>
              <a:rPr lang="en-US" sz="2800" dirty="0"/>
              <a:t>) increases significantly between the first and last three weeks of the long-term experiment (</a:t>
            </a:r>
            <a:r>
              <a:rPr lang="en-US" sz="2800" dirty="0">
                <a:hlinkClick r:id="rId3" action="ppaction://hlinksldjump"/>
              </a:rPr>
              <a:t>graph</a:t>
            </a:r>
            <a:r>
              <a:rPr lang="en-US" sz="2800" dirty="0"/>
              <a:t>)</a:t>
            </a:r>
          </a:p>
          <a:p>
            <a:pPr lvl="1">
              <a:lnSpc>
                <a:spcPct val="150000"/>
              </a:lnSpc>
              <a:spcBef>
                <a:spcPct val="20000"/>
              </a:spcBef>
            </a:pPr>
            <a:r>
              <a:rPr lang="en-US" sz="2800" dirty="0"/>
              <a:t>Detection index variances are </a:t>
            </a:r>
            <a:r>
              <a:rPr lang="en-US" sz="2800" dirty="0">
                <a:solidFill>
                  <a:schemeClr val="accent6"/>
                </a:solidFill>
              </a:rPr>
              <a:t>stable and lower </a:t>
            </a:r>
            <a:r>
              <a:rPr lang="en-US" sz="2800" dirty="0"/>
              <a:t>during the last three weeks of the long term experiment for all group types, i.e., </a:t>
            </a:r>
            <a:r>
              <a:rPr lang="en-US" sz="2800" dirty="0">
                <a:latin typeface="Helvetica Neue"/>
                <a:ea typeface="Helvetica Neue"/>
                <a:cs typeface="Helvetica Neue"/>
                <a:sym typeface="Helvetica Neue"/>
              </a:rPr>
              <a:t>more </a:t>
            </a:r>
            <a:r>
              <a:rPr lang="en-US" sz="2800" dirty="0">
                <a:solidFill>
                  <a:schemeClr val="accent6"/>
                </a:solidFill>
                <a:latin typeface="Helvetica Neue"/>
                <a:ea typeface="Helvetica Neue"/>
                <a:cs typeface="Helvetica Neue"/>
                <a:sym typeface="Helvetica Neue"/>
              </a:rPr>
              <a:t>accurate and realistic results</a:t>
            </a:r>
            <a:endParaRPr lang="en-US" sz="2800" dirty="0">
              <a:solidFill>
                <a:schemeClr val="accent6"/>
              </a:solidFill>
            </a:endParaRPr>
          </a:p>
          <a:p>
            <a:pPr lvl="1">
              <a:lnSpc>
                <a:spcPct val="150000"/>
              </a:lnSpc>
              <a:spcBef>
                <a:spcPct val="20000"/>
              </a:spcBef>
            </a:pPr>
            <a:endParaRPr lang="en-US" sz="2800" dirty="0"/>
          </a:p>
          <a:p>
            <a:pPr lvl="1">
              <a:lnSpc>
                <a:spcPct val="150000"/>
              </a:lnSpc>
              <a:spcBef>
                <a:spcPct val="20000"/>
              </a:spcBef>
            </a:pPr>
            <a:endParaRPr lang="en-US" sz="2800" dirty="0"/>
          </a:p>
        </p:txBody>
      </p:sp>
      <p:sp>
        <p:nvSpPr>
          <p:cNvPr id="2" name="Slide Number Placeholder 1"/>
          <p:cNvSpPr>
            <a:spLocks noGrp="1"/>
          </p:cNvSpPr>
          <p:nvPr>
            <p:ph type="sldNum" sz="quarter" idx="2"/>
          </p:nvPr>
        </p:nvSpPr>
        <p:spPr/>
        <p:txBody>
          <a:bodyPr/>
          <a:lstStyle/>
          <a:p>
            <a:fld id="{86CB4B4D-7CA3-9044-876B-883B54F8677D}" type="slidenum">
              <a:rPr lang="he-IL" smtClean="0"/>
              <a:t>72</a:t>
            </a:fld>
            <a:endParaRPr lang="he-IL"/>
          </a:p>
        </p:txBody>
      </p:sp>
    </p:spTree>
    <p:extLst>
      <p:ext uri="{BB962C8B-B14F-4D97-AF65-F5344CB8AC3E}">
        <p14:creationId xmlns:p14="http://schemas.microsoft.com/office/powerpoint/2010/main" val="237308285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041" y="3883890"/>
            <a:ext cx="6512808" cy="488460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83888"/>
            <a:ext cx="6512809" cy="4884607"/>
          </a:xfrm>
          <a:prstGeom prst="rect">
            <a:avLst/>
          </a:prstGeom>
        </p:spPr>
      </p:pic>
      <p:sp>
        <p:nvSpPr>
          <p:cNvPr id="129" name="Shape 129"/>
          <p:cNvSpPr>
            <a:spLocks noGrp="1"/>
          </p:cNvSpPr>
          <p:nvPr>
            <p:ph type="title"/>
          </p:nvPr>
        </p:nvSpPr>
        <p:spPr>
          <a:xfrm>
            <a:off x="690465" y="444500"/>
            <a:ext cx="11361835" cy="2159000"/>
          </a:xfrm>
          <a:prstGeom prst="rect">
            <a:avLst/>
          </a:prstGeom>
        </p:spPr>
        <p:txBody>
          <a:bodyPr>
            <a:normAutofit fontScale="90000"/>
          </a:bodyPr>
          <a:lstStyle/>
          <a:p>
            <a:r>
              <a:rPr lang="en-US" dirty="0"/>
              <a:t>User Privacy: </a:t>
            </a:r>
            <a:br>
              <a:rPr lang="en-US" dirty="0"/>
            </a:br>
            <a:r>
              <a:rPr lang="en-US" sz="6000" dirty="0"/>
              <a:t>All Attacks Using Private Information</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73</a:t>
            </a:fld>
            <a:endParaRPr lang="he-IL"/>
          </a:p>
        </p:txBody>
      </p:sp>
      <p:sp>
        <p:nvSpPr>
          <p:cNvPr id="7" name="Shape 130"/>
          <p:cNvSpPr>
            <a:spLocks noGrp="1"/>
          </p:cNvSpPr>
          <p:nvPr>
            <p:ph type="body" idx="1"/>
          </p:nvPr>
        </p:nvSpPr>
        <p:spPr>
          <a:xfrm>
            <a:off x="6512809" y="3351129"/>
            <a:ext cx="6240665" cy="6286500"/>
          </a:xfrm>
          <a:prstGeom prst="rect">
            <a:avLst/>
          </a:prstGeom>
        </p:spPr>
        <p:txBody>
          <a:bodyPr anchor="t">
            <a:normAutofit/>
          </a:bodyPr>
          <a:lstStyle/>
          <a:p>
            <a:pPr lvl="1">
              <a:lnSpc>
                <a:spcPct val="150000"/>
              </a:lnSpc>
              <a:spcBef>
                <a:spcPct val="20000"/>
              </a:spcBef>
            </a:pPr>
            <a:r>
              <a:rPr lang="en-US" sz="3200" dirty="0"/>
              <a:t>Phishing attacks containing private user information are </a:t>
            </a:r>
            <a:r>
              <a:rPr lang="en-US" sz="3200" dirty="0">
                <a:solidFill>
                  <a:schemeClr val="accent6"/>
                </a:solidFill>
              </a:rPr>
              <a:t>harder to detect</a:t>
            </a:r>
          </a:p>
          <a:p>
            <a:pPr lvl="1">
              <a:lnSpc>
                <a:spcPct val="150000"/>
              </a:lnSpc>
              <a:spcBef>
                <a:spcPct val="20000"/>
              </a:spcBef>
            </a:pPr>
            <a:r>
              <a:rPr lang="en-US" sz="3200" dirty="0"/>
              <a:t>Reflect the </a:t>
            </a:r>
            <a:r>
              <a:rPr lang="en-US" sz="3200" dirty="0">
                <a:solidFill>
                  <a:schemeClr val="accent6"/>
                </a:solidFill>
              </a:rPr>
              <a:t>danger</a:t>
            </a:r>
            <a:r>
              <a:rPr lang="en-US" sz="3200" dirty="0"/>
              <a:t> of revealing private user information</a:t>
            </a:r>
          </a:p>
          <a:p>
            <a:pPr marL="0" indent="0">
              <a:lnSpc>
                <a:spcPct val="150000"/>
              </a:lnSpc>
              <a:spcBef>
                <a:spcPct val="20000"/>
              </a:spcBef>
              <a:buNone/>
            </a:pPr>
            <a:endParaRPr lang="en-US" sz="3200" dirty="0">
              <a:solidFill>
                <a:schemeClr val="tx1"/>
              </a:solidFill>
            </a:endParaRPr>
          </a:p>
        </p:txBody>
      </p:sp>
    </p:spTree>
    <p:extLst>
      <p:ext uri="{BB962C8B-B14F-4D97-AF65-F5344CB8AC3E}">
        <p14:creationId xmlns:p14="http://schemas.microsoft.com/office/powerpoint/2010/main" val="4342368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Re-Validation of Previous Experiments</a:t>
            </a:r>
          </a:p>
          <a:p>
            <a:pPr lvl="1">
              <a:lnSpc>
                <a:spcPct val="150000"/>
              </a:lnSpc>
              <a:spcBef>
                <a:spcPct val="20000"/>
              </a:spcBef>
            </a:pPr>
            <a:r>
              <a:rPr lang="en-US" sz="3000" dirty="0">
                <a:solidFill>
                  <a:schemeClr val="accent6"/>
                </a:solidFill>
              </a:rPr>
              <a:t>Sheng et al., 2007</a:t>
            </a:r>
          </a:p>
          <a:p>
            <a:pPr lvl="2">
              <a:lnSpc>
                <a:spcPct val="150000"/>
              </a:lnSpc>
              <a:spcBef>
                <a:spcPct val="20000"/>
              </a:spcBef>
            </a:pPr>
            <a:r>
              <a:rPr lang="en-US" sz="2800" dirty="0"/>
              <a:t>Our short-term experiment </a:t>
            </a:r>
            <a:r>
              <a:rPr lang="en-US" sz="2800" dirty="0">
                <a:solidFill>
                  <a:schemeClr val="accent6"/>
                </a:solidFill>
              </a:rPr>
              <a:t>re-validates</a:t>
            </a:r>
            <a:r>
              <a:rPr lang="en-US" sz="2800" dirty="0"/>
              <a:t> the experiment of </a:t>
            </a:r>
            <a:r>
              <a:rPr lang="en-US" sz="2800" dirty="0">
                <a:solidFill>
                  <a:schemeClr val="tx1"/>
                </a:solidFill>
              </a:rPr>
              <a:t>Sheng et al. ‘Anti-Phishing Phil’ for </a:t>
            </a:r>
            <a:r>
              <a:rPr lang="en-US" sz="2800" i="1" dirty="0">
                <a:solidFill>
                  <a:schemeClr val="accent6"/>
                </a:solidFill>
              </a:rPr>
              <a:t>Game</a:t>
            </a:r>
            <a:r>
              <a:rPr lang="en-US" sz="2800" dirty="0"/>
              <a:t> group</a:t>
            </a:r>
            <a:endParaRPr lang="en-US" sz="2800" dirty="0">
              <a:solidFill>
                <a:schemeClr val="tx1"/>
              </a:solidFill>
            </a:endParaRPr>
          </a:p>
          <a:p>
            <a:pPr lvl="3">
              <a:lnSpc>
                <a:spcPct val="150000"/>
              </a:lnSpc>
              <a:spcBef>
                <a:spcPct val="20000"/>
              </a:spcBef>
            </a:pPr>
            <a:r>
              <a:rPr lang="en-US" sz="2400" dirty="0"/>
              <a:t>Detection rates improve significantly after playing the game</a:t>
            </a:r>
          </a:p>
          <a:p>
            <a:pPr lvl="2">
              <a:lnSpc>
                <a:spcPct val="150000"/>
              </a:lnSpc>
              <a:spcBef>
                <a:spcPct val="20000"/>
              </a:spcBef>
            </a:pPr>
            <a:r>
              <a:rPr lang="en-US" sz="2800" dirty="0"/>
              <a:t>Long term experiment shows that this improvement </a:t>
            </a:r>
            <a:r>
              <a:rPr lang="en-US" sz="2800" dirty="0">
                <a:solidFill>
                  <a:schemeClr val="accent6"/>
                </a:solidFill>
              </a:rPr>
              <a:t>deteriorates over time</a:t>
            </a:r>
            <a:r>
              <a:rPr lang="en-US" sz="2800" dirty="0"/>
              <a:t>.</a:t>
            </a:r>
          </a:p>
          <a:p>
            <a:pPr lvl="3">
              <a:lnSpc>
                <a:spcPct val="150000"/>
              </a:lnSpc>
              <a:spcBef>
                <a:spcPct val="20000"/>
              </a:spcBef>
            </a:pPr>
            <a:r>
              <a:rPr lang="en-US" sz="2400" dirty="0"/>
              <a:t>The game does not teach general concepts for defense against phishing attacks beyond the specific attacks included in the game.</a:t>
            </a:r>
          </a:p>
          <a:p>
            <a:pPr marL="0" indent="0">
              <a:lnSpc>
                <a:spcPct val="150000"/>
              </a:lnSpc>
              <a:spcBef>
                <a:spcPct val="20000"/>
              </a:spcBef>
              <a:buNone/>
            </a:pPr>
            <a:endParaRPr lang="en-US" sz="3200" dirty="0">
              <a:solidFill>
                <a:schemeClr val="accent6"/>
              </a:solidFill>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74</a:t>
            </a:fld>
            <a:endParaRPr lang="he-IL"/>
          </a:p>
        </p:txBody>
      </p:sp>
    </p:spTree>
    <p:extLst>
      <p:ext uri="{BB962C8B-B14F-4D97-AF65-F5344CB8AC3E}">
        <p14:creationId xmlns:p14="http://schemas.microsoft.com/office/powerpoint/2010/main" val="1132530775"/>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Re-Validation of Previous Experiments</a:t>
            </a:r>
          </a:p>
          <a:p>
            <a:pPr lvl="1">
              <a:lnSpc>
                <a:spcPct val="150000"/>
              </a:lnSpc>
              <a:spcBef>
                <a:spcPct val="20000"/>
              </a:spcBef>
            </a:pPr>
            <a:r>
              <a:rPr lang="en-US" sz="3000" dirty="0">
                <a:solidFill>
                  <a:schemeClr val="accent6"/>
                </a:solidFill>
              </a:rPr>
              <a:t>Herzberg and Margulies, 2011</a:t>
            </a:r>
          </a:p>
          <a:p>
            <a:pPr lvl="2">
              <a:lnSpc>
                <a:spcPct val="150000"/>
              </a:lnSpc>
              <a:spcBef>
                <a:spcPct val="20000"/>
              </a:spcBef>
            </a:pPr>
            <a:r>
              <a:rPr lang="en-US" sz="2800" i="1" dirty="0">
                <a:solidFill>
                  <a:schemeClr val="accent6"/>
                </a:solidFill>
              </a:rPr>
              <a:t>Images</a:t>
            </a:r>
            <a:r>
              <a:rPr lang="en-US" sz="2800" dirty="0"/>
              <a:t> group is a variant of their mechanism, provided by </a:t>
            </a:r>
            <a:r>
              <a:rPr lang="en-US" sz="2800" dirty="0">
                <a:solidFill>
                  <a:schemeClr val="accent6"/>
                </a:solidFill>
              </a:rPr>
              <a:t>browser</a:t>
            </a:r>
            <a:r>
              <a:rPr lang="en-US" sz="2800" dirty="0"/>
              <a:t> </a:t>
            </a:r>
            <a:r>
              <a:rPr lang="en-US" sz="2800" dirty="0">
                <a:solidFill>
                  <a:schemeClr val="accent6"/>
                </a:solidFill>
              </a:rPr>
              <a:t>add-on</a:t>
            </a:r>
            <a:r>
              <a:rPr lang="en-US" sz="2800" dirty="0"/>
              <a:t> rather than by the website</a:t>
            </a:r>
          </a:p>
          <a:p>
            <a:pPr lvl="2">
              <a:lnSpc>
                <a:spcPct val="150000"/>
              </a:lnSpc>
              <a:spcBef>
                <a:spcPct val="20000"/>
              </a:spcBef>
            </a:pPr>
            <a:r>
              <a:rPr lang="en-US" sz="2800" dirty="0"/>
              <a:t>More </a:t>
            </a:r>
            <a:r>
              <a:rPr lang="en-US" sz="2800" dirty="0">
                <a:solidFill>
                  <a:schemeClr val="accent6"/>
                </a:solidFill>
              </a:rPr>
              <a:t>realistic</a:t>
            </a:r>
            <a:r>
              <a:rPr lang="en-US" sz="2800" dirty="0"/>
              <a:t> evaluation</a:t>
            </a:r>
          </a:p>
          <a:p>
            <a:pPr lvl="3">
              <a:lnSpc>
                <a:spcPct val="150000"/>
              </a:lnSpc>
              <a:spcBef>
                <a:spcPct val="20000"/>
              </a:spcBef>
            </a:pPr>
            <a:r>
              <a:rPr lang="en-US" sz="2800" dirty="0"/>
              <a:t>Tested on 119 different websites (cf. single website known in advance to the participants)</a:t>
            </a:r>
          </a:p>
          <a:p>
            <a:pPr lvl="3">
              <a:lnSpc>
                <a:spcPct val="150000"/>
              </a:lnSpc>
              <a:spcBef>
                <a:spcPct val="20000"/>
              </a:spcBef>
            </a:pPr>
            <a:r>
              <a:rPr lang="en-US" sz="2800" dirty="0"/>
              <a:t>Various types of phishing attacks (cf. smaller variety)</a:t>
            </a:r>
          </a:p>
          <a:p>
            <a:pPr lvl="3">
              <a:lnSpc>
                <a:spcPct val="150000"/>
              </a:lnSpc>
              <a:spcBef>
                <a:spcPct val="20000"/>
              </a:spcBef>
            </a:pPr>
            <a:endParaRPr lang="en-US" sz="2800" dirty="0"/>
          </a:p>
        </p:txBody>
      </p:sp>
      <p:sp>
        <p:nvSpPr>
          <p:cNvPr id="2" name="Slide Number Placeholder 1"/>
          <p:cNvSpPr>
            <a:spLocks noGrp="1"/>
          </p:cNvSpPr>
          <p:nvPr>
            <p:ph type="sldNum" sz="quarter" idx="2"/>
          </p:nvPr>
        </p:nvSpPr>
        <p:spPr/>
        <p:txBody>
          <a:bodyPr/>
          <a:lstStyle/>
          <a:p>
            <a:fld id="{86CB4B4D-7CA3-9044-876B-883B54F8677D}" type="slidenum">
              <a:rPr lang="he-IL" smtClean="0"/>
              <a:t>75</a:t>
            </a:fld>
            <a:endParaRPr lang="he-IL"/>
          </a:p>
        </p:txBody>
      </p:sp>
    </p:spTree>
    <p:extLst>
      <p:ext uri="{BB962C8B-B14F-4D97-AF65-F5344CB8AC3E}">
        <p14:creationId xmlns:p14="http://schemas.microsoft.com/office/powerpoint/2010/main" val="176772580"/>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Re-Validation of Previous Experiments</a:t>
            </a:r>
          </a:p>
          <a:p>
            <a:pPr lvl="1">
              <a:lnSpc>
                <a:spcPct val="150000"/>
              </a:lnSpc>
              <a:spcBef>
                <a:spcPct val="20000"/>
              </a:spcBef>
            </a:pPr>
            <a:r>
              <a:rPr lang="en-US" sz="3000" dirty="0">
                <a:solidFill>
                  <a:schemeClr val="accent6"/>
                </a:solidFill>
              </a:rPr>
              <a:t>Herzberg and Margulies, 2011</a:t>
            </a:r>
          </a:p>
          <a:p>
            <a:pPr lvl="2">
              <a:lnSpc>
                <a:spcPct val="150000"/>
              </a:lnSpc>
              <a:spcBef>
                <a:spcPct val="20000"/>
              </a:spcBef>
            </a:pPr>
            <a:r>
              <a:rPr lang="en-US" sz="2800" dirty="0"/>
              <a:t>The </a:t>
            </a:r>
            <a:r>
              <a:rPr lang="en-US" sz="2800" dirty="0">
                <a:solidFill>
                  <a:schemeClr val="accent6"/>
                </a:solidFill>
              </a:rPr>
              <a:t>realistic evaluation </a:t>
            </a:r>
            <a:r>
              <a:rPr lang="en-US" sz="2800" dirty="0"/>
              <a:t>caused to our </a:t>
            </a:r>
            <a:r>
              <a:rPr lang="en-US" sz="2800" dirty="0">
                <a:solidFill>
                  <a:schemeClr val="accent6"/>
                </a:solidFill>
              </a:rPr>
              <a:t>general detection rates </a:t>
            </a:r>
            <a:r>
              <a:rPr lang="en-US" sz="2800" dirty="0"/>
              <a:t>to be somewhat </a:t>
            </a:r>
            <a:r>
              <a:rPr lang="en-US" sz="2800" dirty="0">
                <a:solidFill>
                  <a:schemeClr val="accent6"/>
                </a:solidFill>
              </a:rPr>
              <a:t>lower</a:t>
            </a:r>
            <a:r>
              <a:rPr lang="en-US" sz="2800" dirty="0"/>
              <a:t> than those reported in their work</a:t>
            </a:r>
          </a:p>
          <a:p>
            <a:pPr lvl="2">
              <a:lnSpc>
                <a:spcPct val="150000"/>
              </a:lnSpc>
              <a:spcBef>
                <a:spcPct val="20000"/>
              </a:spcBef>
            </a:pPr>
            <a:r>
              <a:rPr lang="en-US" sz="2800" dirty="0">
                <a:solidFill>
                  <a:schemeClr val="accent6"/>
                </a:solidFill>
              </a:rPr>
              <a:t>But</a:t>
            </a:r>
            <a:r>
              <a:rPr lang="en-US" sz="2800" dirty="0"/>
              <a:t>, for the </a:t>
            </a:r>
            <a:r>
              <a:rPr lang="en-US" sz="2800" dirty="0">
                <a:solidFill>
                  <a:schemeClr val="accent6"/>
                </a:solidFill>
              </a:rPr>
              <a:t>same attacks </a:t>
            </a:r>
            <a:r>
              <a:rPr lang="en-US" sz="2800" dirty="0"/>
              <a:t>(e.g., Classic Phishing Attack Simulation), the differences are reasonable (74% vs. 60%).</a:t>
            </a:r>
          </a:p>
          <a:p>
            <a:pPr lvl="2">
              <a:lnSpc>
                <a:spcPct val="150000"/>
              </a:lnSpc>
              <a:spcBef>
                <a:spcPct val="20000"/>
              </a:spcBef>
            </a:pPr>
            <a:endParaRPr lang="en-US" sz="2800" dirty="0"/>
          </a:p>
        </p:txBody>
      </p:sp>
      <p:sp>
        <p:nvSpPr>
          <p:cNvPr id="2" name="Slide Number Placeholder 1"/>
          <p:cNvSpPr>
            <a:spLocks noGrp="1"/>
          </p:cNvSpPr>
          <p:nvPr>
            <p:ph type="sldNum" sz="quarter" idx="2"/>
          </p:nvPr>
        </p:nvSpPr>
        <p:spPr/>
        <p:txBody>
          <a:bodyPr/>
          <a:lstStyle/>
          <a:p>
            <a:fld id="{86CB4B4D-7CA3-9044-876B-883B54F8677D}" type="slidenum">
              <a:rPr lang="he-IL" smtClean="0"/>
              <a:t>76</a:t>
            </a:fld>
            <a:endParaRPr lang="he-IL"/>
          </a:p>
        </p:txBody>
      </p:sp>
    </p:spTree>
    <p:extLst>
      <p:ext uri="{BB962C8B-B14F-4D97-AF65-F5344CB8AC3E}">
        <p14:creationId xmlns:p14="http://schemas.microsoft.com/office/powerpoint/2010/main" val="135230255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Results &amp; Analysis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pPr>
            <a:r>
              <a:rPr lang="en-US" sz="3200" dirty="0">
                <a:solidFill>
                  <a:schemeClr val="accent6"/>
                </a:solidFill>
              </a:rPr>
              <a:t>Re-Validation of Previous Experiments</a:t>
            </a:r>
          </a:p>
          <a:p>
            <a:pPr lvl="1">
              <a:lnSpc>
                <a:spcPct val="150000"/>
              </a:lnSpc>
              <a:spcBef>
                <a:spcPct val="20000"/>
              </a:spcBef>
            </a:pPr>
            <a:r>
              <a:rPr lang="en-US" sz="3000" dirty="0" err="1">
                <a:solidFill>
                  <a:schemeClr val="accent6"/>
                </a:solidFill>
              </a:rPr>
              <a:t>Jakobsson</a:t>
            </a:r>
            <a:r>
              <a:rPr lang="en-US" sz="3000" dirty="0">
                <a:solidFill>
                  <a:schemeClr val="accent6"/>
                </a:solidFill>
              </a:rPr>
              <a:t> and </a:t>
            </a:r>
            <a:r>
              <a:rPr lang="en-US" sz="3000" dirty="0" err="1">
                <a:solidFill>
                  <a:schemeClr val="accent6"/>
                </a:solidFill>
              </a:rPr>
              <a:t>Siadati</a:t>
            </a:r>
            <a:r>
              <a:rPr lang="en-US" sz="3000" dirty="0">
                <a:solidFill>
                  <a:schemeClr val="accent6"/>
                </a:solidFill>
              </a:rPr>
              <a:t>, 2016</a:t>
            </a:r>
          </a:p>
          <a:p>
            <a:pPr lvl="2">
              <a:lnSpc>
                <a:spcPct val="150000"/>
              </a:lnSpc>
              <a:spcBef>
                <a:spcPct val="20000"/>
              </a:spcBef>
            </a:pPr>
            <a:r>
              <a:rPr lang="en-US" sz="2800" i="1" dirty="0">
                <a:solidFill>
                  <a:schemeClr val="accent6"/>
                </a:solidFill>
              </a:rPr>
              <a:t>Button</a:t>
            </a:r>
            <a:r>
              <a:rPr lang="en-US" sz="2800" dirty="0"/>
              <a:t> group is a variant of their mechanism, provided by </a:t>
            </a:r>
            <a:r>
              <a:rPr lang="en-US" sz="2800" dirty="0">
                <a:solidFill>
                  <a:schemeClr val="accent6"/>
                </a:solidFill>
              </a:rPr>
              <a:t>PC browser</a:t>
            </a:r>
            <a:r>
              <a:rPr lang="en-US" sz="2800" dirty="0"/>
              <a:t> </a:t>
            </a:r>
            <a:r>
              <a:rPr lang="en-US" sz="2800" dirty="0">
                <a:solidFill>
                  <a:schemeClr val="accent6"/>
                </a:solidFill>
              </a:rPr>
              <a:t>add-on</a:t>
            </a:r>
            <a:r>
              <a:rPr lang="en-US" sz="2800" dirty="0"/>
              <a:t> rather than mobile browser (</a:t>
            </a:r>
            <a:r>
              <a:rPr lang="en-US" sz="2800" dirty="0" err="1"/>
              <a:t>Zirco</a:t>
            </a:r>
            <a:r>
              <a:rPr lang="en-US" sz="2800" dirty="0"/>
              <a:t>) </a:t>
            </a:r>
          </a:p>
          <a:p>
            <a:pPr lvl="2">
              <a:lnSpc>
                <a:spcPct val="150000"/>
              </a:lnSpc>
              <a:spcBef>
                <a:spcPct val="20000"/>
              </a:spcBef>
            </a:pPr>
            <a:r>
              <a:rPr lang="en-US" sz="2800" dirty="0"/>
              <a:t>Both works showed </a:t>
            </a:r>
            <a:r>
              <a:rPr lang="en-US" sz="2800" dirty="0">
                <a:solidFill>
                  <a:schemeClr val="accent6"/>
                </a:solidFill>
              </a:rPr>
              <a:t>high usability </a:t>
            </a:r>
            <a:r>
              <a:rPr lang="en-US" sz="2800" dirty="0"/>
              <a:t>for the mechanism</a:t>
            </a:r>
          </a:p>
          <a:p>
            <a:pPr lvl="2">
              <a:lnSpc>
                <a:spcPct val="150000"/>
              </a:lnSpc>
              <a:spcBef>
                <a:spcPct val="20000"/>
              </a:spcBef>
            </a:pPr>
            <a:r>
              <a:rPr lang="en-US" sz="2800" dirty="0"/>
              <a:t>Results of an attack on the login process procedure, in their work, had </a:t>
            </a:r>
            <a:r>
              <a:rPr lang="en-US" sz="2800" dirty="0">
                <a:solidFill>
                  <a:schemeClr val="accent6"/>
                </a:solidFill>
              </a:rPr>
              <a:t>lower detection index </a:t>
            </a:r>
            <a:r>
              <a:rPr lang="en-US" sz="2800" dirty="0"/>
              <a:t>than results for </a:t>
            </a:r>
            <a:r>
              <a:rPr lang="en-US" sz="2800" i="1" dirty="0">
                <a:solidFill>
                  <a:schemeClr val="accent6"/>
                </a:solidFill>
              </a:rPr>
              <a:t>Button</a:t>
            </a:r>
            <a:r>
              <a:rPr lang="en-US" sz="2800" dirty="0"/>
              <a:t> group  </a:t>
            </a:r>
          </a:p>
          <a:p>
            <a:pPr lvl="3">
              <a:lnSpc>
                <a:spcPct val="150000"/>
              </a:lnSpc>
              <a:spcBef>
                <a:spcPct val="20000"/>
              </a:spcBef>
            </a:pPr>
            <a:endParaRPr lang="en-US" sz="2800" dirty="0"/>
          </a:p>
          <a:p>
            <a:pPr lvl="2">
              <a:lnSpc>
                <a:spcPct val="150000"/>
              </a:lnSpc>
              <a:spcBef>
                <a:spcPct val="20000"/>
              </a:spcBef>
            </a:pPr>
            <a:endParaRPr lang="en-US" sz="2800" dirty="0"/>
          </a:p>
          <a:p>
            <a:pPr lvl="2">
              <a:lnSpc>
                <a:spcPct val="150000"/>
              </a:lnSpc>
              <a:spcBef>
                <a:spcPct val="20000"/>
              </a:spcBef>
            </a:pPr>
            <a:endParaRPr lang="en-US" sz="2800" dirty="0"/>
          </a:p>
          <a:p>
            <a:pPr lvl="2">
              <a:lnSpc>
                <a:spcPct val="150000"/>
              </a:lnSpc>
              <a:spcBef>
                <a:spcPct val="20000"/>
              </a:spcBef>
            </a:pPr>
            <a:endParaRPr lang="en-US" sz="2800" dirty="0"/>
          </a:p>
          <a:p>
            <a:pPr lvl="2">
              <a:lnSpc>
                <a:spcPct val="150000"/>
              </a:lnSpc>
              <a:spcBef>
                <a:spcPct val="20000"/>
              </a:spcBef>
            </a:pPr>
            <a:endParaRPr lang="en-US" sz="2800" dirty="0"/>
          </a:p>
        </p:txBody>
      </p:sp>
      <p:sp>
        <p:nvSpPr>
          <p:cNvPr id="2" name="Slide Number Placeholder 1"/>
          <p:cNvSpPr>
            <a:spLocks noGrp="1"/>
          </p:cNvSpPr>
          <p:nvPr>
            <p:ph type="sldNum" sz="quarter" idx="2"/>
          </p:nvPr>
        </p:nvSpPr>
        <p:spPr/>
        <p:txBody>
          <a:bodyPr/>
          <a:lstStyle/>
          <a:p>
            <a:fld id="{86CB4B4D-7CA3-9044-876B-883B54F8677D}" type="slidenum">
              <a:rPr lang="he-IL" smtClean="0"/>
              <a:t>77</a:t>
            </a:fld>
            <a:endParaRPr lang="he-IL"/>
          </a:p>
        </p:txBody>
      </p:sp>
    </p:spTree>
    <p:extLst>
      <p:ext uri="{BB962C8B-B14F-4D97-AF65-F5344CB8AC3E}">
        <p14:creationId xmlns:p14="http://schemas.microsoft.com/office/powerpoint/2010/main" val="3203939982"/>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dirty="0"/>
              <a:t>Outline</a:t>
            </a:r>
          </a:p>
        </p:txBody>
      </p:sp>
      <p:sp>
        <p:nvSpPr>
          <p:cNvPr id="127" name="Shape 127"/>
          <p:cNvSpPr>
            <a:spLocks noGrp="1"/>
          </p:cNvSpPr>
          <p:nvPr>
            <p:ph type="body" idx="1"/>
          </p:nvPr>
        </p:nvSpPr>
        <p:spPr>
          <a:prstGeom prst="rect">
            <a:avLst/>
          </a:prstGeom>
        </p:spPr>
        <p:txBody>
          <a:bodyPr anchor="t">
            <a:normAutofit lnSpcReduction="10000"/>
          </a:bodyPr>
          <a:lstStyle/>
          <a:p>
            <a:pPr marL="444499" indent="-444499">
              <a:defRPr sz="5000">
                <a:solidFill>
                  <a:schemeClr val="accent1"/>
                </a:solidFill>
              </a:defRPr>
            </a:pPr>
            <a:r>
              <a:rPr lang="en-US" sz="4000" dirty="0">
                <a:solidFill>
                  <a:schemeClr val="tx1"/>
                </a:solidFill>
                <a:sym typeface="Helvetica"/>
              </a:rPr>
              <a:t>Introduction</a:t>
            </a:r>
            <a:endParaRPr sz="4000" dirty="0">
              <a:solidFill>
                <a:schemeClr val="tx1"/>
              </a:solidFill>
              <a:sym typeface="Helvetica"/>
            </a:endParaRPr>
          </a:p>
          <a:p>
            <a:pPr marL="444499" indent="-444499">
              <a:defRPr sz="4000"/>
            </a:pPr>
            <a:r>
              <a:rPr lang="en-US" sz="4000" dirty="0"/>
              <a:t>Anti-Phishing Defenses</a:t>
            </a:r>
          </a:p>
          <a:p>
            <a:pPr marL="444499" indent="-444499">
              <a:defRPr sz="4000"/>
            </a:pPr>
            <a:r>
              <a:rPr lang="en-US" sz="4000" dirty="0"/>
              <a:t>Phishing Attacks</a:t>
            </a:r>
          </a:p>
          <a:p>
            <a:pPr marL="444499" indent="-444499">
              <a:defRPr sz="4000"/>
            </a:pPr>
            <a:r>
              <a:rPr lang="en-US" sz="4000" dirty="0">
                <a:solidFill>
                  <a:schemeClr val="tx1"/>
                </a:solidFill>
              </a:rPr>
              <a:t>Hypotheses</a:t>
            </a:r>
            <a:endParaRPr lang="en-US" dirty="0">
              <a:solidFill>
                <a:schemeClr val="tx1"/>
              </a:solidFill>
            </a:endParaRPr>
          </a:p>
          <a:p>
            <a:pPr marL="444499" indent="-444499">
              <a:defRPr sz="4000"/>
            </a:pPr>
            <a:r>
              <a:rPr lang="en-US" dirty="0"/>
              <a:t>Experiment Results &amp; Analysis</a:t>
            </a:r>
          </a:p>
          <a:p>
            <a:pPr marL="444499" indent="-444499">
              <a:defRPr sz="4000"/>
            </a:pPr>
            <a:r>
              <a:rPr lang="en-US" b="1" dirty="0">
                <a:solidFill>
                  <a:schemeClr val="accent6"/>
                </a:solidFill>
              </a:rPr>
              <a:t>Conclusions</a:t>
            </a:r>
          </a:p>
        </p:txBody>
      </p:sp>
      <p:sp>
        <p:nvSpPr>
          <p:cNvPr id="2" name="Slide Number Placeholder 1"/>
          <p:cNvSpPr>
            <a:spLocks noGrp="1"/>
          </p:cNvSpPr>
          <p:nvPr>
            <p:ph type="sldNum" sz="quarter" idx="2"/>
          </p:nvPr>
        </p:nvSpPr>
        <p:spPr/>
        <p:txBody>
          <a:bodyPr/>
          <a:lstStyle/>
          <a:p>
            <a:fld id="{86CB4B4D-7CA3-9044-876B-883B54F8677D}" type="slidenum">
              <a:rPr lang="he-IL" smtClean="0"/>
              <a:t>78</a:t>
            </a:fld>
            <a:endParaRPr lang="he-IL"/>
          </a:p>
        </p:txBody>
      </p:sp>
    </p:spTree>
    <p:extLst>
      <p:ext uri="{BB962C8B-B14F-4D97-AF65-F5344CB8AC3E}">
        <p14:creationId xmlns:p14="http://schemas.microsoft.com/office/powerpoint/2010/main" val="1683243864"/>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normAutofit/>
          </a:bodyPr>
          <a:lstStyle/>
          <a:p>
            <a:r>
              <a:rPr lang="en-US" dirty="0"/>
              <a:t>Conclusions</a:t>
            </a:r>
            <a:endParaRPr dirty="0"/>
          </a:p>
        </p:txBody>
      </p:sp>
      <p:sp>
        <p:nvSpPr>
          <p:cNvPr id="2" name="Slide Number Placeholder 1"/>
          <p:cNvSpPr>
            <a:spLocks noGrp="1"/>
          </p:cNvSpPr>
          <p:nvPr>
            <p:ph type="sldNum" sz="quarter" idx="2"/>
          </p:nvPr>
        </p:nvSpPr>
        <p:spPr/>
        <p:txBody>
          <a:bodyPr/>
          <a:lstStyle/>
          <a:p>
            <a:fld id="{86CB4B4D-7CA3-9044-876B-883B54F8677D}" type="slidenum">
              <a:rPr lang="he-IL" smtClean="0"/>
              <a:t>79</a:t>
            </a:fld>
            <a:endParaRPr lang="he-IL"/>
          </a:p>
        </p:txBody>
      </p:sp>
      <p:graphicFrame>
        <p:nvGraphicFramePr>
          <p:cNvPr id="8" name="Diagram 7"/>
          <p:cNvGraphicFramePr/>
          <p:nvPr>
            <p:extLst>
              <p:ext uri="{D42A27DB-BD31-4B8C-83A1-F6EECF244321}">
                <p14:modId xmlns:p14="http://schemas.microsoft.com/office/powerpoint/2010/main" val="4263740926"/>
              </p:ext>
            </p:extLst>
          </p:nvPr>
        </p:nvGraphicFramePr>
        <p:xfrm>
          <a:off x="1149999" y="2177048"/>
          <a:ext cx="10323596" cy="6882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rot="17868413">
            <a:off x="5012386" y="5289950"/>
            <a:ext cx="25988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1" u="none" strike="noStrike" cap="none" spc="0" normalizeH="0" baseline="0" dirty="0">
                <a:ln>
                  <a:noFill/>
                </a:ln>
                <a:solidFill>
                  <a:schemeClr val="accent6"/>
                </a:solidFill>
                <a:effectLst/>
                <a:uFillTx/>
                <a:latin typeface="+mn-lt"/>
                <a:ea typeface="+mn-ea"/>
                <a:cs typeface="+mn-cs"/>
                <a:sym typeface="Helvetica Light"/>
              </a:rPr>
              <a:t>Feedback</a:t>
            </a:r>
            <a:endParaRPr kumimoji="0" lang="he-IL" sz="3600" b="0" i="1" u="none" strike="noStrike" cap="none" spc="0" normalizeH="0" baseline="0" dirty="0">
              <a:ln>
                <a:noFill/>
              </a:ln>
              <a:solidFill>
                <a:schemeClr val="accent6"/>
              </a:solidFill>
              <a:effectLst/>
              <a:uFillTx/>
              <a:latin typeface="+mn-lt"/>
              <a:ea typeface="+mn-ea"/>
              <a:cs typeface="+mn-cs"/>
              <a:sym typeface="Helvetica Light"/>
            </a:endParaRPr>
          </a:p>
        </p:txBody>
      </p:sp>
      <p:sp>
        <p:nvSpPr>
          <p:cNvPr id="13" name="TextBox 12"/>
          <p:cNvSpPr txBox="1"/>
          <p:nvPr/>
        </p:nvSpPr>
        <p:spPr>
          <a:xfrm>
            <a:off x="2223983" y="3757929"/>
            <a:ext cx="25988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1" u="none" strike="noStrike" cap="none" spc="0" normalizeH="0" baseline="0" dirty="0">
                <a:ln>
                  <a:noFill/>
                </a:ln>
                <a:solidFill>
                  <a:schemeClr val="accent6"/>
                </a:solidFill>
                <a:effectLst/>
                <a:uFillTx/>
                <a:latin typeface="+mn-lt"/>
                <a:ea typeface="+mn-ea"/>
                <a:cs typeface="+mn-cs"/>
                <a:sym typeface="Helvetica Light"/>
              </a:rPr>
              <a:t>Images</a:t>
            </a:r>
            <a:endParaRPr kumimoji="0" lang="he-IL" sz="3600" b="0" i="1" u="none" strike="noStrike" cap="none" spc="0" normalizeH="0" baseline="0" dirty="0">
              <a:ln>
                <a:noFill/>
              </a:ln>
              <a:solidFill>
                <a:schemeClr val="accent6"/>
              </a:solidFill>
              <a:effectLst/>
              <a:uFillTx/>
              <a:latin typeface="+mn-lt"/>
              <a:ea typeface="+mn-ea"/>
              <a:cs typeface="+mn-cs"/>
              <a:sym typeface="Helvetica Light"/>
            </a:endParaRPr>
          </a:p>
        </p:txBody>
      </p:sp>
      <p:sp>
        <p:nvSpPr>
          <p:cNvPr id="14" name="TextBox 13"/>
          <p:cNvSpPr txBox="1"/>
          <p:nvPr/>
        </p:nvSpPr>
        <p:spPr>
          <a:xfrm>
            <a:off x="2237719" y="6920754"/>
            <a:ext cx="25988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1" u="none" strike="noStrike" cap="none" spc="0" normalizeH="0" baseline="0" dirty="0">
                <a:ln>
                  <a:noFill/>
                </a:ln>
                <a:solidFill>
                  <a:schemeClr val="accent6"/>
                </a:solidFill>
                <a:effectLst/>
                <a:uFillTx/>
                <a:latin typeface="+mn-lt"/>
                <a:ea typeface="+mn-ea"/>
                <a:cs typeface="+mn-cs"/>
                <a:sym typeface="Helvetica Light"/>
              </a:rPr>
              <a:t>Button</a:t>
            </a:r>
            <a:endParaRPr kumimoji="0" lang="he-IL" sz="3600" b="0" i="1" u="none" strike="noStrike" cap="none" spc="0" normalizeH="0" baseline="0" dirty="0">
              <a:ln>
                <a:noFill/>
              </a:ln>
              <a:solidFill>
                <a:schemeClr val="accent6"/>
              </a:solidFill>
              <a:effectLst/>
              <a:uFillTx/>
              <a:latin typeface="+mn-lt"/>
              <a:ea typeface="+mn-ea"/>
              <a:cs typeface="+mn-cs"/>
              <a:sym typeface="Helvetica Light"/>
            </a:endParaRPr>
          </a:p>
        </p:txBody>
      </p:sp>
      <p:sp>
        <p:nvSpPr>
          <p:cNvPr id="15" name="TextBox 14"/>
          <p:cNvSpPr txBox="1"/>
          <p:nvPr/>
        </p:nvSpPr>
        <p:spPr>
          <a:xfrm>
            <a:off x="7405847" y="3987441"/>
            <a:ext cx="259882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1" u="none" strike="noStrike" cap="none" spc="0" normalizeH="0" baseline="0" dirty="0">
                <a:ln>
                  <a:noFill/>
                </a:ln>
                <a:solidFill>
                  <a:schemeClr val="accent6"/>
                </a:solidFill>
                <a:effectLst/>
                <a:uFillTx/>
                <a:latin typeface="+mn-lt"/>
                <a:ea typeface="+mn-ea"/>
                <a:cs typeface="+mn-cs"/>
                <a:sym typeface="Helvetica Light"/>
              </a:rPr>
              <a:t>Game</a:t>
            </a:r>
            <a:endParaRPr kumimoji="0" lang="he-IL" sz="3600" b="0" i="1" u="none" strike="noStrike" cap="none" spc="0" normalizeH="0" baseline="0" dirty="0">
              <a:ln>
                <a:noFill/>
              </a:ln>
              <a:solidFill>
                <a:schemeClr val="accent6"/>
              </a:solidFill>
              <a:effectLst/>
              <a:uFillTx/>
              <a:latin typeface="+mn-lt"/>
              <a:ea typeface="+mn-ea"/>
              <a:cs typeface="+mn-cs"/>
              <a:sym typeface="Helvetica Light"/>
            </a:endParaRPr>
          </a:p>
        </p:txBody>
      </p:sp>
    </p:spTree>
    <p:extLst>
      <p:ext uri="{BB962C8B-B14F-4D97-AF65-F5344CB8AC3E}">
        <p14:creationId xmlns:p14="http://schemas.microsoft.com/office/powerpoint/2010/main" val="281929929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sz="4000" dirty="0">
                <a:solidFill>
                  <a:schemeClr val="accent6"/>
                </a:solidFill>
              </a:rPr>
              <a:t>Interactive UI Mechanisms</a:t>
            </a:r>
          </a:p>
          <a:p>
            <a:pPr lvl="2">
              <a:lnSpc>
                <a:spcPct val="150000"/>
              </a:lnSpc>
              <a:spcBef>
                <a:spcPct val="20000"/>
              </a:spcBef>
              <a:buFont typeface="Arial" panose="020B0604020202020204" pitchFamily="34" charset="0"/>
              <a:buChar char="•"/>
            </a:pPr>
            <a:r>
              <a:rPr lang="en-US" sz="3200" dirty="0">
                <a:solidFill>
                  <a:schemeClr val="accent6"/>
                </a:solidFill>
              </a:rPr>
              <a:t>Many other works (see thesis)</a:t>
            </a:r>
          </a:p>
          <a:p>
            <a:pPr lvl="3">
              <a:lnSpc>
                <a:spcPct val="150000"/>
              </a:lnSpc>
              <a:spcBef>
                <a:spcPct val="20000"/>
              </a:spcBef>
              <a:buFont typeface="Arial" panose="020B0604020202020204" pitchFamily="34" charset="0"/>
              <a:buChar char="•"/>
            </a:pPr>
            <a:r>
              <a:rPr lang="en-US" sz="3200" dirty="0">
                <a:solidFill>
                  <a:schemeClr val="tx1"/>
                </a:solidFill>
              </a:rPr>
              <a:t>Tools and toolbars</a:t>
            </a:r>
          </a:p>
          <a:p>
            <a:pPr lvl="4">
              <a:lnSpc>
                <a:spcPct val="150000"/>
              </a:lnSpc>
              <a:spcBef>
                <a:spcPct val="20000"/>
              </a:spcBef>
              <a:buFont typeface="Arial" panose="020B0604020202020204" pitchFamily="34" charset="0"/>
              <a:buChar char="•"/>
            </a:pPr>
            <a:r>
              <a:rPr lang="en-US" sz="3200" dirty="0"/>
              <a:t>Wu et al., 2006</a:t>
            </a:r>
          </a:p>
          <a:p>
            <a:pPr lvl="4">
              <a:lnSpc>
                <a:spcPct val="150000"/>
              </a:lnSpc>
              <a:spcBef>
                <a:spcPct val="20000"/>
              </a:spcBef>
              <a:buFont typeface="Arial" panose="020B0604020202020204" pitchFamily="34" charset="0"/>
              <a:buChar char="•"/>
            </a:pPr>
            <a:r>
              <a:rPr lang="en-US" sz="3200" dirty="0" err="1"/>
              <a:t>Kirda</a:t>
            </a:r>
            <a:r>
              <a:rPr lang="en-US" sz="3200" dirty="0"/>
              <a:t> and </a:t>
            </a:r>
            <a:r>
              <a:rPr lang="en-US" sz="3200" dirty="0" err="1"/>
              <a:t>Kruegel</a:t>
            </a:r>
            <a:r>
              <a:rPr lang="en-US" sz="3200" dirty="0"/>
              <a:t>, 2005</a:t>
            </a:r>
          </a:p>
          <a:p>
            <a:pPr lvl="3">
              <a:lnSpc>
                <a:spcPct val="150000"/>
              </a:lnSpc>
              <a:spcBef>
                <a:spcPct val="20000"/>
              </a:spcBef>
              <a:buFont typeface="Arial" panose="020B0604020202020204" pitchFamily="34" charset="0"/>
              <a:buChar char="•"/>
            </a:pPr>
            <a:r>
              <a:rPr lang="en-US" sz="3200" dirty="0">
                <a:solidFill>
                  <a:schemeClr val="tx1"/>
                </a:solidFill>
              </a:rPr>
              <a:t>Phishing email detection tools</a:t>
            </a:r>
          </a:p>
          <a:p>
            <a:pPr lvl="4">
              <a:lnSpc>
                <a:spcPct val="150000"/>
              </a:lnSpc>
              <a:spcBef>
                <a:spcPct val="20000"/>
              </a:spcBef>
              <a:buFont typeface="Arial" panose="020B0604020202020204" pitchFamily="34" charset="0"/>
              <a:buChar char="•"/>
            </a:pPr>
            <a:r>
              <a:rPr lang="en-US" sz="3200" dirty="0" err="1"/>
              <a:t>Firake</a:t>
            </a:r>
            <a:r>
              <a:rPr lang="en-US" sz="3200" dirty="0"/>
              <a:t> et al., 2011</a:t>
            </a:r>
          </a:p>
          <a:p>
            <a:pPr lvl="4">
              <a:lnSpc>
                <a:spcPct val="150000"/>
              </a:lnSpc>
              <a:spcBef>
                <a:spcPct val="20000"/>
              </a:spcBef>
              <a:buFont typeface="Arial" panose="020B0604020202020204" pitchFamily="34" charset="0"/>
              <a:buChar char="•"/>
            </a:pPr>
            <a:endParaRPr lang="en-US" sz="3200" dirty="0"/>
          </a:p>
          <a:p>
            <a:pPr lvl="3">
              <a:lnSpc>
                <a:spcPct val="150000"/>
              </a:lnSpc>
              <a:spcBef>
                <a:spcPct val="20000"/>
              </a:spcBef>
              <a:buFont typeface="Arial" panose="020B0604020202020204" pitchFamily="34" charset="0"/>
              <a:buChar char="•"/>
            </a:pPr>
            <a:endParaRPr lang="en-US" sz="3200" dirty="0"/>
          </a:p>
          <a:p>
            <a:pPr lvl="3">
              <a:lnSpc>
                <a:spcPct val="150000"/>
              </a:lnSpc>
              <a:spcBef>
                <a:spcPct val="20000"/>
              </a:spcBef>
              <a:buFont typeface="Arial" panose="020B0604020202020204" pitchFamily="34" charset="0"/>
              <a:buChar char="•"/>
            </a:pPr>
            <a:endParaRPr lang="en-US" sz="3200" dirty="0"/>
          </a:p>
        </p:txBody>
      </p:sp>
      <p:sp>
        <p:nvSpPr>
          <p:cNvPr id="2" name="Slide Number Placeholder 1"/>
          <p:cNvSpPr>
            <a:spLocks noGrp="1"/>
          </p:cNvSpPr>
          <p:nvPr>
            <p:ph type="sldNum" sz="quarter" idx="2"/>
          </p:nvPr>
        </p:nvSpPr>
        <p:spPr/>
        <p:txBody>
          <a:bodyPr/>
          <a:lstStyle/>
          <a:p>
            <a:fld id="{86CB4B4D-7CA3-9044-876B-883B54F8677D}" type="slidenum">
              <a:rPr lang="he-IL" smtClean="0"/>
              <a:t>8</a:t>
            </a:fld>
            <a:endParaRPr lang="he-IL"/>
          </a:p>
        </p:txBody>
      </p:sp>
    </p:spTree>
    <p:extLst>
      <p:ext uri="{BB962C8B-B14F-4D97-AF65-F5344CB8AC3E}">
        <p14:creationId xmlns:p14="http://schemas.microsoft.com/office/powerpoint/2010/main" val="826158490"/>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normAutofit/>
          </a:bodyPr>
          <a:lstStyle/>
          <a:p>
            <a:r>
              <a:rPr lang="en-US"/>
              <a:t>Conclusions</a:t>
            </a:r>
            <a:endParaRPr dirty="0"/>
          </a:p>
        </p:txBody>
      </p:sp>
      <p:sp>
        <p:nvSpPr>
          <p:cNvPr id="130" name="Shape 130"/>
          <p:cNvSpPr>
            <a:spLocks noGrp="1"/>
          </p:cNvSpPr>
          <p:nvPr>
            <p:ph type="body" idx="1"/>
          </p:nvPr>
        </p:nvSpPr>
        <p:spPr>
          <a:prstGeom prst="rect">
            <a:avLst/>
          </a:prstGeom>
        </p:spPr>
        <p:txBody>
          <a:bodyPr anchor="t">
            <a:normAutofit/>
          </a:bodyPr>
          <a:lstStyle/>
          <a:p>
            <a:r>
              <a:rPr lang="en-US" sz="3200" i="1" dirty="0">
                <a:solidFill>
                  <a:schemeClr val="accent6"/>
                </a:solidFill>
              </a:rPr>
              <a:t>Button</a:t>
            </a:r>
            <a:r>
              <a:rPr lang="en-US" sz="3200" dirty="0"/>
              <a:t>, </a:t>
            </a:r>
            <a:r>
              <a:rPr lang="en-US" sz="3200" i="1" dirty="0">
                <a:solidFill>
                  <a:schemeClr val="accent6"/>
                </a:solidFill>
              </a:rPr>
              <a:t>Images</a:t>
            </a:r>
            <a:r>
              <a:rPr lang="en-US" sz="3200" dirty="0"/>
              <a:t>, and </a:t>
            </a:r>
            <a:r>
              <a:rPr lang="en-US" sz="3200" i="1" dirty="0">
                <a:solidFill>
                  <a:schemeClr val="accent6"/>
                </a:solidFill>
              </a:rPr>
              <a:t>Feedback</a:t>
            </a:r>
            <a:r>
              <a:rPr lang="en-US" sz="3200" dirty="0"/>
              <a:t> mechanisms have a substantial advantage in detection rates</a:t>
            </a:r>
          </a:p>
          <a:p>
            <a:r>
              <a:rPr lang="en-US" sz="3200" i="1" dirty="0">
                <a:solidFill>
                  <a:schemeClr val="accent6"/>
                </a:solidFill>
              </a:rPr>
              <a:t>Feedback</a:t>
            </a:r>
            <a:r>
              <a:rPr lang="en-US" sz="3200" dirty="0"/>
              <a:t> and </a:t>
            </a:r>
            <a:r>
              <a:rPr lang="en-US" sz="3200" i="1" dirty="0">
                <a:solidFill>
                  <a:schemeClr val="accent6"/>
                </a:solidFill>
              </a:rPr>
              <a:t>Game</a:t>
            </a:r>
            <a:r>
              <a:rPr lang="en-US" sz="3200" dirty="0"/>
              <a:t> mechanisms have an advantage in usability.</a:t>
            </a:r>
          </a:p>
          <a:p>
            <a:pPr marL="0" indent="0">
              <a:buNone/>
            </a:pPr>
            <a:endParaRPr lang="en-US" sz="3200" dirty="0"/>
          </a:p>
          <a:p>
            <a:pPr lvl="2">
              <a:lnSpc>
                <a:spcPct val="150000"/>
              </a:lnSpc>
              <a:spcBef>
                <a:spcPct val="20000"/>
              </a:spcBef>
            </a:pPr>
            <a:endParaRPr lang="en-US" dirty="0"/>
          </a:p>
          <a:p>
            <a:pPr lvl="2">
              <a:lnSpc>
                <a:spcPct val="150000"/>
              </a:lnSpc>
              <a:spcBef>
                <a:spcPct val="20000"/>
              </a:spcBef>
            </a:pPr>
            <a:endParaRPr lang="en-US" dirty="0"/>
          </a:p>
          <a:p>
            <a:pPr lvl="2">
              <a:lnSpc>
                <a:spcPct val="150000"/>
              </a:lnSpc>
              <a:spcBef>
                <a:spcPct val="20000"/>
              </a:spcBef>
            </a:pP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he-IL" smtClean="0"/>
              <a:t>80</a:t>
            </a:fld>
            <a:endParaRPr lang="he-IL"/>
          </a:p>
        </p:txBody>
      </p:sp>
      <p:sp>
        <p:nvSpPr>
          <p:cNvPr id="3" name="TextBox 2"/>
          <p:cNvSpPr txBox="1"/>
          <p:nvPr/>
        </p:nvSpPr>
        <p:spPr>
          <a:xfrm>
            <a:off x="152400" y="6960277"/>
            <a:ext cx="1236617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r>
              <a:rPr lang="en-US" b="1" i="1" dirty="0">
                <a:solidFill>
                  <a:schemeClr val="accent6"/>
                </a:solidFill>
              </a:rPr>
              <a:t>Feedback</a:t>
            </a:r>
            <a:r>
              <a:rPr lang="en-US" dirty="0">
                <a:solidFill>
                  <a:schemeClr val="accent6"/>
                </a:solidFill>
              </a:rPr>
              <a:t> mechanism is a worthy candidate as an</a:t>
            </a:r>
          </a:p>
          <a:p>
            <a:r>
              <a:rPr lang="en-US" dirty="0">
                <a:solidFill>
                  <a:schemeClr val="accent6"/>
                </a:solidFill>
              </a:rPr>
              <a:t>additional defense mechanism for browsers</a:t>
            </a:r>
            <a:endParaRPr kumimoji="0" lang="he-IL" sz="3600" b="0" i="0" u="none" strike="noStrike" cap="none" spc="0" normalizeH="0" baseline="0" dirty="0">
              <a:ln>
                <a:noFill/>
              </a:ln>
              <a:solidFill>
                <a:schemeClr val="accent6"/>
              </a:solidFill>
              <a:effectLst/>
              <a:uFillTx/>
              <a:sym typeface="Helvetica Light"/>
            </a:endParaRPr>
          </a:p>
        </p:txBody>
      </p:sp>
      <p:sp>
        <p:nvSpPr>
          <p:cNvPr id="4" name="Arrow: Down 3"/>
          <p:cNvSpPr/>
          <p:nvPr/>
        </p:nvSpPr>
        <p:spPr>
          <a:xfrm>
            <a:off x="5657045" y="5094514"/>
            <a:ext cx="1023257" cy="1503813"/>
          </a:xfrm>
          <a:prstGeom prst="down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8378178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r>
              <a:rPr lang="en-US" dirty="0"/>
              <a:t>Conclusions</a:t>
            </a:r>
            <a:endParaRPr dirty="0"/>
          </a:p>
        </p:txBody>
      </p:sp>
      <p:sp>
        <p:nvSpPr>
          <p:cNvPr id="127" name="Shape 127"/>
          <p:cNvSpPr>
            <a:spLocks noGrp="1"/>
          </p:cNvSpPr>
          <p:nvPr>
            <p:ph type="body" idx="1"/>
          </p:nvPr>
        </p:nvSpPr>
        <p:spPr>
          <a:prstGeom prst="rect">
            <a:avLst/>
          </a:prstGeom>
        </p:spPr>
        <p:txBody>
          <a:bodyPr anchor="t">
            <a:normAutofit/>
          </a:bodyPr>
          <a:lstStyle/>
          <a:p>
            <a:pPr marL="444499" indent="-444499">
              <a:defRPr sz="5000">
                <a:solidFill>
                  <a:schemeClr val="accent1"/>
                </a:solidFill>
              </a:defRPr>
            </a:pPr>
            <a:r>
              <a:rPr lang="en-US" sz="3200" dirty="0">
                <a:solidFill>
                  <a:schemeClr val="tx1"/>
                </a:solidFill>
              </a:rPr>
              <a:t>Short-term experiments are </a:t>
            </a:r>
            <a:r>
              <a:rPr lang="en-US" sz="3200" dirty="0">
                <a:solidFill>
                  <a:schemeClr val="accent6"/>
                </a:solidFill>
              </a:rPr>
              <a:t>not a reliable indicator </a:t>
            </a:r>
            <a:r>
              <a:rPr lang="en-US" sz="3200" dirty="0">
                <a:solidFill>
                  <a:schemeClr val="tx1"/>
                </a:solidFill>
              </a:rPr>
              <a:t>for the results of long-term experiments</a:t>
            </a:r>
          </a:p>
          <a:p>
            <a:pPr marL="444499" indent="-444499">
              <a:defRPr sz="5000">
                <a:solidFill>
                  <a:schemeClr val="accent1"/>
                </a:solidFill>
              </a:defRPr>
            </a:pPr>
            <a:r>
              <a:rPr lang="en-US" sz="3200" dirty="0">
                <a:solidFill>
                  <a:schemeClr val="tx1"/>
                </a:solidFill>
              </a:rPr>
              <a:t>Short-term and/or laboratory experiments present only </a:t>
            </a:r>
            <a:r>
              <a:rPr lang="en-US" sz="3200" dirty="0">
                <a:solidFill>
                  <a:schemeClr val="accent6"/>
                </a:solidFill>
              </a:rPr>
              <a:t>partial picture </a:t>
            </a:r>
            <a:r>
              <a:rPr lang="en-US" sz="3200" dirty="0">
                <a:solidFill>
                  <a:schemeClr val="tx1"/>
                </a:solidFill>
              </a:rPr>
              <a:t>of the actual real results</a:t>
            </a:r>
          </a:p>
          <a:p>
            <a:pPr marL="444499" indent="-444499">
              <a:defRPr sz="5000">
                <a:solidFill>
                  <a:schemeClr val="accent1"/>
                </a:solidFill>
              </a:defRPr>
            </a:pPr>
            <a:r>
              <a:rPr lang="en-US" sz="3200" dirty="0">
                <a:solidFill>
                  <a:schemeClr val="accent6"/>
                </a:solidFill>
              </a:rPr>
              <a:t>Last three weeks </a:t>
            </a:r>
            <a:r>
              <a:rPr lang="en-US" sz="3200" dirty="0">
                <a:solidFill>
                  <a:schemeClr val="tx1"/>
                </a:solidFill>
              </a:rPr>
              <a:t>of the long-term experiment present more </a:t>
            </a:r>
            <a:r>
              <a:rPr lang="en-US" sz="3200" dirty="0">
                <a:solidFill>
                  <a:schemeClr val="accent6"/>
                </a:solidFill>
              </a:rPr>
              <a:t>consistent and accurate</a:t>
            </a:r>
            <a:r>
              <a:rPr lang="en-US" sz="3200" dirty="0">
                <a:solidFill>
                  <a:schemeClr val="tx1"/>
                </a:solidFill>
              </a:rPr>
              <a:t> results from those of the first weeks</a:t>
            </a:r>
          </a:p>
          <a:p>
            <a:pPr marL="444499" indent="-444499">
              <a:defRPr sz="5000">
                <a:solidFill>
                  <a:schemeClr val="accent1"/>
                </a:solidFill>
              </a:defRPr>
            </a:pPr>
            <a:endParaRPr lang="en-US" sz="3200" dirty="0">
              <a:solidFill>
                <a:schemeClr val="tx1"/>
              </a:solidFill>
            </a:endParaRPr>
          </a:p>
          <a:p>
            <a:pPr marL="444499" indent="-444499">
              <a:defRPr sz="5000">
                <a:solidFill>
                  <a:schemeClr val="accent1"/>
                </a:solidFill>
              </a:defRPr>
            </a:pPr>
            <a:endParaRPr lang="en-US" sz="3200" dirty="0">
              <a:solidFill>
                <a:schemeClr val="tx1"/>
              </a:solidFill>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he-IL" smtClean="0"/>
              <a:t>81</a:t>
            </a:fld>
            <a:endParaRPr lang="he-IL"/>
          </a:p>
        </p:txBody>
      </p:sp>
      <p:sp>
        <p:nvSpPr>
          <p:cNvPr id="5" name="TextBox 4"/>
          <p:cNvSpPr txBox="1"/>
          <p:nvPr/>
        </p:nvSpPr>
        <p:spPr>
          <a:xfrm>
            <a:off x="128712" y="8558257"/>
            <a:ext cx="1236617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1" anchor="ctr">
            <a:spAutoFit/>
          </a:bodyPr>
          <a:lstStyle/>
          <a:p>
            <a:r>
              <a:rPr lang="en-US" dirty="0">
                <a:solidFill>
                  <a:schemeClr val="accent6"/>
                </a:solidFill>
              </a:rPr>
              <a:t>Long-term evaluation is necessary</a:t>
            </a:r>
            <a:endParaRPr kumimoji="0" lang="he-IL" sz="3600" b="0" i="0" u="none" strike="noStrike" cap="none" spc="0" normalizeH="0" baseline="0" dirty="0">
              <a:ln>
                <a:noFill/>
              </a:ln>
              <a:solidFill>
                <a:schemeClr val="accent6"/>
              </a:solidFill>
              <a:effectLst/>
              <a:uFillTx/>
              <a:sym typeface="Helvetica Light"/>
            </a:endParaRPr>
          </a:p>
        </p:txBody>
      </p:sp>
      <p:sp>
        <p:nvSpPr>
          <p:cNvPr id="6" name="Arrow: Down 5"/>
          <p:cNvSpPr/>
          <p:nvPr/>
        </p:nvSpPr>
        <p:spPr>
          <a:xfrm>
            <a:off x="5800168" y="6977679"/>
            <a:ext cx="1023257" cy="1503813"/>
          </a:xfrm>
          <a:prstGeom prst="down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he-IL"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340298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808" y="2331584"/>
            <a:ext cx="4352739" cy="6920366"/>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p:txBody>
          <a:bodyPr/>
          <a:lstStyle/>
          <a:p>
            <a:r>
              <a:rPr lang="en-US" dirty="0"/>
              <a:t>Questions? </a:t>
            </a:r>
            <a:endParaRPr lang="he-IL" dirty="0"/>
          </a:p>
        </p:txBody>
      </p:sp>
      <p:sp>
        <p:nvSpPr>
          <p:cNvPr id="3" name="מציין מיקום טקסט 2"/>
          <p:cNvSpPr>
            <a:spLocks noGrp="1"/>
          </p:cNvSpPr>
          <p:nvPr>
            <p:ph type="body" idx="1"/>
          </p:nvPr>
        </p:nvSpPr>
        <p:spPr/>
        <p:txBody>
          <a:bodyPr>
            <a:normAutofit/>
          </a:bodyPr>
          <a:lstStyle/>
          <a:p>
            <a:pPr marL="0" indent="0">
              <a:buNone/>
            </a:pPr>
            <a:r>
              <a:rPr lang="en-US" sz="9600" dirty="0"/>
              <a:t>Thank you !</a:t>
            </a:r>
            <a:endParaRPr lang="he-IL" sz="9600" dirty="0"/>
          </a:p>
        </p:txBody>
      </p:sp>
      <p:sp>
        <p:nvSpPr>
          <p:cNvPr id="4" name="מציין מיקום של מספר שקופית 3"/>
          <p:cNvSpPr>
            <a:spLocks noGrp="1"/>
          </p:cNvSpPr>
          <p:nvPr>
            <p:ph type="sldNum" sz="quarter" idx="2"/>
          </p:nvPr>
        </p:nvSpPr>
        <p:spPr/>
        <p:txBody>
          <a:bodyPr/>
          <a:lstStyle/>
          <a:p>
            <a:fld id="{86CB4B4D-7CA3-9044-876B-883B54F8677D}" type="slidenum">
              <a:rPr lang="he-IL" smtClean="0"/>
              <a:t>82</a:t>
            </a:fld>
            <a:endParaRPr lang="he-IL"/>
          </a:p>
        </p:txBody>
      </p:sp>
    </p:spTree>
    <p:extLst>
      <p:ext uri="{BB962C8B-B14F-4D97-AF65-F5344CB8AC3E}">
        <p14:creationId xmlns:p14="http://schemas.microsoft.com/office/powerpoint/2010/main" val="40508197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rPr lang="en-US" dirty="0"/>
              <a:t>Related Works</a:t>
            </a:r>
            <a:endParaRPr dirty="0"/>
          </a:p>
        </p:txBody>
      </p:sp>
      <p:sp>
        <p:nvSpPr>
          <p:cNvPr id="130" name="Shape 130"/>
          <p:cNvSpPr>
            <a:spLocks noGrp="1"/>
          </p:cNvSpPr>
          <p:nvPr>
            <p:ph type="body" idx="1"/>
          </p:nvPr>
        </p:nvSpPr>
        <p:spPr>
          <a:prstGeom prst="rect">
            <a:avLst/>
          </a:prstGeom>
        </p:spPr>
        <p:txBody>
          <a:bodyPr anchor="t">
            <a:normAutofit/>
          </a:bodyPr>
          <a:lstStyle/>
          <a:p>
            <a:pPr>
              <a:lnSpc>
                <a:spcPct val="150000"/>
              </a:lnSpc>
              <a:spcBef>
                <a:spcPct val="20000"/>
              </a:spcBef>
              <a:buFont typeface="Arial" panose="020B0604020202020204" pitchFamily="34" charset="0"/>
              <a:buChar char="•"/>
            </a:pPr>
            <a:r>
              <a:rPr lang="en-US" sz="4000" dirty="0">
                <a:solidFill>
                  <a:schemeClr val="accent6"/>
                </a:solidFill>
              </a:rPr>
              <a:t>Education and Training</a:t>
            </a:r>
            <a:r>
              <a:rPr lang="en-US" altLang="en-US" sz="4000" dirty="0">
                <a:solidFill>
                  <a:schemeClr val="bg1"/>
                </a:solidFill>
              </a:rPr>
              <a:t> </a:t>
            </a:r>
          </a:p>
          <a:p>
            <a:pPr lvl="1">
              <a:lnSpc>
                <a:spcPct val="150000"/>
              </a:lnSpc>
              <a:spcBef>
                <a:spcPct val="20000"/>
              </a:spcBef>
              <a:buFont typeface="Arial" panose="020B0604020202020204" pitchFamily="34" charset="0"/>
              <a:buChar char="•"/>
            </a:pPr>
            <a:r>
              <a:rPr lang="en-US" dirty="0"/>
              <a:t>Anti-Phishing Phil </a:t>
            </a:r>
            <a:r>
              <a:rPr lang="en-US" dirty="0">
                <a:solidFill>
                  <a:schemeClr val="accent6"/>
                </a:solidFill>
              </a:rPr>
              <a:t>game</a:t>
            </a:r>
            <a:r>
              <a:rPr lang="en-US" dirty="0"/>
              <a:t>, which </a:t>
            </a:r>
            <a:r>
              <a:rPr lang="en-US" dirty="0">
                <a:solidFill>
                  <a:schemeClr val="accent6"/>
                </a:solidFill>
              </a:rPr>
              <a:t>trains</a:t>
            </a:r>
            <a:r>
              <a:rPr lang="en-US" dirty="0"/>
              <a:t> users to detect phishing websites </a:t>
            </a:r>
            <a:r>
              <a:rPr lang="en-US" dirty="0">
                <a:solidFill>
                  <a:schemeClr val="accent6"/>
                </a:solidFill>
              </a:rPr>
              <a:t>using the indicators </a:t>
            </a:r>
            <a:r>
              <a:rPr lang="en-US" dirty="0"/>
              <a:t>provided by the browsers </a:t>
            </a:r>
            <a:r>
              <a:rPr lang="en-US" b="1" dirty="0"/>
              <a:t>(Sheng et al., 2007)</a:t>
            </a:r>
          </a:p>
          <a:p>
            <a:pPr lvl="1">
              <a:lnSpc>
                <a:spcPct val="150000"/>
              </a:lnSpc>
              <a:spcBef>
                <a:spcPct val="20000"/>
              </a:spcBef>
              <a:buFont typeface="Arial" panose="020B0604020202020204" pitchFamily="34" charset="0"/>
              <a:buChar char="•"/>
            </a:pPr>
            <a:r>
              <a:rPr lang="en-US" dirty="0"/>
              <a:t>Various methods for </a:t>
            </a:r>
            <a:r>
              <a:rPr lang="en-US" dirty="0">
                <a:solidFill>
                  <a:schemeClr val="accent6"/>
                </a:solidFill>
              </a:rPr>
              <a:t>training</a:t>
            </a:r>
            <a:r>
              <a:rPr lang="en-US" dirty="0"/>
              <a:t> of users to detect phishing </a:t>
            </a:r>
            <a:r>
              <a:rPr lang="en-US" dirty="0">
                <a:solidFill>
                  <a:schemeClr val="accent6"/>
                </a:solidFill>
              </a:rPr>
              <a:t>emails</a:t>
            </a:r>
            <a:r>
              <a:rPr lang="en-US" dirty="0"/>
              <a:t> </a:t>
            </a:r>
            <a:r>
              <a:rPr lang="en-US" b="1" dirty="0"/>
              <a:t>(e.g., </a:t>
            </a:r>
            <a:r>
              <a:rPr lang="en-US" b="1" dirty="0" err="1"/>
              <a:t>Kumaraguru</a:t>
            </a:r>
            <a:r>
              <a:rPr lang="en-US" b="1" dirty="0"/>
              <a:t>, 2009)</a:t>
            </a:r>
          </a:p>
        </p:txBody>
      </p:sp>
      <p:sp>
        <p:nvSpPr>
          <p:cNvPr id="2" name="Slide Number Placeholder 1"/>
          <p:cNvSpPr>
            <a:spLocks noGrp="1"/>
          </p:cNvSpPr>
          <p:nvPr>
            <p:ph type="sldNum" sz="quarter" idx="2"/>
          </p:nvPr>
        </p:nvSpPr>
        <p:spPr/>
        <p:txBody>
          <a:bodyPr/>
          <a:lstStyle/>
          <a:p>
            <a:fld id="{86CB4B4D-7CA3-9044-876B-883B54F8677D}" type="slidenum">
              <a:rPr lang="he-IL" smtClean="0"/>
              <a:t>9</a:t>
            </a:fld>
            <a:endParaRPr lang="he-IL"/>
          </a:p>
        </p:txBody>
      </p:sp>
    </p:spTree>
    <p:extLst>
      <p:ext uri="{BB962C8B-B14F-4D97-AF65-F5344CB8AC3E}">
        <p14:creationId xmlns:p14="http://schemas.microsoft.com/office/powerpoint/2010/main" val="165304300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164F86"/>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164F86"/>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27371</TotalTime>
  <Words>4447</Words>
  <Application>Microsoft Office PowerPoint</Application>
  <PresentationFormat>Custom</PresentationFormat>
  <Paragraphs>674</Paragraphs>
  <Slides>82</Slides>
  <Notes>62</Notes>
  <HiddenSlides>32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Cambria Math</vt:lpstr>
      <vt:lpstr>Helvetica</vt:lpstr>
      <vt:lpstr>Helvetica Light</vt:lpstr>
      <vt:lpstr>Helvetica Neue</vt:lpstr>
      <vt:lpstr>inherit</vt:lpstr>
      <vt:lpstr>White</vt:lpstr>
      <vt:lpstr>TEST OR PLAY? REALISTIC EVALUATION OF ANTI-PHISHING UI</vt:lpstr>
      <vt:lpstr>Outline</vt:lpstr>
      <vt:lpstr>Phishing</vt:lpstr>
      <vt:lpstr>Common Defense</vt:lpstr>
      <vt:lpstr>Related Works</vt:lpstr>
      <vt:lpstr>Related Works</vt:lpstr>
      <vt:lpstr>Related Works</vt:lpstr>
      <vt:lpstr>Related Works</vt:lpstr>
      <vt:lpstr>Related Works</vt:lpstr>
      <vt:lpstr>Related Works</vt:lpstr>
      <vt:lpstr>Related Works</vt:lpstr>
      <vt:lpstr>Outline</vt:lpstr>
      <vt:lpstr>Anti-Phishing Defenses Evaluated In The Experiment</vt:lpstr>
      <vt:lpstr>Browsing-Interaction Defenses</vt:lpstr>
      <vt:lpstr>Browsing-Interaction Defenses</vt:lpstr>
      <vt:lpstr>Browsing-Interaction Defenses</vt:lpstr>
      <vt:lpstr>Training Defenses</vt:lpstr>
      <vt:lpstr>Training Defenses</vt:lpstr>
      <vt:lpstr>Outline</vt:lpstr>
      <vt:lpstr>Phishing Attacks</vt:lpstr>
      <vt:lpstr>Phishing Attacks</vt:lpstr>
      <vt:lpstr>Phishing Attacks</vt:lpstr>
      <vt:lpstr>Phishing Attacks</vt:lpstr>
      <vt:lpstr>Phishing Attacks</vt:lpstr>
      <vt:lpstr>Phishing Attacks</vt:lpstr>
      <vt:lpstr>Phishing Attacks</vt:lpstr>
      <vt:lpstr>Phishing Attacks</vt:lpstr>
      <vt:lpstr>Phishing Attacks</vt:lpstr>
      <vt:lpstr>Phishing Attacks</vt:lpstr>
      <vt:lpstr>Phishing Attacks</vt:lpstr>
      <vt:lpstr>Outline</vt:lpstr>
      <vt:lpstr>Hypotheses</vt:lpstr>
      <vt:lpstr>Hypotheses (1/4): Browser Interaction Defenses </vt:lpstr>
      <vt:lpstr>Hypotheses (2/4): Training with Game and Feedback  </vt:lpstr>
      <vt:lpstr>Hypotheses (3/4): Long Term Realistic Evaluation  </vt:lpstr>
      <vt:lpstr>Hypotheses (4/4): User Privacy  </vt:lpstr>
      <vt:lpstr>Outline</vt:lpstr>
      <vt:lpstr>Demographic data</vt:lpstr>
      <vt:lpstr>Long-Term Experiment</vt:lpstr>
      <vt:lpstr>Long-Term Experiment Challenges</vt:lpstr>
      <vt:lpstr>Experiment Life Cycle</vt:lpstr>
      <vt:lpstr>Long-Term Experiment</vt:lpstr>
      <vt:lpstr>Usability Index</vt:lpstr>
      <vt:lpstr>Sensitivity for Indexes Parameters</vt:lpstr>
      <vt:lpstr>Results &amp; Analysis</vt:lpstr>
      <vt:lpstr>Evaluation of UI Defenses: Usability Long-term Experiment</vt:lpstr>
      <vt:lpstr>Results &amp; Analysis</vt:lpstr>
      <vt:lpstr>Results &amp; Analysis</vt:lpstr>
      <vt:lpstr>Results &amp; Analysis</vt:lpstr>
      <vt:lpstr>Detection Index</vt:lpstr>
      <vt:lpstr>Evaluation of UI Defenses: Detection Long-term Experiment</vt:lpstr>
      <vt:lpstr>Attack  Comparison</vt:lpstr>
      <vt:lpstr>Attack  Comparison</vt:lpstr>
      <vt:lpstr>Attack  Comparison Long-term Experiment</vt:lpstr>
      <vt:lpstr>Attack  Comparison Long-term Experiment</vt:lpstr>
      <vt:lpstr>Classic Phishing Attack Simulation</vt:lpstr>
      <vt:lpstr>Pop-ups Phishing Attack</vt:lpstr>
      <vt:lpstr>Additional Attacks</vt:lpstr>
      <vt:lpstr>Results &amp; Analysis</vt:lpstr>
      <vt:lpstr>Evaluation of UI Defenses:  Short-Term Experiment </vt:lpstr>
      <vt:lpstr>Evaluation of UI Defenses:  Short-Term Experiment </vt:lpstr>
      <vt:lpstr>Results &amp; Analysis</vt:lpstr>
      <vt:lpstr>Evaluation of UI Defenses:  Short-Term Experiment are Unreliable</vt:lpstr>
      <vt:lpstr>Evaluation of UI Defenses:  Short-Term Experiment are Unreliable</vt:lpstr>
      <vt:lpstr>Detection Index Variances Trends</vt:lpstr>
      <vt:lpstr>Feedback and Training Defenses: Usability </vt:lpstr>
      <vt:lpstr>Feedback and Training Defenses: Detection </vt:lpstr>
      <vt:lpstr>Results &amp; Analysis</vt:lpstr>
      <vt:lpstr>Results &amp; Analysis</vt:lpstr>
      <vt:lpstr>Results &amp; Analysis</vt:lpstr>
      <vt:lpstr>Results &amp; Analysis</vt:lpstr>
      <vt:lpstr>Results &amp; Analysis</vt:lpstr>
      <vt:lpstr>User Privacy:  All Attacks Using Private Information</vt:lpstr>
      <vt:lpstr>Results &amp; Analysis</vt:lpstr>
      <vt:lpstr>Results &amp; Analysis</vt:lpstr>
      <vt:lpstr>Results &amp; Analysis</vt:lpstr>
      <vt:lpstr>Results &amp; Analysis</vt:lpstr>
      <vt:lpstr>Outline</vt:lpstr>
      <vt:lpstr>Conclusions</vt:lpstr>
      <vt:lpstr>Conclusions</vt:lpstr>
      <vt:lpstr>Conclusions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Minimization in Structured Prediction using         rbit loss</dc:title>
  <dc:creator>Roee Shlomo</dc:creator>
  <cp:lastModifiedBy>Hai Rozencwajg</cp:lastModifiedBy>
  <cp:revision>984</cp:revision>
  <dcterms:modified xsi:type="dcterms:W3CDTF">2018-02-08T14:37:58Z</dcterms:modified>
</cp:coreProperties>
</file>