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5" r:id="rId4"/>
    <p:sldId id="286" r:id="rId5"/>
    <p:sldId id="287" r:id="rId6"/>
    <p:sldId id="288" r:id="rId7"/>
    <p:sldId id="289" r:id="rId8"/>
    <p:sldId id="290" r:id="rId9"/>
    <p:sldId id="267" r:id="rId10"/>
    <p:sldId id="293" r:id="rId11"/>
    <p:sldId id="291" r:id="rId12"/>
    <p:sldId id="292" r:id="rId13"/>
    <p:sldId id="268" r:id="rId14"/>
    <p:sldId id="269" r:id="rId15"/>
    <p:sldId id="270" r:id="rId16"/>
    <p:sldId id="271" r:id="rId17"/>
    <p:sldId id="272" r:id="rId18"/>
    <p:sldId id="273" r:id="rId19"/>
    <p:sldId id="279" r:id="rId20"/>
    <p:sldId id="280" r:id="rId21"/>
    <p:sldId id="281" r:id="rId22"/>
    <p:sldId id="282" r:id="rId23"/>
    <p:sldId id="283" r:id="rId24"/>
    <p:sldId id="274" r:id="rId25"/>
    <p:sldId id="318" r:id="rId26"/>
    <p:sldId id="294" r:id="rId27"/>
    <p:sldId id="296" r:id="rId28"/>
    <p:sldId id="299" r:id="rId29"/>
    <p:sldId id="298" r:id="rId30"/>
    <p:sldId id="304" r:id="rId31"/>
    <p:sldId id="303" r:id="rId32"/>
    <p:sldId id="309" r:id="rId33"/>
    <p:sldId id="310" r:id="rId34"/>
    <p:sldId id="311" r:id="rId35"/>
    <p:sldId id="312" r:id="rId36"/>
    <p:sldId id="313" r:id="rId37"/>
    <p:sldId id="319" r:id="rId38"/>
    <p:sldId id="320" r:id="rId39"/>
    <p:sldId id="321" r:id="rId40"/>
    <p:sldId id="322" r:id="rId41"/>
    <p:sldId id="323" r:id="rId42"/>
    <p:sldId id="326" r:id="rId43"/>
    <p:sldId id="325" r:id="rId44"/>
    <p:sldId id="327"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352" r:id="rId70"/>
    <p:sldId id="353" r:id="rId71"/>
    <p:sldId id="354" r:id="rId72"/>
    <p:sldId id="357" r:id="rId73"/>
    <p:sldId id="358" r:id="rId74"/>
    <p:sldId id="356" r:id="rId75"/>
    <p:sldId id="355" r:id="rId76"/>
    <p:sldId id="359" r:id="rId77"/>
    <p:sldId id="360" r:id="rId78"/>
    <p:sldId id="369" r:id="rId79"/>
    <p:sldId id="370" r:id="rId80"/>
    <p:sldId id="372" r:id="rId81"/>
    <p:sldId id="371" r:id="rId82"/>
    <p:sldId id="373" r:id="rId83"/>
    <p:sldId id="374" r:id="rId84"/>
    <p:sldId id="377" r:id="rId85"/>
    <p:sldId id="376" r:id="rId86"/>
  </p:sldIdLst>
  <p:sldSz cx="12192000" cy="6858000"/>
  <p:notesSz cx="6858000" cy="9144000"/>
  <p:custDataLst>
    <p:tags r:id="rId9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gs" Target="tags/tag1.xml"/><Relationship Id="rId9" Type="http://schemas.openxmlformats.org/officeDocument/2006/relationships/slide" Target="slides/slide7.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EDE6F94-2B1F-41F2-99DA-3B84899CD5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399947-194C-4DFB-B9C7-2271DD7E5A2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EDE6F94-2B1F-41F2-99DA-3B84899CD5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399947-194C-4DFB-B9C7-2271DD7E5A2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EDE6F94-2B1F-41F2-99DA-3B84899CD5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399947-194C-4DFB-B9C7-2271DD7E5A2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EDE6F94-2B1F-41F2-99DA-3B84899CD5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399947-194C-4DFB-B9C7-2271DD7E5A2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0EDE6F94-2B1F-41F2-99DA-3B84899CD5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399947-194C-4DFB-B9C7-2271DD7E5A2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EDE6F94-2B1F-41F2-99DA-3B84899CD5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399947-194C-4DFB-B9C7-2271DD7E5A2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EDE6F94-2B1F-41F2-99DA-3B84899CD5F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399947-194C-4DFB-B9C7-2271DD7E5A2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EDE6F94-2B1F-41F2-99DA-3B84899CD5F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399947-194C-4DFB-B9C7-2271DD7E5A2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DE6F94-2B1F-41F2-99DA-3B84899CD5F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399947-194C-4DFB-B9C7-2271DD7E5A2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EDE6F94-2B1F-41F2-99DA-3B84899CD5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399947-194C-4DFB-B9C7-2271DD7E5A2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EDE6F94-2B1F-41F2-99DA-3B84899CD5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399947-194C-4DFB-B9C7-2271DD7E5A2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E6F94-2B1F-41F2-99DA-3B84899CD5F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99947-194C-4DFB-B9C7-2271DD7E5A2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4.jpe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slide" Target="slide17.xml"/><Relationship Id="rId3" Type="http://schemas.openxmlformats.org/officeDocument/2006/relationships/slide" Target="slide16.xml"/><Relationship Id="rId2" Type="http://schemas.openxmlformats.org/officeDocument/2006/relationships/slide" Target="slide23.xml"/><Relationship Id="rId1" Type="http://schemas.openxmlformats.org/officeDocument/2006/relationships/slide" Target="slide1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30.xml"/><Relationship Id="rId3" Type="http://schemas.openxmlformats.org/officeDocument/2006/relationships/slide" Target="slide1.xml"/><Relationship Id="rId2" Type="http://schemas.openxmlformats.org/officeDocument/2006/relationships/slide" Target="slide11.xml"/><Relationship Id="rId1" Type="http://schemas.openxmlformats.org/officeDocument/2006/relationships/slide" Target="sl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jpeg"/><Relationship Id="rId1" Type="http://schemas.openxmlformats.org/officeDocument/2006/relationships/image" Target="../media/image3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0.jpeg"/><Relationship Id="rId4" Type="http://schemas.openxmlformats.org/officeDocument/2006/relationships/image" Target="../media/image39.jpeg"/><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image" Target="../media/image36.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47.xml"/><Relationship Id="rId4" Type="http://schemas.openxmlformats.org/officeDocument/2006/relationships/slide" Target="slide39.xml"/><Relationship Id="rId3" Type="http://schemas.openxmlformats.org/officeDocument/2006/relationships/slide" Target="slide36.xml"/><Relationship Id="rId2" Type="http://schemas.openxmlformats.org/officeDocument/2006/relationships/slide" Target="slide34.xml"/><Relationship Id="rId1" Type="http://schemas.openxmlformats.org/officeDocument/2006/relationships/slide" Target="slide1.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image" Target="../media/image4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image" Target="../media/image50.jpe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jpe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jpeg"/></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image" Target="../media/image59.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jpe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5.jpeg"/><Relationship Id="rId1" Type="http://schemas.openxmlformats.org/officeDocument/2006/relationships/image" Target="../media/image6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8.jpeg"/><Relationship Id="rId1" Type="http://schemas.openxmlformats.org/officeDocument/2006/relationships/image" Target="../media/image67.jpe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jpe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1.jpeg"/><Relationship Id="rId1" Type="http://schemas.openxmlformats.org/officeDocument/2006/relationships/image" Target="../media/image7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jpe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jpe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6.jpeg"/><Relationship Id="rId1" Type="http://schemas.openxmlformats.org/officeDocument/2006/relationships/image" Target="../media/image75.jpe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jpe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8.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59.xml"/><Relationship Id="rId1" Type="http://schemas.openxmlformats.org/officeDocument/2006/relationships/slide" Target="slide5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2.png"/><Relationship Id="rId3" Type="http://schemas.openxmlformats.org/officeDocument/2006/relationships/image" Target="../media/image81.jpeg"/><Relationship Id="rId2" Type="http://schemas.openxmlformats.org/officeDocument/2006/relationships/image" Target="../media/image80.jpeg"/><Relationship Id="rId1" Type="http://schemas.openxmlformats.org/officeDocument/2006/relationships/image" Target="../media/image79.jpe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3.jpe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4.jpeg"/></Relationships>
</file>

<file path=ppt/slides/_rels/slide8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image" Target="../media/image8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机器视觉</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机器视觉的应用</a:t>
            </a:r>
            <a:endParaRPr lang="zh-CN" altLang="en-US" dirty="0">
              <a:cs typeface="+mn-cs"/>
              <a:sym typeface="+mn-ea"/>
            </a:endParaRPr>
          </a:p>
        </p:txBody>
      </p:sp>
      <p:pic>
        <p:nvPicPr>
          <p:cNvPr id="10" name="object 7"/>
          <p:cNvPicPr/>
          <p:nvPr/>
        </p:nvPicPr>
        <p:blipFill>
          <a:blip r:embed="rId1" cstate="print"/>
          <a:stretch>
            <a:fillRect/>
          </a:stretch>
        </p:blipFill>
        <p:spPr>
          <a:xfrm>
            <a:off x="4972083" y="3084483"/>
            <a:ext cx="1485886" cy="1857350"/>
          </a:xfrm>
          <a:prstGeom prst="rect">
            <a:avLst/>
          </a:prstGeom>
        </p:spPr>
      </p:pic>
      <p:pic>
        <p:nvPicPr>
          <p:cNvPr id="11" name="object 8"/>
          <p:cNvPicPr/>
          <p:nvPr/>
        </p:nvPicPr>
        <p:blipFill>
          <a:blip r:embed="rId2" cstate="print"/>
          <a:stretch>
            <a:fillRect/>
          </a:stretch>
        </p:blipFill>
        <p:spPr>
          <a:xfrm>
            <a:off x="8400931" y="1870070"/>
            <a:ext cx="1896763" cy="1714512"/>
          </a:xfrm>
          <a:prstGeom prst="rect">
            <a:avLst/>
          </a:prstGeom>
        </p:spPr>
      </p:pic>
      <p:sp>
        <p:nvSpPr>
          <p:cNvPr id="12" name="object 9"/>
          <p:cNvSpPr txBox="1"/>
          <p:nvPr/>
        </p:nvSpPr>
        <p:spPr>
          <a:xfrm>
            <a:off x="2304052" y="1764458"/>
            <a:ext cx="711200" cy="1945639"/>
          </a:xfrm>
          <a:prstGeom prst="rect">
            <a:avLst/>
          </a:prstGeom>
        </p:spPr>
        <p:txBody>
          <a:bodyPr vert="horz" wrap="square" lIns="0" tIns="12700" rIns="0" bIns="0" rtlCol="0">
            <a:spAutoFit/>
          </a:bodyPr>
          <a:lstStyle/>
          <a:p>
            <a:pPr marL="241935" indent="-229235">
              <a:lnSpc>
                <a:spcPct val="100000"/>
              </a:lnSpc>
              <a:spcBef>
                <a:spcPts val="100"/>
              </a:spcBef>
              <a:buSzPct val="94000"/>
              <a:buAutoNum type="arabicPeriod"/>
              <a:tabLst>
                <a:tab pos="241935" algn="l"/>
              </a:tabLst>
            </a:pPr>
            <a:r>
              <a:rPr sz="1800" spc="-25" dirty="0">
                <a:latin typeface="黑体" panose="02010609060101010101" charset="-122"/>
                <a:cs typeface="黑体" panose="02010609060101010101" charset="-122"/>
              </a:rPr>
              <a:t>引导</a:t>
            </a:r>
            <a:endParaRPr sz="1800" dirty="0">
              <a:latin typeface="黑体" panose="02010609060101010101" charset="-122"/>
              <a:cs typeface="黑体" panose="02010609060101010101" charset="-122"/>
            </a:endParaRPr>
          </a:p>
          <a:p>
            <a:pPr>
              <a:lnSpc>
                <a:spcPct val="100000"/>
              </a:lnSpc>
              <a:spcBef>
                <a:spcPts val="45"/>
              </a:spcBef>
              <a:buAutoNum type="arabicPeriod"/>
            </a:pPr>
            <a:endParaRPr sz="1650" dirty="0">
              <a:latin typeface="黑体" panose="02010609060101010101" charset="-122"/>
              <a:cs typeface="黑体" panose="02010609060101010101" charset="-122"/>
            </a:endParaRPr>
          </a:p>
          <a:p>
            <a:pPr marL="241935" indent="-229235">
              <a:lnSpc>
                <a:spcPct val="100000"/>
              </a:lnSpc>
              <a:buSzPct val="94000"/>
              <a:buAutoNum type="arabicPeriod"/>
              <a:tabLst>
                <a:tab pos="241935" algn="l"/>
              </a:tabLst>
            </a:pPr>
            <a:r>
              <a:rPr sz="1800" spc="-25" dirty="0">
                <a:latin typeface="黑体" panose="02010609060101010101" charset="-122"/>
                <a:cs typeface="黑体" panose="02010609060101010101" charset="-122"/>
              </a:rPr>
              <a:t>测量</a:t>
            </a:r>
            <a:endParaRPr sz="1800" dirty="0">
              <a:latin typeface="黑体" panose="02010609060101010101" charset="-122"/>
              <a:cs typeface="黑体" panose="02010609060101010101" charset="-122"/>
            </a:endParaRPr>
          </a:p>
          <a:p>
            <a:pPr>
              <a:lnSpc>
                <a:spcPct val="100000"/>
              </a:lnSpc>
              <a:spcBef>
                <a:spcPts val="45"/>
              </a:spcBef>
              <a:buAutoNum type="arabicPeriod"/>
            </a:pPr>
            <a:endParaRPr sz="1650" dirty="0">
              <a:latin typeface="黑体" panose="02010609060101010101" charset="-122"/>
              <a:cs typeface="黑体" panose="02010609060101010101" charset="-122"/>
            </a:endParaRPr>
          </a:p>
          <a:p>
            <a:pPr marL="241935" indent="-229235">
              <a:lnSpc>
                <a:spcPct val="100000"/>
              </a:lnSpc>
              <a:buSzPct val="94000"/>
              <a:buAutoNum type="arabicPeriod"/>
              <a:tabLst>
                <a:tab pos="241935" algn="l"/>
              </a:tabLst>
            </a:pPr>
            <a:r>
              <a:rPr sz="1800" spc="-25" dirty="0">
                <a:latin typeface="黑体" panose="02010609060101010101" charset="-122"/>
                <a:cs typeface="黑体" panose="02010609060101010101" charset="-122"/>
              </a:rPr>
              <a:t>检测</a:t>
            </a:r>
            <a:endParaRPr sz="1800" dirty="0">
              <a:latin typeface="黑体" panose="02010609060101010101" charset="-122"/>
              <a:cs typeface="黑体" panose="02010609060101010101" charset="-122"/>
            </a:endParaRPr>
          </a:p>
          <a:p>
            <a:pPr>
              <a:lnSpc>
                <a:spcPct val="100000"/>
              </a:lnSpc>
              <a:spcBef>
                <a:spcPts val="45"/>
              </a:spcBef>
              <a:buAutoNum type="arabicPeriod"/>
            </a:pPr>
            <a:endParaRPr sz="1650" dirty="0">
              <a:latin typeface="黑体" panose="02010609060101010101" charset="-122"/>
              <a:cs typeface="黑体" panose="02010609060101010101" charset="-122"/>
            </a:endParaRPr>
          </a:p>
          <a:p>
            <a:pPr marL="241935" indent="-229235">
              <a:lnSpc>
                <a:spcPct val="100000"/>
              </a:lnSpc>
              <a:buSzPct val="94000"/>
              <a:buAutoNum type="arabicPeriod"/>
              <a:tabLst>
                <a:tab pos="241935" algn="l"/>
              </a:tabLst>
            </a:pPr>
            <a:r>
              <a:rPr sz="1800" spc="-25" dirty="0">
                <a:latin typeface="黑体" panose="02010609060101010101" charset="-122"/>
                <a:cs typeface="黑体" panose="02010609060101010101" charset="-122"/>
              </a:rPr>
              <a:t>识别</a:t>
            </a:r>
            <a:endParaRPr sz="1800" dirty="0">
              <a:latin typeface="黑体" panose="02010609060101010101" charset="-122"/>
              <a:cs typeface="黑体" panose="02010609060101010101" charset="-122"/>
            </a:endParaRPr>
          </a:p>
        </p:txBody>
      </p:sp>
      <p:sp>
        <p:nvSpPr>
          <p:cNvPr id="13" name="object 10"/>
          <p:cNvSpPr txBox="1"/>
          <p:nvPr/>
        </p:nvSpPr>
        <p:spPr>
          <a:xfrm>
            <a:off x="9262114" y="3737290"/>
            <a:ext cx="432434" cy="269240"/>
          </a:xfrm>
          <a:prstGeom prst="rect">
            <a:avLst/>
          </a:prstGeom>
        </p:spPr>
        <p:txBody>
          <a:bodyPr vert="horz" wrap="square" lIns="0" tIns="12065" rIns="0" bIns="0" rtlCol="0">
            <a:spAutoFit/>
          </a:bodyPr>
          <a:lstStyle/>
          <a:p>
            <a:pPr marL="12700">
              <a:lnSpc>
                <a:spcPct val="100000"/>
              </a:lnSpc>
              <a:spcBef>
                <a:spcPts val="95"/>
              </a:spcBef>
            </a:pPr>
            <a:r>
              <a:rPr sz="1600" spc="-30" dirty="0">
                <a:solidFill>
                  <a:srgbClr val="FF0000"/>
                </a:solidFill>
                <a:latin typeface="黑体" panose="02010609060101010101" charset="-122"/>
                <a:cs typeface="黑体" panose="02010609060101010101" charset="-122"/>
              </a:rPr>
              <a:t>引导</a:t>
            </a:r>
            <a:endParaRPr sz="1600">
              <a:latin typeface="黑体" panose="02010609060101010101" charset="-122"/>
              <a:cs typeface="黑体" panose="02010609060101010101" charset="-122"/>
            </a:endParaRPr>
          </a:p>
        </p:txBody>
      </p:sp>
      <p:sp>
        <p:nvSpPr>
          <p:cNvPr id="14" name="object 11"/>
          <p:cNvSpPr txBox="1"/>
          <p:nvPr/>
        </p:nvSpPr>
        <p:spPr>
          <a:xfrm>
            <a:off x="5547377" y="5094515"/>
            <a:ext cx="432434" cy="269240"/>
          </a:xfrm>
          <a:prstGeom prst="rect">
            <a:avLst/>
          </a:prstGeom>
        </p:spPr>
        <p:txBody>
          <a:bodyPr vert="horz" wrap="square" lIns="0" tIns="12065" rIns="0" bIns="0" rtlCol="0">
            <a:spAutoFit/>
          </a:bodyPr>
          <a:lstStyle/>
          <a:p>
            <a:pPr marL="12700">
              <a:lnSpc>
                <a:spcPct val="100000"/>
              </a:lnSpc>
              <a:spcBef>
                <a:spcPts val="95"/>
              </a:spcBef>
            </a:pPr>
            <a:r>
              <a:rPr sz="1600" spc="-30" dirty="0">
                <a:solidFill>
                  <a:srgbClr val="FF0000"/>
                </a:solidFill>
                <a:latin typeface="黑体" panose="02010609060101010101" charset="-122"/>
                <a:cs typeface="黑体" panose="02010609060101010101" charset="-122"/>
              </a:rPr>
              <a:t>检测</a:t>
            </a:r>
            <a:endParaRPr sz="1600">
              <a:latin typeface="黑体" panose="02010609060101010101" charset="-122"/>
              <a:cs typeface="黑体" panose="02010609060101010101" charset="-122"/>
            </a:endParaRPr>
          </a:p>
        </p:txBody>
      </p:sp>
      <p:sp>
        <p:nvSpPr>
          <p:cNvPr id="15" name="object 12"/>
          <p:cNvSpPr txBox="1"/>
          <p:nvPr/>
        </p:nvSpPr>
        <p:spPr>
          <a:xfrm>
            <a:off x="7333499" y="4451576"/>
            <a:ext cx="432434" cy="269240"/>
          </a:xfrm>
          <a:prstGeom prst="rect">
            <a:avLst/>
          </a:prstGeom>
        </p:spPr>
        <p:txBody>
          <a:bodyPr vert="horz" wrap="square" lIns="0" tIns="12065" rIns="0" bIns="0" rtlCol="0">
            <a:spAutoFit/>
          </a:bodyPr>
          <a:lstStyle/>
          <a:p>
            <a:pPr marL="12700">
              <a:lnSpc>
                <a:spcPct val="100000"/>
              </a:lnSpc>
              <a:spcBef>
                <a:spcPts val="95"/>
              </a:spcBef>
            </a:pPr>
            <a:r>
              <a:rPr sz="1600" spc="-30" dirty="0">
                <a:solidFill>
                  <a:srgbClr val="FF0000"/>
                </a:solidFill>
                <a:latin typeface="黑体" panose="02010609060101010101" charset="-122"/>
                <a:cs typeface="黑体" panose="02010609060101010101" charset="-122"/>
              </a:rPr>
              <a:t>测量</a:t>
            </a:r>
            <a:endParaRPr sz="1600">
              <a:latin typeface="黑体" panose="02010609060101010101" charset="-122"/>
              <a:cs typeface="黑体" panose="02010609060101010101" charset="-122"/>
            </a:endParaRPr>
          </a:p>
        </p:txBody>
      </p:sp>
      <p:pic>
        <p:nvPicPr>
          <p:cNvPr id="16" name="object 13"/>
          <p:cNvPicPr/>
          <p:nvPr/>
        </p:nvPicPr>
        <p:blipFill>
          <a:blip r:embed="rId3" cstate="print"/>
          <a:stretch>
            <a:fillRect/>
          </a:stretch>
        </p:blipFill>
        <p:spPr>
          <a:xfrm>
            <a:off x="6614992" y="2798776"/>
            <a:ext cx="1693774" cy="1490657"/>
          </a:xfrm>
          <a:prstGeom prst="rect">
            <a:avLst/>
          </a:prstGeom>
        </p:spPr>
      </p:pic>
      <p:sp>
        <p:nvSpPr>
          <p:cNvPr id="17" name="object 14"/>
          <p:cNvSpPr txBox="1"/>
          <p:nvPr/>
        </p:nvSpPr>
        <p:spPr>
          <a:xfrm>
            <a:off x="3475635" y="5666116"/>
            <a:ext cx="432434" cy="269240"/>
          </a:xfrm>
          <a:prstGeom prst="rect">
            <a:avLst/>
          </a:prstGeom>
        </p:spPr>
        <p:txBody>
          <a:bodyPr vert="horz" wrap="square" lIns="0" tIns="12065" rIns="0" bIns="0" rtlCol="0">
            <a:spAutoFit/>
          </a:bodyPr>
          <a:lstStyle/>
          <a:p>
            <a:pPr marL="12700">
              <a:lnSpc>
                <a:spcPct val="100000"/>
              </a:lnSpc>
              <a:spcBef>
                <a:spcPts val="95"/>
              </a:spcBef>
            </a:pPr>
            <a:r>
              <a:rPr sz="1600" spc="-30" dirty="0">
                <a:solidFill>
                  <a:srgbClr val="FF0000"/>
                </a:solidFill>
                <a:latin typeface="黑体" panose="02010609060101010101" charset="-122"/>
                <a:cs typeface="黑体" panose="02010609060101010101" charset="-122"/>
              </a:rPr>
              <a:t>识别</a:t>
            </a:r>
            <a:endParaRPr sz="1600">
              <a:latin typeface="黑体" panose="02010609060101010101" charset="-122"/>
              <a:cs typeface="黑体" panose="02010609060101010101" charset="-122"/>
            </a:endParaRPr>
          </a:p>
        </p:txBody>
      </p:sp>
      <p:pic>
        <p:nvPicPr>
          <p:cNvPr id="18" name="object 15"/>
          <p:cNvPicPr/>
          <p:nvPr/>
        </p:nvPicPr>
        <p:blipFill>
          <a:blip r:embed="rId4" cstate="print"/>
          <a:stretch>
            <a:fillRect/>
          </a:stretch>
        </p:blipFill>
        <p:spPr>
          <a:xfrm>
            <a:off x="2830193" y="3871759"/>
            <a:ext cx="1891570" cy="1785950"/>
          </a:xfrm>
          <a:prstGeom prst="rect">
            <a:avLst/>
          </a:prstGeom>
        </p:spPr>
      </p:pic>
      <p:sp>
        <p:nvSpPr>
          <p:cNvPr id="20" name="object 8"/>
          <p:cNvSpPr txBox="1"/>
          <p:nvPr/>
        </p:nvSpPr>
        <p:spPr>
          <a:xfrm>
            <a:off x="0" y="730120"/>
            <a:ext cx="7112000" cy="574039"/>
          </a:xfrm>
          <a:prstGeom prst="rect">
            <a:avLst/>
          </a:prstGeom>
        </p:spPr>
        <p:txBody>
          <a:bodyPr vert="horz" wrap="square" lIns="0" tIns="196537"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297815" marR="0" lvl="0" indent="0" defTabSz="914400" eaLnBrk="1" fontAlgn="auto" latinLnBrk="0" hangingPunct="1">
              <a:lnSpc>
                <a:spcPct val="100000"/>
              </a:lnSpc>
              <a:spcBef>
                <a:spcPts val="100"/>
              </a:spcBef>
              <a:spcAft>
                <a:spcPts val="0"/>
              </a:spcAft>
              <a:buClrTx/>
              <a:buSzTx/>
              <a:buFontTx/>
              <a:buNone/>
              <a:defRPr/>
            </a:pPr>
            <a:r>
              <a:rPr kumimoji="0" lang="zh-CN" altLang="en-US" sz="1800" b="0" i="0" u="none" strike="noStrike" kern="0" cap="none" spc="-5" normalizeH="0" baseline="0" noProof="0" dirty="0">
                <a:ln>
                  <a:noFill/>
                </a:ln>
                <a:solidFill>
                  <a:srgbClr val="2DA2BF"/>
                </a:solidFill>
                <a:effectLst/>
                <a:uLnTx/>
                <a:uFillTx/>
                <a:latin typeface="黑体" panose="02010609060101010101" charset="-122"/>
                <a:ea typeface="宋体" panose="02010600030101010101" pitchFamily="2" charset="-122"/>
              </a:rPr>
              <a:t>机器视觉系统主要功能：</a:t>
            </a:r>
            <a:endParaRPr kumimoji="0" lang="zh-CN" altLang="en-US" sz="1800" b="0" i="0" u="none" strike="noStrike" kern="0" cap="none" spc="-5" normalizeH="0" baseline="0" noProof="0" dirty="0">
              <a:ln>
                <a:noFill/>
              </a:ln>
              <a:solidFill>
                <a:srgbClr val="2DA2BF"/>
              </a:solidFill>
              <a:effectLst/>
              <a:uLnTx/>
              <a:uFillTx/>
              <a:latin typeface="黑体" panose="02010609060101010101"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机器视觉的应用</a:t>
            </a:r>
            <a:endParaRPr lang="zh-CN" altLang="en-US" dirty="0">
              <a:cs typeface="+mn-cs"/>
              <a:sym typeface="+mn-ea"/>
            </a:endParaRPr>
          </a:p>
        </p:txBody>
      </p:sp>
      <p:sp>
        <p:nvSpPr>
          <p:cNvPr id="6" name="object 7"/>
          <p:cNvSpPr txBox="1"/>
          <p:nvPr/>
        </p:nvSpPr>
        <p:spPr>
          <a:xfrm>
            <a:off x="1492898" y="1476217"/>
            <a:ext cx="9489233" cy="4106252"/>
          </a:xfrm>
          <a:prstGeom prst="rect">
            <a:avLst/>
          </a:prstGeom>
        </p:spPr>
        <p:txBody>
          <a:bodyPr vert="horz" wrap="square" lIns="0" tIns="12700" rIns="0" bIns="0" rtlCol="0">
            <a:spAutoFit/>
          </a:bodyPr>
          <a:lstStyle/>
          <a:p>
            <a:pPr marL="13335">
              <a:lnSpc>
                <a:spcPct val="100000"/>
              </a:lnSpc>
              <a:spcBef>
                <a:spcPts val="100"/>
              </a:spcBef>
            </a:pPr>
            <a:r>
              <a:rPr sz="1800" dirty="0">
                <a:solidFill>
                  <a:srgbClr val="2DA2BF"/>
                </a:solidFill>
                <a:latin typeface="黑体" panose="02010609060101010101" charset="-122"/>
                <a:cs typeface="黑体" panose="02010609060101010101" charset="-122"/>
              </a:rPr>
              <a:t>机器视觉在行业中的应用</a:t>
            </a:r>
            <a:r>
              <a:rPr sz="1800" spc="-50" dirty="0">
                <a:solidFill>
                  <a:srgbClr val="2DA2BF"/>
                </a:solidFill>
                <a:latin typeface="Lucida Sans Unicode" panose="020B0602030504020204"/>
                <a:cs typeface="Lucida Sans Unicode" panose="020B0602030504020204"/>
              </a:rPr>
              <a:t>:</a:t>
            </a:r>
            <a:endParaRPr sz="1800" dirty="0">
              <a:latin typeface="Lucida Sans Unicode" panose="020B0602030504020204"/>
              <a:cs typeface="Lucida Sans Unicode" panose="020B0602030504020204"/>
            </a:endParaRPr>
          </a:p>
          <a:p>
            <a:pPr>
              <a:lnSpc>
                <a:spcPct val="100000"/>
              </a:lnSpc>
              <a:spcBef>
                <a:spcPts val="5"/>
              </a:spcBef>
            </a:pPr>
            <a:endParaRPr sz="1400" dirty="0">
              <a:latin typeface="Lucida Sans Unicode" panose="020B0602030504020204"/>
              <a:cs typeface="Lucida Sans Unicode" panose="020B0602030504020204"/>
            </a:endParaRPr>
          </a:p>
          <a:p>
            <a:pPr marL="13335" marR="5080" indent="437515">
              <a:lnSpc>
                <a:spcPct val="100000"/>
              </a:lnSpc>
              <a:buClr>
                <a:srgbClr val="000000"/>
              </a:buClr>
              <a:buSzPct val="94000"/>
              <a:buFont typeface="Lucida Sans Unicode" panose="020B0602030504020204"/>
              <a:buAutoNum type="arabicParenR"/>
              <a:tabLst>
                <a:tab pos="671195" algn="l"/>
                <a:tab pos="2334260" algn="l"/>
              </a:tabLst>
            </a:pPr>
            <a:r>
              <a:rPr sz="1800" dirty="0" err="1">
                <a:solidFill>
                  <a:srgbClr val="FF0000"/>
                </a:solidFill>
                <a:latin typeface="黑体" panose="02010609060101010101" charset="-122"/>
                <a:cs typeface="黑体" panose="02010609060101010101" charset="-122"/>
              </a:rPr>
              <a:t>工业上的应</a:t>
            </a:r>
            <a:r>
              <a:rPr sz="1800" spc="-50" dirty="0" err="1">
                <a:solidFill>
                  <a:srgbClr val="FF0000"/>
                </a:solidFill>
                <a:latin typeface="黑体" panose="02010609060101010101" charset="-122"/>
                <a:cs typeface="黑体" panose="02010609060101010101" charset="-122"/>
              </a:rPr>
              <a:t>用</a:t>
            </a:r>
            <a:r>
              <a:rPr lang="en-US" altLang="zh-CN" spc="-50" dirty="0">
                <a:solidFill>
                  <a:srgbClr val="FF0000"/>
                </a:solidFill>
                <a:latin typeface="黑体" panose="02010609060101010101" charset="-122"/>
                <a:cs typeface="黑体" panose="02010609060101010101" charset="-122"/>
              </a:rPr>
              <a:t> </a:t>
            </a:r>
            <a:r>
              <a:rPr sz="1800" dirty="0" err="1">
                <a:latin typeface="黑体" panose="02010609060101010101" charset="-122"/>
                <a:cs typeface="黑体" panose="02010609060101010101" charset="-122"/>
              </a:rPr>
              <a:t>生产线上部件安装</a:t>
            </a:r>
            <a:r>
              <a:rPr sz="1800" spc="-10" dirty="0" err="1">
                <a:latin typeface="Lucida Sans Unicode" panose="020B0602030504020204"/>
                <a:cs typeface="Lucida Sans Unicode" panose="020B0602030504020204"/>
              </a:rPr>
              <a:t>,</a:t>
            </a:r>
            <a:r>
              <a:rPr sz="1800" dirty="0" err="1">
                <a:latin typeface="黑体" panose="02010609060101010101" charset="-122"/>
                <a:cs typeface="黑体" panose="02010609060101010101" charset="-122"/>
              </a:rPr>
              <a:t>自动焊接</a:t>
            </a:r>
            <a:r>
              <a:rPr sz="1800" spc="-10" dirty="0" err="1">
                <a:latin typeface="Lucida Sans Unicode" panose="020B0602030504020204"/>
                <a:cs typeface="Lucida Sans Unicode" panose="020B0602030504020204"/>
              </a:rPr>
              <a:t>,</a:t>
            </a:r>
            <a:r>
              <a:rPr sz="1800" dirty="0" err="1">
                <a:latin typeface="黑体" panose="02010609060101010101" charset="-122"/>
                <a:cs typeface="黑体" panose="02010609060101010101" charset="-122"/>
              </a:rPr>
              <a:t>切割加工</a:t>
            </a:r>
            <a:r>
              <a:rPr sz="1800" spc="-10" dirty="0" err="1">
                <a:latin typeface="Lucida Sans Unicode" panose="020B0602030504020204"/>
                <a:cs typeface="Lucida Sans Unicode" panose="020B0602030504020204"/>
              </a:rPr>
              <a:t>;</a:t>
            </a:r>
            <a:r>
              <a:rPr sz="1800" dirty="0" err="1">
                <a:latin typeface="黑体" panose="02010609060101010101" charset="-122"/>
                <a:cs typeface="黑体" panose="02010609060101010101" charset="-122"/>
              </a:rPr>
              <a:t>大</a:t>
            </a:r>
            <a:r>
              <a:rPr sz="1800" spc="-50" dirty="0" err="1">
                <a:latin typeface="黑体" panose="02010609060101010101" charset="-122"/>
                <a:cs typeface="黑体" panose="02010609060101010101" charset="-122"/>
              </a:rPr>
              <a:t>规</a:t>
            </a:r>
            <a:r>
              <a:rPr sz="1800" spc="-50" dirty="0">
                <a:latin typeface="黑体" panose="02010609060101010101" charset="-122"/>
                <a:cs typeface="黑体" panose="02010609060101010101" charset="-122"/>
              </a:rPr>
              <a:t> </a:t>
            </a:r>
            <a:r>
              <a:rPr sz="1800" dirty="0">
                <a:latin typeface="黑体" panose="02010609060101010101" charset="-122"/>
                <a:cs typeface="黑体" panose="02010609060101010101" charset="-122"/>
              </a:rPr>
              <a:t>模集成电路生产线上自动连接引线、对准芯片和封装</a:t>
            </a:r>
            <a:r>
              <a:rPr sz="1800" spc="-10" dirty="0">
                <a:latin typeface="Lucida Sans Unicode" panose="020B0602030504020204"/>
                <a:cs typeface="Lucida Sans Unicode" panose="020B0602030504020204"/>
              </a:rPr>
              <a:t>;</a:t>
            </a:r>
            <a:r>
              <a:rPr sz="1800" dirty="0">
                <a:latin typeface="黑体" panose="02010609060101010101" charset="-122"/>
                <a:cs typeface="黑体" panose="02010609060101010101" charset="-122"/>
              </a:rPr>
              <a:t>石油、煤矿</a:t>
            </a:r>
            <a:r>
              <a:rPr sz="1800" spc="-50" dirty="0">
                <a:latin typeface="黑体" panose="02010609060101010101" charset="-122"/>
                <a:cs typeface="黑体" panose="02010609060101010101" charset="-122"/>
              </a:rPr>
              <a:t>等 </a:t>
            </a:r>
            <a:r>
              <a:rPr sz="1800" dirty="0">
                <a:latin typeface="黑体" panose="02010609060101010101" charset="-122"/>
                <a:cs typeface="黑体" panose="02010609060101010101" charset="-122"/>
              </a:rPr>
              <a:t>钻探中数据流自动监测和滤波</a:t>
            </a:r>
            <a:r>
              <a:rPr sz="1800" spc="-10" dirty="0">
                <a:latin typeface="Lucida Sans Unicode" panose="020B0602030504020204"/>
                <a:cs typeface="Lucida Sans Unicode" panose="020B0602030504020204"/>
              </a:rPr>
              <a:t>;</a:t>
            </a:r>
            <a:r>
              <a:rPr sz="1800" dirty="0">
                <a:latin typeface="黑体" panose="02010609060101010101" charset="-122"/>
                <a:cs typeface="黑体" panose="02010609060101010101" charset="-122"/>
              </a:rPr>
              <a:t>在纺织、印染业进行自动分色、配色</a:t>
            </a:r>
            <a:r>
              <a:rPr sz="1800" spc="-50" dirty="0">
                <a:latin typeface="黑体" panose="02010609060101010101" charset="-122"/>
                <a:cs typeface="黑体" panose="02010609060101010101" charset="-122"/>
              </a:rPr>
              <a:t>；</a:t>
            </a:r>
            <a:r>
              <a:rPr sz="1800" dirty="0">
                <a:latin typeface="黑体" panose="02010609060101010101" charset="-122"/>
                <a:cs typeface="黑体" panose="02010609060101010101" charset="-122"/>
              </a:rPr>
              <a:t>检查印刷底板的裂痕、短路及不合格的连接部</a:t>
            </a:r>
            <a:r>
              <a:rPr sz="1800" spc="-10" dirty="0">
                <a:latin typeface="Lucida Sans Unicode" panose="020B0602030504020204"/>
                <a:cs typeface="Lucida Sans Unicode" panose="020B0602030504020204"/>
              </a:rPr>
              <a:t>,</a:t>
            </a:r>
            <a:r>
              <a:rPr sz="1800" dirty="0">
                <a:latin typeface="黑体" panose="02010609060101010101" charset="-122"/>
                <a:cs typeface="黑体" panose="02010609060101010101" charset="-122"/>
              </a:rPr>
              <a:t>检查标签文字标记</a:t>
            </a:r>
            <a:r>
              <a:rPr sz="1800" spc="-50" dirty="0">
                <a:latin typeface="Lucida Sans Unicode" panose="020B0602030504020204"/>
                <a:cs typeface="Lucida Sans Unicode" panose="020B0602030504020204"/>
              </a:rPr>
              <a:t>,</a:t>
            </a:r>
            <a:endParaRPr sz="1800" dirty="0">
              <a:latin typeface="Lucida Sans Unicode" panose="020B0602030504020204"/>
              <a:cs typeface="Lucida Sans Unicode" panose="020B0602030504020204"/>
            </a:endParaRPr>
          </a:p>
          <a:p>
            <a:pPr marL="13335">
              <a:lnSpc>
                <a:spcPct val="100000"/>
              </a:lnSpc>
            </a:pPr>
            <a:r>
              <a:rPr sz="1800" spc="-5" dirty="0" err="1">
                <a:latin typeface="黑体" panose="02010609060101010101" charset="-122"/>
                <a:cs typeface="黑体" panose="02010609060101010101" charset="-122"/>
              </a:rPr>
              <a:t>玻璃产品的裂痕和气泡等</a:t>
            </a:r>
            <a:r>
              <a:rPr sz="1800" spc="-5" dirty="0">
                <a:latin typeface="黑体" panose="02010609060101010101" charset="-122"/>
                <a:cs typeface="黑体" panose="02010609060101010101" charset="-122"/>
              </a:rPr>
              <a:t>。</a:t>
            </a:r>
            <a:endParaRPr lang="en-US" altLang="zh-CN" sz="1800" spc="-5" dirty="0">
              <a:latin typeface="黑体" panose="02010609060101010101" charset="-122"/>
              <a:cs typeface="黑体" panose="02010609060101010101" charset="-122"/>
            </a:endParaRPr>
          </a:p>
          <a:p>
            <a:pPr marL="13335">
              <a:lnSpc>
                <a:spcPct val="100000"/>
              </a:lnSpc>
            </a:pPr>
            <a:endParaRPr sz="1800" dirty="0">
              <a:latin typeface="黑体" panose="02010609060101010101" charset="-122"/>
              <a:cs typeface="黑体" panose="02010609060101010101" charset="-122"/>
            </a:endParaRPr>
          </a:p>
          <a:p>
            <a:pPr marL="13335" marR="355600" indent="437515">
              <a:lnSpc>
                <a:spcPct val="100000"/>
              </a:lnSpc>
              <a:buClr>
                <a:srgbClr val="000000"/>
              </a:buClr>
              <a:buSzPct val="94000"/>
              <a:buFont typeface="Lucida Sans Unicode" panose="020B0602030504020204"/>
              <a:buAutoNum type="arabicParenR" startAt="2"/>
              <a:tabLst>
                <a:tab pos="671195" algn="l"/>
                <a:tab pos="2407285" algn="l"/>
              </a:tabLst>
            </a:pPr>
            <a:r>
              <a:rPr sz="1800" dirty="0" err="1">
                <a:solidFill>
                  <a:srgbClr val="FF0000"/>
                </a:solidFill>
                <a:latin typeface="黑体" panose="02010609060101010101" charset="-122"/>
                <a:cs typeface="黑体" panose="02010609060101010101" charset="-122"/>
              </a:rPr>
              <a:t>商业上的应</a:t>
            </a:r>
            <a:r>
              <a:rPr sz="1800" spc="-50" dirty="0" err="1">
                <a:solidFill>
                  <a:srgbClr val="FF0000"/>
                </a:solidFill>
                <a:latin typeface="黑体" panose="02010609060101010101" charset="-122"/>
                <a:cs typeface="黑体" panose="02010609060101010101" charset="-122"/>
              </a:rPr>
              <a:t>用</a:t>
            </a:r>
            <a:r>
              <a:rPr lang="en-US" altLang="zh-CN" spc="-50" dirty="0">
                <a:solidFill>
                  <a:srgbClr val="FF0000"/>
                </a:solidFill>
                <a:latin typeface="黑体" panose="02010609060101010101" charset="-122"/>
                <a:cs typeface="黑体" panose="02010609060101010101" charset="-122"/>
              </a:rPr>
              <a:t> </a:t>
            </a:r>
            <a:r>
              <a:rPr sz="1800" dirty="0" err="1">
                <a:latin typeface="黑体" panose="02010609060101010101" charset="-122"/>
                <a:cs typeface="黑体" panose="02010609060101010101" charset="-122"/>
              </a:rPr>
              <a:t>自动巡视商店或其他重要场所门廊</a:t>
            </a:r>
            <a:r>
              <a:rPr sz="1800" spc="-10" dirty="0" err="1">
                <a:latin typeface="Lucida Sans Unicode" panose="020B0602030504020204"/>
                <a:cs typeface="Lucida Sans Unicode" panose="020B0602030504020204"/>
              </a:rPr>
              <a:t>,</a:t>
            </a:r>
            <a:r>
              <a:rPr sz="1800" dirty="0" err="1">
                <a:latin typeface="黑体" panose="02010609060101010101" charset="-122"/>
                <a:cs typeface="黑体" panose="02010609060101010101" charset="-122"/>
              </a:rPr>
              <a:t>自动</a:t>
            </a:r>
            <a:r>
              <a:rPr sz="1800" spc="-50" dirty="0" err="1">
                <a:latin typeface="黑体" panose="02010609060101010101" charset="-122"/>
                <a:cs typeface="黑体" panose="02010609060101010101" charset="-122"/>
              </a:rPr>
              <a:t>跟</a:t>
            </a:r>
            <a:r>
              <a:rPr sz="1800" dirty="0" err="1">
                <a:latin typeface="黑体" panose="02010609060101010101" charset="-122"/>
                <a:cs typeface="黑体" panose="02010609060101010101" charset="-122"/>
              </a:rPr>
              <a:t>踪可疑的人并及时报警</a:t>
            </a:r>
            <a:r>
              <a:rPr sz="1800" spc="-50" dirty="0">
                <a:latin typeface="黑体" panose="02010609060101010101" charset="-122"/>
                <a:cs typeface="黑体" panose="02010609060101010101" charset="-122"/>
              </a:rPr>
              <a:t>。</a:t>
            </a:r>
            <a:endParaRPr lang="en-US" altLang="zh-CN" sz="1800" spc="-50" dirty="0">
              <a:latin typeface="黑体" panose="02010609060101010101" charset="-122"/>
              <a:cs typeface="黑体" panose="02010609060101010101" charset="-122"/>
            </a:endParaRPr>
          </a:p>
          <a:p>
            <a:pPr marL="13335" marR="355600" indent="437515">
              <a:lnSpc>
                <a:spcPct val="100000"/>
              </a:lnSpc>
              <a:buClr>
                <a:srgbClr val="000000"/>
              </a:buClr>
              <a:buSzPct val="94000"/>
              <a:buFont typeface="Lucida Sans Unicode" panose="020B0602030504020204"/>
              <a:buAutoNum type="arabicParenR" startAt="2"/>
              <a:tabLst>
                <a:tab pos="671195" algn="l"/>
                <a:tab pos="2407285" algn="l"/>
              </a:tabLst>
            </a:pPr>
            <a:endParaRPr sz="1800" dirty="0">
              <a:latin typeface="黑体" panose="02010609060101010101" charset="-122"/>
              <a:cs typeface="黑体" panose="02010609060101010101" charset="-122"/>
            </a:endParaRPr>
          </a:p>
          <a:p>
            <a:pPr marL="13335" marR="234950" indent="436880">
              <a:lnSpc>
                <a:spcPct val="100000"/>
              </a:lnSpc>
              <a:buClr>
                <a:srgbClr val="000000"/>
              </a:buClr>
              <a:buSzPct val="94000"/>
              <a:buFont typeface="Lucida Sans Unicode" panose="020B0602030504020204"/>
              <a:buAutoNum type="arabicParenR" startAt="2"/>
              <a:tabLst>
                <a:tab pos="670560" algn="l"/>
              </a:tabLst>
            </a:pPr>
            <a:r>
              <a:rPr sz="1800" spc="-65" dirty="0">
                <a:solidFill>
                  <a:srgbClr val="FF0000"/>
                </a:solidFill>
                <a:latin typeface="黑体" panose="02010609060101010101" charset="-122"/>
                <a:cs typeface="黑体" panose="02010609060101010101" charset="-122"/>
              </a:rPr>
              <a:t>医学方面 </a:t>
            </a:r>
            <a:r>
              <a:rPr sz="1800" dirty="0" err="1">
                <a:latin typeface="黑体" panose="02010609060101010101" charset="-122"/>
                <a:cs typeface="黑体" panose="02010609060101010101" charset="-122"/>
              </a:rPr>
              <a:t>对染色体切片、癌细胞切片、</a:t>
            </a:r>
            <a:r>
              <a:rPr sz="1800" dirty="0" err="1">
                <a:latin typeface="Lucida Sans Unicode" panose="020B0602030504020204"/>
                <a:cs typeface="Lucida Sans Unicode" panose="020B0602030504020204"/>
              </a:rPr>
              <a:t>X</a:t>
            </a:r>
            <a:r>
              <a:rPr sz="1800" spc="-10" dirty="0" err="1">
                <a:latin typeface="黑体" panose="02010609060101010101" charset="-122"/>
                <a:cs typeface="黑体" panose="02010609060101010101" charset="-122"/>
              </a:rPr>
              <a:t>射线图像、超声波</a:t>
            </a:r>
            <a:r>
              <a:rPr sz="1800" dirty="0" err="1">
                <a:latin typeface="黑体" panose="02010609060101010101" charset="-122"/>
                <a:cs typeface="黑体" panose="02010609060101010101" charset="-122"/>
              </a:rPr>
              <a:t>图像的自动检查</a:t>
            </a:r>
            <a:r>
              <a:rPr sz="1800" spc="-10" dirty="0" err="1">
                <a:latin typeface="Lucida Sans Unicode" panose="020B0602030504020204"/>
                <a:cs typeface="Lucida Sans Unicode" panose="020B0602030504020204"/>
              </a:rPr>
              <a:t>,</a:t>
            </a:r>
            <a:r>
              <a:rPr sz="1800" spc="-5" dirty="0" err="1">
                <a:latin typeface="黑体" panose="02010609060101010101" charset="-122"/>
                <a:cs typeface="黑体" panose="02010609060101010101" charset="-122"/>
              </a:rPr>
              <a:t>进而自动诊断、为盲人带路的“带路机器狗”等</a:t>
            </a:r>
            <a:r>
              <a:rPr sz="1800" spc="-5" dirty="0">
                <a:latin typeface="黑体" panose="02010609060101010101" charset="-122"/>
                <a:cs typeface="黑体" panose="02010609060101010101" charset="-122"/>
              </a:rPr>
              <a:t>。</a:t>
            </a:r>
            <a:endParaRPr lang="en-US" altLang="zh-CN" sz="1800" spc="-5" dirty="0">
              <a:latin typeface="黑体" panose="02010609060101010101" charset="-122"/>
              <a:cs typeface="黑体" panose="02010609060101010101" charset="-122"/>
            </a:endParaRPr>
          </a:p>
          <a:p>
            <a:pPr marL="13335" marR="234950" indent="436880">
              <a:lnSpc>
                <a:spcPct val="100000"/>
              </a:lnSpc>
              <a:buClr>
                <a:srgbClr val="000000"/>
              </a:buClr>
              <a:buSzPct val="94000"/>
              <a:buFont typeface="Lucida Sans Unicode" panose="020B0602030504020204"/>
              <a:buAutoNum type="arabicParenR" startAt="2"/>
              <a:tabLst>
                <a:tab pos="670560" algn="l"/>
              </a:tabLst>
            </a:pPr>
            <a:endParaRPr sz="1800" dirty="0">
              <a:latin typeface="黑体" panose="02010609060101010101" charset="-122"/>
              <a:cs typeface="黑体" panose="02010609060101010101" charset="-122"/>
            </a:endParaRPr>
          </a:p>
          <a:p>
            <a:pPr marL="12700" marR="321310" indent="437515" algn="just">
              <a:lnSpc>
                <a:spcPct val="100000"/>
              </a:lnSpc>
              <a:buClr>
                <a:srgbClr val="000000"/>
              </a:buClr>
              <a:buSzPct val="94000"/>
              <a:buFont typeface="Lucida Sans Unicode" panose="020B0602030504020204"/>
              <a:buAutoNum type="arabicParenR" startAt="2"/>
              <a:tabLst>
                <a:tab pos="670560" algn="l"/>
              </a:tabLst>
            </a:pPr>
            <a:r>
              <a:rPr sz="1800" spc="-65" dirty="0">
                <a:solidFill>
                  <a:srgbClr val="FF0000"/>
                </a:solidFill>
                <a:latin typeface="黑体" panose="02010609060101010101" charset="-122"/>
                <a:cs typeface="黑体" panose="02010609060101010101" charset="-122"/>
              </a:rPr>
              <a:t>军事方面 </a:t>
            </a:r>
            <a:r>
              <a:rPr sz="1800" dirty="0">
                <a:latin typeface="黑体" panose="02010609060101010101" charset="-122"/>
                <a:cs typeface="黑体" panose="02010609060101010101" charset="-122"/>
              </a:rPr>
              <a:t>自动监视军事目标</a:t>
            </a:r>
            <a:r>
              <a:rPr sz="1800" spc="-10" dirty="0">
                <a:latin typeface="Lucida Sans Unicode" panose="020B0602030504020204"/>
                <a:cs typeface="Lucida Sans Unicode" panose="020B0602030504020204"/>
              </a:rPr>
              <a:t>,</a:t>
            </a:r>
            <a:r>
              <a:rPr sz="1800" dirty="0">
                <a:latin typeface="黑体" panose="02010609060101010101" charset="-122"/>
                <a:cs typeface="黑体" panose="02010609060101010101" charset="-122"/>
              </a:rPr>
              <a:t>自动发现、跟踪运动目标</a:t>
            </a:r>
            <a:r>
              <a:rPr sz="1800" spc="-10" dirty="0">
                <a:latin typeface="Lucida Sans Unicode" panose="020B0602030504020204"/>
                <a:cs typeface="Lucida Sans Unicode" panose="020B0602030504020204"/>
              </a:rPr>
              <a:t>,</a:t>
            </a:r>
            <a:r>
              <a:rPr sz="1800" dirty="0">
                <a:latin typeface="黑体" panose="02010609060101010101" charset="-122"/>
                <a:cs typeface="黑体" panose="02010609060101010101" charset="-122"/>
              </a:rPr>
              <a:t>自动巡航捕获目标和确定距离；自动制图</a:t>
            </a:r>
            <a:r>
              <a:rPr sz="1800" spc="-10" dirty="0">
                <a:latin typeface="Lucida Sans Unicode" panose="020B0602030504020204"/>
                <a:cs typeface="Lucida Sans Unicode" panose="020B0602030504020204"/>
              </a:rPr>
              <a:t>,</a:t>
            </a:r>
            <a:r>
              <a:rPr sz="1800" dirty="0">
                <a:latin typeface="黑体" panose="02010609060101010101" charset="-122"/>
                <a:cs typeface="黑体" panose="02010609060101010101" charset="-122"/>
              </a:rPr>
              <a:t>卫星图像与地形图对准</a:t>
            </a:r>
            <a:r>
              <a:rPr sz="1800" spc="-10" dirty="0">
                <a:latin typeface="Lucida Sans Unicode" panose="020B0602030504020204"/>
                <a:cs typeface="Lucida Sans Unicode" panose="020B0602030504020204"/>
              </a:rPr>
              <a:t>,</a:t>
            </a:r>
            <a:r>
              <a:rPr sz="1800" dirty="0">
                <a:latin typeface="黑体" panose="02010609060101010101" charset="-122"/>
                <a:cs typeface="黑体" panose="02010609060101010101" charset="-122"/>
              </a:rPr>
              <a:t>自动测绘地图</a:t>
            </a:r>
            <a:r>
              <a:rPr sz="1800" spc="-10" dirty="0">
                <a:latin typeface="Lucida Sans Unicode" panose="020B0602030504020204"/>
                <a:cs typeface="Lucida Sans Unicode" panose="020B0602030504020204"/>
              </a:rPr>
              <a:t>;</a:t>
            </a:r>
            <a:r>
              <a:rPr sz="1800" dirty="0">
                <a:latin typeface="黑体" panose="02010609060101010101" charset="-122"/>
                <a:cs typeface="黑体" panose="02010609060101010101" charset="-122"/>
              </a:rPr>
              <a:t>国土资源管理</a:t>
            </a:r>
            <a:r>
              <a:rPr sz="1800" spc="-10" dirty="0">
                <a:latin typeface="Lucida Sans Unicode" panose="020B0602030504020204"/>
                <a:cs typeface="Lucida Sans Unicode" panose="020B0602030504020204"/>
              </a:rPr>
              <a:t>,</a:t>
            </a:r>
            <a:r>
              <a:rPr sz="1800" dirty="0">
                <a:latin typeface="黑体" panose="02010609060101010101" charset="-122"/>
                <a:cs typeface="黑体" panose="02010609060101010101" charset="-122"/>
              </a:rPr>
              <a:t>如森林、水面、土壤的管理等</a:t>
            </a:r>
            <a:r>
              <a:rPr sz="1800" spc="-10" dirty="0">
                <a:latin typeface="Lucida Sans Unicode" panose="020B0602030504020204"/>
                <a:cs typeface="Lucida Sans Unicode" panose="020B0602030504020204"/>
              </a:rPr>
              <a:t>;</a:t>
            </a:r>
            <a:r>
              <a:rPr sz="1800" dirty="0">
                <a:latin typeface="黑体" panose="02010609060101010101" charset="-122"/>
                <a:cs typeface="黑体" panose="02010609060101010101" charset="-122"/>
              </a:rPr>
              <a:t>还可以对环境、火警自动监测等。</a:t>
            </a:r>
            <a:endParaRPr sz="1800" dirty="0">
              <a:latin typeface="黑体" panose="02010609060101010101" charset="-122"/>
              <a:cs typeface="黑体" panose="0201060906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检查</a:t>
            </a:r>
            <a:endParaRPr lang="zh-CN" altLang="en-US" dirty="0">
              <a:cs typeface="+mn-cs"/>
              <a:sym typeface="+mn-ea"/>
            </a:endParaRPr>
          </a:p>
        </p:txBody>
      </p:sp>
      <p:sp>
        <p:nvSpPr>
          <p:cNvPr id="16387" name="Rectangle 3"/>
          <p:cNvSpPr>
            <a:spLocks noGrp="1" noChangeArrowheads="1"/>
          </p:cNvSpPr>
          <p:nvPr>
            <p:ph idx="1"/>
          </p:nvPr>
        </p:nvSpPr>
        <p:spPr>
          <a:xfrm>
            <a:off x="1256522" y="960437"/>
            <a:ext cx="7924800" cy="4937125"/>
          </a:xfrm>
        </p:spPr>
        <p:txBody>
          <a:bodyPr/>
          <a:lstStyle/>
          <a:p>
            <a:pPr eaLnBrk="1" hangingPunct="1">
              <a:buFontTx/>
              <a:buNone/>
            </a:pPr>
            <a:r>
              <a:rPr lang="zh-CN" altLang="en-US" dirty="0">
                <a:ea typeface="宋体" panose="02010600030101010101" pitchFamily="2" charset="-122"/>
              </a:rPr>
              <a:t>存在</a:t>
            </a:r>
            <a:r>
              <a:rPr lang="de-DE" altLang="zh-CN" dirty="0"/>
              <a:t> </a:t>
            </a:r>
            <a:r>
              <a:rPr lang="de-DE" altLang="zh-CN" dirty="0">
                <a:ea typeface="宋体" panose="02010600030101010101" pitchFamily="2" charset="-122"/>
              </a:rPr>
              <a:t>/ </a:t>
            </a:r>
            <a:r>
              <a:rPr lang="zh-CN" altLang="en-US" dirty="0">
                <a:ea typeface="宋体" panose="02010600030101010101" pitchFamily="2" charset="-122"/>
              </a:rPr>
              <a:t>不存在</a:t>
            </a:r>
            <a:endParaRPr lang="en-GB" altLang="zh-CN" dirty="0">
              <a:ea typeface="宋体" panose="02010600030101010101" pitchFamily="2" charset="-122"/>
            </a:endParaRPr>
          </a:p>
        </p:txBody>
      </p:sp>
      <p:pic>
        <p:nvPicPr>
          <p:cNvPr id="16388" name="Picture 4" descr="Pamphlet insertion verific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4714" y="1606909"/>
            <a:ext cx="6422571" cy="48218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检查</a:t>
            </a:r>
            <a:endParaRPr lang="zh-CN" altLang="en-US" dirty="0">
              <a:cs typeface="+mn-cs"/>
              <a:sym typeface="+mn-ea"/>
            </a:endParaRPr>
          </a:p>
        </p:txBody>
      </p:sp>
      <p:sp>
        <p:nvSpPr>
          <p:cNvPr id="1028" name="Rectangle 3"/>
          <p:cNvSpPr>
            <a:spLocks noGrp="1" noChangeArrowheads="1"/>
          </p:cNvSpPr>
          <p:nvPr>
            <p:ph idx="1"/>
          </p:nvPr>
        </p:nvSpPr>
        <p:spPr>
          <a:xfrm>
            <a:off x="2133600" y="1539876"/>
            <a:ext cx="7924800" cy="4937125"/>
          </a:xfrm>
        </p:spPr>
        <p:txBody>
          <a:bodyPr/>
          <a:lstStyle/>
          <a:p>
            <a:pPr eaLnBrk="1" hangingPunct="1"/>
            <a:r>
              <a:rPr lang="zh-CN" altLang="en-US" dirty="0">
                <a:ea typeface="宋体" panose="02010600030101010101" pitchFamily="2" charset="-122"/>
              </a:rPr>
              <a:t>探测不良品</a:t>
            </a:r>
            <a:endParaRPr lang="en-GB" altLang="zh-CN" dirty="0">
              <a:ea typeface="宋体" panose="02010600030101010101" pitchFamily="2" charset="-122"/>
            </a:endParaRPr>
          </a:p>
        </p:txBody>
      </p:sp>
      <p:pic>
        <p:nvPicPr>
          <p:cNvPr id="1026" name="Object 5"/>
          <p:cNvPicPr>
            <a:picLocks noChangeAspect="1" noChangeArrowheads="1"/>
          </p:cNvPicPr>
          <p:nvPr/>
        </p:nvPicPr>
        <p:blipFill>
          <a:blip r:embed="rId1">
            <a:extLst>
              <a:ext uri="{28A0092B-C50C-407E-A947-70E740481C1C}">
                <a14:useLocalDpi xmlns:a14="http://schemas.microsoft.com/office/drawing/2010/main" val="0"/>
              </a:ext>
            </a:extLst>
          </a:blip>
          <a:srcRect r="-41" b="-76"/>
          <a:stretch>
            <a:fillRect/>
          </a:stretch>
        </p:blipFill>
        <p:spPr bwMode="auto">
          <a:xfrm>
            <a:off x="3886200" y="2438401"/>
            <a:ext cx="4114800"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检查</a:t>
            </a:r>
            <a:endParaRPr lang="zh-CN" altLang="en-US" dirty="0">
              <a:cs typeface="+mn-cs"/>
              <a:sym typeface="+mn-ea"/>
            </a:endParaRPr>
          </a:p>
        </p:txBody>
      </p:sp>
      <p:sp>
        <p:nvSpPr>
          <p:cNvPr id="17411" name="Rectangle 3"/>
          <p:cNvSpPr>
            <a:spLocks noGrp="1" noChangeArrowheads="1"/>
          </p:cNvSpPr>
          <p:nvPr>
            <p:ph idx="1"/>
          </p:nvPr>
        </p:nvSpPr>
        <p:spPr>
          <a:xfrm>
            <a:off x="2133600" y="1539876"/>
            <a:ext cx="7924800" cy="4937125"/>
          </a:xfrm>
        </p:spPr>
        <p:txBody>
          <a:bodyPr/>
          <a:lstStyle/>
          <a:p>
            <a:pPr eaLnBrk="1" hangingPunct="1"/>
            <a:r>
              <a:rPr lang="zh-CN" altLang="en-US">
                <a:ea typeface="宋体" panose="02010600030101010101" pitchFamily="2" charset="-122"/>
              </a:rPr>
              <a:t>计数</a:t>
            </a:r>
            <a:endParaRPr lang="en-GB" altLang="zh-CN">
              <a:ea typeface="宋体" panose="02010600030101010101" pitchFamily="2" charset="-122"/>
            </a:endParaRPr>
          </a:p>
        </p:txBody>
      </p:sp>
      <p:pic>
        <p:nvPicPr>
          <p:cNvPr id="17412" name="Picture 4" descr="chocolates"/>
          <p:cNvPicPr>
            <a:picLocks noChangeAspect="1" noChangeArrowheads="1"/>
          </p:cNvPicPr>
          <p:nvPr/>
        </p:nvPicPr>
        <p:blipFill>
          <a:blip r:embed="rId1">
            <a:extLst>
              <a:ext uri="{28A0092B-C50C-407E-A947-70E740481C1C}">
                <a14:useLocalDpi xmlns:a14="http://schemas.microsoft.com/office/drawing/2010/main" val="0"/>
              </a:ext>
            </a:extLst>
          </a:blip>
          <a:srcRect r="-52" b="64"/>
          <a:stretch>
            <a:fillRect/>
          </a:stretch>
        </p:blipFill>
        <p:spPr bwMode="auto">
          <a:xfrm>
            <a:off x="3048000" y="2743201"/>
            <a:ext cx="3886200"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检查</a:t>
            </a:r>
            <a:endParaRPr lang="zh-CN" altLang="en-US" dirty="0">
              <a:cs typeface="+mn-cs"/>
              <a:sym typeface="+mn-ea"/>
            </a:endParaRPr>
          </a:p>
        </p:txBody>
      </p:sp>
      <p:sp>
        <p:nvSpPr>
          <p:cNvPr id="18435" name="Rectangle 3"/>
          <p:cNvSpPr>
            <a:spLocks noGrp="1" noChangeArrowheads="1"/>
          </p:cNvSpPr>
          <p:nvPr>
            <p:ph idx="1"/>
          </p:nvPr>
        </p:nvSpPr>
        <p:spPr>
          <a:xfrm>
            <a:off x="2133600" y="1539876"/>
            <a:ext cx="7924800" cy="4937125"/>
          </a:xfrm>
        </p:spPr>
        <p:txBody>
          <a:bodyPr/>
          <a:lstStyle/>
          <a:p>
            <a:pPr eaLnBrk="1" hangingPunct="1"/>
            <a:r>
              <a:rPr lang="zh-CN" altLang="en-US">
                <a:ea typeface="宋体" panose="02010600030101010101" pitchFamily="2" charset="-122"/>
              </a:rPr>
              <a:t>表面缺陷检查</a:t>
            </a:r>
            <a:endParaRPr lang="en-GB" altLang="zh-CN">
              <a:ea typeface="宋体" panose="02010600030101010101" pitchFamily="2" charset="-122"/>
            </a:endParaRPr>
          </a:p>
        </p:txBody>
      </p:sp>
      <p:grpSp>
        <p:nvGrpSpPr>
          <p:cNvPr id="18436" name="Group 6"/>
          <p:cNvGrpSpPr/>
          <p:nvPr/>
        </p:nvGrpSpPr>
        <p:grpSpPr bwMode="auto">
          <a:xfrm>
            <a:off x="2438400" y="2438401"/>
            <a:ext cx="6934200" cy="2763839"/>
            <a:chOff x="192" y="1488"/>
            <a:chExt cx="5280" cy="2104"/>
          </a:xfrm>
        </p:grpSpPr>
        <p:pic>
          <p:nvPicPr>
            <p:cNvPr id="1843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0" y="2417"/>
              <a:ext cx="2592"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 y="1488"/>
              <a:ext cx="2976" cy="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检查</a:t>
            </a:r>
            <a:endParaRPr lang="zh-CN" altLang="en-US" dirty="0">
              <a:cs typeface="+mn-cs"/>
              <a:sym typeface="+mn-ea"/>
            </a:endParaRPr>
          </a:p>
        </p:txBody>
      </p:sp>
      <p:sp>
        <p:nvSpPr>
          <p:cNvPr id="19459" name="Rectangle 3"/>
          <p:cNvSpPr>
            <a:spLocks noGrp="1" noChangeArrowheads="1"/>
          </p:cNvSpPr>
          <p:nvPr>
            <p:ph idx="1"/>
          </p:nvPr>
        </p:nvSpPr>
        <p:spPr>
          <a:xfrm>
            <a:off x="2133600" y="1539876"/>
            <a:ext cx="7924800" cy="4937125"/>
          </a:xfrm>
        </p:spPr>
        <p:txBody>
          <a:bodyPr/>
          <a:lstStyle/>
          <a:p>
            <a:pPr eaLnBrk="1" hangingPunct="1"/>
            <a:r>
              <a:rPr lang="zh-CN" altLang="en-US">
                <a:ea typeface="宋体" panose="02010600030101010101" pitchFamily="2" charset="-122"/>
              </a:rPr>
              <a:t>表面赃污</a:t>
            </a:r>
            <a:endParaRPr lang="en-GB" altLang="zh-CN">
              <a:ea typeface="宋体" panose="02010600030101010101" pitchFamily="2" charset="-122"/>
            </a:endParaRPr>
          </a:p>
        </p:txBody>
      </p:sp>
      <p:grpSp>
        <p:nvGrpSpPr>
          <p:cNvPr id="19460" name="Group 6"/>
          <p:cNvGrpSpPr/>
          <p:nvPr/>
        </p:nvGrpSpPr>
        <p:grpSpPr bwMode="auto">
          <a:xfrm>
            <a:off x="2590800" y="2819400"/>
            <a:ext cx="6934200" cy="2625725"/>
            <a:chOff x="288" y="1632"/>
            <a:chExt cx="5043" cy="1910"/>
          </a:xfrm>
        </p:grpSpPr>
        <p:pic>
          <p:nvPicPr>
            <p:cNvPr id="1946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68" y="1632"/>
              <a:ext cx="2163" cy="1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1632"/>
              <a:ext cx="2208" cy="1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识别</a:t>
            </a:r>
            <a:endParaRPr lang="zh-CN" altLang="en-US" dirty="0">
              <a:cs typeface="+mn-cs"/>
              <a:sym typeface="+mn-ea"/>
            </a:endParaRPr>
          </a:p>
        </p:txBody>
      </p:sp>
      <p:sp>
        <p:nvSpPr>
          <p:cNvPr id="20483" name="Rectangle 3"/>
          <p:cNvSpPr>
            <a:spLocks noGrp="1" noChangeArrowheads="1"/>
          </p:cNvSpPr>
          <p:nvPr>
            <p:ph idx="1"/>
          </p:nvPr>
        </p:nvSpPr>
        <p:spPr>
          <a:xfrm>
            <a:off x="2133600" y="1539876"/>
            <a:ext cx="7924800" cy="4937125"/>
          </a:xfrm>
        </p:spPr>
        <p:txBody>
          <a:bodyPr/>
          <a:lstStyle/>
          <a:p>
            <a:pPr eaLnBrk="1" hangingPunct="1"/>
            <a:r>
              <a:rPr lang="zh-CN" altLang="en-US">
                <a:ea typeface="宋体" panose="02010600030101010101" pitchFamily="2" charset="-122"/>
              </a:rPr>
              <a:t>读取标准码</a:t>
            </a:r>
            <a:endParaRPr lang="en-GB" altLang="zh-CN">
              <a:ea typeface="宋体" panose="02010600030101010101" pitchFamily="2" charset="-122"/>
            </a:endParaRPr>
          </a:p>
        </p:txBody>
      </p:sp>
      <p:grpSp>
        <p:nvGrpSpPr>
          <p:cNvPr id="20484" name="Group 7"/>
          <p:cNvGrpSpPr/>
          <p:nvPr/>
        </p:nvGrpSpPr>
        <p:grpSpPr bwMode="auto">
          <a:xfrm>
            <a:off x="2438400" y="2514600"/>
            <a:ext cx="6781800" cy="2665413"/>
            <a:chOff x="192" y="1728"/>
            <a:chExt cx="5184" cy="2038"/>
          </a:xfrm>
        </p:grpSpPr>
        <p:pic>
          <p:nvPicPr>
            <p:cNvPr id="20485" name="Picture 4" descr="bott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 y="1728"/>
              <a:ext cx="2016" cy="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 y="2640"/>
              <a:ext cx="1200" cy="1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 y="1920"/>
              <a:ext cx="1575" cy="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识别</a:t>
            </a:r>
            <a:endParaRPr lang="zh-CN" altLang="en-US" dirty="0">
              <a:cs typeface="+mn-cs"/>
              <a:sym typeface="+mn-ea"/>
            </a:endParaRPr>
          </a:p>
        </p:txBody>
      </p:sp>
      <p:sp>
        <p:nvSpPr>
          <p:cNvPr id="21507" name="Rectangle 3"/>
          <p:cNvSpPr>
            <a:spLocks noGrp="1" noChangeArrowheads="1"/>
          </p:cNvSpPr>
          <p:nvPr>
            <p:ph idx="1"/>
          </p:nvPr>
        </p:nvSpPr>
        <p:spPr>
          <a:xfrm>
            <a:off x="2133600" y="1539876"/>
            <a:ext cx="7924800" cy="4937125"/>
          </a:xfrm>
        </p:spPr>
        <p:txBody>
          <a:bodyPr/>
          <a:lstStyle/>
          <a:p>
            <a:pPr eaLnBrk="1" hangingPunct="1"/>
            <a:r>
              <a:rPr lang="zh-CN" altLang="en-US">
                <a:ea typeface="宋体" panose="02010600030101010101" pitchFamily="2" charset="-122"/>
              </a:rPr>
              <a:t>读取字符</a:t>
            </a:r>
            <a:endParaRPr lang="en-GB" altLang="zh-CN">
              <a:ea typeface="宋体" panose="02010600030101010101" pitchFamily="2" charset="-122"/>
            </a:endParaRPr>
          </a:p>
        </p:txBody>
      </p:sp>
      <p:pic>
        <p:nvPicPr>
          <p:cNvPr id="2150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9401" y="3048001"/>
            <a:ext cx="6762751"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识别</a:t>
            </a:r>
            <a:endParaRPr lang="zh-CN" altLang="en-US" dirty="0">
              <a:cs typeface="+mn-cs"/>
              <a:sym typeface="+mn-ea"/>
            </a:endParaRPr>
          </a:p>
        </p:txBody>
      </p:sp>
      <p:sp>
        <p:nvSpPr>
          <p:cNvPr id="22531" name="Rectangle 3"/>
          <p:cNvSpPr>
            <a:spLocks noGrp="1" noChangeArrowheads="1"/>
          </p:cNvSpPr>
          <p:nvPr>
            <p:ph idx="1"/>
          </p:nvPr>
        </p:nvSpPr>
        <p:spPr>
          <a:xfrm>
            <a:off x="2133600" y="1539876"/>
            <a:ext cx="7924800" cy="4937125"/>
          </a:xfrm>
        </p:spPr>
        <p:txBody>
          <a:bodyPr/>
          <a:lstStyle/>
          <a:p>
            <a:pPr eaLnBrk="1" hangingPunct="1"/>
            <a:r>
              <a:rPr lang="zh-CN" altLang="en-US">
                <a:ea typeface="宋体" panose="02010600030101010101" pitchFamily="2" charset="-122"/>
              </a:rPr>
              <a:t>色彩识别</a:t>
            </a:r>
            <a:endParaRPr lang="en-GB" altLang="zh-CN">
              <a:ea typeface="宋体" panose="02010600030101010101" pitchFamily="2" charset="-122"/>
            </a:endParaRPr>
          </a:p>
        </p:txBody>
      </p:sp>
      <p:pic>
        <p:nvPicPr>
          <p:cNvPr id="22532" name="Picture 4" descr="A-GrapeBottleIntensity143fstop5"/>
          <p:cNvPicPr>
            <a:picLocks noChangeAspect="1" noChangeArrowheads="1"/>
          </p:cNvPicPr>
          <p:nvPr/>
        </p:nvPicPr>
        <p:blipFill>
          <a:blip r:embed="rId1">
            <a:extLst>
              <a:ext uri="{28A0092B-C50C-407E-A947-70E740481C1C}">
                <a14:useLocalDpi xmlns:a14="http://schemas.microsoft.com/office/drawing/2010/main" val="0"/>
              </a:ext>
            </a:extLst>
          </a:blip>
          <a:srcRect r="81" b="102"/>
          <a:stretch>
            <a:fillRect/>
          </a:stretch>
        </p:blipFill>
        <p:spPr bwMode="auto">
          <a:xfrm>
            <a:off x="3048000" y="3200401"/>
            <a:ext cx="33528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bwMode="auto">
          <a:xfrm>
            <a:off x="0" y="13544"/>
            <a:ext cx="12192000" cy="653541"/>
          </a:xfrm>
          <a:prstGeom prst="rect">
            <a:avLst/>
          </a:prstGeom>
          <a:solidFill>
            <a:schemeClr val="accent1"/>
          </a:solidFill>
          <a:ln>
            <a:noFill/>
          </a:ln>
        </p:spPr>
        <p:txBody>
          <a:bodyPr lIns="121907" tIns="60953" rIns="121907" bIns="60953" anchor="b"/>
          <a:lstStyle>
            <a:lvl1pPr eaLnBrk="0" hangingPunct="0">
              <a:defRPr>
                <a:solidFill>
                  <a:schemeClr val="tx1"/>
                </a:solidFill>
                <a:latin typeface="Tw Cen MT" panose="020B0602020104020603" charset="0"/>
                <a:ea typeface="宋体" panose="02010600030101010101" pitchFamily="2" charset="-122"/>
              </a:defRPr>
            </a:lvl1pPr>
            <a:lvl2pPr marL="742950" indent="-285750" eaLnBrk="0" hangingPunct="0">
              <a:defRPr>
                <a:solidFill>
                  <a:schemeClr val="tx1"/>
                </a:solidFill>
                <a:latin typeface="Tw Cen MT" panose="020B0602020104020603" charset="0"/>
                <a:ea typeface="宋体" panose="02010600030101010101" pitchFamily="2" charset="-122"/>
              </a:defRPr>
            </a:lvl2pPr>
            <a:lvl3pPr marL="1143000" indent="-228600" eaLnBrk="0" hangingPunct="0">
              <a:defRPr>
                <a:solidFill>
                  <a:schemeClr val="tx1"/>
                </a:solidFill>
                <a:latin typeface="Tw Cen MT" panose="020B0602020104020603" charset="0"/>
                <a:ea typeface="宋体" panose="02010600030101010101" pitchFamily="2" charset="-122"/>
              </a:defRPr>
            </a:lvl3pPr>
            <a:lvl4pPr marL="1600200" indent="-228600" eaLnBrk="0" hangingPunct="0">
              <a:defRPr>
                <a:solidFill>
                  <a:schemeClr val="tx1"/>
                </a:solidFill>
                <a:latin typeface="Tw Cen MT" panose="020B0602020104020603" charset="0"/>
                <a:ea typeface="宋体" panose="02010600030101010101" pitchFamily="2" charset="-122"/>
              </a:defRPr>
            </a:lvl4pPr>
            <a:lvl5pPr marL="2057400" indent="-228600" eaLnBrk="0" hangingPunct="0">
              <a:defRPr>
                <a:solidFill>
                  <a:schemeClr val="tx1"/>
                </a:solidFill>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9pPr>
          </a:lstStyle>
          <a:p>
            <a:pPr eaLnBrk="1" hangingPunct="1">
              <a:defRPr/>
            </a:pPr>
            <a:r>
              <a:rPr lang="zh-CN" altLang="en-US" sz="2665" b="1" dirty="0">
                <a:solidFill>
                  <a:schemeClr val="bg1"/>
                </a:solidFill>
                <a:latin typeface="+mj-ea"/>
                <a:ea typeface="+mj-ea"/>
              </a:rPr>
              <a:t>什么是机器视觉</a:t>
            </a:r>
            <a:r>
              <a:rPr lang="en-US" altLang="zh-CN" sz="2665" b="1" dirty="0">
                <a:solidFill>
                  <a:schemeClr val="bg1"/>
                </a:solidFill>
                <a:latin typeface="+mj-ea"/>
                <a:ea typeface="+mj-ea"/>
              </a:rPr>
              <a:t>?</a:t>
            </a:r>
            <a:endParaRPr lang="en-US" altLang="zh-CN" sz="2665" b="1" dirty="0">
              <a:solidFill>
                <a:schemeClr val="bg1"/>
              </a:solidFill>
              <a:latin typeface="+mj-ea"/>
              <a:ea typeface="+mj-ea"/>
            </a:endParaRPr>
          </a:p>
        </p:txBody>
      </p:sp>
      <p:sp>
        <p:nvSpPr>
          <p:cNvPr id="10" name="object 7"/>
          <p:cNvSpPr txBox="1">
            <a:spLocks noGrp="1"/>
          </p:cNvSpPr>
          <p:nvPr>
            <p:ph type="title"/>
          </p:nvPr>
        </p:nvSpPr>
        <p:spPr>
          <a:xfrm>
            <a:off x="1270394" y="1488614"/>
            <a:ext cx="412117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1FAECD"/>
                </a:solidFill>
                <a:latin typeface="黑体" panose="02010609060101010101" charset="-122"/>
                <a:cs typeface="黑体" panose="02010609060101010101" charset="-122"/>
              </a:rPr>
              <a:t>机器视觉是什</a:t>
            </a:r>
            <a:r>
              <a:rPr sz="2400" b="1" spc="-50" dirty="0">
                <a:solidFill>
                  <a:srgbClr val="1FAECD"/>
                </a:solidFill>
                <a:latin typeface="黑体" panose="02010609060101010101" charset="-122"/>
                <a:cs typeface="黑体" panose="02010609060101010101" charset="-122"/>
              </a:rPr>
              <a:t>么</a:t>
            </a:r>
            <a:endParaRPr sz="2400" b="1" spc="-50" dirty="0">
              <a:solidFill>
                <a:srgbClr val="1FAECD"/>
              </a:solidFill>
              <a:latin typeface="黑体" panose="02010609060101010101" charset="-122"/>
              <a:cs typeface="黑体" panose="02010609060101010101" charset="-122"/>
            </a:endParaRPr>
          </a:p>
        </p:txBody>
      </p:sp>
      <p:sp>
        <p:nvSpPr>
          <p:cNvPr id="11" name="object 8"/>
          <p:cNvSpPr txBox="1"/>
          <p:nvPr/>
        </p:nvSpPr>
        <p:spPr>
          <a:xfrm>
            <a:off x="1830230" y="2183538"/>
            <a:ext cx="8358798" cy="3314177"/>
          </a:xfrm>
          <a:prstGeom prst="rect">
            <a:avLst/>
          </a:prstGeom>
        </p:spPr>
        <p:txBody>
          <a:bodyPr vert="horz" wrap="square" lIns="0" tIns="12700" rIns="0" bIns="0" rtlCol="0">
            <a:spAutoFit/>
          </a:bodyPr>
          <a:lstStyle/>
          <a:p>
            <a:pPr marL="533400">
              <a:lnSpc>
                <a:spcPct val="200000"/>
              </a:lnSpc>
              <a:spcBef>
                <a:spcPts val="100"/>
              </a:spcBef>
            </a:pPr>
            <a:r>
              <a:rPr sz="1800" b="1" spc="-10" dirty="0" err="1">
                <a:solidFill>
                  <a:srgbClr val="1FAECD"/>
                </a:solidFill>
                <a:latin typeface="黑体" panose="02010609060101010101" charset="-122"/>
                <a:cs typeface="黑体" panose="02010609060101010101" charset="-122"/>
              </a:rPr>
              <a:t>机器视觉</a:t>
            </a:r>
            <a:r>
              <a:rPr sz="1800" spc="-5" dirty="0" err="1">
                <a:latin typeface="黑体" panose="02010609060101010101" charset="-122"/>
                <a:cs typeface="黑体" panose="02010609060101010101" charset="-122"/>
              </a:rPr>
              <a:t>就是用机器代替人眼来做测量和判断</a:t>
            </a:r>
            <a:r>
              <a:rPr sz="1800" spc="-5" dirty="0">
                <a:latin typeface="黑体" panose="02010609060101010101" charset="-122"/>
                <a:cs typeface="黑体" panose="02010609060101010101" charset="-122"/>
              </a:rPr>
              <a:t>。</a:t>
            </a:r>
            <a:endParaRPr sz="2450" dirty="0">
              <a:latin typeface="黑体" panose="02010609060101010101" charset="-122"/>
              <a:cs typeface="黑体" panose="02010609060101010101" charset="-122"/>
            </a:endParaRPr>
          </a:p>
          <a:p>
            <a:pPr marL="12700" marR="5080" indent="509905" algn="just">
              <a:lnSpc>
                <a:spcPct val="200000"/>
              </a:lnSpc>
              <a:spcBef>
                <a:spcPts val="5"/>
              </a:spcBef>
            </a:pPr>
            <a:r>
              <a:rPr sz="1800" spc="-5" dirty="0">
                <a:latin typeface="黑体" panose="02010609060101010101" charset="-122"/>
                <a:cs typeface="黑体" panose="02010609060101010101" charset="-122"/>
              </a:rPr>
              <a:t>在一些不适合于人工作业的危险工作环境或人工视觉难以满足要求的场合，常用机器视觉来替代人工视觉；同时在大批量工业生产过程中，用机器视觉检测方法可以大大提高生产效率和生产的自动化程度。可以在最快的生产线上对产</a:t>
            </a:r>
            <a:endParaRPr sz="1800" dirty="0">
              <a:latin typeface="黑体" panose="02010609060101010101" charset="-122"/>
              <a:cs typeface="黑体" panose="02010609060101010101" charset="-122"/>
            </a:endParaRPr>
          </a:p>
          <a:p>
            <a:pPr marL="12700" marR="40005">
              <a:lnSpc>
                <a:spcPct val="200000"/>
              </a:lnSpc>
              <a:spcBef>
                <a:spcPts val="260"/>
              </a:spcBef>
            </a:pPr>
            <a:r>
              <a:rPr sz="1800" dirty="0" err="1">
                <a:latin typeface="黑体" panose="02010609060101010101" charset="-122"/>
                <a:cs typeface="黑体" panose="02010609060101010101" charset="-122"/>
              </a:rPr>
              <a:t>品进行</a:t>
            </a:r>
            <a:r>
              <a:rPr sz="1800" b="1" spc="-10" dirty="0" err="1">
                <a:solidFill>
                  <a:srgbClr val="FF0000"/>
                </a:solidFill>
                <a:latin typeface="黑体" panose="02010609060101010101" charset="-122"/>
                <a:cs typeface="黑体" panose="02010609060101010101" charset="-122"/>
              </a:rPr>
              <a:t>测量、引导、检测、和识</a:t>
            </a:r>
            <a:r>
              <a:rPr sz="1800" b="1" spc="-20" dirty="0" err="1">
                <a:solidFill>
                  <a:srgbClr val="FF0000"/>
                </a:solidFill>
                <a:latin typeface="黑体" panose="02010609060101010101" charset="-122"/>
                <a:cs typeface="黑体" panose="02010609060101010101" charset="-122"/>
              </a:rPr>
              <a:t>别</a:t>
            </a:r>
            <a:r>
              <a:rPr sz="1800" spc="-5" dirty="0" err="1">
                <a:latin typeface="黑体" panose="02010609060101010101" charset="-122"/>
                <a:cs typeface="黑体" panose="02010609060101010101" charset="-122"/>
              </a:rPr>
              <a:t>，并能保质保量的完成生</a:t>
            </a:r>
            <a:r>
              <a:rPr sz="1800" spc="-15" dirty="0" err="1">
                <a:latin typeface="黑体" panose="02010609060101010101" charset="-122"/>
                <a:cs typeface="黑体" panose="02010609060101010101" charset="-122"/>
              </a:rPr>
              <a:t>产任务</a:t>
            </a:r>
            <a:r>
              <a:rPr sz="1800" spc="-15" dirty="0">
                <a:latin typeface="黑体" panose="02010609060101010101" charset="-122"/>
                <a:cs typeface="黑体" panose="02010609060101010101" charset="-122"/>
              </a:rPr>
              <a:t>。</a:t>
            </a:r>
            <a:endParaRPr lang="en-US" altLang="zh-CN" sz="1800" spc="-15" dirty="0">
              <a:latin typeface="黑体" panose="02010609060101010101" charset="-122"/>
              <a:cs typeface="黑体" panose="02010609060101010101" charset="-122"/>
            </a:endParaRPr>
          </a:p>
          <a:p>
            <a:pPr marL="12700" marR="40005">
              <a:lnSpc>
                <a:spcPct val="200000"/>
              </a:lnSpc>
              <a:spcBef>
                <a:spcPts val="260"/>
              </a:spcBef>
            </a:pPr>
            <a:endParaRPr sz="1800" dirty="0">
              <a:latin typeface="黑体" panose="02010609060101010101" charset="-122"/>
              <a:cs typeface="黑体" panose="0201060906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测量</a:t>
            </a:r>
            <a:endParaRPr lang="zh-CN" altLang="en-US" dirty="0">
              <a:cs typeface="+mn-cs"/>
              <a:sym typeface="+mn-ea"/>
            </a:endParaRPr>
          </a:p>
        </p:txBody>
      </p:sp>
      <p:sp>
        <p:nvSpPr>
          <p:cNvPr id="23555" name="Rectangle 3"/>
          <p:cNvSpPr>
            <a:spLocks noGrp="1" noChangeArrowheads="1"/>
          </p:cNvSpPr>
          <p:nvPr>
            <p:ph idx="1"/>
          </p:nvPr>
        </p:nvSpPr>
        <p:spPr>
          <a:xfrm>
            <a:off x="2133600" y="1539876"/>
            <a:ext cx="7924800" cy="4937125"/>
          </a:xfrm>
        </p:spPr>
        <p:txBody>
          <a:bodyPr/>
          <a:lstStyle/>
          <a:p>
            <a:pPr eaLnBrk="1" hangingPunct="1"/>
            <a:r>
              <a:rPr lang="zh-CN" altLang="en-US">
                <a:ea typeface="宋体" panose="02010600030101010101" pitchFamily="2" charset="-122"/>
              </a:rPr>
              <a:t>测量距离</a:t>
            </a:r>
            <a:endParaRPr lang="en-GB" altLang="zh-CN">
              <a:ea typeface="宋体" panose="02010600030101010101" pitchFamily="2" charset="-122"/>
            </a:endParaRPr>
          </a:p>
        </p:txBody>
      </p:sp>
      <p:pic>
        <p:nvPicPr>
          <p:cNvPr id="23556" name="Picture 4" descr="sparkplugfin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0400" y="2895601"/>
            <a:ext cx="48006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测量</a:t>
            </a:r>
            <a:endParaRPr lang="zh-CN" altLang="en-US" dirty="0">
              <a:cs typeface="+mn-cs"/>
              <a:sym typeface="+mn-ea"/>
            </a:endParaRPr>
          </a:p>
        </p:txBody>
      </p:sp>
      <p:sp>
        <p:nvSpPr>
          <p:cNvPr id="24579" name="Rectangle 3"/>
          <p:cNvSpPr>
            <a:spLocks noGrp="1" noChangeArrowheads="1"/>
          </p:cNvSpPr>
          <p:nvPr>
            <p:ph idx="1"/>
          </p:nvPr>
        </p:nvSpPr>
        <p:spPr>
          <a:xfrm>
            <a:off x="2133600" y="1539876"/>
            <a:ext cx="7924800" cy="4937125"/>
          </a:xfrm>
        </p:spPr>
        <p:txBody>
          <a:bodyPr/>
          <a:lstStyle/>
          <a:p>
            <a:pPr eaLnBrk="1" hangingPunct="1"/>
            <a:r>
              <a:rPr lang="zh-CN" altLang="en-US">
                <a:ea typeface="宋体" panose="02010600030101010101" pitchFamily="2" charset="-122"/>
              </a:rPr>
              <a:t>测量圆及圆弧半径</a:t>
            </a:r>
            <a:endParaRPr lang="en-GB" altLang="zh-CN">
              <a:ea typeface="宋体" panose="02010600030101010101" pitchFamily="2" charset="-122"/>
            </a:endParaRPr>
          </a:p>
        </p:txBody>
      </p:sp>
      <p:pic>
        <p:nvPicPr>
          <p:cNvPr id="24580"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0" y="2743201"/>
            <a:ext cx="3505200" cy="29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743201"/>
            <a:ext cx="3429000" cy="2992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测量</a:t>
            </a:r>
            <a:endParaRPr lang="zh-CN" altLang="en-US" dirty="0">
              <a:cs typeface="+mn-cs"/>
              <a:sym typeface="+mn-ea"/>
            </a:endParaRPr>
          </a:p>
        </p:txBody>
      </p:sp>
      <p:sp>
        <p:nvSpPr>
          <p:cNvPr id="25603" name="Rectangle 3"/>
          <p:cNvSpPr>
            <a:spLocks noGrp="1" noChangeArrowheads="1"/>
          </p:cNvSpPr>
          <p:nvPr>
            <p:ph idx="1"/>
          </p:nvPr>
        </p:nvSpPr>
        <p:spPr>
          <a:xfrm>
            <a:off x="2133600" y="1539876"/>
            <a:ext cx="7924800" cy="4937125"/>
          </a:xfrm>
        </p:spPr>
        <p:txBody>
          <a:bodyPr/>
          <a:lstStyle/>
          <a:p>
            <a:pPr eaLnBrk="1" hangingPunct="1"/>
            <a:r>
              <a:rPr lang="zh-CN" altLang="en-US">
                <a:ea typeface="宋体" panose="02010600030101010101" pitchFamily="2" charset="-122"/>
              </a:rPr>
              <a:t>检测角度</a:t>
            </a:r>
            <a:endParaRPr lang="en-GB" altLang="zh-CN">
              <a:ea typeface="宋体" panose="02010600030101010101" pitchFamily="2" charset="-122"/>
            </a:endParaRPr>
          </a:p>
        </p:txBody>
      </p:sp>
      <p:pic>
        <p:nvPicPr>
          <p:cNvPr id="2560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2401" y="2895601"/>
            <a:ext cx="3257551" cy="287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引导</a:t>
            </a:r>
            <a:endParaRPr lang="zh-CN" altLang="en-US" dirty="0">
              <a:cs typeface="+mn-cs"/>
              <a:sym typeface="+mn-ea"/>
            </a:endParaRPr>
          </a:p>
        </p:txBody>
      </p:sp>
      <p:sp>
        <p:nvSpPr>
          <p:cNvPr id="26627" name="Rectangle 3"/>
          <p:cNvSpPr>
            <a:spLocks noGrp="1" noChangeArrowheads="1"/>
          </p:cNvSpPr>
          <p:nvPr>
            <p:ph idx="1"/>
          </p:nvPr>
        </p:nvSpPr>
        <p:spPr>
          <a:xfrm>
            <a:off x="2133600" y="1539876"/>
            <a:ext cx="7924800" cy="4937125"/>
          </a:xfrm>
        </p:spPr>
        <p:txBody>
          <a:bodyPr/>
          <a:lstStyle/>
          <a:p>
            <a:pPr eaLnBrk="1" hangingPunct="1"/>
            <a:r>
              <a:rPr lang="zh-CN" altLang="en-US">
                <a:ea typeface="宋体" panose="02010600030101010101" pitchFamily="2" charset="-122"/>
              </a:rPr>
              <a:t>探测位置</a:t>
            </a:r>
            <a:endParaRPr lang="en-GB" altLang="zh-CN">
              <a:ea typeface="宋体" panose="02010600030101010101" pitchFamily="2" charset="-122"/>
            </a:endParaRPr>
          </a:p>
        </p:txBody>
      </p:sp>
      <p:pic>
        <p:nvPicPr>
          <p:cNvPr id="266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86600" y="3124201"/>
            <a:ext cx="28956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667001"/>
            <a:ext cx="3810000" cy="297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endParaRPr lang="zh-CN" altLang="en-US" dirty="0">
              <a:cs typeface="+mn-cs"/>
              <a:sym typeface="+mn-ea"/>
            </a:endParaRPr>
          </a:p>
        </p:txBody>
      </p:sp>
      <p:sp>
        <p:nvSpPr>
          <p:cNvPr id="15" name="object 7"/>
          <p:cNvSpPr txBox="1"/>
          <p:nvPr/>
        </p:nvSpPr>
        <p:spPr>
          <a:xfrm>
            <a:off x="4090486" y="2988610"/>
            <a:ext cx="3625215" cy="848360"/>
          </a:xfrm>
          <a:prstGeom prst="rect">
            <a:avLst/>
          </a:prstGeom>
        </p:spPr>
        <p:txBody>
          <a:bodyPr vert="horz" wrap="square" lIns="0" tIns="12700"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869315" marR="0" lvl="0" indent="-857250" defTabSz="914400" eaLnBrk="1" fontAlgn="auto" latinLnBrk="0" hangingPunct="1">
              <a:lnSpc>
                <a:spcPct val="100000"/>
              </a:lnSpc>
              <a:spcBef>
                <a:spcPts val="100"/>
              </a:spcBef>
              <a:spcAft>
                <a:spcPts val="0"/>
              </a:spcAft>
              <a:buClrTx/>
              <a:buSzPct val="96000"/>
              <a:buFontTx/>
              <a:buAutoNum type="arabicPlain"/>
              <a:tabLst>
                <a:tab pos="869950" algn="l"/>
              </a:tabLst>
              <a:defRPr/>
            </a:pPr>
            <a:r>
              <a:rPr kumimoji="0" lang="zh-CN" altLang="en-US" sz="2700" b="0" i="0" u="heavy" strike="noStrike" kern="0" cap="none" spc="-25" normalizeH="0" baseline="0" noProof="0">
                <a:ln>
                  <a:noFill/>
                </a:ln>
                <a:solidFill>
                  <a:srgbClr val="FF8119"/>
                </a:solidFill>
                <a:effectLst/>
                <a:uLnTx/>
                <a:uFill>
                  <a:solidFill>
                    <a:srgbClr val="FF8119"/>
                  </a:solidFill>
                </a:uFill>
                <a:latin typeface="黑体" panose="02010609060101010101" charset="-122"/>
                <a:ea typeface="宋体" panose="02010600030101010101" pitchFamily="2" charset="-122"/>
                <a:hlinkClick r:id="rId1" action="ppaction://hlinksldjump"/>
              </a:rPr>
              <a:t>简介</a:t>
            </a:r>
            <a:endParaRPr kumimoji="0" lang="zh-CN" altLang="en-US" sz="2700" b="0" i="0" u="none" strike="noStrike" kern="0" cap="none" spc="0" normalizeH="0" baseline="0" noProof="0">
              <a:ln>
                <a:noFill/>
              </a:ln>
              <a:solidFill>
                <a:srgbClr val="2DA2BF"/>
              </a:solidFill>
              <a:effectLst/>
              <a:uLnTx/>
              <a:uFillTx/>
              <a:latin typeface="黑体" panose="02010609060101010101" charset="-122"/>
              <a:ea typeface="宋体" panose="02010600030101010101" pitchFamily="2" charset="-122"/>
            </a:endParaRPr>
          </a:p>
          <a:p>
            <a:pPr marL="869315" marR="0" lvl="0" indent="-857250" defTabSz="914400" eaLnBrk="1" fontAlgn="auto" latinLnBrk="0" hangingPunct="1">
              <a:lnSpc>
                <a:spcPct val="100000"/>
              </a:lnSpc>
              <a:spcBef>
                <a:spcPts val="0"/>
              </a:spcBef>
              <a:spcAft>
                <a:spcPts val="0"/>
              </a:spcAft>
              <a:buClrTx/>
              <a:buSzPct val="96000"/>
              <a:buFontTx/>
              <a:buAutoNum type="arabicPlain"/>
              <a:tabLst>
                <a:tab pos="869950" algn="l"/>
              </a:tabLst>
              <a:defRPr/>
            </a:pPr>
            <a:r>
              <a:rPr kumimoji="0" lang="zh-CN" altLang="en-US" sz="2700" b="0" i="0" u="heavy" strike="noStrike" kern="0" cap="none" spc="-10" normalizeH="0" baseline="0" noProof="0">
                <a:ln>
                  <a:noFill/>
                </a:ln>
                <a:solidFill>
                  <a:srgbClr val="FF8119"/>
                </a:solidFill>
                <a:effectLst/>
                <a:uLnTx/>
                <a:uFill>
                  <a:solidFill>
                    <a:srgbClr val="FF8119"/>
                  </a:solidFill>
                </a:uFill>
                <a:latin typeface="黑体" panose="02010609060101010101" charset="-122"/>
                <a:ea typeface="宋体" panose="02010600030101010101" pitchFamily="2" charset="-122"/>
                <a:hlinkClick r:id="rId2" action="ppaction://hlinksldjump"/>
              </a:rPr>
              <a:t>与普通相机的区别</a:t>
            </a:r>
            <a:endParaRPr kumimoji="0" lang="zh-CN" altLang="en-US" sz="2700" b="0" i="0" u="none" strike="noStrike" kern="0" cap="none" spc="0" normalizeH="0" baseline="0" noProof="0">
              <a:ln>
                <a:noFill/>
              </a:ln>
              <a:solidFill>
                <a:srgbClr val="2DA2BF"/>
              </a:solidFill>
              <a:effectLst/>
              <a:uLnTx/>
              <a:uFillTx/>
              <a:latin typeface="黑体" panose="02010609060101010101" charset="-122"/>
              <a:ea typeface="宋体" panose="02010600030101010101" pitchFamily="2" charset="-122"/>
            </a:endParaRPr>
          </a:p>
        </p:txBody>
      </p:sp>
      <p:sp>
        <p:nvSpPr>
          <p:cNvPr id="16" name="object 8"/>
          <p:cNvSpPr txBox="1"/>
          <p:nvPr/>
        </p:nvSpPr>
        <p:spPr>
          <a:xfrm>
            <a:off x="4090486" y="3811570"/>
            <a:ext cx="2253615" cy="1259840"/>
          </a:xfrm>
          <a:prstGeom prst="rect">
            <a:avLst/>
          </a:prstGeom>
        </p:spPr>
        <p:txBody>
          <a:bodyPr vert="horz" wrap="square" lIns="0" tIns="12700" rIns="0" bIns="0" rtlCol="0">
            <a:spAutoFit/>
          </a:bodyPr>
          <a:lstStyle/>
          <a:p>
            <a:pPr marL="869315" indent="-857250">
              <a:spcBef>
                <a:spcPts val="100"/>
              </a:spcBef>
              <a:buSzPct val="96000"/>
              <a:buFontTx/>
              <a:buAutoNum type="arabicPlain" startAt="3"/>
              <a:tabLst>
                <a:tab pos="869950" algn="l"/>
              </a:tabLst>
            </a:pPr>
            <a:r>
              <a:rPr sz="2700" u="heavy" kern="0" spc="-25" dirty="0">
                <a:solidFill>
                  <a:srgbClr val="FF8119"/>
                </a:solidFill>
                <a:uFill>
                  <a:solidFill>
                    <a:srgbClr val="FF8119"/>
                  </a:solidFill>
                </a:uFill>
                <a:latin typeface="黑体" panose="02010609060101010101" charset="-122"/>
                <a:cs typeface="黑体" panose="02010609060101010101" charset="-122"/>
                <a:hlinkClick r:id="rId3" action="ppaction://hlinksldjump"/>
              </a:rPr>
              <a:t>分类</a:t>
            </a:r>
            <a:endParaRPr sz="2700" kern="0" dirty="0">
              <a:solidFill>
                <a:sysClr val="windowText" lastClr="000000"/>
              </a:solidFill>
              <a:latin typeface="黑体" panose="02010609060101010101" charset="-122"/>
              <a:cs typeface="黑体" panose="02010609060101010101" charset="-122"/>
            </a:endParaRPr>
          </a:p>
          <a:p>
            <a:pPr marL="869315" indent="-857250">
              <a:buSzPct val="96000"/>
              <a:buFontTx/>
              <a:buAutoNum type="arabicPlain" startAt="3"/>
              <a:tabLst>
                <a:tab pos="869950" algn="l"/>
              </a:tabLst>
            </a:pPr>
            <a:r>
              <a:rPr sz="2700" u="heavy" kern="0" spc="-15" dirty="0">
                <a:solidFill>
                  <a:srgbClr val="FF8119"/>
                </a:solidFill>
                <a:uFill>
                  <a:solidFill>
                    <a:srgbClr val="FF8119"/>
                  </a:solidFill>
                </a:uFill>
                <a:latin typeface="黑体" panose="02010609060101010101" charset="-122"/>
                <a:cs typeface="黑体" panose="02010609060101010101" charset="-122"/>
                <a:hlinkClick r:id="rId4" action="ppaction://hlinksldjump"/>
              </a:rPr>
              <a:t>主要参数</a:t>
            </a:r>
            <a:endParaRPr sz="2700" kern="0" dirty="0">
              <a:solidFill>
                <a:sysClr val="windowText" lastClr="000000"/>
              </a:solidFill>
              <a:latin typeface="黑体" panose="02010609060101010101" charset="-122"/>
              <a:cs typeface="黑体" panose="02010609060101010101" charset="-122"/>
            </a:endParaRPr>
          </a:p>
          <a:p>
            <a:pPr marL="869315" indent="-857250">
              <a:buSzPct val="96000"/>
              <a:buFontTx/>
              <a:buAutoNum type="arabicPlain" startAt="3"/>
              <a:tabLst>
                <a:tab pos="869950" algn="l"/>
              </a:tabLst>
            </a:pPr>
            <a:r>
              <a:rPr sz="2700" u="heavy" kern="0" spc="-25" dirty="0">
                <a:solidFill>
                  <a:srgbClr val="FF8119"/>
                </a:solidFill>
                <a:uFill>
                  <a:solidFill>
                    <a:srgbClr val="FF8119"/>
                  </a:solidFill>
                </a:uFill>
                <a:latin typeface="黑体" panose="02010609060101010101" charset="-122"/>
                <a:cs typeface="黑体" panose="02010609060101010101" charset="-122"/>
                <a:hlinkClick r:id="rId5" action="ppaction://hlinksldjump"/>
              </a:rPr>
              <a:t>选型</a:t>
            </a:r>
            <a:endParaRPr sz="2700" kern="0" dirty="0">
              <a:solidFill>
                <a:sysClr val="windowText" lastClr="000000"/>
              </a:solidFill>
              <a:latin typeface="黑体" panose="02010609060101010101" charset="-122"/>
              <a:cs typeface="黑体" panose="02010609060101010101" charset="-122"/>
            </a:endParaRPr>
          </a:p>
        </p:txBody>
      </p:sp>
      <p:sp>
        <p:nvSpPr>
          <p:cNvPr id="4" name="文本框 3"/>
          <p:cNvSpPr txBox="1"/>
          <p:nvPr/>
        </p:nvSpPr>
        <p:spPr>
          <a:xfrm>
            <a:off x="3859490" y="1475760"/>
            <a:ext cx="2236510" cy="707886"/>
          </a:xfrm>
          <a:prstGeom prst="rect">
            <a:avLst/>
          </a:prstGeom>
          <a:noFill/>
        </p:spPr>
        <p:txBody>
          <a:bodyPr wrap="none" rtlCol="0">
            <a:spAutoFit/>
          </a:bodyPr>
          <a:lstStyle/>
          <a:p>
            <a:r>
              <a:rPr lang="zh-CN" altLang="en-US" sz="4000" dirty="0"/>
              <a:t>工业相机</a:t>
            </a:r>
            <a:endParaRPr lang="zh-CN" altLang="en-US" sz="4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工业相机</a:t>
            </a:r>
            <a:endParaRPr lang="zh-CN" altLang="en-US" dirty="0">
              <a:cs typeface="+mn-cs"/>
              <a:sym typeface="+mn-ea"/>
            </a:endParaRPr>
          </a:p>
        </p:txBody>
      </p:sp>
      <p:sp>
        <p:nvSpPr>
          <p:cNvPr id="8" name="object 7"/>
          <p:cNvSpPr txBox="1"/>
          <p:nvPr/>
        </p:nvSpPr>
        <p:spPr>
          <a:xfrm>
            <a:off x="1880908" y="1731446"/>
            <a:ext cx="3692525" cy="1671320"/>
          </a:xfrm>
          <a:prstGeom prst="rect">
            <a:avLst/>
          </a:prstGeom>
        </p:spPr>
        <p:txBody>
          <a:bodyPr vert="horz" wrap="square" lIns="0" tIns="12700" rIns="0" bIns="0" rtlCol="0">
            <a:spAutoFit/>
          </a:bodyPr>
          <a:lstStyle/>
          <a:p>
            <a:pPr marL="12700" marR="5080" indent="457200">
              <a:lnSpc>
                <a:spcPct val="100000"/>
              </a:lnSpc>
              <a:spcBef>
                <a:spcPts val="100"/>
              </a:spcBef>
            </a:pPr>
            <a:r>
              <a:rPr sz="1800" dirty="0">
                <a:solidFill>
                  <a:srgbClr val="2DA2BF"/>
                </a:solidFill>
                <a:latin typeface="黑体" panose="02010609060101010101" charset="-122"/>
                <a:cs typeface="黑体" panose="02010609060101010101" charset="-122"/>
              </a:rPr>
              <a:t>工业相机</a:t>
            </a:r>
            <a:r>
              <a:rPr sz="1800" dirty="0">
                <a:latin typeface="黑体" panose="02010609060101010101" charset="-122"/>
                <a:cs typeface="黑体" panose="02010609060101010101" charset="-122"/>
              </a:rPr>
              <a:t>（俗称：工业摄像机</a:t>
            </a:r>
            <a:r>
              <a:rPr sz="1800" spc="-50" dirty="0">
                <a:latin typeface="黑体" panose="02010609060101010101" charset="-122"/>
                <a:cs typeface="黑体" panose="02010609060101010101" charset="-122"/>
              </a:rPr>
              <a:t>）</a:t>
            </a:r>
            <a:r>
              <a:rPr sz="1800" dirty="0">
                <a:latin typeface="黑体" panose="02010609060101010101" charset="-122"/>
                <a:cs typeface="黑体" panose="02010609060101010101" charset="-122"/>
              </a:rPr>
              <a:t>是</a:t>
            </a:r>
            <a:r>
              <a:rPr sz="1800" b="1" spc="-10" dirty="0">
                <a:latin typeface="黑体" panose="02010609060101010101" charset="-122"/>
                <a:cs typeface="黑体" panose="02010609060101010101" charset="-122"/>
              </a:rPr>
              <a:t>机器视觉系</a:t>
            </a:r>
            <a:r>
              <a:rPr sz="1800" b="1" spc="-20" dirty="0">
                <a:latin typeface="黑体" panose="02010609060101010101" charset="-122"/>
                <a:cs typeface="黑体" panose="02010609060101010101" charset="-122"/>
              </a:rPr>
              <a:t>统</a:t>
            </a:r>
            <a:r>
              <a:rPr sz="1800" spc="-10" dirty="0">
                <a:latin typeface="黑体" panose="02010609060101010101" charset="-122"/>
                <a:cs typeface="黑体" panose="02010609060101010101" charset="-122"/>
              </a:rPr>
              <a:t>的重要组成部分，其</a:t>
            </a:r>
            <a:r>
              <a:rPr sz="1800" dirty="0">
                <a:latin typeface="黑体" panose="02010609060101010101" charset="-122"/>
                <a:cs typeface="黑体" panose="02010609060101010101" charset="-122"/>
              </a:rPr>
              <a:t>最本质的功能就是通过CCD或CMOS</a:t>
            </a:r>
            <a:r>
              <a:rPr sz="1800" spc="-50" dirty="0">
                <a:latin typeface="黑体" panose="02010609060101010101" charset="-122"/>
                <a:cs typeface="黑体" panose="02010609060101010101" charset="-122"/>
              </a:rPr>
              <a:t>成</a:t>
            </a:r>
            <a:r>
              <a:rPr sz="1800" spc="-5" dirty="0">
                <a:latin typeface="黑体" panose="02010609060101010101" charset="-122"/>
                <a:cs typeface="黑体" panose="02010609060101010101" charset="-122"/>
              </a:rPr>
              <a:t>像传感器将镜头产生的光信号转变为有序的电信号，并将这些信息通过相应接口传送到计算机主机。</a:t>
            </a:r>
            <a:endParaRPr sz="1800" dirty="0">
              <a:latin typeface="黑体" panose="02010609060101010101" charset="-122"/>
              <a:cs typeface="黑体" panose="02010609060101010101" charset="-122"/>
            </a:endParaRPr>
          </a:p>
        </p:txBody>
      </p:sp>
      <p:pic>
        <p:nvPicPr>
          <p:cNvPr id="9" name="object 8"/>
          <p:cNvPicPr/>
          <p:nvPr/>
        </p:nvPicPr>
        <p:blipFill>
          <a:blip r:embed="rId1" cstate="print"/>
          <a:stretch>
            <a:fillRect/>
          </a:stretch>
        </p:blipFill>
        <p:spPr>
          <a:xfrm>
            <a:off x="6685164" y="1731446"/>
            <a:ext cx="1857375" cy="12795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工业相机</a:t>
            </a:r>
            <a:endParaRPr lang="zh-CN" altLang="en-US" dirty="0">
              <a:cs typeface="+mn-cs"/>
              <a:sym typeface="+mn-ea"/>
            </a:endParaRPr>
          </a:p>
        </p:txBody>
      </p:sp>
      <p:sp>
        <p:nvSpPr>
          <p:cNvPr id="3" name="object 7"/>
          <p:cNvSpPr txBox="1"/>
          <p:nvPr/>
        </p:nvSpPr>
        <p:spPr>
          <a:xfrm>
            <a:off x="2601574" y="1623979"/>
            <a:ext cx="29972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DA2BF"/>
                </a:solidFill>
                <a:latin typeface="黑体" panose="02010609060101010101" charset="-122"/>
                <a:cs typeface="黑体" panose="02010609060101010101" charset="-122"/>
              </a:rPr>
              <a:t>工业相机与普通相机的区别：</a:t>
            </a:r>
            <a:endParaRPr sz="1800" dirty="0">
              <a:latin typeface="黑体" panose="02010609060101010101" charset="-122"/>
              <a:cs typeface="黑体" panose="02010609060101010101" charset="-122"/>
            </a:endParaRPr>
          </a:p>
        </p:txBody>
      </p:sp>
      <p:graphicFrame>
        <p:nvGraphicFramePr>
          <p:cNvPr id="4" name="object 8"/>
          <p:cNvGraphicFramePr>
            <a:graphicFrameLocks noGrp="1"/>
          </p:cNvGraphicFramePr>
          <p:nvPr/>
        </p:nvGraphicFramePr>
        <p:xfrm>
          <a:off x="2945111" y="2178974"/>
          <a:ext cx="6645274" cy="3171825"/>
        </p:xfrm>
        <a:graphic>
          <a:graphicData uri="http://schemas.openxmlformats.org/drawingml/2006/table">
            <a:tbl>
              <a:tblPr firstRow="1" bandRow="1">
                <a:tableStyleId>{2D5ABB26-0587-4C30-8999-92F81FD0307C}</a:tableStyleId>
              </a:tblPr>
              <a:tblGrid>
                <a:gridCol w="1071880"/>
                <a:gridCol w="2858135"/>
                <a:gridCol w="2715259"/>
              </a:tblGrid>
              <a:tr h="370840">
                <a:tc>
                  <a:txBody>
                    <a:body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2DA2BF"/>
                    </a:solidFill>
                  </a:tcPr>
                </a:tc>
                <a:tc>
                  <a:txBody>
                    <a:bodyPr/>
                    <a:lstStyle/>
                    <a:p>
                      <a:pPr algn="ctr">
                        <a:lnSpc>
                          <a:spcPct val="100000"/>
                        </a:lnSpc>
                        <a:spcBef>
                          <a:spcPts val="180"/>
                        </a:spcBef>
                      </a:pPr>
                      <a:r>
                        <a:rPr sz="1800" b="1" spc="-10" dirty="0">
                          <a:solidFill>
                            <a:srgbClr val="FFFFFF"/>
                          </a:solidFill>
                          <a:latin typeface="黑体" panose="02010609060101010101" charset="-122"/>
                          <a:cs typeface="黑体" panose="02010609060101010101" charset="-122"/>
                        </a:rPr>
                        <a:t>工业相</a:t>
                      </a:r>
                      <a:r>
                        <a:rPr sz="1800" b="1" spc="-60" dirty="0">
                          <a:solidFill>
                            <a:srgbClr val="FFFFFF"/>
                          </a:solidFill>
                          <a:latin typeface="黑体" panose="02010609060101010101" charset="-122"/>
                          <a:cs typeface="黑体" panose="02010609060101010101" charset="-122"/>
                        </a:rPr>
                        <a:t>机</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2DA2BF"/>
                    </a:solidFill>
                  </a:tcPr>
                </a:tc>
                <a:tc>
                  <a:txBody>
                    <a:bodyPr/>
                    <a:lstStyle/>
                    <a:p>
                      <a:pPr algn="ctr">
                        <a:lnSpc>
                          <a:spcPct val="100000"/>
                        </a:lnSpc>
                        <a:spcBef>
                          <a:spcPts val="180"/>
                        </a:spcBef>
                      </a:pPr>
                      <a:r>
                        <a:rPr sz="1800" b="1" spc="-10" dirty="0">
                          <a:solidFill>
                            <a:srgbClr val="FFFFFF"/>
                          </a:solidFill>
                          <a:latin typeface="黑体" panose="02010609060101010101" charset="-122"/>
                          <a:cs typeface="黑体" panose="02010609060101010101" charset="-122"/>
                        </a:rPr>
                        <a:t>普通相</a:t>
                      </a:r>
                      <a:r>
                        <a:rPr sz="1800" b="1" spc="-60" dirty="0">
                          <a:solidFill>
                            <a:srgbClr val="FFFFFF"/>
                          </a:solidFill>
                          <a:latin typeface="黑体" panose="02010609060101010101" charset="-122"/>
                          <a:cs typeface="黑体" panose="02010609060101010101" charset="-122"/>
                        </a:rPr>
                        <a:t>机</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2DA2BF"/>
                    </a:solidFill>
                  </a:tcPr>
                </a:tc>
              </a:tr>
              <a:tr h="370205">
                <a:tc>
                  <a:txBody>
                    <a:bodyPr/>
                    <a:lstStyle/>
                    <a:p>
                      <a:pPr marL="635" algn="ctr">
                        <a:lnSpc>
                          <a:spcPct val="100000"/>
                        </a:lnSpc>
                        <a:spcBef>
                          <a:spcPts val="200"/>
                        </a:spcBef>
                      </a:pPr>
                      <a:r>
                        <a:rPr sz="1600" spc="-30" dirty="0">
                          <a:latin typeface="黑体" panose="02010609060101010101" charset="-122"/>
                          <a:cs typeface="黑体" panose="02010609060101010101" charset="-122"/>
                        </a:rPr>
                        <a:t>结构</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E0E8"/>
                    </a:solidFill>
                  </a:tcPr>
                </a:tc>
                <a:tc>
                  <a:txBody>
                    <a:bodyPr/>
                    <a:lstStyle/>
                    <a:p>
                      <a:pPr algn="ctr">
                        <a:lnSpc>
                          <a:spcPct val="100000"/>
                        </a:lnSpc>
                        <a:spcBef>
                          <a:spcPts val="200"/>
                        </a:spcBef>
                      </a:pPr>
                      <a:r>
                        <a:rPr sz="1600" spc="-10" dirty="0">
                          <a:latin typeface="黑体" panose="02010609060101010101" charset="-122"/>
                          <a:cs typeface="黑体" panose="02010609060101010101" charset="-122"/>
                        </a:rPr>
                        <a:t>结</a:t>
                      </a:r>
                      <a:r>
                        <a:rPr sz="1600" spc="-25" dirty="0">
                          <a:latin typeface="黑体" panose="02010609060101010101" charset="-122"/>
                          <a:cs typeface="黑体" panose="02010609060101010101" charset="-122"/>
                        </a:rPr>
                        <a:t>构紧</a:t>
                      </a:r>
                      <a:r>
                        <a:rPr sz="1600" spc="-20" dirty="0">
                          <a:latin typeface="黑体" panose="02010609060101010101" charset="-122"/>
                          <a:cs typeface="黑体" panose="02010609060101010101" charset="-122"/>
                        </a:rPr>
                        <a:t>凑，</a:t>
                      </a:r>
                      <a:r>
                        <a:rPr sz="1600" spc="-25" dirty="0">
                          <a:solidFill>
                            <a:srgbClr val="FF0000"/>
                          </a:solidFill>
                          <a:latin typeface="黑体" panose="02010609060101010101" charset="-122"/>
                          <a:cs typeface="黑体" panose="02010609060101010101" charset="-122"/>
                        </a:rPr>
                        <a:t>易于</a:t>
                      </a:r>
                      <a:r>
                        <a:rPr sz="1600" spc="-30" dirty="0">
                          <a:solidFill>
                            <a:srgbClr val="FF0000"/>
                          </a:solidFill>
                          <a:latin typeface="黑体" panose="02010609060101010101" charset="-122"/>
                          <a:cs typeface="黑体" panose="02010609060101010101" charset="-122"/>
                        </a:rPr>
                        <a:t>安装</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E0E8"/>
                    </a:solidFill>
                  </a:tcPr>
                </a:tc>
                <a:tc>
                  <a:txBody>
                    <a:bodyPr/>
                    <a:lstStyle/>
                    <a:p>
                      <a:pPr algn="ctr">
                        <a:lnSpc>
                          <a:spcPct val="100000"/>
                        </a:lnSpc>
                        <a:spcBef>
                          <a:spcPts val="200"/>
                        </a:spcBef>
                      </a:pPr>
                      <a:r>
                        <a:rPr sz="1600" spc="-10" dirty="0">
                          <a:solidFill>
                            <a:srgbClr val="FF0000"/>
                          </a:solidFill>
                          <a:latin typeface="黑体" panose="02010609060101010101" charset="-122"/>
                          <a:cs typeface="黑体" panose="02010609060101010101" charset="-122"/>
                        </a:rPr>
                        <a:t>不</a:t>
                      </a:r>
                      <a:r>
                        <a:rPr sz="1600" spc="-25" dirty="0">
                          <a:solidFill>
                            <a:srgbClr val="FF0000"/>
                          </a:solidFill>
                          <a:latin typeface="黑体" panose="02010609060101010101" charset="-122"/>
                          <a:cs typeface="黑体" panose="02010609060101010101" charset="-122"/>
                        </a:rPr>
                        <a:t>易安</a:t>
                      </a:r>
                      <a:r>
                        <a:rPr sz="1600" spc="-50" dirty="0">
                          <a:solidFill>
                            <a:srgbClr val="FF0000"/>
                          </a:solidFill>
                          <a:latin typeface="黑体" panose="02010609060101010101" charset="-122"/>
                          <a:cs typeface="黑体" panose="02010609060101010101" charset="-122"/>
                        </a:rPr>
                        <a:t>装</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E0E8"/>
                    </a:solidFill>
                  </a:tcPr>
                </a:tc>
              </a:tr>
              <a:tr h="370205">
                <a:tc>
                  <a:txBody>
                    <a:bodyPr/>
                    <a:lstStyle/>
                    <a:p>
                      <a:pPr algn="ctr">
                        <a:lnSpc>
                          <a:spcPct val="100000"/>
                        </a:lnSpc>
                        <a:spcBef>
                          <a:spcPts val="200"/>
                        </a:spcBef>
                      </a:pPr>
                      <a:r>
                        <a:rPr sz="1600" spc="-10" dirty="0">
                          <a:latin typeface="黑体" panose="02010609060101010101" charset="-122"/>
                          <a:cs typeface="黑体" panose="02010609060101010101" charset="-122"/>
                        </a:rPr>
                        <a:t>稳</a:t>
                      </a:r>
                      <a:r>
                        <a:rPr sz="1600" spc="-25" dirty="0">
                          <a:latin typeface="黑体" panose="02010609060101010101" charset="-122"/>
                          <a:cs typeface="黑体" panose="02010609060101010101" charset="-122"/>
                        </a:rPr>
                        <a:t>定</a:t>
                      </a:r>
                      <a:r>
                        <a:rPr sz="1600" spc="-50" dirty="0">
                          <a:latin typeface="黑体" panose="02010609060101010101" charset="-122"/>
                          <a:cs typeface="黑体" panose="02010609060101010101" charset="-122"/>
                        </a:rPr>
                        <a:t>性</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algn="ctr">
                        <a:lnSpc>
                          <a:spcPct val="100000"/>
                        </a:lnSpc>
                        <a:spcBef>
                          <a:spcPts val="200"/>
                        </a:spcBef>
                      </a:pPr>
                      <a:r>
                        <a:rPr sz="1600" spc="-10" dirty="0">
                          <a:solidFill>
                            <a:srgbClr val="FF0000"/>
                          </a:solidFill>
                          <a:latin typeface="黑体" panose="02010609060101010101" charset="-122"/>
                          <a:cs typeface="黑体" panose="02010609060101010101" charset="-122"/>
                        </a:rPr>
                        <a:t>高</a:t>
                      </a:r>
                      <a:r>
                        <a:rPr sz="1600" spc="-25" dirty="0">
                          <a:latin typeface="黑体" panose="02010609060101010101" charset="-122"/>
                          <a:cs typeface="黑体" panose="02010609060101010101" charset="-122"/>
                        </a:rPr>
                        <a:t>，工</a:t>
                      </a:r>
                      <a:r>
                        <a:rPr sz="1600" spc="-10" dirty="0">
                          <a:latin typeface="黑体" panose="02010609060101010101" charset="-122"/>
                          <a:cs typeface="黑体" panose="02010609060101010101" charset="-122"/>
                        </a:rPr>
                        <a:t>作</a:t>
                      </a:r>
                      <a:r>
                        <a:rPr sz="1600" spc="-25" dirty="0">
                          <a:latin typeface="黑体" panose="02010609060101010101" charset="-122"/>
                          <a:cs typeface="黑体" panose="02010609060101010101" charset="-122"/>
                        </a:rPr>
                        <a:t>时间</a:t>
                      </a:r>
                      <a:r>
                        <a:rPr sz="1600" spc="-50" dirty="0">
                          <a:latin typeface="黑体" panose="02010609060101010101" charset="-122"/>
                          <a:cs typeface="黑体" panose="02010609060101010101" charset="-122"/>
                        </a:rPr>
                        <a:t>长</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algn="ctr">
                        <a:lnSpc>
                          <a:spcPct val="100000"/>
                        </a:lnSpc>
                        <a:spcBef>
                          <a:spcPts val="200"/>
                        </a:spcBef>
                      </a:pPr>
                      <a:r>
                        <a:rPr sz="1600" spc="-10" dirty="0">
                          <a:solidFill>
                            <a:srgbClr val="FF0000"/>
                          </a:solidFill>
                          <a:latin typeface="黑体" panose="02010609060101010101" charset="-122"/>
                          <a:cs typeface="黑体" panose="02010609060101010101" charset="-122"/>
                        </a:rPr>
                        <a:t>低</a:t>
                      </a:r>
                      <a:r>
                        <a:rPr sz="1600" spc="-25" dirty="0">
                          <a:latin typeface="黑体" panose="02010609060101010101" charset="-122"/>
                          <a:cs typeface="黑体" panose="02010609060101010101" charset="-122"/>
                        </a:rPr>
                        <a:t>，工</a:t>
                      </a:r>
                      <a:r>
                        <a:rPr sz="1600" spc="-10" dirty="0">
                          <a:latin typeface="黑体" panose="02010609060101010101" charset="-122"/>
                          <a:cs typeface="黑体" panose="02010609060101010101" charset="-122"/>
                        </a:rPr>
                        <a:t>作</a:t>
                      </a:r>
                      <a:r>
                        <a:rPr sz="1600" spc="-25" dirty="0">
                          <a:latin typeface="黑体" panose="02010609060101010101" charset="-122"/>
                          <a:cs typeface="黑体" panose="02010609060101010101" charset="-122"/>
                        </a:rPr>
                        <a:t>时间</a:t>
                      </a:r>
                      <a:r>
                        <a:rPr sz="1600" spc="-50" dirty="0">
                          <a:latin typeface="黑体" panose="02010609060101010101" charset="-122"/>
                          <a:cs typeface="黑体" panose="02010609060101010101" charset="-122"/>
                        </a:rPr>
                        <a:t>短</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r>
              <a:tr h="370205">
                <a:tc>
                  <a:txBody>
                    <a:bodyPr/>
                    <a:lstStyle/>
                    <a:p>
                      <a:pPr marL="1270" algn="ctr">
                        <a:lnSpc>
                          <a:spcPct val="100000"/>
                        </a:lnSpc>
                        <a:spcBef>
                          <a:spcPts val="200"/>
                        </a:spcBef>
                      </a:pPr>
                      <a:r>
                        <a:rPr sz="1600" spc="-10" dirty="0">
                          <a:latin typeface="黑体" panose="02010609060101010101" charset="-122"/>
                          <a:cs typeface="黑体" panose="02010609060101010101" charset="-122"/>
                        </a:rPr>
                        <a:t>快</a:t>
                      </a:r>
                      <a:r>
                        <a:rPr sz="1600" spc="-25" dirty="0">
                          <a:latin typeface="黑体" panose="02010609060101010101" charset="-122"/>
                          <a:cs typeface="黑体" panose="02010609060101010101" charset="-122"/>
                        </a:rPr>
                        <a:t>门速</a:t>
                      </a:r>
                      <a:r>
                        <a:rPr sz="1600" spc="-50" dirty="0">
                          <a:latin typeface="黑体" panose="02010609060101010101" charset="-122"/>
                          <a:cs typeface="黑体" panose="02010609060101010101" charset="-122"/>
                        </a:rPr>
                        <a:t>度</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algn="ctr">
                        <a:lnSpc>
                          <a:spcPct val="100000"/>
                        </a:lnSpc>
                        <a:spcBef>
                          <a:spcPts val="200"/>
                        </a:spcBef>
                      </a:pPr>
                      <a:r>
                        <a:rPr sz="1600" spc="-10" dirty="0">
                          <a:solidFill>
                            <a:srgbClr val="FF0000"/>
                          </a:solidFill>
                          <a:latin typeface="黑体" panose="02010609060101010101" charset="-122"/>
                          <a:cs typeface="黑体" panose="02010609060101010101" charset="-122"/>
                        </a:rPr>
                        <a:t>快</a:t>
                      </a:r>
                      <a:r>
                        <a:rPr sz="1600" spc="-25" dirty="0">
                          <a:latin typeface="黑体" panose="02010609060101010101" charset="-122"/>
                          <a:cs typeface="黑体" panose="02010609060101010101" charset="-122"/>
                        </a:rPr>
                        <a:t>，可</a:t>
                      </a:r>
                      <a:r>
                        <a:rPr sz="1600" spc="-10" dirty="0">
                          <a:latin typeface="黑体" panose="02010609060101010101" charset="-122"/>
                          <a:cs typeface="黑体" panose="02010609060101010101" charset="-122"/>
                        </a:rPr>
                        <a:t>抓</a:t>
                      </a:r>
                      <a:r>
                        <a:rPr sz="1600" spc="-25" dirty="0">
                          <a:latin typeface="黑体" panose="02010609060101010101" charset="-122"/>
                          <a:cs typeface="黑体" panose="02010609060101010101" charset="-122"/>
                        </a:rPr>
                        <a:t>拍高速</a:t>
                      </a:r>
                      <a:r>
                        <a:rPr sz="1600" spc="-10" dirty="0">
                          <a:latin typeface="黑体" panose="02010609060101010101" charset="-122"/>
                          <a:cs typeface="黑体" panose="02010609060101010101" charset="-122"/>
                        </a:rPr>
                        <a:t>运</a:t>
                      </a:r>
                      <a:r>
                        <a:rPr sz="1600" spc="-25" dirty="0">
                          <a:latin typeface="黑体" panose="02010609060101010101" charset="-122"/>
                          <a:cs typeface="黑体" panose="02010609060101010101" charset="-122"/>
                        </a:rPr>
                        <a:t>动的</a:t>
                      </a:r>
                      <a:r>
                        <a:rPr sz="1600" spc="-30" dirty="0">
                          <a:latin typeface="黑体" panose="02010609060101010101" charset="-122"/>
                          <a:cs typeface="黑体" panose="02010609060101010101" charset="-122"/>
                        </a:rPr>
                        <a:t>物体</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algn="ctr">
                        <a:lnSpc>
                          <a:spcPct val="100000"/>
                        </a:lnSpc>
                        <a:spcBef>
                          <a:spcPts val="200"/>
                        </a:spcBef>
                      </a:pPr>
                      <a:r>
                        <a:rPr sz="1600" spc="-10" dirty="0">
                          <a:solidFill>
                            <a:srgbClr val="FF0000"/>
                          </a:solidFill>
                          <a:latin typeface="黑体" panose="02010609060101010101" charset="-122"/>
                          <a:cs typeface="黑体" panose="02010609060101010101" charset="-122"/>
                        </a:rPr>
                        <a:t>慢</a:t>
                      </a:r>
                      <a:r>
                        <a:rPr sz="1600" spc="-25" dirty="0">
                          <a:latin typeface="黑体" panose="02010609060101010101" charset="-122"/>
                          <a:cs typeface="黑体" panose="02010609060101010101" charset="-122"/>
                        </a:rPr>
                        <a:t>，只</a:t>
                      </a:r>
                      <a:r>
                        <a:rPr sz="1600" spc="-10" dirty="0">
                          <a:latin typeface="黑体" panose="02010609060101010101" charset="-122"/>
                          <a:cs typeface="黑体" panose="02010609060101010101" charset="-122"/>
                        </a:rPr>
                        <a:t>能</a:t>
                      </a:r>
                      <a:r>
                        <a:rPr sz="1600" spc="-25" dirty="0">
                          <a:latin typeface="黑体" panose="02010609060101010101" charset="-122"/>
                          <a:cs typeface="黑体" panose="02010609060101010101" charset="-122"/>
                        </a:rPr>
                        <a:t>拍摄静</a:t>
                      </a:r>
                      <a:r>
                        <a:rPr sz="1600" spc="-10" dirty="0">
                          <a:latin typeface="黑体" panose="02010609060101010101" charset="-122"/>
                          <a:cs typeface="黑体" panose="02010609060101010101" charset="-122"/>
                        </a:rPr>
                        <a:t>止</a:t>
                      </a:r>
                      <a:r>
                        <a:rPr sz="1600" spc="-25" dirty="0">
                          <a:latin typeface="黑体" panose="02010609060101010101" charset="-122"/>
                          <a:cs typeface="黑体" panose="02010609060101010101" charset="-122"/>
                        </a:rPr>
                        <a:t>物</a:t>
                      </a:r>
                      <a:r>
                        <a:rPr sz="1600" spc="-50" dirty="0">
                          <a:latin typeface="黑体" panose="02010609060101010101" charset="-122"/>
                          <a:cs typeface="黑体" panose="02010609060101010101" charset="-122"/>
                        </a:rPr>
                        <a:t>体</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r>
              <a:tr h="370840">
                <a:tc>
                  <a:txBody>
                    <a:bodyPr/>
                    <a:lstStyle/>
                    <a:p>
                      <a:pPr marL="1270" algn="ctr">
                        <a:lnSpc>
                          <a:spcPct val="100000"/>
                        </a:lnSpc>
                        <a:spcBef>
                          <a:spcPts val="200"/>
                        </a:spcBef>
                      </a:pPr>
                      <a:r>
                        <a:rPr sz="1600" spc="-10" dirty="0">
                          <a:latin typeface="黑体" panose="02010609060101010101" charset="-122"/>
                          <a:cs typeface="黑体" panose="02010609060101010101" charset="-122"/>
                        </a:rPr>
                        <a:t>扫</a:t>
                      </a:r>
                      <a:r>
                        <a:rPr sz="1600" spc="-25" dirty="0">
                          <a:latin typeface="黑体" panose="02010609060101010101" charset="-122"/>
                          <a:cs typeface="黑体" panose="02010609060101010101" charset="-122"/>
                        </a:rPr>
                        <a:t>描方</a:t>
                      </a:r>
                      <a:r>
                        <a:rPr sz="1600" spc="-50" dirty="0">
                          <a:latin typeface="黑体" panose="02010609060101010101" charset="-122"/>
                          <a:cs typeface="黑体" panose="02010609060101010101" charset="-122"/>
                        </a:rPr>
                        <a:t>式</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algn="ctr">
                        <a:lnSpc>
                          <a:spcPct val="100000"/>
                        </a:lnSpc>
                        <a:spcBef>
                          <a:spcPts val="200"/>
                        </a:spcBef>
                      </a:pPr>
                      <a:r>
                        <a:rPr sz="1600" spc="-10" dirty="0">
                          <a:solidFill>
                            <a:srgbClr val="FF0000"/>
                          </a:solidFill>
                          <a:latin typeface="黑体" panose="02010609060101010101" charset="-122"/>
                          <a:cs typeface="黑体" panose="02010609060101010101" charset="-122"/>
                        </a:rPr>
                        <a:t>逐</a:t>
                      </a:r>
                      <a:r>
                        <a:rPr sz="1600" spc="-25" dirty="0">
                          <a:solidFill>
                            <a:srgbClr val="FF0000"/>
                          </a:solidFill>
                          <a:latin typeface="黑体" panose="02010609060101010101" charset="-122"/>
                          <a:cs typeface="黑体" panose="02010609060101010101" charset="-122"/>
                        </a:rPr>
                        <a:t>行扫</a:t>
                      </a:r>
                      <a:r>
                        <a:rPr sz="1600" spc="-50" dirty="0">
                          <a:solidFill>
                            <a:srgbClr val="FF0000"/>
                          </a:solidFill>
                          <a:latin typeface="黑体" panose="02010609060101010101" charset="-122"/>
                          <a:cs typeface="黑体" panose="02010609060101010101" charset="-122"/>
                        </a:rPr>
                        <a:t>描</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algn="ctr">
                        <a:lnSpc>
                          <a:spcPct val="100000"/>
                        </a:lnSpc>
                        <a:spcBef>
                          <a:spcPts val="200"/>
                        </a:spcBef>
                      </a:pPr>
                      <a:r>
                        <a:rPr sz="1600" spc="-20" dirty="0">
                          <a:solidFill>
                            <a:srgbClr val="FF0000"/>
                          </a:solidFill>
                          <a:latin typeface="黑体" panose="02010609060101010101" charset="-122"/>
                          <a:cs typeface="黑体" panose="02010609060101010101" charset="-122"/>
                        </a:rPr>
                        <a:t>隔行</a:t>
                      </a:r>
                      <a:r>
                        <a:rPr sz="1600" spc="-25" dirty="0">
                          <a:latin typeface="黑体" panose="02010609060101010101" charset="-122"/>
                          <a:cs typeface="黑体" panose="02010609060101010101" charset="-122"/>
                        </a:rPr>
                        <a:t>扫描，成像</a:t>
                      </a:r>
                      <a:r>
                        <a:rPr sz="1600" spc="-50" dirty="0">
                          <a:latin typeface="黑体" panose="02010609060101010101" charset="-122"/>
                          <a:cs typeface="黑体" panose="02010609060101010101" charset="-122"/>
                        </a:rPr>
                        <a:t>差</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r>
              <a:tr h="578485">
                <a:tc>
                  <a:txBody>
                    <a:bodyPr/>
                    <a:lstStyle/>
                    <a:p>
                      <a:pPr marL="1270" algn="ctr">
                        <a:lnSpc>
                          <a:spcPct val="100000"/>
                        </a:lnSpc>
                        <a:spcBef>
                          <a:spcPts val="200"/>
                        </a:spcBef>
                      </a:pPr>
                      <a:r>
                        <a:rPr sz="1600" spc="-30" dirty="0">
                          <a:latin typeface="黑体" panose="02010609060101010101" charset="-122"/>
                          <a:cs typeface="黑体" panose="02010609060101010101" charset="-122"/>
                        </a:rPr>
                        <a:t>帧率</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marL="1124585" marR="100330" indent="-1017270">
                        <a:lnSpc>
                          <a:spcPts val="1700"/>
                        </a:lnSpc>
                        <a:spcBef>
                          <a:spcPts val="655"/>
                        </a:spcBef>
                      </a:pPr>
                      <a:r>
                        <a:rPr sz="1600" spc="-10" dirty="0">
                          <a:solidFill>
                            <a:srgbClr val="FF0000"/>
                          </a:solidFill>
                          <a:latin typeface="黑体" panose="02010609060101010101" charset="-122"/>
                          <a:cs typeface="黑体" panose="02010609060101010101" charset="-122"/>
                        </a:rPr>
                        <a:t>高</a:t>
                      </a:r>
                      <a:r>
                        <a:rPr sz="1600" spc="-25" dirty="0">
                          <a:latin typeface="黑体" panose="02010609060101010101" charset="-122"/>
                          <a:cs typeface="黑体" panose="02010609060101010101" charset="-122"/>
                        </a:rPr>
                        <a:t>，每</a:t>
                      </a:r>
                      <a:r>
                        <a:rPr sz="1600" spc="-10" dirty="0">
                          <a:latin typeface="黑体" panose="02010609060101010101" charset="-122"/>
                          <a:cs typeface="黑体" panose="02010609060101010101" charset="-122"/>
                        </a:rPr>
                        <a:t>秒</a:t>
                      </a:r>
                      <a:r>
                        <a:rPr sz="1600" spc="-25" dirty="0">
                          <a:latin typeface="黑体" panose="02010609060101010101" charset="-122"/>
                          <a:cs typeface="黑体" panose="02010609060101010101" charset="-122"/>
                        </a:rPr>
                        <a:t>可以拍</a:t>
                      </a:r>
                      <a:r>
                        <a:rPr sz="1600" spc="-10" dirty="0">
                          <a:latin typeface="黑体" panose="02010609060101010101" charset="-122"/>
                          <a:cs typeface="黑体" panose="02010609060101010101" charset="-122"/>
                        </a:rPr>
                        <a:t>摄</a:t>
                      </a:r>
                      <a:r>
                        <a:rPr sz="1600" spc="-25" dirty="0">
                          <a:latin typeface="黑体" panose="02010609060101010101" charset="-122"/>
                          <a:cs typeface="黑体" panose="02010609060101010101" charset="-122"/>
                        </a:rPr>
                        <a:t>十幅</a:t>
                      </a:r>
                      <a:r>
                        <a:rPr sz="1600" spc="-10" dirty="0">
                          <a:latin typeface="黑体" panose="02010609060101010101" charset="-122"/>
                          <a:cs typeface="黑体" panose="02010609060101010101" charset="-122"/>
                        </a:rPr>
                        <a:t>到</a:t>
                      </a:r>
                      <a:r>
                        <a:rPr sz="1600" spc="-25" dirty="0">
                          <a:latin typeface="黑体" panose="02010609060101010101" charset="-122"/>
                          <a:cs typeface="黑体" panose="02010609060101010101" charset="-122"/>
                        </a:rPr>
                        <a:t>几</a:t>
                      </a:r>
                      <a:r>
                        <a:rPr sz="1600" spc="-50" dirty="0">
                          <a:latin typeface="黑体" panose="02010609060101010101" charset="-122"/>
                          <a:cs typeface="黑体" panose="02010609060101010101" charset="-122"/>
                        </a:rPr>
                        <a:t>百</a:t>
                      </a:r>
                      <a:r>
                        <a:rPr sz="1600" spc="-10" dirty="0">
                          <a:latin typeface="黑体" panose="02010609060101010101" charset="-122"/>
                          <a:cs typeface="黑体" panose="02010609060101010101" charset="-122"/>
                        </a:rPr>
                        <a:t>幅</a:t>
                      </a:r>
                      <a:r>
                        <a:rPr sz="1600" spc="-25" dirty="0">
                          <a:latin typeface="黑体" panose="02010609060101010101" charset="-122"/>
                          <a:cs typeface="黑体" panose="02010609060101010101" charset="-122"/>
                        </a:rPr>
                        <a:t>图</a:t>
                      </a:r>
                      <a:r>
                        <a:rPr sz="1600" spc="-50" dirty="0">
                          <a:latin typeface="黑体" panose="02010609060101010101" charset="-122"/>
                          <a:cs typeface="黑体" panose="02010609060101010101" charset="-122"/>
                        </a:rPr>
                        <a:t>片</a:t>
                      </a:r>
                      <a:endParaRPr sz="1600">
                        <a:latin typeface="黑体" panose="02010609060101010101" charset="-122"/>
                        <a:cs typeface="黑体" panose="02010609060101010101" charset="-122"/>
                      </a:endParaRPr>
                    </a:p>
                  </a:txBody>
                  <a:tcPr marL="0" marR="0" marT="831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algn="ctr">
                        <a:lnSpc>
                          <a:spcPct val="100000"/>
                        </a:lnSpc>
                        <a:spcBef>
                          <a:spcPts val="200"/>
                        </a:spcBef>
                      </a:pPr>
                      <a:r>
                        <a:rPr sz="1600" spc="-10" dirty="0">
                          <a:solidFill>
                            <a:srgbClr val="FF0000"/>
                          </a:solidFill>
                          <a:latin typeface="黑体" panose="02010609060101010101" charset="-122"/>
                          <a:cs typeface="黑体" panose="02010609060101010101" charset="-122"/>
                        </a:rPr>
                        <a:t>低</a:t>
                      </a:r>
                      <a:r>
                        <a:rPr sz="1600" spc="-10" dirty="0">
                          <a:latin typeface="黑体" panose="02010609060101010101" charset="-122"/>
                          <a:cs typeface="黑体" panose="02010609060101010101" charset="-122"/>
                        </a:rPr>
                        <a:t>，只能拍</a:t>
                      </a:r>
                      <a:r>
                        <a:rPr sz="1600" spc="-25" dirty="0">
                          <a:latin typeface="黑体" panose="02010609060101010101" charset="-122"/>
                          <a:cs typeface="黑体" panose="02010609060101010101" charset="-122"/>
                        </a:rPr>
                        <a:t>摄</a:t>
                      </a:r>
                      <a:r>
                        <a:rPr sz="1600" spc="-20" dirty="0">
                          <a:latin typeface="Lucida Sans Unicode" panose="020B0602030504020204"/>
                          <a:cs typeface="Lucida Sans Unicode" panose="020B0602030504020204"/>
                        </a:rPr>
                        <a:t>2-</a:t>
                      </a:r>
                      <a:r>
                        <a:rPr sz="1600" spc="-25" dirty="0">
                          <a:latin typeface="Lucida Sans Unicode" panose="020B0602030504020204"/>
                          <a:cs typeface="Lucida Sans Unicode" panose="020B0602030504020204"/>
                        </a:rPr>
                        <a:t>3</a:t>
                      </a:r>
                      <a:r>
                        <a:rPr sz="1600" spc="-10" dirty="0">
                          <a:latin typeface="黑体" panose="02010609060101010101" charset="-122"/>
                          <a:cs typeface="黑体" panose="02010609060101010101" charset="-122"/>
                        </a:rPr>
                        <a:t>幅图</a:t>
                      </a:r>
                      <a:r>
                        <a:rPr sz="1600" spc="-50" dirty="0">
                          <a:latin typeface="黑体" panose="02010609060101010101" charset="-122"/>
                          <a:cs typeface="黑体" panose="02010609060101010101" charset="-122"/>
                        </a:rPr>
                        <a:t>像</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r>
              <a:tr h="370205">
                <a:tc>
                  <a:txBody>
                    <a:bodyPr/>
                    <a:lstStyle/>
                    <a:p>
                      <a:pPr marL="1905" algn="ctr">
                        <a:lnSpc>
                          <a:spcPct val="100000"/>
                        </a:lnSpc>
                        <a:spcBef>
                          <a:spcPts val="200"/>
                        </a:spcBef>
                      </a:pPr>
                      <a:r>
                        <a:rPr sz="1600" spc="-10" dirty="0">
                          <a:latin typeface="黑体" panose="02010609060101010101" charset="-122"/>
                          <a:cs typeface="黑体" panose="02010609060101010101" charset="-122"/>
                        </a:rPr>
                        <a:t>光</a:t>
                      </a:r>
                      <a:r>
                        <a:rPr sz="1600" spc="-25" dirty="0">
                          <a:latin typeface="黑体" panose="02010609060101010101" charset="-122"/>
                          <a:cs typeface="黑体" panose="02010609060101010101" charset="-122"/>
                        </a:rPr>
                        <a:t>谱范</a:t>
                      </a:r>
                      <a:r>
                        <a:rPr sz="1600" spc="-50" dirty="0">
                          <a:latin typeface="黑体" panose="02010609060101010101" charset="-122"/>
                          <a:cs typeface="黑体" panose="02010609060101010101" charset="-122"/>
                        </a:rPr>
                        <a:t>围</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algn="ctr">
                        <a:lnSpc>
                          <a:spcPct val="100000"/>
                        </a:lnSpc>
                        <a:spcBef>
                          <a:spcPts val="200"/>
                        </a:spcBef>
                      </a:pPr>
                      <a:r>
                        <a:rPr sz="1600" dirty="0">
                          <a:solidFill>
                            <a:srgbClr val="DA1F28"/>
                          </a:solidFill>
                          <a:latin typeface="黑体" panose="02010609060101010101" charset="-122"/>
                          <a:cs typeface="黑体" panose="02010609060101010101" charset="-122"/>
                        </a:rPr>
                        <a:t>宽</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algn="ctr">
                        <a:lnSpc>
                          <a:spcPct val="100000"/>
                        </a:lnSpc>
                        <a:spcBef>
                          <a:spcPts val="200"/>
                        </a:spcBef>
                      </a:pPr>
                      <a:r>
                        <a:rPr sz="1600" dirty="0">
                          <a:solidFill>
                            <a:srgbClr val="DA1F28"/>
                          </a:solidFill>
                          <a:latin typeface="黑体" panose="02010609060101010101" charset="-122"/>
                          <a:cs typeface="黑体" panose="02010609060101010101" charset="-122"/>
                        </a:rPr>
                        <a:t>窄</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r>
              <a:tr h="370840">
                <a:tc>
                  <a:txBody>
                    <a:bodyPr/>
                    <a:lstStyle/>
                    <a:p>
                      <a:pPr marL="1905" algn="ctr">
                        <a:lnSpc>
                          <a:spcPct val="100000"/>
                        </a:lnSpc>
                        <a:spcBef>
                          <a:spcPts val="200"/>
                        </a:spcBef>
                      </a:pPr>
                      <a:r>
                        <a:rPr sz="1600" spc="-30" dirty="0">
                          <a:latin typeface="黑体" panose="02010609060101010101" charset="-122"/>
                          <a:cs typeface="黑体" panose="02010609060101010101" charset="-122"/>
                        </a:rPr>
                        <a:t>价格</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algn="ctr">
                        <a:lnSpc>
                          <a:spcPct val="100000"/>
                        </a:lnSpc>
                        <a:spcBef>
                          <a:spcPts val="200"/>
                        </a:spcBef>
                      </a:pPr>
                      <a:r>
                        <a:rPr sz="1600" dirty="0">
                          <a:solidFill>
                            <a:srgbClr val="DA1F28"/>
                          </a:solidFill>
                          <a:latin typeface="黑体" panose="02010609060101010101" charset="-122"/>
                          <a:cs typeface="黑体" panose="02010609060101010101" charset="-122"/>
                        </a:rPr>
                        <a:t>贵</a:t>
                      </a:r>
                      <a:endParaRPr sz="160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algn="ctr">
                        <a:lnSpc>
                          <a:spcPct val="100000"/>
                        </a:lnSpc>
                        <a:spcBef>
                          <a:spcPts val="200"/>
                        </a:spcBef>
                      </a:pPr>
                      <a:r>
                        <a:rPr sz="1600" spc="-30" dirty="0">
                          <a:solidFill>
                            <a:srgbClr val="DA1F28"/>
                          </a:solidFill>
                          <a:latin typeface="黑体" panose="02010609060101010101" charset="-122"/>
                          <a:cs typeface="黑体" panose="02010609060101010101" charset="-122"/>
                        </a:rPr>
                        <a:t>便宜</a:t>
                      </a:r>
                      <a:endParaRPr sz="1600" dirty="0">
                        <a:latin typeface="黑体" panose="02010609060101010101" charset="-122"/>
                        <a:cs typeface="黑体" panose="02010609060101010101" charset="-122"/>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工业相机</a:t>
            </a:r>
            <a:endParaRPr lang="zh-CN" altLang="en-US" dirty="0">
              <a:cs typeface="+mn-cs"/>
              <a:sym typeface="+mn-ea"/>
            </a:endParaRPr>
          </a:p>
        </p:txBody>
      </p:sp>
      <p:graphicFrame>
        <p:nvGraphicFramePr>
          <p:cNvPr id="6" name="object 7"/>
          <p:cNvGraphicFramePr>
            <a:graphicFrameLocks noGrp="1"/>
          </p:cNvGraphicFramePr>
          <p:nvPr/>
        </p:nvGraphicFramePr>
        <p:xfrm>
          <a:off x="3849165" y="2717186"/>
          <a:ext cx="3143250" cy="2641600"/>
        </p:xfrm>
        <a:graphic>
          <a:graphicData uri="http://schemas.openxmlformats.org/drawingml/2006/table">
            <a:tbl>
              <a:tblPr firstRow="1" bandRow="1"/>
              <a:tblGrid>
                <a:gridCol w="314325"/>
                <a:gridCol w="314325"/>
                <a:gridCol w="314325"/>
                <a:gridCol w="314325"/>
                <a:gridCol w="314325"/>
                <a:gridCol w="314325"/>
                <a:gridCol w="314325"/>
                <a:gridCol w="314325"/>
                <a:gridCol w="314325"/>
                <a:gridCol w="314325"/>
              </a:tblGrid>
              <a:tr h="264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lnSpc>
                          <a:spcPct val="100000"/>
                        </a:lnSpc>
                        <a:spcBef>
                          <a:spcPts val="260"/>
                        </a:spcBef>
                      </a:pPr>
                      <a:r>
                        <a:rPr sz="1050" b="1" dirty="0">
                          <a:solidFill>
                            <a:srgbClr val="FFFFFF"/>
                          </a:solidFill>
                          <a:latin typeface="Lucida Sans Unicode" panose="020B0602030504020204"/>
                          <a:cs typeface="Lucida Sans Unicode" panose="020B0602030504020204"/>
                        </a:rPr>
                        <a:t>1</a:t>
                      </a:r>
                      <a:endParaRPr sz="1050">
                        <a:latin typeface="Lucida Sans Unicode" panose="020B0602030504020204"/>
                        <a:cs typeface="Lucida Sans Unicode" panose="020B0602030504020204"/>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lnSpc>
                          <a:spcPct val="100000"/>
                        </a:lnSpc>
                        <a:spcBef>
                          <a:spcPts val="260"/>
                        </a:spcBef>
                      </a:pPr>
                      <a:r>
                        <a:rPr sz="1050" b="1" dirty="0">
                          <a:solidFill>
                            <a:srgbClr val="FFFFFF"/>
                          </a:solidFill>
                          <a:latin typeface="Lucida Sans Unicode" panose="020B0602030504020204"/>
                          <a:cs typeface="Lucida Sans Unicode" panose="020B0602030504020204"/>
                        </a:rPr>
                        <a:t>2</a:t>
                      </a:r>
                      <a:endParaRPr sz="1050">
                        <a:latin typeface="Lucida Sans Unicode" panose="020B0602030504020204"/>
                        <a:cs typeface="Lucida Sans Unicode" panose="020B0602030504020204"/>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lnSpc>
                          <a:spcPct val="100000"/>
                        </a:lnSpc>
                        <a:spcBef>
                          <a:spcPts val="260"/>
                        </a:spcBef>
                      </a:pPr>
                      <a:r>
                        <a:rPr sz="1050" b="1" dirty="0">
                          <a:solidFill>
                            <a:srgbClr val="FFFFFF"/>
                          </a:solidFill>
                          <a:latin typeface="Lucida Sans Unicode" panose="020B0602030504020204"/>
                          <a:cs typeface="Lucida Sans Unicode" panose="020B0602030504020204"/>
                        </a:rPr>
                        <a:t>3</a:t>
                      </a:r>
                      <a:endParaRPr sz="1050">
                        <a:latin typeface="Lucida Sans Unicode" panose="020B0602030504020204"/>
                        <a:cs typeface="Lucida Sans Unicode" panose="020B0602030504020204"/>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lnSpc>
                          <a:spcPct val="100000"/>
                        </a:lnSpc>
                        <a:spcBef>
                          <a:spcPts val="260"/>
                        </a:spcBef>
                      </a:pPr>
                      <a:r>
                        <a:rPr sz="1050" b="1" dirty="0">
                          <a:solidFill>
                            <a:srgbClr val="FFFFFF"/>
                          </a:solidFill>
                          <a:latin typeface="Lucida Sans Unicode" panose="020B0602030504020204"/>
                          <a:cs typeface="Lucida Sans Unicode" panose="020B0602030504020204"/>
                        </a:rPr>
                        <a:t>4</a:t>
                      </a:r>
                      <a:endParaRPr sz="1050">
                        <a:latin typeface="Lucida Sans Unicode" panose="020B0602030504020204"/>
                        <a:cs typeface="Lucida Sans Unicode" panose="020B0602030504020204"/>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lnSpc>
                          <a:spcPct val="100000"/>
                        </a:lnSpc>
                        <a:spcBef>
                          <a:spcPts val="260"/>
                        </a:spcBef>
                      </a:pPr>
                      <a:r>
                        <a:rPr sz="1050" b="1" dirty="0">
                          <a:solidFill>
                            <a:srgbClr val="FFFFFF"/>
                          </a:solidFill>
                          <a:latin typeface="Lucida Sans Unicode" panose="020B0602030504020204"/>
                          <a:cs typeface="Lucida Sans Unicode" panose="020B0602030504020204"/>
                        </a:rPr>
                        <a:t>.</a:t>
                      </a:r>
                      <a:endParaRPr sz="1050">
                        <a:latin typeface="Lucida Sans Unicode" panose="020B0602030504020204"/>
                        <a:cs typeface="Lucida Sans Unicode" panose="020B0602030504020204"/>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lnSpc>
                          <a:spcPct val="100000"/>
                        </a:lnSpc>
                        <a:spcBef>
                          <a:spcPts val="260"/>
                        </a:spcBef>
                      </a:pPr>
                      <a:r>
                        <a:rPr sz="1050" b="1" dirty="0">
                          <a:solidFill>
                            <a:srgbClr val="FFFFFF"/>
                          </a:solidFill>
                          <a:latin typeface="Lucida Sans Unicode" panose="020B0602030504020204"/>
                          <a:cs typeface="Lucida Sans Unicode" panose="020B0602030504020204"/>
                        </a:rPr>
                        <a:t>.</a:t>
                      </a:r>
                      <a:endParaRPr sz="1050">
                        <a:latin typeface="Lucida Sans Unicode" panose="020B0602030504020204"/>
                        <a:cs typeface="Lucida Sans Unicode" panose="020B0602030504020204"/>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lnSpc>
                          <a:spcPct val="100000"/>
                        </a:lnSpc>
                        <a:spcBef>
                          <a:spcPts val="260"/>
                        </a:spcBef>
                      </a:pPr>
                      <a:r>
                        <a:rPr sz="1050" b="1" dirty="0">
                          <a:solidFill>
                            <a:srgbClr val="FFFFFF"/>
                          </a:solidFill>
                          <a:latin typeface="Lucida Sans Unicode" panose="020B0602030504020204"/>
                          <a:cs typeface="Lucida Sans Unicode" panose="020B0602030504020204"/>
                        </a:rPr>
                        <a:t>.</a:t>
                      </a:r>
                      <a:endParaRPr sz="1050">
                        <a:latin typeface="Lucida Sans Unicode" panose="020B0602030504020204"/>
                        <a:cs typeface="Lucida Sans Unicode" panose="020B0602030504020204"/>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lnSpc>
                          <a:spcPct val="100000"/>
                        </a:lnSpc>
                        <a:spcBef>
                          <a:spcPts val="260"/>
                        </a:spcBef>
                      </a:pPr>
                      <a:r>
                        <a:rPr sz="1050" b="1" dirty="0">
                          <a:solidFill>
                            <a:srgbClr val="FFFFFF"/>
                          </a:solidFill>
                          <a:latin typeface="Lucida Sans Unicode" panose="020B0602030504020204"/>
                          <a:cs typeface="Lucida Sans Unicode" panose="020B0602030504020204"/>
                        </a:rPr>
                        <a:t>.</a:t>
                      </a:r>
                      <a:endParaRPr sz="1050">
                        <a:latin typeface="Lucida Sans Unicode" panose="020B0602030504020204"/>
                        <a:cs typeface="Lucida Sans Unicode" panose="020B0602030504020204"/>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lnTlToBr w="12700" cmpd="sng">
                      <a:noFill/>
                      <a:prstDash val="solid"/>
                    </a:lnTlToBr>
                    <a:lnBlToTr w="12700" cmpd="sng">
                      <a:noFill/>
                      <a:prstDash val="solid"/>
                    </a:lnBlToTr>
                    <a:solidFill>
                      <a:srgbClr val="000000"/>
                    </a:solidFill>
                  </a:tcPr>
                </a:tc>
              </a:tr>
              <a:tr h="264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lnSpc>
                          <a:spcPct val="100000"/>
                        </a:lnSpc>
                        <a:spcBef>
                          <a:spcPts val="260"/>
                        </a:spcBef>
                      </a:pPr>
                      <a:r>
                        <a:rPr sz="1050" b="1" dirty="0">
                          <a:solidFill>
                            <a:srgbClr val="FFFFFF"/>
                          </a:solidFill>
                          <a:latin typeface="Lucida Sans Unicode" panose="020B0602030504020204"/>
                          <a:cs typeface="Lucida Sans Unicode" panose="020B0602030504020204"/>
                        </a:rPr>
                        <a:t>1</a:t>
                      </a:r>
                      <a:endParaRPr sz="1050" dirty="0">
                        <a:latin typeface="Lucida Sans Unicode" panose="020B0602030504020204"/>
                        <a:cs typeface="Lucida Sans Unicode" panose="020B0602030504020204"/>
                      </a:endParaRPr>
                    </a:p>
                  </a:txBody>
                  <a:tcPr marL="0" marR="0" marT="330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r>
              <a:tr h="264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lnSpc>
                          <a:spcPct val="100000"/>
                        </a:lnSpc>
                        <a:spcBef>
                          <a:spcPts val="260"/>
                        </a:spcBef>
                      </a:pPr>
                      <a:r>
                        <a:rPr sz="1050" b="1" dirty="0">
                          <a:solidFill>
                            <a:srgbClr val="FFFFFF"/>
                          </a:solidFill>
                          <a:latin typeface="Lucida Sans Unicode" panose="020B0602030504020204"/>
                          <a:cs typeface="Lucida Sans Unicode" panose="020B0602030504020204"/>
                        </a:rPr>
                        <a:t>2</a:t>
                      </a:r>
                      <a:endParaRPr sz="1050">
                        <a:latin typeface="Lucida Sans Unicode" panose="020B0602030504020204"/>
                        <a:cs typeface="Lucida Sans Unicode" panose="020B0602030504020204"/>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r>
              <a:tr h="264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lnSpc>
                          <a:spcPct val="100000"/>
                        </a:lnSpc>
                        <a:spcBef>
                          <a:spcPts val="260"/>
                        </a:spcBef>
                      </a:pPr>
                      <a:r>
                        <a:rPr sz="1050" b="1" dirty="0">
                          <a:solidFill>
                            <a:srgbClr val="FFFFFF"/>
                          </a:solidFill>
                          <a:latin typeface="Lucida Sans Unicode" panose="020B0602030504020204"/>
                          <a:cs typeface="Lucida Sans Unicode" panose="020B0602030504020204"/>
                        </a:rPr>
                        <a:t>3</a:t>
                      </a:r>
                      <a:endParaRPr sz="1050">
                        <a:latin typeface="Lucida Sans Unicode" panose="020B0602030504020204"/>
                        <a:cs typeface="Lucida Sans Unicode" panose="020B0602030504020204"/>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r>
              <a:tr h="264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lnSpc>
                          <a:spcPct val="100000"/>
                        </a:lnSpc>
                        <a:spcBef>
                          <a:spcPts val="260"/>
                        </a:spcBef>
                      </a:pPr>
                      <a:r>
                        <a:rPr sz="1050" b="1" dirty="0">
                          <a:solidFill>
                            <a:srgbClr val="FFFFFF"/>
                          </a:solidFill>
                          <a:latin typeface="Lucida Sans Unicode" panose="020B0602030504020204"/>
                          <a:cs typeface="Lucida Sans Unicode" panose="020B0602030504020204"/>
                        </a:rPr>
                        <a:t>4</a:t>
                      </a:r>
                      <a:endParaRPr sz="1050">
                        <a:latin typeface="Lucida Sans Unicode" panose="020B0602030504020204"/>
                        <a:cs typeface="Lucida Sans Unicode" panose="020B0602030504020204"/>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r>
              <a:tr h="264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lnSpc>
                          <a:spcPct val="100000"/>
                        </a:lnSpc>
                        <a:spcBef>
                          <a:spcPts val="260"/>
                        </a:spcBef>
                      </a:pPr>
                      <a:r>
                        <a:rPr sz="1050" b="1" dirty="0">
                          <a:solidFill>
                            <a:srgbClr val="FFFFFF"/>
                          </a:solidFill>
                          <a:latin typeface="Lucida Sans Unicode" panose="020B0602030504020204"/>
                          <a:cs typeface="Lucida Sans Unicode" panose="020B0602030504020204"/>
                        </a:rPr>
                        <a:t>.</a:t>
                      </a:r>
                      <a:endParaRPr sz="1050">
                        <a:latin typeface="Lucida Sans Unicode" panose="020B0602030504020204"/>
                        <a:cs typeface="Lucida Sans Unicode" panose="020B0602030504020204"/>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r>
              <a:tr h="264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lnSpc>
                          <a:spcPct val="100000"/>
                        </a:lnSpc>
                        <a:spcBef>
                          <a:spcPts val="260"/>
                        </a:spcBef>
                      </a:pPr>
                      <a:r>
                        <a:rPr sz="1050" b="1" dirty="0">
                          <a:solidFill>
                            <a:srgbClr val="FFFFFF"/>
                          </a:solidFill>
                          <a:latin typeface="Lucida Sans Unicode" panose="020B0602030504020204"/>
                          <a:cs typeface="Lucida Sans Unicode" panose="020B0602030504020204"/>
                        </a:rPr>
                        <a:t>.</a:t>
                      </a:r>
                      <a:endParaRPr sz="1050">
                        <a:latin typeface="Lucida Sans Unicode" panose="020B0602030504020204"/>
                        <a:cs typeface="Lucida Sans Unicode" panose="020B0602030504020204"/>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r>
              <a:tr h="264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lnSpc>
                          <a:spcPct val="100000"/>
                        </a:lnSpc>
                        <a:spcBef>
                          <a:spcPts val="260"/>
                        </a:spcBef>
                      </a:pPr>
                      <a:r>
                        <a:rPr sz="1050" b="1" dirty="0">
                          <a:solidFill>
                            <a:srgbClr val="FFFFFF"/>
                          </a:solidFill>
                          <a:latin typeface="Lucida Sans Unicode" panose="020B0602030504020204"/>
                          <a:cs typeface="Lucida Sans Unicode" panose="020B0602030504020204"/>
                        </a:rPr>
                        <a:t>.</a:t>
                      </a:r>
                      <a:endParaRPr sz="1050">
                        <a:latin typeface="Lucida Sans Unicode" panose="020B0602030504020204"/>
                        <a:cs typeface="Lucida Sans Unicode" panose="020B0602030504020204"/>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r>
              <a:tr h="264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r>
              <a:tr h="264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nSpc>
                          <a:spcPct val="100000"/>
                        </a:lnSpc>
                      </a:pPr>
                      <a:endParaRPr sz="16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000000"/>
                    </a:solidFill>
                  </a:tcPr>
                </a:tc>
              </a:tr>
            </a:tbl>
          </a:graphicData>
        </a:graphic>
      </p:graphicFrame>
      <p:sp>
        <p:nvSpPr>
          <p:cNvPr id="7" name="object 8"/>
          <p:cNvSpPr txBox="1"/>
          <p:nvPr/>
        </p:nvSpPr>
        <p:spPr>
          <a:xfrm>
            <a:off x="2434056" y="1376373"/>
            <a:ext cx="6228080" cy="574040"/>
          </a:xfrm>
          <a:prstGeom prst="rect">
            <a:avLst/>
          </a:prstGeom>
        </p:spPr>
        <p:txBody>
          <a:bodyPr vert="horz" wrap="square" lIns="0" tIns="12700"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12700" marR="5080" lvl="0" indent="365760" defTabSz="914400" eaLnBrk="1" fontAlgn="auto" latinLnBrk="0" hangingPunct="1">
              <a:lnSpc>
                <a:spcPct val="100000"/>
              </a:lnSpc>
              <a:spcBef>
                <a:spcPts val="100"/>
              </a:spcBef>
              <a:spcAft>
                <a:spcPts val="0"/>
              </a:spcAft>
              <a:buClrTx/>
              <a:buSzTx/>
              <a:buFontTx/>
              <a:buNone/>
              <a:defRPr/>
            </a:pPr>
            <a:r>
              <a:rPr kumimoji="0" lang="zh-CN" altLang="en-US" sz="1800" b="0" i="0" u="none" strike="noStrike" kern="0" cap="none" spc="0" normalizeH="0" baseline="0" noProof="0" dirty="0">
                <a:ln>
                  <a:noFill/>
                </a:ln>
                <a:solidFill>
                  <a:srgbClr val="2DA2BF"/>
                </a:solidFill>
                <a:effectLst/>
                <a:uLnTx/>
                <a:uFillTx/>
                <a:latin typeface="黑体" panose="02010609060101010101" charset="-122"/>
                <a:ea typeface="宋体" panose="02010600030101010101" pitchFamily="2" charset="-122"/>
              </a:rPr>
              <a:t>拓展：</a:t>
            </a:r>
            <a:r>
              <a:rPr kumimoji="0" lang="zh-CN" altLang="en-US" sz="1800" b="0" i="0" u="none" strike="noStrike" kern="0" cap="none" spc="0" normalizeH="0" baseline="0" noProof="0" dirty="0">
                <a:ln>
                  <a:noFill/>
                </a:ln>
                <a:solidFill>
                  <a:srgbClr val="DA1F28"/>
                </a:solidFill>
                <a:effectLst/>
                <a:uLnTx/>
                <a:uFillTx/>
                <a:latin typeface="黑体" panose="02010609060101010101" charset="-122"/>
                <a:ea typeface="宋体" panose="02010600030101010101" pitchFamily="2" charset="-122"/>
              </a:rPr>
              <a:t>像素</a:t>
            </a:r>
            <a:r>
              <a:rPr kumimoji="0" lang="zh-CN" altLang="en-US" sz="1800" b="0" i="0" u="none" strike="noStrike" kern="0" cap="none" spc="0" normalizeH="0" baseline="0" noProof="0" dirty="0">
                <a:ln>
                  <a:noFill/>
                </a:ln>
                <a:solidFill>
                  <a:srgbClr val="000000"/>
                </a:solidFill>
                <a:effectLst/>
                <a:uLnTx/>
                <a:uFillTx/>
                <a:latin typeface="黑体" panose="02010609060101010101" charset="-122"/>
                <a:ea typeface="宋体" panose="02010600030101010101" pitchFamily="2" charset="-122"/>
              </a:rPr>
              <a:t>定义，简单的说，就是</a:t>
            </a:r>
            <a:r>
              <a:rPr kumimoji="0" lang="en-US" altLang="zh-CN" sz="1800" b="0" i="0" u="none" strike="noStrike" kern="0" cap="none" spc="-10" normalizeH="0" baseline="0" noProof="0" dirty="0">
                <a:ln>
                  <a:noFill/>
                </a:ln>
                <a:solidFill>
                  <a:srgbClr val="000000"/>
                </a:solidFill>
                <a:effectLst/>
                <a:uLnTx/>
                <a:uFillTx/>
                <a:latin typeface="Lucida Sans Unicode" panose="020B0602030504020204"/>
                <a:ea typeface="宋体" panose="02010600030101010101" pitchFamily="2" charset="-122"/>
                <a:cs typeface="Lucida Sans Unicode" panose="020B0602030504020204"/>
              </a:rPr>
              <a:t>CCD/COMS</a:t>
            </a:r>
            <a:r>
              <a:rPr kumimoji="0" lang="zh-CN" altLang="en-US" sz="1800" b="0" i="0" u="none" strike="noStrike" kern="0" cap="none" spc="-10" normalizeH="0" baseline="0" noProof="0" dirty="0">
                <a:ln>
                  <a:noFill/>
                </a:ln>
                <a:solidFill>
                  <a:srgbClr val="000000"/>
                </a:solidFill>
                <a:effectLst/>
                <a:uLnTx/>
                <a:uFillTx/>
                <a:latin typeface="黑体" panose="02010609060101010101" charset="-122"/>
                <a:ea typeface="宋体" panose="02010600030101010101" pitchFamily="2" charset="-122"/>
              </a:rPr>
              <a:t>上光电感应</a:t>
            </a:r>
            <a:r>
              <a:rPr kumimoji="0" lang="zh-CN" altLang="en-US" sz="1800" b="0" i="0" u="none" strike="noStrike" kern="0" cap="none" spc="0" normalizeH="0" baseline="0" noProof="0" dirty="0">
                <a:ln>
                  <a:noFill/>
                </a:ln>
                <a:solidFill>
                  <a:srgbClr val="000000"/>
                </a:solidFill>
                <a:effectLst/>
                <a:uLnTx/>
                <a:uFillTx/>
                <a:latin typeface="黑体" panose="02010609060101010101" charset="-122"/>
                <a:ea typeface="宋体" panose="02010600030101010101" pitchFamily="2" charset="-122"/>
              </a:rPr>
              <a:t>元件的数量，一个感光元件经过感光、光电信号转换、</a:t>
            </a:r>
            <a:r>
              <a:rPr kumimoji="0" lang="en-US" altLang="zh-CN" sz="1800" b="0" i="0" u="none" strike="noStrike" kern="0" cap="none" spc="-10" normalizeH="0" baseline="0" noProof="0" dirty="0">
                <a:ln>
                  <a:noFill/>
                </a:ln>
                <a:solidFill>
                  <a:srgbClr val="000000"/>
                </a:solidFill>
                <a:effectLst/>
                <a:uLnTx/>
                <a:uFillTx/>
                <a:latin typeface="Lucida Sans Unicode" panose="020B0602030504020204"/>
                <a:ea typeface="宋体" panose="02010600030101010101" pitchFamily="2" charset="-122"/>
                <a:cs typeface="Lucida Sans Unicode" panose="020B0602030504020204"/>
              </a:rPr>
              <a:t>A/D</a:t>
            </a:r>
            <a:r>
              <a:rPr kumimoji="0" lang="zh-CN" altLang="en-US" sz="1800" b="0" i="0" u="none" strike="noStrike" kern="0" cap="none" spc="-50" normalizeH="0" baseline="0" noProof="0" dirty="0">
                <a:ln>
                  <a:noFill/>
                </a:ln>
                <a:solidFill>
                  <a:srgbClr val="000000"/>
                </a:solidFill>
                <a:effectLst/>
                <a:uLnTx/>
                <a:uFillTx/>
                <a:latin typeface="黑体" panose="02010609060101010101" charset="-122"/>
                <a:ea typeface="宋体" panose="02010600030101010101" pitchFamily="2" charset="-122"/>
              </a:rPr>
              <a:t>转</a:t>
            </a:r>
            <a:endParaRPr kumimoji="0" lang="zh-CN" altLang="en-US" sz="1800" b="0" i="0" u="none" strike="noStrike" kern="0" cap="none" spc="-50" normalizeH="0" baseline="0" noProof="0" dirty="0">
              <a:ln>
                <a:noFill/>
              </a:ln>
              <a:solidFill>
                <a:srgbClr val="000000"/>
              </a:solidFill>
              <a:effectLst/>
              <a:uLnTx/>
              <a:uFillTx/>
              <a:latin typeface="黑体" panose="02010609060101010101" charset="-122"/>
              <a:ea typeface="宋体" panose="02010600030101010101" pitchFamily="2" charset="-122"/>
            </a:endParaRPr>
          </a:p>
        </p:txBody>
      </p:sp>
      <p:sp>
        <p:nvSpPr>
          <p:cNvPr id="8" name="object 9"/>
          <p:cNvSpPr txBox="1"/>
          <p:nvPr/>
        </p:nvSpPr>
        <p:spPr>
          <a:xfrm>
            <a:off x="2434056" y="1955417"/>
            <a:ext cx="6197600" cy="544195"/>
          </a:xfrm>
          <a:prstGeom prst="rect">
            <a:avLst/>
          </a:prstGeom>
        </p:spPr>
        <p:txBody>
          <a:bodyPr vert="horz" wrap="square" lIns="0" tIns="45720" rIns="0" bIns="0" rtlCol="0">
            <a:spAutoFit/>
          </a:bodyPr>
          <a:lstStyle/>
          <a:p>
            <a:pPr marL="12700" marR="5080">
              <a:lnSpc>
                <a:spcPts val="1920"/>
              </a:lnSpc>
              <a:spcBef>
                <a:spcPts val="360"/>
              </a:spcBef>
            </a:pPr>
            <a:r>
              <a:rPr kern="0" spc="-5" dirty="0">
                <a:solidFill>
                  <a:sysClr val="windowText" lastClr="000000"/>
                </a:solidFill>
                <a:latin typeface="黑体" panose="02010609060101010101" charset="-122"/>
                <a:cs typeface="黑体" panose="02010609060101010101" charset="-122"/>
              </a:rPr>
              <a:t>换等步骤后，在输出的图片上就形成了一个点，这些点就是构成影像的最小单位“像素”</a:t>
            </a:r>
            <a:r>
              <a:rPr kern="0" spc="-10" dirty="0">
                <a:solidFill>
                  <a:sysClr val="windowText" lastClr="000000"/>
                </a:solidFill>
                <a:latin typeface="Lucida Sans Unicode" panose="020B0602030504020204"/>
                <a:cs typeface="Lucida Sans Unicode" panose="020B0602030504020204"/>
              </a:rPr>
              <a:t>(Pixel)</a:t>
            </a:r>
            <a:r>
              <a:rPr kern="0" spc="-50" dirty="0">
                <a:solidFill>
                  <a:sysClr val="windowText" lastClr="000000"/>
                </a:solidFill>
                <a:latin typeface="黑体" panose="02010609060101010101" charset="-122"/>
                <a:cs typeface="黑体" panose="02010609060101010101" charset="-122"/>
              </a:rPr>
              <a:t>。</a:t>
            </a:r>
            <a:endParaRPr kern="0">
              <a:solidFill>
                <a:sysClr val="windowText" lastClr="000000"/>
              </a:solidFill>
              <a:latin typeface="黑体" panose="02010609060101010101" charset="-122"/>
              <a:cs typeface="黑体" panose="0201060906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工业相机</a:t>
            </a:r>
            <a:endParaRPr lang="zh-CN" altLang="en-US" dirty="0">
              <a:cs typeface="+mn-cs"/>
              <a:sym typeface="+mn-ea"/>
            </a:endParaRPr>
          </a:p>
        </p:txBody>
      </p:sp>
      <p:sp>
        <p:nvSpPr>
          <p:cNvPr id="3" name="object 4"/>
          <p:cNvSpPr txBox="1"/>
          <p:nvPr/>
        </p:nvSpPr>
        <p:spPr>
          <a:xfrm>
            <a:off x="2253825" y="1802978"/>
            <a:ext cx="6654800" cy="1122680"/>
          </a:xfrm>
          <a:prstGeom prst="rect">
            <a:avLst/>
          </a:prstGeom>
        </p:spPr>
        <p:txBody>
          <a:bodyPr vert="horz" wrap="square" lIns="0" tIns="12700" rIns="0" bIns="0" rtlCol="0">
            <a:spAutoFit/>
          </a:bodyPr>
          <a:lstStyle/>
          <a:p>
            <a:pPr marL="12700" marR="233680" indent="457200">
              <a:lnSpc>
                <a:spcPct val="100000"/>
              </a:lnSpc>
              <a:spcBef>
                <a:spcPts val="100"/>
              </a:spcBef>
            </a:pPr>
            <a:r>
              <a:rPr sz="1800" dirty="0">
                <a:solidFill>
                  <a:srgbClr val="2DA2BF"/>
                </a:solidFill>
                <a:latin typeface="黑体" panose="02010609060101010101" charset="-122"/>
                <a:cs typeface="黑体" panose="02010609060101010101" charset="-122"/>
              </a:rPr>
              <a:t>分辨率：</a:t>
            </a:r>
            <a:r>
              <a:rPr sz="1800" dirty="0">
                <a:latin typeface="黑体" panose="02010609060101010101" charset="-122"/>
                <a:cs typeface="黑体" panose="02010609060101010101" charset="-122"/>
              </a:rPr>
              <a:t>相机每次采集图像的所有像素点数（Pixels）</a:t>
            </a:r>
            <a:r>
              <a:rPr sz="1800" spc="-30" dirty="0">
                <a:latin typeface="黑体" panose="02010609060101010101" charset="-122"/>
                <a:cs typeface="黑体" panose="02010609060101010101" charset="-122"/>
              </a:rPr>
              <a:t> 即</a:t>
            </a:r>
            <a:r>
              <a:rPr sz="1800" dirty="0">
                <a:latin typeface="黑体" panose="02010609060101010101" charset="-122"/>
                <a:cs typeface="黑体" panose="02010609060101010101" charset="-122"/>
              </a:rPr>
              <a:t>为</a:t>
            </a:r>
            <a:r>
              <a:rPr sz="1800" dirty="0">
                <a:solidFill>
                  <a:srgbClr val="DA1F28"/>
                </a:solidFill>
                <a:latin typeface="黑体" panose="02010609060101010101" charset="-122"/>
                <a:cs typeface="黑体" panose="02010609060101010101" charset="-122"/>
              </a:rPr>
              <a:t>相机分辨率</a:t>
            </a:r>
            <a:r>
              <a:rPr sz="1800" spc="-5" dirty="0">
                <a:latin typeface="黑体" panose="02010609060101010101" charset="-122"/>
                <a:cs typeface="黑体" panose="02010609060101010101" charset="-122"/>
              </a:rPr>
              <a:t>。分辨率由相机所采用的芯片分辨率决定，是芯片阵列排列的像元数量，对于面阵相机来说水平分辨率和垂直分辨</a:t>
            </a:r>
            <a:endParaRPr sz="1800" dirty="0">
              <a:latin typeface="黑体" panose="02010609060101010101" charset="-122"/>
              <a:cs typeface="黑体" panose="02010609060101010101" charset="-122"/>
            </a:endParaRPr>
          </a:p>
          <a:p>
            <a:pPr marL="12700">
              <a:lnSpc>
                <a:spcPct val="100000"/>
              </a:lnSpc>
            </a:pPr>
            <a:r>
              <a:rPr sz="1800" dirty="0">
                <a:latin typeface="黑体" panose="02010609060101010101" charset="-122"/>
                <a:cs typeface="黑体" panose="02010609060101010101" charset="-122"/>
              </a:rPr>
              <a:t>率相乘即为相机的分辨率。目前常用的相机分辨率有30万，80</a:t>
            </a:r>
            <a:r>
              <a:rPr sz="1800" spc="-25" dirty="0">
                <a:latin typeface="黑体" panose="02010609060101010101" charset="-122"/>
                <a:cs typeface="黑体" panose="02010609060101010101" charset="-122"/>
              </a:rPr>
              <a:t>万，</a:t>
            </a:r>
            <a:endParaRPr sz="1800" dirty="0">
              <a:latin typeface="黑体" panose="02010609060101010101" charset="-122"/>
              <a:cs typeface="黑体" panose="02010609060101010101" charset="-122"/>
            </a:endParaRPr>
          </a:p>
        </p:txBody>
      </p:sp>
      <p:sp>
        <p:nvSpPr>
          <p:cNvPr id="4" name="object 5"/>
          <p:cNvSpPr txBox="1"/>
          <p:nvPr/>
        </p:nvSpPr>
        <p:spPr>
          <a:xfrm>
            <a:off x="2253825" y="2869854"/>
            <a:ext cx="26543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黑体" panose="02010609060101010101" charset="-122"/>
                <a:cs typeface="黑体" panose="02010609060101010101" charset="-122"/>
              </a:rPr>
              <a:t>130万，200万，500</a:t>
            </a:r>
            <a:r>
              <a:rPr sz="1800" spc="-20" dirty="0">
                <a:latin typeface="黑体" panose="02010609060101010101" charset="-122"/>
                <a:cs typeface="黑体" panose="02010609060101010101" charset="-122"/>
              </a:rPr>
              <a:t>万等。</a:t>
            </a:r>
            <a:endParaRPr sz="1800">
              <a:latin typeface="黑体" panose="02010609060101010101" charset="-122"/>
              <a:cs typeface="黑体" panose="0201060906010101010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工业相机</a:t>
            </a:r>
            <a:endParaRPr lang="zh-CN" altLang="en-US" dirty="0">
              <a:cs typeface="+mn-cs"/>
              <a:sym typeface="+mn-ea"/>
            </a:endParaRPr>
          </a:p>
        </p:txBody>
      </p:sp>
      <p:pic>
        <p:nvPicPr>
          <p:cNvPr id="5" name="object 8"/>
          <p:cNvPicPr/>
          <p:nvPr/>
        </p:nvPicPr>
        <p:blipFill>
          <a:blip r:embed="rId1" cstate="print"/>
          <a:stretch>
            <a:fillRect/>
          </a:stretch>
        </p:blipFill>
        <p:spPr>
          <a:xfrm>
            <a:off x="1943031" y="3198531"/>
            <a:ext cx="2493263" cy="512063"/>
          </a:xfrm>
          <a:prstGeom prst="rect">
            <a:avLst/>
          </a:prstGeom>
        </p:spPr>
      </p:pic>
      <p:sp>
        <p:nvSpPr>
          <p:cNvPr id="6" name="object 9"/>
          <p:cNvSpPr txBox="1"/>
          <p:nvPr/>
        </p:nvSpPr>
        <p:spPr>
          <a:xfrm>
            <a:off x="2046512" y="4006304"/>
            <a:ext cx="8347448" cy="2322830"/>
          </a:xfrm>
          <a:prstGeom prst="rect">
            <a:avLst/>
          </a:prstGeom>
        </p:spPr>
        <p:txBody>
          <a:bodyPr vert="horz" wrap="square" lIns="0" tIns="35560" rIns="0" bIns="0" rtlCol="0">
            <a:spAutoFit/>
          </a:bodyPr>
          <a:lstStyle/>
          <a:p>
            <a:pPr marL="268605" indent="-256540">
              <a:lnSpc>
                <a:spcPct val="100000"/>
              </a:lnSpc>
              <a:spcBef>
                <a:spcPts val="280"/>
              </a:spcBef>
              <a:buClr>
                <a:srgbClr val="2DA2BF"/>
              </a:buClr>
              <a:buSzPct val="67000"/>
              <a:buFont typeface="Segoe UI Symbol" panose="020B0502040204020203"/>
              <a:tabLst>
                <a:tab pos="268605" algn="l"/>
                <a:tab pos="269240" algn="l"/>
              </a:tabLst>
            </a:pPr>
            <a:r>
              <a:rPr sz="1800" spc="-15" dirty="0">
                <a:latin typeface="黑体" panose="02010609060101010101" charset="-122"/>
                <a:cs typeface="黑体" panose="02010609060101010101" charset="-122"/>
              </a:rPr>
              <a:t>像素深度</a:t>
            </a:r>
            <a:endParaRPr sz="1800" dirty="0">
              <a:latin typeface="黑体" panose="02010609060101010101" charset="-122"/>
              <a:cs typeface="黑体" panose="02010609060101010101" charset="-122"/>
            </a:endParaRPr>
          </a:p>
          <a:p>
            <a:pPr marL="268605" marR="5080" indent="543560">
              <a:lnSpc>
                <a:spcPts val="1940"/>
              </a:lnSpc>
              <a:spcBef>
                <a:spcPts val="425"/>
              </a:spcBef>
            </a:pPr>
            <a:r>
              <a:rPr sz="1800" spc="-5" dirty="0">
                <a:latin typeface="黑体" panose="02010609060101010101" charset="-122"/>
                <a:cs typeface="黑体" panose="02010609060101010101" charset="-122"/>
              </a:rPr>
              <a:t>即每像素数据的位数，对于黑白相机来说，像元深度</a:t>
            </a:r>
            <a:r>
              <a:rPr sz="1800" dirty="0">
                <a:latin typeface="黑体" panose="02010609060101010101" charset="-122"/>
                <a:cs typeface="黑体" panose="02010609060101010101" charset="-122"/>
              </a:rPr>
              <a:t>定义灰度由暗到亮的灰阶数。一般常用的是</a:t>
            </a:r>
            <a:r>
              <a:rPr sz="1800" dirty="0">
                <a:solidFill>
                  <a:srgbClr val="DA1F28"/>
                </a:solidFill>
                <a:latin typeface="黑体" panose="02010609060101010101" charset="-122"/>
                <a:cs typeface="黑体" panose="02010609060101010101" charset="-122"/>
              </a:rPr>
              <a:t>8</a:t>
            </a:r>
            <a:r>
              <a:rPr sz="1800" dirty="0">
                <a:latin typeface="黑体" panose="02010609060101010101" charset="-122"/>
                <a:cs typeface="黑体" panose="02010609060101010101" charset="-122"/>
              </a:rPr>
              <a:t>Bit，</a:t>
            </a:r>
            <a:r>
              <a:rPr sz="1800" spc="-15" dirty="0">
                <a:latin typeface="黑体" panose="02010609060101010101" charset="-122"/>
                <a:cs typeface="黑体" panose="02010609060101010101" charset="-122"/>
              </a:rPr>
              <a:t>对于数字</a:t>
            </a:r>
            <a:r>
              <a:rPr sz="1800" dirty="0">
                <a:latin typeface="黑体" panose="02010609060101010101" charset="-122"/>
                <a:cs typeface="黑体" panose="02010609060101010101" charset="-122"/>
              </a:rPr>
              <a:t>相机机一般还会有10Bit、12Bit</a:t>
            </a:r>
            <a:r>
              <a:rPr sz="1800" spc="-50" dirty="0">
                <a:latin typeface="黑体" panose="02010609060101010101" charset="-122"/>
                <a:cs typeface="黑体" panose="02010609060101010101" charset="-122"/>
              </a:rPr>
              <a:t>等</a:t>
            </a:r>
            <a:endParaRPr sz="1800" dirty="0">
              <a:latin typeface="黑体" panose="02010609060101010101" charset="-122"/>
              <a:cs typeface="黑体" panose="02010609060101010101" charset="-122"/>
            </a:endParaRPr>
          </a:p>
          <a:p>
            <a:pPr>
              <a:lnSpc>
                <a:spcPct val="100000"/>
              </a:lnSpc>
              <a:spcBef>
                <a:spcPts val="55"/>
              </a:spcBef>
            </a:pPr>
            <a:endParaRPr sz="1900" dirty="0">
              <a:latin typeface="黑体" panose="02010609060101010101" charset="-122"/>
              <a:cs typeface="黑体" panose="02010609060101010101" charset="-122"/>
            </a:endParaRPr>
          </a:p>
          <a:p>
            <a:pPr marL="268605" indent="-256540">
              <a:lnSpc>
                <a:spcPct val="100000"/>
              </a:lnSpc>
              <a:buClr>
                <a:srgbClr val="2DA2BF"/>
              </a:buClr>
              <a:buSzPct val="67000"/>
              <a:buFont typeface="Segoe UI Symbol" panose="020B0502040204020203"/>
              <a:tabLst>
                <a:tab pos="268605" algn="l"/>
                <a:tab pos="269240" algn="l"/>
              </a:tabLst>
            </a:pPr>
            <a:r>
              <a:rPr sz="1800" spc="-15" dirty="0">
                <a:latin typeface="黑体" panose="02010609060101010101" charset="-122"/>
                <a:cs typeface="黑体" panose="02010609060101010101" charset="-122"/>
              </a:rPr>
              <a:t>像元尺寸</a:t>
            </a:r>
            <a:r>
              <a:rPr lang="en-US" sz="1800" spc="-15" dirty="0">
                <a:latin typeface="黑体" panose="02010609060101010101" charset="-122"/>
                <a:cs typeface="黑体" panose="02010609060101010101" charset="-122"/>
              </a:rPr>
              <a:t>   </a:t>
            </a:r>
            <a:endParaRPr sz="1800" dirty="0">
              <a:latin typeface="黑体" panose="02010609060101010101" charset="-122"/>
              <a:cs typeface="黑体" panose="02010609060101010101" charset="-122"/>
            </a:endParaRPr>
          </a:p>
          <a:p>
            <a:pPr marL="742315">
              <a:lnSpc>
                <a:spcPts val="2125"/>
              </a:lnSpc>
              <a:spcBef>
                <a:spcPts val="395"/>
              </a:spcBef>
            </a:pPr>
            <a:r>
              <a:rPr sz="1800" spc="-5" dirty="0">
                <a:latin typeface="黑体" panose="02010609060101010101" charset="-122"/>
                <a:cs typeface="黑体" panose="02010609060101010101" charset="-122"/>
              </a:rPr>
              <a:t>指相机芯片上每个像元的实际物理尺寸，常见的有</a:t>
            </a:r>
            <a:endParaRPr sz="1800" dirty="0">
              <a:latin typeface="黑体" panose="02010609060101010101" charset="-122"/>
              <a:cs typeface="黑体" panose="02010609060101010101" charset="-122"/>
            </a:endParaRPr>
          </a:p>
          <a:p>
            <a:pPr marL="268605">
              <a:lnSpc>
                <a:spcPts val="2125"/>
              </a:lnSpc>
            </a:pPr>
            <a:r>
              <a:rPr sz="1800" spc="-10" dirty="0">
                <a:latin typeface="Lucida Sans Unicode" panose="020B0602030504020204"/>
                <a:cs typeface="Lucida Sans Unicode" panose="020B0602030504020204"/>
              </a:rPr>
              <a:t>3.45um</a:t>
            </a:r>
            <a:r>
              <a:rPr lang="zh-CN" sz="1800" spc="-10" dirty="0">
                <a:latin typeface="Lucida Sans Unicode" panose="020B0602030504020204"/>
                <a:cs typeface="Lucida Sans Unicode" panose="020B0602030504020204"/>
              </a:rPr>
              <a:t>微米</a:t>
            </a:r>
            <a:r>
              <a:rPr sz="1800" spc="-10" dirty="0">
                <a:latin typeface="Lucida Sans Unicode" panose="020B0602030504020204"/>
                <a:cs typeface="Lucida Sans Unicode" panose="020B0602030504020204"/>
              </a:rPr>
              <a:t>,3.75um,4.4um,4.65um,6.45um,7.4um,9.6u</a:t>
            </a:r>
            <a:endParaRPr sz="1800" dirty="0">
              <a:latin typeface="Lucida Sans Unicode" panose="020B0602030504020204"/>
              <a:cs typeface="Lucida Sans Unicode" panose="020B0602030504020204"/>
            </a:endParaRPr>
          </a:p>
          <a:p>
            <a:pPr marL="268605">
              <a:lnSpc>
                <a:spcPct val="100000"/>
              </a:lnSpc>
              <a:spcBef>
                <a:spcPts val="75"/>
              </a:spcBef>
            </a:pPr>
            <a:r>
              <a:rPr sz="1800" spc="-10" dirty="0">
                <a:latin typeface="Lucida Sans Unicode" panose="020B0602030504020204"/>
                <a:cs typeface="Lucida Sans Unicode" panose="020B0602030504020204"/>
              </a:rPr>
              <a:t>m</a:t>
            </a:r>
            <a:r>
              <a:rPr sz="1800" spc="-25" dirty="0">
                <a:latin typeface="黑体" panose="02010609060101010101" charset="-122"/>
                <a:cs typeface="黑体" panose="02010609060101010101" charset="-122"/>
              </a:rPr>
              <a:t>等。</a:t>
            </a:r>
            <a:endParaRPr sz="1800" dirty="0">
              <a:latin typeface="黑体" panose="02010609060101010101" charset="-122"/>
              <a:cs typeface="黑体" panose="02010609060101010101" charset="-122"/>
            </a:endParaRPr>
          </a:p>
        </p:txBody>
      </p:sp>
      <p:sp>
        <p:nvSpPr>
          <p:cNvPr id="9" name="object 7"/>
          <p:cNvSpPr txBox="1"/>
          <p:nvPr/>
        </p:nvSpPr>
        <p:spPr>
          <a:xfrm>
            <a:off x="2046512" y="1103012"/>
            <a:ext cx="8112556" cy="1628140"/>
          </a:xfrm>
          <a:prstGeom prst="rect">
            <a:avLst/>
          </a:prstGeom>
        </p:spPr>
        <p:txBody>
          <a:bodyPr vert="horz" wrap="square" lIns="0" tIns="62865" rIns="0" bIns="0" rtlCol="0">
            <a:spAutoFit/>
          </a:bodyPr>
          <a:lstStyle/>
          <a:p>
            <a:pPr marL="268605" indent="-256540">
              <a:lnSpc>
                <a:spcPct val="100000"/>
              </a:lnSpc>
              <a:spcBef>
                <a:spcPts val="495"/>
              </a:spcBef>
              <a:buClr>
                <a:srgbClr val="2DA2BF"/>
              </a:buClr>
              <a:buSzPct val="67000"/>
              <a:buFont typeface="Wingdings" panose="05000000000000000000"/>
              <a:buChar char=""/>
              <a:tabLst>
                <a:tab pos="268605" algn="l"/>
                <a:tab pos="269240" algn="l"/>
              </a:tabLst>
            </a:pPr>
            <a:r>
              <a:rPr sz="1800" spc="-10" dirty="0">
                <a:latin typeface="黑体" panose="02010609060101010101" charset="-122"/>
                <a:cs typeface="黑体" panose="02010609060101010101" charset="-122"/>
              </a:rPr>
              <a:t>帧率/行频</a:t>
            </a:r>
            <a:endParaRPr sz="1800" dirty="0">
              <a:latin typeface="黑体" panose="02010609060101010101" charset="-122"/>
              <a:cs typeface="黑体" panose="02010609060101010101" charset="-122"/>
            </a:endParaRPr>
          </a:p>
          <a:p>
            <a:pPr marL="268605" marR="5080" indent="200660">
              <a:lnSpc>
                <a:spcPct val="100000"/>
              </a:lnSpc>
              <a:spcBef>
                <a:spcPts val="395"/>
              </a:spcBef>
            </a:pPr>
            <a:r>
              <a:rPr sz="1800" spc="-5" dirty="0">
                <a:latin typeface="黑体" panose="02010609060101010101" charset="-122"/>
                <a:cs typeface="黑体" panose="02010609060101010101" charset="-122"/>
              </a:rPr>
              <a:t>相机采集传输图像的速率，对于面阵相机一般为每秒</a:t>
            </a:r>
            <a:r>
              <a:rPr sz="1800" dirty="0">
                <a:latin typeface="黑体" panose="02010609060101010101" charset="-122"/>
                <a:cs typeface="黑体" panose="02010609060101010101" charset="-122"/>
              </a:rPr>
              <a:t>采集的</a:t>
            </a:r>
            <a:r>
              <a:rPr sz="1800" dirty="0">
                <a:solidFill>
                  <a:srgbClr val="DA1F28"/>
                </a:solidFill>
                <a:latin typeface="黑体" panose="02010609060101010101" charset="-122"/>
                <a:cs typeface="黑体" panose="02010609060101010101" charset="-122"/>
              </a:rPr>
              <a:t>帧数</a:t>
            </a:r>
            <a:endParaRPr sz="1800" dirty="0">
              <a:solidFill>
                <a:srgbClr val="DA1F28"/>
              </a:solidFill>
              <a:latin typeface="黑体" panose="02010609060101010101" charset="-122"/>
              <a:cs typeface="黑体" panose="02010609060101010101" charset="-122"/>
            </a:endParaRPr>
          </a:p>
          <a:p>
            <a:pPr marL="268605" marR="5080" indent="200660">
              <a:lnSpc>
                <a:spcPct val="100000"/>
              </a:lnSpc>
              <a:spcBef>
                <a:spcPts val="395"/>
              </a:spcBef>
            </a:pPr>
            <a:r>
              <a:rPr sz="1800" spc="-5" dirty="0">
                <a:latin typeface="黑体" panose="02010609060101010101" charset="-122"/>
                <a:cs typeface="黑体" panose="02010609060101010101" charset="-122"/>
              </a:rPr>
              <a:t>对于线阵相机为每秒采集</a:t>
            </a:r>
            <a:r>
              <a:rPr sz="1800" dirty="0">
                <a:latin typeface="黑体" panose="02010609060101010101" charset="-122"/>
                <a:cs typeface="黑体" panose="02010609060101010101" charset="-122"/>
              </a:rPr>
              <a:t>的</a:t>
            </a:r>
            <a:r>
              <a:rPr sz="1800" dirty="0">
                <a:solidFill>
                  <a:srgbClr val="DA1F28"/>
                </a:solidFill>
                <a:latin typeface="黑体" panose="02010609060101010101" charset="-122"/>
                <a:cs typeface="黑体" panose="02010609060101010101" charset="-122"/>
              </a:rPr>
              <a:t>行数</a:t>
            </a:r>
            <a:endParaRPr sz="1800" dirty="0">
              <a:latin typeface="黑体" panose="02010609060101010101" charset="-122"/>
              <a:cs typeface="黑体" panose="02010609060101010101" charset="-122"/>
            </a:endParaRPr>
          </a:p>
          <a:p>
            <a:pPr>
              <a:lnSpc>
                <a:spcPct val="100000"/>
              </a:lnSpc>
              <a:spcBef>
                <a:spcPts val="15"/>
              </a:spcBef>
            </a:pPr>
            <a:endParaRPr sz="2300" dirty="0">
              <a:latin typeface="黑体" panose="02010609060101010101" charset="-122"/>
              <a:cs typeface="黑体" panose="02010609060101010101" charset="-122"/>
            </a:endParaRPr>
          </a:p>
          <a:p>
            <a:pPr marL="268605" indent="-256540">
              <a:lnSpc>
                <a:spcPct val="100000"/>
              </a:lnSpc>
              <a:spcBef>
                <a:spcPts val="5"/>
              </a:spcBef>
              <a:buClr>
                <a:srgbClr val="2DA2BF"/>
              </a:buClr>
              <a:buSzPct val="67000"/>
              <a:buFont typeface="Wingdings" panose="05000000000000000000"/>
              <a:buChar char=""/>
              <a:tabLst>
                <a:tab pos="268605" algn="l"/>
                <a:tab pos="269240" algn="l"/>
              </a:tabLst>
            </a:pPr>
            <a:r>
              <a:rPr sz="1800" spc="-5" dirty="0">
                <a:latin typeface="黑体" panose="02010609060101010101" charset="-122"/>
                <a:cs typeface="黑体" panose="02010609060101010101" charset="-122"/>
              </a:rPr>
              <a:t>帧：相机每秒最多可以拍摄的照片张数。</a:t>
            </a:r>
            <a:endParaRPr sz="1800" dirty="0">
              <a:latin typeface="黑体" panose="02010609060101010101" charset="-122"/>
              <a:cs typeface="黑体" panose="02010609060101010101" charset="-122"/>
            </a:endParaRPr>
          </a:p>
        </p:txBody>
      </p:sp>
      <p:pic>
        <p:nvPicPr>
          <p:cNvPr id="10" name="object 8"/>
          <p:cNvPicPr/>
          <p:nvPr/>
        </p:nvPicPr>
        <p:blipFill>
          <a:blip r:embed="rId2" cstate="print"/>
          <a:stretch>
            <a:fillRect/>
          </a:stretch>
        </p:blipFill>
        <p:spPr>
          <a:xfrm>
            <a:off x="1943031" y="669353"/>
            <a:ext cx="1459991" cy="5135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bwMode="auto">
          <a:xfrm>
            <a:off x="0" y="13544"/>
            <a:ext cx="12192000" cy="653541"/>
          </a:xfrm>
          <a:prstGeom prst="rect">
            <a:avLst/>
          </a:prstGeom>
          <a:solidFill>
            <a:schemeClr val="accent1"/>
          </a:solidFill>
          <a:ln>
            <a:noFill/>
          </a:ln>
        </p:spPr>
        <p:txBody>
          <a:bodyPr lIns="121907" tIns="60953" rIns="121907" bIns="60953" anchor="b"/>
          <a:lstStyle>
            <a:lvl1pPr eaLnBrk="0" hangingPunct="0">
              <a:defRPr>
                <a:solidFill>
                  <a:schemeClr val="tx1"/>
                </a:solidFill>
                <a:latin typeface="Tw Cen MT" panose="020B0602020104020603" charset="0"/>
                <a:ea typeface="宋体" panose="02010600030101010101" pitchFamily="2" charset="-122"/>
              </a:defRPr>
            </a:lvl1pPr>
            <a:lvl2pPr marL="742950" indent="-285750" eaLnBrk="0" hangingPunct="0">
              <a:defRPr>
                <a:solidFill>
                  <a:schemeClr val="tx1"/>
                </a:solidFill>
                <a:latin typeface="Tw Cen MT" panose="020B0602020104020603" charset="0"/>
                <a:ea typeface="宋体" panose="02010600030101010101" pitchFamily="2" charset="-122"/>
              </a:defRPr>
            </a:lvl2pPr>
            <a:lvl3pPr marL="1143000" indent="-228600" eaLnBrk="0" hangingPunct="0">
              <a:defRPr>
                <a:solidFill>
                  <a:schemeClr val="tx1"/>
                </a:solidFill>
                <a:latin typeface="Tw Cen MT" panose="020B0602020104020603" charset="0"/>
                <a:ea typeface="宋体" panose="02010600030101010101" pitchFamily="2" charset="-122"/>
              </a:defRPr>
            </a:lvl3pPr>
            <a:lvl4pPr marL="1600200" indent="-228600" eaLnBrk="0" hangingPunct="0">
              <a:defRPr>
                <a:solidFill>
                  <a:schemeClr val="tx1"/>
                </a:solidFill>
                <a:latin typeface="Tw Cen MT" panose="020B0602020104020603" charset="0"/>
                <a:ea typeface="宋体" panose="02010600030101010101" pitchFamily="2" charset="-122"/>
              </a:defRPr>
            </a:lvl4pPr>
            <a:lvl5pPr marL="2057400" indent="-228600" eaLnBrk="0" hangingPunct="0">
              <a:defRPr>
                <a:solidFill>
                  <a:schemeClr val="tx1"/>
                </a:solidFill>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9pPr>
          </a:lstStyle>
          <a:p>
            <a:pPr eaLnBrk="1" hangingPunct="1">
              <a:defRPr/>
            </a:pPr>
            <a:r>
              <a:rPr lang="zh-CN" altLang="en-US" sz="2665" b="1" dirty="0">
                <a:solidFill>
                  <a:schemeClr val="bg1"/>
                </a:solidFill>
                <a:latin typeface="+mj-ea"/>
                <a:ea typeface="+mj-ea"/>
              </a:rPr>
              <a:t>机器视觉概述</a:t>
            </a:r>
            <a:r>
              <a:rPr lang="en-US" altLang="zh-CN" sz="2665" b="1" dirty="0">
                <a:solidFill>
                  <a:schemeClr val="bg1"/>
                </a:solidFill>
                <a:latin typeface="+mj-ea"/>
                <a:ea typeface="+mj-ea"/>
              </a:rPr>
              <a:t>-</a:t>
            </a:r>
            <a:r>
              <a:rPr lang="zh-CN" altLang="en-US" sz="2665" b="1" dirty="0">
                <a:solidFill>
                  <a:schemeClr val="bg1"/>
                </a:solidFill>
                <a:latin typeface="+mj-ea"/>
                <a:ea typeface="+mj-ea"/>
              </a:rPr>
              <a:t>发展历史</a:t>
            </a:r>
            <a:endParaRPr lang="en-US" altLang="zh-CN" sz="2665" b="1" dirty="0">
              <a:solidFill>
                <a:schemeClr val="bg1"/>
              </a:solidFill>
              <a:latin typeface="+mj-ea"/>
              <a:ea typeface="+mj-ea"/>
            </a:endParaRPr>
          </a:p>
        </p:txBody>
      </p:sp>
      <p:sp>
        <p:nvSpPr>
          <p:cNvPr id="9" name="object 8"/>
          <p:cNvSpPr txBox="1"/>
          <p:nvPr/>
        </p:nvSpPr>
        <p:spPr>
          <a:xfrm>
            <a:off x="5430417" y="1264708"/>
            <a:ext cx="5299788" cy="4383316"/>
          </a:xfrm>
          <a:prstGeom prst="rect">
            <a:avLst/>
          </a:prstGeom>
        </p:spPr>
        <p:txBody>
          <a:bodyPr vert="horz" wrap="square" lIns="0" tIns="45720" rIns="0" bIns="0" rtlCol="0">
            <a:spAutoFit/>
          </a:bodyPr>
          <a:lstStyle/>
          <a:p>
            <a:pPr marL="12700" marR="294005">
              <a:lnSpc>
                <a:spcPts val="1920"/>
              </a:lnSpc>
              <a:spcBef>
                <a:spcPts val="360"/>
              </a:spcBef>
            </a:pPr>
            <a:r>
              <a:rPr lang="en-US" altLang="zh-CN" spc="-5" dirty="0">
                <a:solidFill>
                  <a:srgbClr val="000000"/>
                </a:solidFill>
                <a:latin typeface="黑体" panose="02010609060101010101" charset="-122"/>
                <a:ea typeface="黑体" panose="02010609060101010101" charset="-122"/>
              </a:rPr>
              <a:t>    </a:t>
            </a:r>
            <a:r>
              <a:rPr lang="zh-CN" altLang="en-US" spc="-5" dirty="0">
                <a:solidFill>
                  <a:srgbClr val="000000"/>
                </a:solidFill>
                <a:latin typeface="黑体" panose="02010609060101010101" charset="-122"/>
                <a:ea typeface="黑体" panose="02010609060101010101" charset="-122"/>
              </a:rPr>
              <a:t>机器视觉技术是计算机学科的一个重要</a:t>
            </a:r>
            <a:r>
              <a:rPr lang="zh-CN" altLang="en-US" dirty="0">
                <a:solidFill>
                  <a:srgbClr val="000000"/>
                </a:solidFill>
                <a:latin typeface="黑体" panose="02010609060101010101" charset="-122"/>
                <a:ea typeface="黑体" panose="02010609060101010101" charset="-122"/>
              </a:rPr>
              <a:t>分支，自起步发展至今，机器视觉已经有</a:t>
            </a:r>
            <a:r>
              <a:rPr lang="en-US" altLang="zh-CN" spc="-25" dirty="0">
                <a:solidFill>
                  <a:srgbClr val="000000"/>
                </a:solidFill>
                <a:latin typeface="黑体" panose="02010609060101010101" charset="-122"/>
                <a:ea typeface="黑体" panose="02010609060101010101" charset="-122"/>
                <a:cs typeface="Lucida Sans Unicode" panose="020B0602030504020204"/>
              </a:rPr>
              <a:t>20</a:t>
            </a:r>
            <a:r>
              <a:rPr sz="1800" spc="-5" dirty="0">
                <a:latin typeface="黑体" panose="02010609060101010101" charset="-122"/>
                <a:ea typeface="黑体" panose="02010609060101010101" charset="-122"/>
                <a:cs typeface="黑体" panose="02010609060101010101" charset="-122"/>
              </a:rPr>
              <a:t>多年的历史，其功能以及应用范围随着工业自动化的发展逐渐完善和推广。</a:t>
            </a:r>
            <a:endParaRPr sz="1800" dirty="0">
              <a:latin typeface="黑体" panose="02010609060101010101" charset="-122"/>
              <a:ea typeface="黑体" panose="02010609060101010101" charset="-122"/>
              <a:cs typeface="黑体" panose="02010609060101010101" charset="-122"/>
            </a:endParaRPr>
          </a:p>
          <a:p>
            <a:pPr marL="12700" marR="401320" indent="457200">
              <a:lnSpc>
                <a:spcPts val="2160"/>
              </a:lnSpc>
              <a:spcBef>
                <a:spcPts val="50"/>
              </a:spcBef>
            </a:pPr>
            <a:r>
              <a:rPr sz="1800" dirty="0">
                <a:latin typeface="黑体" panose="02010609060101010101" charset="-122"/>
                <a:ea typeface="黑体" panose="02010609060101010101" charset="-122"/>
                <a:cs typeface="Lucida Sans Unicode" panose="020B0602030504020204"/>
              </a:rPr>
              <a:t>20</a:t>
            </a:r>
            <a:r>
              <a:rPr sz="1800" dirty="0">
                <a:latin typeface="黑体" panose="02010609060101010101" charset="-122"/>
                <a:ea typeface="黑体" panose="02010609060101010101" charset="-122"/>
                <a:cs typeface="黑体" panose="02010609060101010101" charset="-122"/>
              </a:rPr>
              <a:t>世纪</a:t>
            </a:r>
            <a:r>
              <a:rPr sz="1800" dirty="0">
                <a:latin typeface="黑体" panose="02010609060101010101" charset="-122"/>
                <a:ea typeface="黑体" panose="02010609060101010101" charset="-122"/>
                <a:cs typeface="Lucida Sans Unicode" panose="020B0602030504020204"/>
              </a:rPr>
              <a:t>50</a:t>
            </a:r>
            <a:r>
              <a:rPr sz="1800" spc="-5" dirty="0">
                <a:latin typeface="黑体" panose="02010609060101010101" charset="-122"/>
                <a:ea typeface="黑体" panose="02010609060101010101" charset="-122"/>
                <a:cs typeface="黑体" panose="02010609060101010101" charset="-122"/>
              </a:rPr>
              <a:t>年代开始研究二维图像的统</a:t>
            </a:r>
            <a:r>
              <a:rPr sz="1800" spc="-10" dirty="0">
                <a:latin typeface="黑体" panose="02010609060101010101" charset="-122"/>
                <a:ea typeface="黑体" panose="02010609060101010101" charset="-122"/>
                <a:cs typeface="黑体" panose="02010609060101010101" charset="-122"/>
              </a:rPr>
              <a:t>计模式识别。</a:t>
            </a:r>
            <a:endParaRPr sz="1800" dirty="0">
              <a:latin typeface="黑体" panose="02010609060101010101" charset="-122"/>
              <a:ea typeface="黑体" panose="02010609060101010101" charset="-122"/>
              <a:cs typeface="黑体" panose="02010609060101010101" charset="-122"/>
            </a:endParaRPr>
          </a:p>
          <a:p>
            <a:pPr marL="12700" marR="297180" indent="457200">
              <a:lnSpc>
                <a:spcPts val="2160"/>
              </a:lnSpc>
            </a:pPr>
            <a:r>
              <a:rPr sz="1800" dirty="0">
                <a:latin typeface="黑体" panose="02010609060101010101" charset="-122"/>
                <a:ea typeface="黑体" panose="02010609060101010101" charset="-122"/>
                <a:cs typeface="Lucida Sans Unicode" panose="020B0602030504020204"/>
              </a:rPr>
              <a:t>60</a:t>
            </a:r>
            <a:r>
              <a:rPr sz="1800" dirty="0">
                <a:latin typeface="黑体" panose="02010609060101010101" charset="-122"/>
                <a:ea typeface="黑体" panose="02010609060101010101" charset="-122"/>
                <a:cs typeface="黑体" panose="02010609060101010101" charset="-122"/>
              </a:rPr>
              <a:t>年代</a:t>
            </a:r>
            <a:r>
              <a:rPr sz="1800" spc="-10" dirty="0">
                <a:latin typeface="黑体" panose="02010609060101010101" charset="-122"/>
                <a:ea typeface="黑体" panose="02010609060101010101" charset="-122"/>
                <a:cs typeface="Lucida Sans Unicode" panose="020B0602030504020204"/>
              </a:rPr>
              <a:t>Roberts</a:t>
            </a:r>
            <a:r>
              <a:rPr sz="1800" spc="-5" dirty="0">
                <a:latin typeface="黑体" panose="02010609060101010101" charset="-122"/>
                <a:ea typeface="黑体" panose="02010609060101010101" charset="-122"/>
                <a:cs typeface="黑体" panose="02010609060101010101" charset="-122"/>
              </a:rPr>
              <a:t>开始进行三维机器视觉</a:t>
            </a:r>
            <a:r>
              <a:rPr sz="1800" spc="-15" dirty="0">
                <a:latin typeface="黑体" panose="02010609060101010101" charset="-122"/>
                <a:ea typeface="黑体" panose="02010609060101010101" charset="-122"/>
                <a:cs typeface="黑体" panose="02010609060101010101" charset="-122"/>
              </a:rPr>
              <a:t>的研究。</a:t>
            </a:r>
            <a:endParaRPr sz="1800" dirty="0">
              <a:latin typeface="黑体" panose="02010609060101010101" charset="-122"/>
              <a:ea typeface="黑体" panose="02010609060101010101" charset="-122"/>
              <a:cs typeface="黑体" panose="02010609060101010101" charset="-122"/>
            </a:endParaRPr>
          </a:p>
          <a:p>
            <a:pPr marL="12700" marR="283210" indent="457200">
              <a:lnSpc>
                <a:spcPts val="2160"/>
              </a:lnSpc>
            </a:pPr>
            <a:r>
              <a:rPr sz="1800" dirty="0">
                <a:latin typeface="黑体" panose="02010609060101010101" charset="-122"/>
                <a:ea typeface="黑体" panose="02010609060101010101" charset="-122"/>
                <a:cs typeface="Lucida Sans Unicode" panose="020B0602030504020204"/>
              </a:rPr>
              <a:t>70</a:t>
            </a:r>
            <a:r>
              <a:rPr sz="1800" spc="-5" dirty="0">
                <a:latin typeface="黑体" panose="02010609060101010101" charset="-122"/>
                <a:ea typeface="黑体" panose="02010609060101010101" charset="-122"/>
                <a:cs typeface="黑体" panose="02010609060101010101" charset="-122"/>
              </a:rPr>
              <a:t>年代中，</a:t>
            </a:r>
            <a:r>
              <a:rPr sz="1800" spc="-10" dirty="0">
                <a:latin typeface="黑体" panose="02010609060101010101" charset="-122"/>
                <a:ea typeface="黑体" panose="02010609060101010101" charset="-122"/>
                <a:cs typeface="Lucida Sans Unicode" panose="020B0602030504020204"/>
              </a:rPr>
              <a:t>MIT</a:t>
            </a:r>
            <a:r>
              <a:rPr sz="1800" spc="-5" dirty="0">
                <a:latin typeface="黑体" panose="02010609060101010101" charset="-122"/>
                <a:ea typeface="黑体" panose="02010609060101010101" charset="-122"/>
                <a:cs typeface="黑体" panose="02010609060101010101" charset="-122"/>
              </a:rPr>
              <a:t>人工智能实验室正式开设“机器视觉”课程。</a:t>
            </a:r>
            <a:endParaRPr sz="1800" dirty="0">
              <a:latin typeface="黑体" panose="02010609060101010101" charset="-122"/>
              <a:ea typeface="黑体" panose="02010609060101010101" charset="-122"/>
              <a:cs typeface="黑体" panose="02010609060101010101" charset="-122"/>
            </a:endParaRPr>
          </a:p>
          <a:p>
            <a:pPr marL="469900">
              <a:lnSpc>
                <a:spcPts val="2090"/>
              </a:lnSpc>
            </a:pPr>
            <a:r>
              <a:rPr sz="1800" dirty="0">
                <a:latin typeface="黑体" panose="02010609060101010101" charset="-122"/>
                <a:ea typeface="黑体" panose="02010609060101010101" charset="-122"/>
                <a:cs typeface="Lucida Sans Unicode" panose="020B0602030504020204"/>
              </a:rPr>
              <a:t>80</a:t>
            </a:r>
            <a:r>
              <a:rPr sz="1800" spc="-5" dirty="0">
                <a:latin typeface="黑体" panose="02010609060101010101" charset="-122"/>
                <a:ea typeface="黑体" panose="02010609060101010101" charset="-122"/>
                <a:cs typeface="黑体" panose="02010609060101010101" charset="-122"/>
              </a:rPr>
              <a:t>年代开始，开始了全球性的研究热潮，</a:t>
            </a:r>
            <a:endParaRPr sz="1800" dirty="0">
              <a:latin typeface="黑体" panose="02010609060101010101" charset="-122"/>
              <a:ea typeface="黑体" panose="02010609060101010101" charset="-122"/>
              <a:cs typeface="黑体" panose="02010609060101010101" charset="-122"/>
            </a:endParaRPr>
          </a:p>
          <a:p>
            <a:pPr marL="12700" marR="294005">
              <a:lnSpc>
                <a:spcPts val="1920"/>
              </a:lnSpc>
              <a:spcBef>
                <a:spcPts val="505"/>
              </a:spcBef>
            </a:pPr>
            <a:r>
              <a:rPr sz="1800" spc="-5" dirty="0">
                <a:latin typeface="黑体" panose="02010609060101010101" charset="-122"/>
                <a:ea typeface="黑体" panose="02010609060101010101" charset="-122"/>
                <a:cs typeface="黑体" panose="02010609060101010101" charset="-122"/>
              </a:rPr>
              <a:t>机器视觉获得了蓬勃发展，新概念、新理论</a:t>
            </a:r>
            <a:r>
              <a:rPr sz="1800" spc="-10" dirty="0">
                <a:latin typeface="黑体" panose="02010609060101010101" charset="-122"/>
                <a:ea typeface="黑体" panose="02010609060101010101" charset="-122"/>
                <a:cs typeface="黑体" panose="02010609060101010101" charset="-122"/>
              </a:rPr>
              <a:t>不断涌现。</a:t>
            </a:r>
            <a:endParaRPr sz="1800" dirty="0">
              <a:latin typeface="黑体" panose="02010609060101010101" charset="-122"/>
              <a:ea typeface="黑体" panose="02010609060101010101" charset="-122"/>
              <a:cs typeface="黑体" panose="02010609060101010101" charset="-122"/>
            </a:endParaRPr>
          </a:p>
          <a:p>
            <a:pPr marL="12700" marR="65405" indent="457200">
              <a:lnSpc>
                <a:spcPct val="96000"/>
              </a:lnSpc>
              <a:spcBef>
                <a:spcPts val="295"/>
              </a:spcBef>
            </a:pPr>
            <a:r>
              <a:rPr sz="1800" spc="-5" dirty="0">
                <a:latin typeface="黑体" panose="02010609060101010101" charset="-122"/>
                <a:ea typeface="黑体" panose="02010609060101010101" charset="-122"/>
                <a:cs typeface="黑体" panose="02010609060101010101" charset="-122"/>
              </a:rPr>
              <a:t>现在，机器视觉仍然是一个非常活跃的</a:t>
            </a:r>
            <a:r>
              <a:rPr sz="1800" spc="-50" dirty="0">
                <a:latin typeface="黑体" panose="02010609060101010101" charset="-122"/>
                <a:ea typeface="黑体" panose="02010609060101010101" charset="-122"/>
                <a:cs typeface="黑体" panose="02010609060101010101" charset="-122"/>
              </a:rPr>
              <a:t> </a:t>
            </a:r>
            <a:r>
              <a:rPr sz="1800" spc="-5" dirty="0">
                <a:latin typeface="黑体" panose="02010609060101010101" charset="-122"/>
                <a:ea typeface="黑体" panose="02010609060101010101" charset="-122"/>
                <a:cs typeface="黑体" panose="02010609060101010101" charset="-122"/>
              </a:rPr>
              <a:t>研究领域，与之相关的学科涉及：图像处理、计算机图形学、模式识别、人工智能、人工</a:t>
            </a:r>
            <a:r>
              <a:rPr sz="1800" spc="-50" dirty="0">
                <a:latin typeface="黑体" panose="02010609060101010101" charset="-122"/>
                <a:ea typeface="黑体" panose="02010609060101010101" charset="-122"/>
                <a:cs typeface="黑体" panose="02010609060101010101" charset="-122"/>
              </a:rPr>
              <a:t> </a:t>
            </a:r>
            <a:r>
              <a:rPr sz="1800" spc="-10" dirty="0">
                <a:latin typeface="黑体" panose="02010609060101010101" charset="-122"/>
                <a:ea typeface="黑体" panose="02010609060101010101" charset="-122"/>
                <a:cs typeface="黑体" panose="02010609060101010101" charset="-122"/>
              </a:rPr>
              <a:t>神经元网络等</a:t>
            </a:r>
            <a:r>
              <a:rPr sz="1800" spc="-10" dirty="0">
                <a:latin typeface="黑体" panose="02010609060101010101" charset="-122"/>
                <a:cs typeface="黑体" panose="02010609060101010101" charset="-122"/>
              </a:rPr>
              <a:t>。</a:t>
            </a:r>
            <a:endParaRPr sz="1800" dirty="0">
              <a:latin typeface="黑体" panose="02010609060101010101" charset="-122"/>
              <a:cs typeface="黑体" panose="02010609060101010101" charset="-122"/>
            </a:endParaRPr>
          </a:p>
        </p:txBody>
      </p:sp>
      <p:pic>
        <p:nvPicPr>
          <p:cNvPr id="12" name="object 9"/>
          <p:cNvPicPr/>
          <p:nvPr/>
        </p:nvPicPr>
        <p:blipFill>
          <a:blip r:embed="rId1" cstate="print"/>
          <a:stretch>
            <a:fillRect/>
          </a:stretch>
        </p:blipFill>
        <p:spPr>
          <a:xfrm>
            <a:off x="1184015" y="1264708"/>
            <a:ext cx="3400980" cy="290475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工业相机</a:t>
            </a:r>
            <a:endParaRPr lang="zh-CN" altLang="en-US" dirty="0">
              <a:cs typeface="+mn-cs"/>
              <a:sym typeface="+mn-ea"/>
            </a:endParaRPr>
          </a:p>
        </p:txBody>
      </p:sp>
      <p:pic>
        <p:nvPicPr>
          <p:cNvPr id="5" name="object 8"/>
          <p:cNvPicPr/>
          <p:nvPr/>
        </p:nvPicPr>
        <p:blipFill>
          <a:blip r:embed="rId1" cstate="print"/>
          <a:stretch>
            <a:fillRect/>
          </a:stretch>
        </p:blipFill>
        <p:spPr>
          <a:xfrm>
            <a:off x="1214261" y="953602"/>
            <a:ext cx="1342643" cy="512063"/>
          </a:xfrm>
          <a:prstGeom prst="rect">
            <a:avLst/>
          </a:prstGeom>
        </p:spPr>
      </p:pic>
      <p:sp>
        <p:nvSpPr>
          <p:cNvPr id="6" name="object 9"/>
          <p:cNvSpPr txBox="1"/>
          <p:nvPr/>
        </p:nvSpPr>
        <p:spPr>
          <a:xfrm>
            <a:off x="1365263" y="1569623"/>
            <a:ext cx="10826737" cy="1818640"/>
          </a:xfrm>
          <a:prstGeom prst="rect">
            <a:avLst/>
          </a:prstGeom>
        </p:spPr>
        <p:txBody>
          <a:bodyPr vert="horz" wrap="square" lIns="0" tIns="35560" rIns="0" bIns="0" rtlCol="0">
            <a:spAutoFit/>
          </a:bodyPr>
          <a:lstStyle/>
          <a:p>
            <a:pPr marL="268605" indent="-256540">
              <a:lnSpc>
                <a:spcPct val="100000"/>
              </a:lnSpc>
              <a:spcBef>
                <a:spcPts val="280"/>
              </a:spcBef>
              <a:buClr>
                <a:srgbClr val="2DA2BF"/>
              </a:buClr>
              <a:buSzPct val="67000"/>
              <a:buFont typeface="Segoe UI Symbol" panose="020B0502040204020203"/>
              <a:tabLst>
                <a:tab pos="268605" algn="l"/>
                <a:tab pos="269240" algn="l"/>
              </a:tabLst>
            </a:pPr>
            <a:r>
              <a:rPr sz="1800" spc="-15" dirty="0">
                <a:latin typeface="黑体" panose="02010609060101010101" charset="-122"/>
                <a:cs typeface="黑体" panose="02010609060101010101" charset="-122"/>
              </a:rPr>
              <a:t>快门速度</a:t>
            </a:r>
            <a:endParaRPr sz="1800" dirty="0">
              <a:latin typeface="黑体" panose="02010609060101010101" charset="-122"/>
              <a:cs typeface="黑体" panose="02010609060101010101" charset="-122"/>
            </a:endParaRPr>
          </a:p>
          <a:p>
            <a:pPr marL="698500">
              <a:lnSpc>
                <a:spcPct val="100000"/>
              </a:lnSpc>
              <a:spcBef>
                <a:spcPts val="180"/>
              </a:spcBef>
            </a:pPr>
            <a:r>
              <a:rPr sz="1800" dirty="0">
                <a:latin typeface="黑体" panose="02010609060101010101" charset="-122"/>
                <a:cs typeface="黑体" panose="02010609060101010101" charset="-122"/>
              </a:rPr>
              <a:t>控制曝光时间，一般可到10</a:t>
            </a:r>
            <a:r>
              <a:rPr sz="1800" spc="-20" dirty="0">
                <a:latin typeface="黑体" panose="02010609060101010101" charset="-122"/>
                <a:cs typeface="黑体" panose="02010609060101010101" charset="-122"/>
              </a:rPr>
              <a:t>微秒。</a:t>
            </a:r>
            <a:r>
              <a:rPr lang="en-US" sz="1800" spc="-20" dirty="0">
                <a:latin typeface="黑体" panose="02010609060101010101" charset="-122"/>
                <a:cs typeface="黑体" panose="02010609060101010101" charset="-122"/>
              </a:rPr>
              <a:t>    </a:t>
            </a:r>
            <a:endParaRPr lang="en-US" sz="1800" spc="-20" dirty="0">
              <a:latin typeface="黑体" panose="02010609060101010101" charset="-122"/>
              <a:cs typeface="黑体" panose="02010609060101010101" charset="-122"/>
            </a:endParaRPr>
          </a:p>
          <a:p>
            <a:pPr marL="698500">
              <a:lnSpc>
                <a:spcPct val="100000"/>
              </a:lnSpc>
              <a:spcBef>
                <a:spcPts val="180"/>
              </a:spcBef>
            </a:pPr>
            <a:r>
              <a:rPr dirty="0">
                <a:latin typeface="黑体" panose="02010609060101010101" charset="-122"/>
                <a:cs typeface="黑体" panose="02010609060101010101" charset="-122"/>
                <a:sym typeface="+mn-ea"/>
              </a:rPr>
              <a:t>曝光</a:t>
            </a:r>
            <a:r>
              <a:rPr sz="1800" dirty="0">
                <a:latin typeface="黑体" panose="02010609060101010101" charset="-122"/>
                <a:cs typeface="黑体" panose="02010609060101010101" charset="-122"/>
              </a:rPr>
              <a:t>指在摄影过程中进入镜头照射在感光元件上的光量，由光圈、快门、感光度的组合来控制。</a:t>
            </a:r>
            <a:endParaRPr sz="1800" dirty="0">
              <a:latin typeface="黑体" panose="02010609060101010101" charset="-122"/>
              <a:cs typeface="黑体" panose="02010609060101010101" charset="-122"/>
            </a:endParaRPr>
          </a:p>
          <a:p>
            <a:pPr marL="268605" marR="119380" indent="429260">
              <a:lnSpc>
                <a:spcPts val="1940"/>
              </a:lnSpc>
              <a:spcBef>
                <a:spcPts val="440"/>
              </a:spcBef>
            </a:pPr>
            <a:r>
              <a:rPr sz="1800" spc="-5" dirty="0">
                <a:latin typeface="黑体" panose="02010609060101010101" charset="-122"/>
                <a:cs typeface="黑体" panose="02010609060101010101" charset="-122"/>
              </a:rPr>
              <a:t>常用的电子快门有二种工作方式： </a:t>
            </a:r>
            <a:r>
              <a:rPr sz="1800" dirty="0">
                <a:latin typeface="黑体" panose="02010609060101010101" charset="-122"/>
                <a:cs typeface="黑体" panose="02010609060101010101" charset="-122"/>
              </a:rPr>
              <a:t>global</a:t>
            </a:r>
            <a:r>
              <a:rPr sz="1800" spc="-70" dirty="0">
                <a:latin typeface="黑体" panose="02010609060101010101" charset="-122"/>
                <a:cs typeface="黑体" panose="02010609060101010101" charset="-122"/>
              </a:rPr>
              <a:t> </a:t>
            </a:r>
            <a:r>
              <a:rPr sz="1800" dirty="0">
                <a:latin typeface="黑体" panose="02010609060101010101" charset="-122"/>
                <a:cs typeface="黑体" panose="02010609060101010101" charset="-122"/>
              </a:rPr>
              <a:t>shutter（</a:t>
            </a:r>
            <a:r>
              <a:rPr sz="1800" spc="-50" dirty="0">
                <a:latin typeface="黑体" panose="02010609060101010101" charset="-122"/>
                <a:cs typeface="黑体" panose="02010609060101010101" charset="-122"/>
              </a:rPr>
              <a:t>帧</a:t>
            </a:r>
            <a:r>
              <a:rPr sz="1800" dirty="0">
                <a:latin typeface="黑体" panose="02010609060101010101" charset="-122"/>
                <a:cs typeface="黑体" panose="02010609060101010101" charset="-122"/>
              </a:rPr>
              <a:t>曝光），rolling shutter（逐行曝光）</a:t>
            </a:r>
            <a:r>
              <a:rPr sz="1800" spc="-50" dirty="0">
                <a:latin typeface="黑体" panose="02010609060101010101" charset="-122"/>
                <a:cs typeface="黑体" panose="02010609060101010101" charset="-122"/>
              </a:rPr>
              <a:t>。</a:t>
            </a:r>
            <a:endParaRPr sz="1800" dirty="0">
              <a:latin typeface="黑体" panose="02010609060101010101" charset="-122"/>
              <a:cs typeface="黑体" panose="02010609060101010101" charset="-122"/>
            </a:endParaRPr>
          </a:p>
          <a:p>
            <a:pPr marL="268605" marR="5080" indent="429260">
              <a:lnSpc>
                <a:spcPts val="1940"/>
              </a:lnSpc>
              <a:spcBef>
                <a:spcPts val="405"/>
              </a:spcBef>
            </a:pPr>
            <a:r>
              <a:rPr sz="1800" dirty="0">
                <a:solidFill>
                  <a:srgbClr val="DA1F28"/>
                </a:solidFill>
                <a:latin typeface="黑体" panose="02010609060101010101" charset="-122"/>
                <a:cs typeface="黑体" panose="02010609060101010101" charset="-122"/>
              </a:rPr>
              <a:t>帧</a:t>
            </a:r>
            <a:r>
              <a:rPr sz="1800" spc="-5" dirty="0">
                <a:latin typeface="黑体" panose="02010609060101010101" charset="-122"/>
                <a:cs typeface="黑体" panose="02010609060101010101" charset="-122"/>
              </a:rPr>
              <a:t>曝光是传感器阵列中所有像素同时曝光，曝光周期由预先设定的快门时间确定。</a:t>
            </a:r>
            <a:endParaRPr sz="1800" dirty="0">
              <a:latin typeface="黑体" panose="02010609060101010101" charset="-122"/>
              <a:cs typeface="黑体" panose="02010609060101010101" charset="-122"/>
            </a:endParaRPr>
          </a:p>
          <a:p>
            <a:pPr marL="268605" marR="5080" indent="429260">
              <a:lnSpc>
                <a:spcPts val="1940"/>
              </a:lnSpc>
              <a:spcBef>
                <a:spcPts val="400"/>
              </a:spcBef>
            </a:pPr>
            <a:r>
              <a:rPr sz="1800" dirty="0">
                <a:latin typeface="黑体" panose="02010609060101010101" charset="-122"/>
                <a:cs typeface="黑体" panose="02010609060101010101" charset="-122"/>
              </a:rPr>
              <a:t>在</a:t>
            </a:r>
            <a:r>
              <a:rPr sz="1800" dirty="0">
                <a:solidFill>
                  <a:srgbClr val="DA1F28"/>
                </a:solidFill>
                <a:latin typeface="黑体" panose="02010609060101010101" charset="-122"/>
                <a:cs typeface="黑体" panose="02010609060101010101" charset="-122"/>
              </a:rPr>
              <a:t>逐行</a:t>
            </a:r>
            <a:r>
              <a:rPr sz="1800" spc="-5" dirty="0">
                <a:latin typeface="黑体" panose="02010609060101010101" charset="-122"/>
                <a:cs typeface="黑体" panose="02010609060101010101" charset="-122"/>
              </a:rPr>
              <a:t>曝光方式下，整个图像曝光需要一定的时间，对于高速运动的物体，会造成图像模糊、变形。</a:t>
            </a:r>
            <a:endParaRPr sz="1800" dirty="0">
              <a:latin typeface="黑体" panose="02010609060101010101" charset="-122"/>
              <a:cs typeface="黑体" panose="02010609060101010101" charset="-122"/>
            </a:endParaRPr>
          </a:p>
        </p:txBody>
      </p:sp>
      <p:sp>
        <p:nvSpPr>
          <p:cNvPr id="7" name="object 7"/>
          <p:cNvSpPr txBox="1"/>
          <p:nvPr/>
        </p:nvSpPr>
        <p:spPr>
          <a:xfrm>
            <a:off x="1365263" y="3504828"/>
            <a:ext cx="2732405" cy="279463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2DA2BF"/>
                </a:solidFill>
                <a:latin typeface="黑体" panose="02010609060101010101" charset="-122"/>
                <a:cs typeface="黑体" panose="02010609060101010101" charset="-122"/>
              </a:rPr>
              <a:t>接口类型：</a:t>
            </a:r>
            <a:endParaRPr sz="1800" dirty="0">
              <a:latin typeface="黑体" panose="02010609060101010101" charset="-122"/>
              <a:cs typeface="黑体" panose="02010609060101010101" charset="-122"/>
            </a:endParaRPr>
          </a:p>
          <a:p>
            <a:pPr>
              <a:lnSpc>
                <a:spcPct val="100000"/>
              </a:lnSpc>
            </a:pPr>
            <a:endParaRPr sz="1800" dirty="0">
              <a:latin typeface="黑体" panose="02010609060101010101" charset="-122"/>
              <a:cs typeface="黑体" panose="02010609060101010101" charset="-122"/>
            </a:endParaRPr>
          </a:p>
          <a:p>
            <a:pPr>
              <a:lnSpc>
                <a:spcPct val="100000"/>
              </a:lnSpc>
              <a:spcBef>
                <a:spcPts val="35"/>
              </a:spcBef>
            </a:pPr>
            <a:endParaRPr sz="1700" dirty="0">
              <a:latin typeface="黑体" panose="02010609060101010101" charset="-122"/>
              <a:cs typeface="黑体" panose="02010609060101010101" charset="-122"/>
            </a:endParaRPr>
          </a:p>
          <a:p>
            <a:pPr marL="953135" indent="-227330">
              <a:lnSpc>
                <a:spcPct val="100000"/>
              </a:lnSpc>
              <a:spcBef>
                <a:spcPts val="5"/>
              </a:spcBef>
              <a:buSzPct val="94000"/>
              <a:buFont typeface="Wingdings" panose="05000000000000000000"/>
              <a:buChar char=""/>
              <a:tabLst>
                <a:tab pos="953135" algn="l"/>
              </a:tabLst>
            </a:pPr>
            <a:r>
              <a:rPr sz="1800" spc="-10" dirty="0">
                <a:latin typeface="Lucida Sans Unicode" panose="020B0602030504020204"/>
                <a:cs typeface="Lucida Sans Unicode" panose="020B0602030504020204"/>
              </a:rPr>
              <a:t>USB</a:t>
            </a:r>
            <a:r>
              <a:rPr sz="1800" spc="-25" dirty="0">
                <a:latin typeface="黑体" panose="02010609060101010101" charset="-122"/>
                <a:cs typeface="黑体" panose="02010609060101010101" charset="-122"/>
              </a:rPr>
              <a:t>接口</a:t>
            </a:r>
            <a:endParaRPr sz="1800" dirty="0">
              <a:latin typeface="黑体" panose="02010609060101010101" charset="-122"/>
              <a:cs typeface="黑体" panose="02010609060101010101" charset="-122"/>
            </a:endParaRPr>
          </a:p>
          <a:p>
            <a:pPr>
              <a:lnSpc>
                <a:spcPct val="100000"/>
              </a:lnSpc>
              <a:spcBef>
                <a:spcPts val="45"/>
              </a:spcBef>
              <a:buFont typeface="Wingdings" panose="05000000000000000000"/>
              <a:buChar char=""/>
            </a:pPr>
            <a:endParaRPr sz="1650" dirty="0">
              <a:latin typeface="黑体" panose="02010609060101010101" charset="-122"/>
              <a:cs typeface="黑体" panose="02010609060101010101" charset="-122"/>
            </a:endParaRPr>
          </a:p>
          <a:p>
            <a:pPr marL="953135" indent="-226695">
              <a:lnSpc>
                <a:spcPct val="100000"/>
              </a:lnSpc>
              <a:buSzPct val="94000"/>
              <a:buFont typeface="Wingdings" panose="05000000000000000000"/>
              <a:buChar char=""/>
              <a:tabLst>
                <a:tab pos="953135" algn="l"/>
              </a:tabLst>
            </a:pPr>
            <a:r>
              <a:rPr sz="1800" dirty="0">
                <a:latin typeface="Lucida Sans Unicode" panose="020B0602030504020204"/>
                <a:cs typeface="Lucida Sans Unicode" panose="020B0602030504020204"/>
              </a:rPr>
              <a:t>1394</a:t>
            </a:r>
            <a:r>
              <a:rPr sz="1800" spc="-25" dirty="0">
                <a:latin typeface="黑体" panose="02010609060101010101" charset="-122"/>
                <a:cs typeface="黑体" panose="02010609060101010101" charset="-122"/>
              </a:rPr>
              <a:t>接口</a:t>
            </a:r>
            <a:endParaRPr sz="1800" dirty="0">
              <a:latin typeface="黑体" panose="02010609060101010101" charset="-122"/>
              <a:cs typeface="黑体" panose="02010609060101010101" charset="-122"/>
            </a:endParaRPr>
          </a:p>
          <a:p>
            <a:pPr>
              <a:lnSpc>
                <a:spcPct val="100000"/>
              </a:lnSpc>
              <a:spcBef>
                <a:spcPts val="45"/>
              </a:spcBef>
              <a:buFont typeface="Wingdings" panose="05000000000000000000"/>
              <a:buChar char=""/>
            </a:pPr>
            <a:endParaRPr sz="1650" dirty="0">
              <a:latin typeface="黑体" panose="02010609060101010101" charset="-122"/>
              <a:cs typeface="黑体" panose="02010609060101010101" charset="-122"/>
            </a:endParaRPr>
          </a:p>
          <a:p>
            <a:pPr marL="953135" indent="-226695">
              <a:lnSpc>
                <a:spcPct val="100000"/>
              </a:lnSpc>
              <a:buSzPct val="94000"/>
              <a:buFont typeface="Wingdings" panose="05000000000000000000"/>
              <a:buChar char=""/>
              <a:tabLst>
                <a:tab pos="953135" algn="l"/>
              </a:tabLst>
            </a:pPr>
            <a:r>
              <a:rPr sz="1800" spc="-10" dirty="0">
                <a:latin typeface="Lucida Sans Unicode" panose="020B0602030504020204"/>
                <a:cs typeface="Lucida Sans Unicode" panose="020B0602030504020204"/>
              </a:rPr>
              <a:t>GigE</a:t>
            </a:r>
            <a:r>
              <a:rPr sz="1800" spc="-25" dirty="0">
                <a:latin typeface="黑体" panose="02010609060101010101" charset="-122"/>
                <a:cs typeface="黑体" panose="02010609060101010101" charset="-122"/>
              </a:rPr>
              <a:t>接口</a:t>
            </a:r>
            <a:endParaRPr sz="1800" dirty="0">
              <a:latin typeface="黑体" panose="02010609060101010101" charset="-122"/>
              <a:cs typeface="黑体" panose="02010609060101010101" charset="-122"/>
            </a:endParaRPr>
          </a:p>
          <a:p>
            <a:pPr>
              <a:lnSpc>
                <a:spcPct val="100000"/>
              </a:lnSpc>
              <a:spcBef>
                <a:spcPts val="45"/>
              </a:spcBef>
              <a:buFont typeface="Wingdings" panose="05000000000000000000"/>
              <a:buChar char=""/>
            </a:pPr>
            <a:endParaRPr sz="1650" dirty="0">
              <a:latin typeface="黑体" panose="02010609060101010101" charset="-122"/>
              <a:cs typeface="黑体" panose="02010609060101010101" charset="-122"/>
            </a:endParaRPr>
          </a:p>
          <a:p>
            <a:pPr marL="953135" indent="-226695">
              <a:lnSpc>
                <a:spcPct val="100000"/>
              </a:lnSpc>
              <a:buSzPct val="94000"/>
              <a:buFont typeface="Wingdings" panose="05000000000000000000"/>
              <a:buChar char=""/>
              <a:tabLst>
                <a:tab pos="953135" algn="l"/>
              </a:tabLst>
            </a:pPr>
            <a:r>
              <a:rPr sz="1800" spc="-10" dirty="0">
                <a:latin typeface="Lucida Sans Unicode" panose="020B0602030504020204"/>
                <a:cs typeface="Lucida Sans Unicode" panose="020B0602030504020204"/>
              </a:rPr>
              <a:t>CameraLink</a:t>
            </a:r>
            <a:r>
              <a:rPr sz="1800" spc="-25" dirty="0">
                <a:latin typeface="黑体" panose="02010609060101010101" charset="-122"/>
                <a:cs typeface="黑体" panose="02010609060101010101" charset="-122"/>
              </a:rPr>
              <a:t>接口</a:t>
            </a:r>
            <a:endParaRPr sz="1800" dirty="0">
              <a:latin typeface="黑体" panose="02010609060101010101" charset="-122"/>
              <a:cs typeface="黑体" panose="0201060906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工业相机</a:t>
            </a:r>
            <a:endParaRPr lang="zh-CN" altLang="en-US" dirty="0">
              <a:cs typeface="+mn-cs"/>
              <a:sym typeface="+mn-ea"/>
            </a:endParaRPr>
          </a:p>
        </p:txBody>
      </p:sp>
      <p:sp>
        <p:nvSpPr>
          <p:cNvPr id="5" name="object 7"/>
          <p:cNvSpPr txBox="1"/>
          <p:nvPr/>
        </p:nvSpPr>
        <p:spPr>
          <a:xfrm>
            <a:off x="1695035" y="1347867"/>
            <a:ext cx="7112000" cy="574039"/>
          </a:xfrm>
          <a:prstGeom prst="rect">
            <a:avLst/>
          </a:prstGeom>
        </p:spPr>
        <p:txBody>
          <a:bodyPr vert="horz" wrap="square" lIns="0" tIns="196533"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298450" marR="0" lvl="0" indent="0" defTabSz="914400" eaLnBrk="1" fontAlgn="auto" latinLnBrk="0" hangingPunct="1">
              <a:lnSpc>
                <a:spcPct val="100000"/>
              </a:lnSpc>
              <a:spcBef>
                <a:spcPts val="100"/>
              </a:spcBef>
              <a:spcAft>
                <a:spcPts val="0"/>
              </a:spcAft>
              <a:buClrTx/>
              <a:buSzTx/>
              <a:buFontTx/>
              <a:buNone/>
              <a:defRPr/>
            </a:pPr>
            <a:r>
              <a:rPr kumimoji="0" lang="zh-CN" altLang="en-US" sz="1800" b="0" i="0" u="none" strike="noStrike" kern="0" cap="none" spc="-5" normalizeH="0" baseline="0" noProof="0">
                <a:ln>
                  <a:noFill/>
                </a:ln>
                <a:solidFill>
                  <a:srgbClr val="2DA2BF"/>
                </a:solidFill>
                <a:effectLst/>
                <a:uLnTx/>
                <a:uFillTx/>
                <a:latin typeface="黑体" panose="02010609060101010101" charset="-122"/>
                <a:ea typeface="宋体" panose="02010600030101010101" pitchFamily="2" charset="-122"/>
              </a:rPr>
              <a:t>工业相机选择的一般规则：</a:t>
            </a:r>
            <a:endParaRPr kumimoji="0" lang="zh-CN" altLang="en-US" sz="1800" b="0" i="0" u="none" strike="noStrike" kern="0" cap="none" spc="-5" normalizeH="0" baseline="0" noProof="0" dirty="0">
              <a:ln>
                <a:noFill/>
              </a:ln>
              <a:solidFill>
                <a:srgbClr val="2DA2BF"/>
              </a:solidFill>
              <a:effectLst/>
              <a:uLnTx/>
              <a:uFillTx/>
              <a:latin typeface="黑体" panose="02010609060101010101" charset="-122"/>
              <a:ea typeface="宋体" panose="02010600030101010101" pitchFamily="2" charset="-122"/>
            </a:endParaRPr>
          </a:p>
        </p:txBody>
      </p:sp>
      <p:sp>
        <p:nvSpPr>
          <p:cNvPr id="6" name="object 8"/>
          <p:cNvSpPr txBox="1"/>
          <p:nvPr/>
        </p:nvSpPr>
        <p:spPr>
          <a:xfrm>
            <a:off x="2338090" y="2215672"/>
            <a:ext cx="6197600" cy="2524760"/>
          </a:xfrm>
          <a:prstGeom prst="rect">
            <a:avLst/>
          </a:prstGeom>
        </p:spPr>
        <p:txBody>
          <a:bodyPr vert="horz" wrap="square" lIns="0" tIns="27940" rIns="0" bIns="0" rtlCol="0">
            <a:spAutoFit/>
          </a:bodyPr>
          <a:lstStyle/>
          <a:p>
            <a:pPr marL="12700" marR="5080" indent="365760">
              <a:lnSpc>
                <a:spcPct val="106000"/>
              </a:lnSpc>
              <a:spcBef>
                <a:spcPts val="220"/>
              </a:spcBef>
            </a:pPr>
            <a:r>
              <a:rPr kern="0" spc="-5" dirty="0">
                <a:solidFill>
                  <a:sysClr val="windowText" lastClr="000000"/>
                </a:solidFill>
                <a:latin typeface="黑体" panose="02010609060101010101" charset="-122"/>
                <a:cs typeface="黑体" panose="02010609060101010101" charset="-122"/>
              </a:rPr>
              <a:t>选择工业相机前，首先要清楚自己的检测任务，是静态拍照还是动态拍照，拍照的频率是多少，是做缺陷检测还是尺寸</a:t>
            </a:r>
            <a:r>
              <a:rPr kern="0" dirty="0">
                <a:solidFill>
                  <a:sysClr val="windowText" lastClr="000000"/>
                </a:solidFill>
                <a:latin typeface="黑体" panose="02010609060101010101" charset="-122"/>
                <a:cs typeface="黑体" panose="02010609060101010101" charset="-122"/>
              </a:rPr>
              <a:t>测量，或者是定位，产品的大小（视野）</a:t>
            </a:r>
            <a:r>
              <a:rPr kern="0" spc="-10" dirty="0">
                <a:solidFill>
                  <a:sysClr val="windowText" lastClr="000000"/>
                </a:solidFill>
                <a:latin typeface="黑体" panose="02010609060101010101" charset="-122"/>
                <a:cs typeface="黑体" panose="02010609060101010101" charset="-122"/>
              </a:rPr>
              <a:t>是多少，需要达到多</a:t>
            </a:r>
            <a:endParaRPr kern="0" dirty="0">
              <a:solidFill>
                <a:sysClr val="windowText" lastClr="000000"/>
              </a:solidFill>
              <a:latin typeface="黑体" panose="02010609060101010101" charset="-122"/>
              <a:cs typeface="黑体" panose="02010609060101010101" charset="-122"/>
            </a:endParaRPr>
          </a:p>
          <a:p>
            <a:pPr marL="12700" marR="5080">
              <a:lnSpc>
                <a:spcPts val="1920"/>
              </a:lnSpc>
              <a:spcBef>
                <a:spcPts val="265"/>
              </a:spcBef>
            </a:pPr>
            <a:r>
              <a:rPr kern="0" spc="-5" dirty="0">
                <a:solidFill>
                  <a:sysClr val="windowText" lastClr="000000"/>
                </a:solidFill>
                <a:latin typeface="黑体" panose="02010609060101010101" charset="-122"/>
                <a:cs typeface="黑体" panose="02010609060101010101" charset="-122"/>
              </a:rPr>
              <a:t>少精度，所用软件的性能，现场环境情况如何，有没有其它的</a:t>
            </a:r>
            <a:r>
              <a:rPr kern="0" spc="-10" dirty="0">
                <a:solidFill>
                  <a:sysClr val="windowText" lastClr="000000"/>
                </a:solidFill>
                <a:latin typeface="黑体" panose="02010609060101010101" charset="-122"/>
                <a:cs typeface="黑体" panose="02010609060101010101" charset="-122"/>
              </a:rPr>
              <a:t>特殊要求等。</a:t>
            </a:r>
            <a:endParaRPr kern="0" dirty="0">
              <a:solidFill>
                <a:sysClr val="windowText" lastClr="000000"/>
              </a:solidFill>
              <a:latin typeface="黑体" panose="02010609060101010101" charset="-122"/>
              <a:cs typeface="黑体" panose="02010609060101010101" charset="-122"/>
            </a:endParaRPr>
          </a:p>
          <a:p>
            <a:pPr marL="378460">
              <a:lnSpc>
                <a:spcPts val="2135"/>
              </a:lnSpc>
            </a:pPr>
            <a:r>
              <a:rPr kern="0" spc="-5" dirty="0">
                <a:solidFill>
                  <a:sysClr val="windowText" lastClr="000000"/>
                </a:solidFill>
                <a:latin typeface="黑体" panose="02010609060101010101" charset="-122"/>
                <a:cs typeface="黑体" panose="02010609060101010101" charset="-122"/>
              </a:rPr>
              <a:t>根据检测任务的不同，根据产品的大小、需要达到的分辨</a:t>
            </a:r>
            <a:endParaRPr kern="0" dirty="0">
              <a:solidFill>
                <a:sysClr val="windowText" lastClr="000000"/>
              </a:solidFill>
              <a:latin typeface="黑体" panose="02010609060101010101" charset="-122"/>
              <a:cs typeface="黑体" panose="02010609060101010101" charset="-122"/>
            </a:endParaRPr>
          </a:p>
          <a:p>
            <a:pPr marL="12700" marR="5080" algn="just">
              <a:lnSpc>
                <a:spcPct val="95000"/>
              </a:lnSpc>
              <a:spcBef>
                <a:spcPts val="355"/>
              </a:spcBef>
            </a:pPr>
            <a:r>
              <a:rPr kern="0" spc="-5" dirty="0">
                <a:solidFill>
                  <a:sysClr val="windowText" lastClr="000000"/>
                </a:solidFill>
                <a:latin typeface="黑体" panose="02010609060101010101" charset="-122"/>
                <a:cs typeface="黑体" panose="02010609060101010101" charset="-122"/>
              </a:rPr>
              <a:t>率，以及所用软件的性能可以计算出所需工业相机的分辨率。现场环境首先要考虑的是温度、湿度、干扰情况以及光照条件等因素来选择不同的工业相机。</a:t>
            </a:r>
            <a:endParaRPr kern="0" dirty="0">
              <a:solidFill>
                <a:sysClr val="windowText" lastClr="000000"/>
              </a:solidFill>
              <a:latin typeface="黑体" panose="02010609060101010101" charset="-122"/>
              <a:cs typeface="黑体" panose="0201060906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工业相机</a:t>
            </a:r>
            <a:endParaRPr lang="zh-CN" altLang="en-US" dirty="0">
              <a:cs typeface="+mn-cs"/>
              <a:sym typeface="+mn-ea"/>
            </a:endParaRPr>
          </a:p>
        </p:txBody>
      </p:sp>
      <p:sp>
        <p:nvSpPr>
          <p:cNvPr id="7" name="object 7"/>
          <p:cNvSpPr txBox="1"/>
          <p:nvPr/>
        </p:nvSpPr>
        <p:spPr>
          <a:xfrm>
            <a:off x="1922065" y="1212919"/>
            <a:ext cx="3683000" cy="299720"/>
          </a:xfrm>
          <a:prstGeom prst="rect">
            <a:avLst/>
          </a:prstGeom>
        </p:spPr>
        <p:txBody>
          <a:bodyPr vert="horz" wrap="square" lIns="0" tIns="12700"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12700" marR="0" lvl="0" indent="0" defTabSz="914400" eaLnBrk="1" fontAlgn="auto" latinLnBrk="0" hangingPunct="1">
              <a:lnSpc>
                <a:spcPct val="100000"/>
              </a:lnSpc>
              <a:spcBef>
                <a:spcPts val="100"/>
              </a:spcBef>
              <a:spcAft>
                <a:spcPts val="0"/>
              </a:spcAft>
              <a:buClrTx/>
              <a:buSzTx/>
              <a:buFontTx/>
              <a:buNone/>
              <a:defRPr/>
            </a:pPr>
            <a:r>
              <a:rPr kumimoji="0" lang="zh-CN" altLang="en-US" sz="1800" b="0" i="0" u="none" strike="noStrike" kern="0" cap="none" spc="0" normalizeH="0" baseline="0" noProof="0">
                <a:ln>
                  <a:noFill/>
                </a:ln>
                <a:solidFill>
                  <a:srgbClr val="2DA2BF"/>
                </a:solidFill>
                <a:effectLst/>
                <a:uLnTx/>
                <a:uFillTx/>
                <a:latin typeface="黑体" panose="02010609060101010101" charset="-122"/>
                <a:ea typeface="宋体" panose="02010600030101010101" pitchFamily="2" charset="-122"/>
              </a:rPr>
              <a:t>工业相机选择的一般规则（例子</a:t>
            </a:r>
            <a:r>
              <a:rPr kumimoji="0" lang="zh-CN" altLang="en-US" sz="1800" b="0" i="0" u="none" strike="noStrike" kern="0" cap="none" spc="-25" normalizeH="0" baseline="0" noProof="0">
                <a:ln>
                  <a:noFill/>
                </a:ln>
                <a:solidFill>
                  <a:srgbClr val="2DA2BF"/>
                </a:solidFill>
                <a:effectLst/>
                <a:uLnTx/>
                <a:uFillTx/>
                <a:latin typeface="黑体" panose="02010609060101010101" charset="-122"/>
                <a:ea typeface="宋体" panose="02010600030101010101" pitchFamily="2" charset="-122"/>
              </a:rPr>
              <a:t>）：</a:t>
            </a:r>
            <a:endParaRPr kumimoji="0" lang="zh-CN" altLang="en-US" sz="1800" b="0" i="0" u="none" strike="noStrike" kern="0" cap="none" spc="-25" normalizeH="0" baseline="0" noProof="0" dirty="0">
              <a:ln>
                <a:noFill/>
              </a:ln>
              <a:solidFill>
                <a:srgbClr val="2DA2BF"/>
              </a:solidFill>
              <a:effectLst/>
              <a:uLnTx/>
              <a:uFillTx/>
              <a:latin typeface="黑体" panose="02010609060101010101" charset="-122"/>
              <a:ea typeface="宋体" panose="02010600030101010101" pitchFamily="2" charset="-122"/>
            </a:endParaRPr>
          </a:p>
        </p:txBody>
      </p:sp>
      <p:sp>
        <p:nvSpPr>
          <p:cNvPr id="8" name="object 8"/>
          <p:cNvSpPr txBox="1"/>
          <p:nvPr/>
        </p:nvSpPr>
        <p:spPr>
          <a:xfrm>
            <a:off x="5493940" y="1468265"/>
            <a:ext cx="3911600" cy="3896360"/>
          </a:xfrm>
          <a:prstGeom prst="rect">
            <a:avLst/>
          </a:prstGeom>
        </p:spPr>
        <p:txBody>
          <a:bodyPr vert="horz" wrap="square" lIns="0" tIns="43180" rIns="0" bIns="0" rtlCol="0">
            <a:spAutoFit/>
          </a:bodyPr>
          <a:lstStyle/>
          <a:p>
            <a:pPr marL="378460">
              <a:spcBef>
                <a:spcPts val="340"/>
              </a:spcBef>
            </a:pPr>
            <a:r>
              <a:rPr kern="0" spc="-5" dirty="0">
                <a:solidFill>
                  <a:sysClr val="windowText" lastClr="000000"/>
                </a:solidFill>
                <a:latin typeface="黑体" panose="02010609060101010101" charset="-122"/>
                <a:cs typeface="黑体" panose="02010609060101010101" charset="-122"/>
              </a:rPr>
              <a:t>首先是流水线作业，速度较快，因</a:t>
            </a:r>
            <a:endParaRPr kern="0">
              <a:solidFill>
                <a:sysClr val="windowText" lastClr="000000"/>
              </a:solidFill>
              <a:latin typeface="黑体" panose="02010609060101010101" charset="-122"/>
              <a:cs typeface="黑体" panose="02010609060101010101" charset="-122"/>
            </a:endParaRPr>
          </a:p>
          <a:p>
            <a:pPr marL="12700" marR="5080">
              <a:lnSpc>
                <a:spcPts val="1920"/>
              </a:lnSpc>
              <a:spcBef>
                <a:spcPts val="500"/>
              </a:spcBef>
            </a:pPr>
            <a:r>
              <a:rPr kern="0" spc="-5" dirty="0">
                <a:solidFill>
                  <a:sysClr val="windowText" lastClr="000000"/>
                </a:solidFill>
                <a:latin typeface="黑体" panose="02010609060101010101" charset="-122"/>
                <a:cs typeface="黑体" panose="02010609060101010101" charset="-122"/>
              </a:rPr>
              <a:t>此选用逐行扫描相机；视野大小可以设</a:t>
            </a:r>
            <a:r>
              <a:rPr kern="0" dirty="0">
                <a:solidFill>
                  <a:sysClr val="windowText" lastClr="000000"/>
                </a:solidFill>
                <a:latin typeface="黑体" panose="02010609060101010101" charset="-122"/>
                <a:cs typeface="黑体" panose="02010609060101010101" charset="-122"/>
              </a:rPr>
              <a:t>定为</a:t>
            </a:r>
            <a:r>
              <a:rPr kern="0" spc="-10" dirty="0">
                <a:solidFill>
                  <a:sysClr val="windowText" lastClr="000000"/>
                </a:solidFill>
                <a:latin typeface="Lucida Sans Unicode" panose="020B0602030504020204"/>
                <a:cs typeface="Lucida Sans Unicode" panose="020B0602030504020204"/>
              </a:rPr>
              <a:t>20mm*12mm</a:t>
            </a:r>
            <a:r>
              <a:rPr kern="0" spc="-10" dirty="0">
                <a:solidFill>
                  <a:sysClr val="windowText" lastClr="000000"/>
                </a:solidFill>
                <a:latin typeface="黑体" panose="02010609060101010101" charset="-122"/>
                <a:cs typeface="黑体" panose="02010609060101010101" charset="-122"/>
              </a:rPr>
              <a:t>（考虑每次机械定</a:t>
            </a:r>
            <a:endParaRPr kern="0">
              <a:solidFill>
                <a:sysClr val="windowText" lastClr="000000"/>
              </a:solidFill>
              <a:latin typeface="黑体" panose="02010609060101010101" charset="-122"/>
              <a:cs typeface="黑体" panose="02010609060101010101" charset="-122"/>
            </a:endParaRPr>
          </a:p>
          <a:p>
            <a:pPr marL="12700" marR="5080" algn="just">
              <a:lnSpc>
                <a:spcPct val="97000"/>
              </a:lnSpc>
              <a:spcBef>
                <a:spcPts val="280"/>
              </a:spcBef>
            </a:pPr>
            <a:r>
              <a:rPr kern="0" dirty="0">
                <a:solidFill>
                  <a:sysClr val="windowText" lastClr="000000"/>
                </a:solidFill>
                <a:latin typeface="黑体" panose="02010609060101010101" charset="-122"/>
                <a:cs typeface="黑体" panose="02010609060101010101" charset="-122"/>
              </a:rPr>
              <a:t>位的误差，将视野比物体适当放大</a:t>
            </a:r>
            <a:r>
              <a:rPr kern="0" spc="-25" dirty="0">
                <a:solidFill>
                  <a:sysClr val="windowText" lastClr="000000"/>
                </a:solidFill>
                <a:latin typeface="黑体" panose="02010609060101010101" charset="-122"/>
                <a:cs typeface="黑体" panose="02010609060101010101" charset="-122"/>
              </a:rPr>
              <a:t>），</a:t>
            </a:r>
            <a:r>
              <a:rPr kern="0" dirty="0">
                <a:solidFill>
                  <a:sysClr val="windowText" lastClr="000000"/>
                </a:solidFill>
                <a:latin typeface="黑体" panose="02010609060101010101" charset="-122"/>
                <a:cs typeface="黑体" panose="02010609060101010101" charset="-122"/>
              </a:rPr>
              <a:t>假如能够取到很好的图像（</a:t>
            </a:r>
            <a:r>
              <a:rPr kern="0" spc="-10" dirty="0">
                <a:solidFill>
                  <a:sysClr val="windowText" lastClr="000000"/>
                </a:solidFill>
                <a:latin typeface="黑体" panose="02010609060101010101" charset="-122"/>
                <a:cs typeface="黑体" panose="02010609060101010101" charset="-122"/>
              </a:rPr>
              <a:t>比如可以打</a:t>
            </a:r>
            <a:r>
              <a:rPr kern="0" dirty="0">
                <a:solidFill>
                  <a:sysClr val="windowText" lastClr="000000"/>
                </a:solidFill>
                <a:latin typeface="黑体" panose="02010609060101010101" charset="-122"/>
                <a:cs typeface="黑体" panose="02010609060101010101" charset="-122"/>
              </a:rPr>
              <a:t>背光），</a:t>
            </a:r>
            <a:r>
              <a:rPr kern="0" spc="-5" dirty="0">
                <a:solidFill>
                  <a:sysClr val="windowText" lastClr="000000"/>
                </a:solidFill>
                <a:latin typeface="黑体" panose="02010609060101010101" charset="-122"/>
                <a:cs typeface="黑体" panose="02010609060101010101" charset="-122"/>
              </a:rPr>
              <a:t>而且我们软件的测量精度可以</a:t>
            </a:r>
            <a:r>
              <a:rPr kern="0" dirty="0">
                <a:solidFill>
                  <a:sysClr val="windowText" lastClr="000000"/>
                </a:solidFill>
                <a:latin typeface="黑体" panose="02010609060101010101" charset="-122"/>
                <a:cs typeface="黑体" panose="02010609060101010101" charset="-122"/>
              </a:rPr>
              <a:t>考虑</a:t>
            </a:r>
            <a:r>
              <a:rPr kern="0" dirty="0">
                <a:solidFill>
                  <a:sysClr val="windowText" lastClr="000000"/>
                </a:solidFill>
                <a:latin typeface="Lucida Sans Unicode" panose="020B0602030504020204"/>
                <a:cs typeface="Lucida Sans Unicode" panose="020B0602030504020204"/>
              </a:rPr>
              <a:t>1/2</a:t>
            </a:r>
            <a:r>
              <a:rPr kern="0" spc="-5" dirty="0">
                <a:solidFill>
                  <a:sysClr val="windowText" lastClr="000000"/>
                </a:solidFill>
                <a:latin typeface="黑体" panose="02010609060101010101" charset="-122"/>
                <a:cs typeface="黑体" panose="02010609060101010101" charset="-122"/>
              </a:rPr>
              <a:t>亚像素精度，那么我们需要的</a:t>
            </a:r>
            <a:r>
              <a:rPr kern="0" spc="-50" dirty="0">
                <a:solidFill>
                  <a:sysClr val="windowText" lastClr="000000"/>
                </a:solidFill>
                <a:latin typeface="黑体" panose="02010609060101010101" charset="-122"/>
                <a:cs typeface="黑体" panose="02010609060101010101" charset="-122"/>
              </a:rPr>
              <a:t>相机分辨率就是 ：</a:t>
            </a:r>
            <a:endParaRPr kern="0">
              <a:solidFill>
                <a:sysClr val="windowText" lastClr="000000"/>
              </a:solidFill>
              <a:latin typeface="黑体" panose="02010609060101010101" charset="-122"/>
              <a:cs typeface="黑体" panose="02010609060101010101" charset="-122"/>
            </a:endParaRPr>
          </a:p>
          <a:p>
            <a:pPr marL="596265">
              <a:lnSpc>
                <a:spcPts val="2075"/>
              </a:lnSpc>
            </a:pPr>
            <a:r>
              <a:rPr kern="0" spc="-10" dirty="0">
                <a:solidFill>
                  <a:sysClr val="windowText" lastClr="000000"/>
                </a:solidFill>
                <a:latin typeface="Lucida Sans Unicode" panose="020B0602030504020204"/>
                <a:cs typeface="Lucida Sans Unicode" panose="020B0602030504020204"/>
              </a:rPr>
              <a:t>20/0.01/2=1000pixcel</a:t>
            </a:r>
            <a:endParaRPr kern="0">
              <a:solidFill>
                <a:sysClr val="windowText" lastClr="000000"/>
              </a:solidFill>
              <a:latin typeface="Lucida Sans Unicode" panose="020B0602030504020204"/>
              <a:cs typeface="Lucida Sans Unicode" panose="020B0602030504020204"/>
            </a:endParaRPr>
          </a:p>
          <a:p>
            <a:pPr marL="596265"/>
            <a:r>
              <a:rPr kern="0" spc="-10" dirty="0">
                <a:solidFill>
                  <a:sysClr val="windowText" lastClr="000000"/>
                </a:solidFill>
                <a:latin typeface="Lucida Sans Unicode" panose="020B0602030504020204"/>
                <a:cs typeface="Lucida Sans Unicode" panose="020B0602030504020204"/>
              </a:rPr>
              <a:t>12/0.01/2=600pixcel</a:t>
            </a:r>
            <a:endParaRPr kern="0">
              <a:solidFill>
                <a:sysClr val="windowText" lastClr="000000"/>
              </a:solidFill>
              <a:latin typeface="Lucida Sans Unicode" panose="020B0602030504020204"/>
              <a:cs typeface="Lucida Sans Unicode" panose="020B0602030504020204"/>
            </a:endParaRPr>
          </a:p>
          <a:p>
            <a:pPr marL="12700" marR="73025" indent="365760">
              <a:spcBef>
                <a:spcPts val="80"/>
              </a:spcBef>
            </a:pPr>
            <a:r>
              <a:rPr kern="0" spc="-5" dirty="0">
                <a:solidFill>
                  <a:sysClr val="windowText" lastClr="000000"/>
                </a:solidFill>
                <a:latin typeface="黑体" panose="02010609060101010101" charset="-122"/>
                <a:cs typeface="黑体" panose="02010609060101010101" charset="-122"/>
              </a:rPr>
              <a:t>因此相机的分辨率至少需要</a:t>
            </a:r>
            <a:r>
              <a:rPr kern="0" spc="-50" dirty="0">
                <a:solidFill>
                  <a:sysClr val="windowText" lastClr="000000"/>
                </a:solidFill>
                <a:latin typeface="黑体" panose="02010609060101010101" charset="-122"/>
                <a:cs typeface="黑体" panose="02010609060101010101" charset="-122"/>
              </a:rPr>
              <a:t> </a:t>
            </a:r>
            <a:r>
              <a:rPr kern="0" spc="-10" dirty="0">
                <a:solidFill>
                  <a:sysClr val="windowText" lastClr="000000"/>
                </a:solidFill>
                <a:latin typeface="Lucida Sans Unicode" panose="020B0602030504020204"/>
                <a:cs typeface="Lucida Sans Unicode" panose="020B0602030504020204"/>
              </a:rPr>
              <a:t>1000*600pixcel</a:t>
            </a:r>
            <a:r>
              <a:rPr kern="0" spc="-5" dirty="0">
                <a:solidFill>
                  <a:sysClr val="windowText" lastClr="000000"/>
                </a:solidFill>
                <a:latin typeface="黑体" panose="02010609060101010101" charset="-122"/>
                <a:cs typeface="黑体" panose="02010609060101010101" charset="-122"/>
              </a:rPr>
              <a:t>，帧率在</a:t>
            </a:r>
            <a:r>
              <a:rPr kern="0" dirty="0">
                <a:solidFill>
                  <a:sysClr val="windowText" lastClr="000000"/>
                </a:solidFill>
                <a:latin typeface="Lucida Sans Unicode" panose="020B0602030504020204"/>
                <a:cs typeface="Lucida Sans Unicode" panose="020B0602030504020204"/>
              </a:rPr>
              <a:t>10</a:t>
            </a:r>
            <a:r>
              <a:rPr kern="0" dirty="0">
                <a:solidFill>
                  <a:sysClr val="windowText" lastClr="000000"/>
                </a:solidFill>
                <a:latin typeface="黑体" panose="02010609060101010101" charset="-122"/>
                <a:cs typeface="黑体" panose="02010609060101010101" charset="-122"/>
              </a:rPr>
              <a:t>帧</a:t>
            </a:r>
            <a:r>
              <a:rPr kern="0" dirty="0">
                <a:solidFill>
                  <a:sysClr val="windowText" lastClr="000000"/>
                </a:solidFill>
                <a:latin typeface="Lucida Sans Unicode" panose="020B0602030504020204"/>
                <a:cs typeface="Lucida Sans Unicode" panose="020B0602030504020204"/>
              </a:rPr>
              <a:t>/</a:t>
            </a:r>
            <a:r>
              <a:rPr kern="0" spc="-25" dirty="0">
                <a:solidFill>
                  <a:sysClr val="windowText" lastClr="000000"/>
                </a:solidFill>
                <a:latin typeface="黑体" panose="02010609060101010101" charset="-122"/>
                <a:cs typeface="黑体" panose="02010609060101010101" charset="-122"/>
              </a:rPr>
              <a:t>秒，</a:t>
            </a:r>
            <a:r>
              <a:rPr kern="0" dirty="0">
                <a:solidFill>
                  <a:sysClr val="windowText" lastClr="000000"/>
                </a:solidFill>
                <a:latin typeface="黑体" panose="02010609060101010101" charset="-122"/>
                <a:cs typeface="黑体" panose="02010609060101010101" charset="-122"/>
              </a:rPr>
              <a:t>因此选择</a:t>
            </a:r>
            <a:r>
              <a:rPr kern="0" spc="-10" dirty="0">
                <a:solidFill>
                  <a:sysClr val="windowText" lastClr="000000"/>
                </a:solidFill>
                <a:latin typeface="Lucida Sans Unicode" panose="020B0602030504020204"/>
                <a:cs typeface="Lucida Sans Unicode" panose="020B0602030504020204"/>
              </a:rPr>
              <a:t>1024*768</a:t>
            </a:r>
            <a:r>
              <a:rPr kern="0" dirty="0">
                <a:solidFill>
                  <a:sysClr val="windowText" lastClr="000000"/>
                </a:solidFill>
                <a:latin typeface="黑体" panose="02010609060101010101" charset="-122"/>
                <a:cs typeface="黑体" panose="02010609060101010101" charset="-122"/>
              </a:rPr>
              <a:t>像素帧率在</a:t>
            </a:r>
            <a:r>
              <a:rPr kern="0" dirty="0">
                <a:solidFill>
                  <a:sysClr val="windowText" lastClr="000000"/>
                </a:solidFill>
                <a:latin typeface="Lucida Sans Unicode" panose="020B0602030504020204"/>
                <a:cs typeface="Lucida Sans Unicode" panose="020B0602030504020204"/>
              </a:rPr>
              <a:t>10</a:t>
            </a:r>
            <a:r>
              <a:rPr kern="0" dirty="0">
                <a:solidFill>
                  <a:sysClr val="windowText" lastClr="000000"/>
                </a:solidFill>
                <a:latin typeface="黑体" panose="02010609060101010101" charset="-122"/>
                <a:cs typeface="黑体" panose="02010609060101010101" charset="-122"/>
              </a:rPr>
              <a:t>帧</a:t>
            </a:r>
            <a:r>
              <a:rPr kern="0" spc="-50" dirty="0">
                <a:solidFill>
                  <a:sysClr val="windowText" lastClr="000000"/>
                </a:solidFill>
                <a:latin typeface="Lucida Sans Unicode" panose="020B0602030504020204"/>
                <a:cs typeface="Lucida Sans Unicode" panose="020B0602030504020204"/>
              </a:rPr>
              <a:t>/</a:t>
            </a:r>
            <a:r>
              <a:rPr kern="0" spc="-10" dirty="0">
                <a:solidFill>
                  <a:sysClr val="windowText" lastClr="000000"/>
                </a:solidFill>
                <a:latin typeface="黑体" panose="02010609060101010101" charset="-122"/>
                <a:cs typeface="黑体" panose="02010609060101010101" charset="-122"/>
              </a:rPr>
              <a:t>秒以上的即可。</a:t>
            </a:r>
            <a:endParaRPr kern="0">
              <a:solidFill>
                <a:sysClr val="windowText" lastClr="000000"/>
              </a:solidFill>
              <a:latin typeface="黑体" panose="02010609060101010101" charset="-122"/>
              <a:cs typeface="黑体" panose="02010609060101010101" charset="-122"/>
            </a:endParaRPr>
          </a:p>
        </p:txBody>
      </p:sp>
      <p:pic>
        <p:nvPicPr>
          <p:cNvPr id="9" name="object 9"/>
          <p:cNvPicPr/>
          <p:nvPr/>
        </p:nvPicPr>
        <p:blipFill>
          <a:blip r:embed="rId1" cstate="print"/>
          <a:stretch>
            <a:fillRect/>
          </a:stretch>
        </p:blipFill>
        <p:spPr>
          <a:xfrm>
            <a:off x="2059744" y="1776341"/>
            <a:ext cx="3000368" cy="2056397"/>
          </a:xfrm>
          <a:prstGeom prst="rect">
            <a:avLst/>
          </a:prstGeom>
        </p:spPr>
      </p:pic>
      <p:sp>
        <p:nvSpPr>
          <p:cNvPr id="10" name="object 10"/>
          <p:cNvSpPr txBox="1"/>
          <p:nvPr/>
        </p:nvSpPr>
        <p:spPr>
          <a:xfrm>
            <a:off x="2207816" y="3999002"/>
            <a:ext cx="2710180" cy="1671320"/>
          </a:xfrm>
          <a:prstGeom prst="rect">
            <a:avLst/>
          </a:prstGeom>
        </p:spPr>
        <p:txBody>
          <a:bodyPr vert="horz" wrap="square" lIns="0" tIns="12700" rIns="0" bIns="0" rtlCol="0">
            <a:spAutoFit/>
          </a:bodyPr>
          <a:lstStyle/>
          <a:p>
            <a:pPr marL="12700">
              <a:spcBef>
                <a:spcPts val="100"/>
              </a:spcBef>
            </a:pPr>
            <a:r>
              <a:rPr kern="0" spc="-10" dirty="0">
                <a:solidFill>
                  <a:sysClr val="windowText" lastClr="000000"/>
                </a:solidFill>
                <a:latin typeface="黑体" panose="02010609060101010101" charset="-122"/>
                <a:cs typeface="黑体" panose="02010609060101010101" charset="-122"/>
              </a:rPr>
              <a:t>检测要求：</a:t>
            </a:r>
            <a:endParaRPr kern="0">
              <a:solidFill>
                <a:sysClr val="windowText" lastClr="000000"/>
              </a:solidFill>
              <a:latin typeface="黑体" panose="02010609060101010101" charset="-122"/>
              <a:cs typeface="黑体" panose="02010609060101010101" charset="-122"/>
            </a:endParaRPr>
          </a:p>
          <a:p>
            <a:pPr marL="12700"/>
            <a:r>
              <a:rPr kern="0" spc="-10" dirty="0">
                <a:solidFill>
                  <a:sysClr val="windowText" lastClr="000000"/>
                </a:solidFill>
                <a:latin typeface="黑体" panose="02010609060101010101" charset="-122"/>
                <a:cs typeface="黑体" panose="02010609060101010101" charset="-122"/>
              </a:rPr>
              <a:t>检测任务：尺寸测量</a:t>
            </a:r>
            <a:endParaRPr kern="0">
              <a:solidFill>
                <a:sysClr val="windowText" lastClr="000000"/>
              </a:solidFill>
              <a:latin typeface="黑体" panose="02010609060101010101" charset="-122"/>
              <a:cs typeface="黑体" panose="02010609060101010101" charset="-122"/>
            </a:endParaRPr>
          </a:p>
          <a:p>
            <a:pPr marL="12700" marR="5080"/>
            <a:r>
              <a:rPr kern="0" spc="-5" dirty="0">
                <a:solidFill>
                  <a:sysClr val="windowText" lastClr="000000"/>
                </a:solidFill>
                <a:latin typeface="黑体" panose="02010609060101010101" charset="-122"/>
                <a:cs typeface="黑体" panose="02010609060101010101" charset="-122"/>
              </a:rPr>
              <a:t>产品大小：</a:t>
            </a:r>
            <a:r>
              <a:rPr kern="0" spc="-10" dirty="0">
                <a:solidFill>
                  <a:sysClr val="windowText" lastClr="000000"/>
                </a:solidFill>
                <a:latin typeface="Lucida Sans Unicode" panose="020B0602030504020204"/>
                <a:cs typeface="Lucida Sans Unicode" panose="020B0602030504020204"/>
              </a:rPr>
              <a:t>18mm*10mm</a:t>
            </a:r>
            <a:r>
              <a:rPr kern="0" spc="-5" dirty="0">
                <a:solidFill>
                  <a:sysClr val="windowText" lastClr="000000"/>
                </a:solidFill>
                <a:latin typeface="黑体" panose="02010609060101010101" charset="-122"/>
                <a:cs typeface="黑体" panose="02010609060101010101" charset="-122"/>
              </a:rPr>
              <a:t>精度要求：</a:t>
            </a:r>
            <a:r>
              <a:rPr kern="0" spc="-10" dirty="0">
                <a:solidFill>
                  <a:sysClr val="windowText" lastClr="000000"/>
                </a:solidFill>
                <a:latin typeface="Lucida Sans Unicode" panose="020B0602030504020204"/>
                <a:cs typeface="Lucida Sans Unicode" panose="020B0602030504020204"/>
              </a:rPr>
              <a:t>0.01mm</a:t>
            </a:r>
            <a:endParaRPr kern="0">
              <a:solidFill>
                <a:sysClr val="windowText" lastClr="000000"/>
              </a:solidFill>
              <a:latin typeface="Lucida Sans Unicode" panose="020B0602030504020204"/>
              <a:cs typeface="Lucida Sans Unicode" panose="020B0602030504020204"/>
            </a:endParaRPr>
          </a:p>
          <a:p>
            <a:pPr marL="12700"/>
            <a:r>
              <a:rPr kern="0" spc="-10" dirty="0">
                <a:solidFill>
                  <a:sysClr val="windowText" lastClr="000000"/>
                </a:solidFill>
                <a:latin typeface="黑体" panose="02010609060101010101" charset="-122"/>
                <a:cs typeface="黑体" panose="02010609060101010101" charset="-122"/>
              </a:rPr>
              <a:t>流水线作业</a:t>
            </a:r>
            <a:endParaRPr kern="0">
              <a:solidFill>
                <a:sysClr val="windowText" lastClr="000000"/>
              </a:solidFill>
              <a:latin typeface="黑体" panose="02010609060101010101" charset="-122"/>
              <a:cs typeface="黑体" panose="02010609060101010101" charset="-122"/>
            </a:endParaRPr>
          </a:p>
          <a:p>
            <a:pPr marL="12700"/>
            <a:r>
              <a:rPr kern="0" dirty="0">
                <a:solidFill>
                  <a:sysClr val="windowText" lastClr="000000"/>
                </a:solidFill>
                <a:latin typeface="黑体" panose="02010609060101010101" charset="-122"/>
                <a:cs typeface="黑体" panose="02010609060101010101" charset="-122"/>
              </a:rPr>
              <a:t>检测速度：</a:t>
            </a:r>
            <a:r>
              <a:rPr kern="0" dirty="0">
                <a:solidFill>
                  <a:sysClr val="windowText" lastClr="000000"/>
                </a:solidFill>
                <a:latin typeface="Lucida Sans Unicode" panose="020B0602030504020204"/>
                <a:cs typeface="Lucida Sans Unicode" panose="020B0602030504020204"/>
              </a:rPr>
              <a:t>10</a:t>
            </a:r>
            <a:r>
              <a:rPr kern="0" dirty="0">
                <a:solidFill>
                  <a:sysClr val="windowText" lastClr="000000"/>
                </a:solidFill>
                <a:latin typeface="黑体" panose="02010609060101010101" charset="-122"/>
                <a:cs typeface="黑体" panose="02010609060101010101" charset="-122"/>
              </a:rPr>
              <a:t>件</a:t>
            </a:r>
            <a:r>
              <a:rPr kern="0" dirty="0">
                <a:solidFill>
                  <a:sysClr val="windowText" lastClr="000000"/>
                </a:solidFill>
                <a:latin typeface="Lucida Sans Unicode" panose="020B0602030504020204"/>
                <a:cs typeface="Lucida Sans Unicode" panose="020B0602030504020204"/>
              </a:rPr>
              <a:t>/</a:t>
            </a:r>
            <a:r>
              <a:rPr kern="0" spc="-50" dirty="0">
                <a:solidFill>
                  <a:sysClr val="windowText" lastClr="000000"/>
                </a:solidFill>
                <a:latin typeface="黑体" panose="02010609060101010101" charset="-122"/>
                <a:cs typeface="黑体" panose="02010609060101010101" charset="-122"/>
              </a:rPr>
              <a:t>秒</a:t>
            </a:r>
            <a:endParaRPr kern="0">
              <a:solidFill>
                <a:sysClr val="windowText" lastClr="000000"/>
              </a:solidFill>
              <a:latin typeface="黑体" panose="02010609060101010101" charset="-122"/>
              <a:cs typeface="黑体" panose="0201060906010101010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sp>
        <p:nvSpPr>
          <p:cNvPr id="10" name="object 7"/>
          <p:cNvSpPr txBox="1"/>
          <p:nvPr/>
        </p:nvSpPr>
        <p:spPr>
          <a:xfrm>
            <a:off x="4560270" y="2921499"/>
            <a:ext cx="2253615" cy="848360"/>
          </a:xfrm>
          <a:prstGeom prst="rect">
            <a:avLst/>
          </a:prstGeom>
        </p:spPr>
        <p:txBody>
          <a:bodyPr vert="horz" wrap="square" lIns="0" tIns="12700"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869315" marR="0" lvl="0" indent="-857250" defTabSz="914400" eaLnBrk="1" fontAlgn="auto" latinLnBrk="0" hangingPunct="1">
              <a:lnSpc>
                <a:spcPct val="100000"/>
              </a:lnSpc>
              <a:spcBef>
                <a:spcPts val="100"/>
              </a:spcBef>
              <a:spcAft>
                <a:spcPts val="0"/>
              </a:spcAft>
              <a:buClrTx/>
              <a:buSzPct val="96000"/>
              <a:buFontTx/>
              <a:buAutoNum type="arabicPlain"/>
              <a:tabLst>
                <a:tab pos="869950" algn="l"/>
              </a:tabLst>
              <a:defRPr/>
            </a:pPr>
            <a:r>
              <a:rPr kumimoji="0" lang="zh-CN" altLang="en-US" sz="2700" b="0" i="0" u="heavy" strike="noStrike" kern="0" cap="none" spc="-25" normalizeH="0" baseline="0" noProof="0">
                <a:ln>
                  <a:noFill/>
                </a:ln>
                <a:solidFill>
                  <a:srgbClr val="FF8119"/>
                </a:solidFill>
                <a:effectLst/>
                <a:uLnTx/>
                <a:uFill>
                  <a:solidFill>
                    <a:srgbClr val="FF8119"/>
                  </a:solidFill>
                </a:uFill>
                <a:latin typeface="黑体" panose="02010609060101010101" charset="-122"/>
                <a:ea typeface="宋体" panose="02010600030101010101" pitchFamily="2" charset="-122"/>
                <a:hlinkClick r:id="rId1" action="ppaction://hlinksldjump"/>
              </a:rPr>
              <a:t>简介</a:t>
            </a:r>
            <a:endParaRPr kumimoji="0" lang="zh-CN" altLang="en-US" sz="2700" b="0" i="0" u="none" strike="noStrike" kern="0" cap="none" spc="0" normalizeH="0" baseline="0" noProof="0">
              <a:ln>
                <a:noFill/>
              </a:ln>
              <a:solidFill>
                <a:srgbClr val="2DA2BF"/>
              </a:solidFill>
              <a:effectLst/>
              <a:uLnTx/>
              <a:uFillTx/>
              <a:latin typeface="黑体" panose="02010609060101010101" charset="-122"/>
              <a:ea typeface="宋体" panose="02010600030101010101" pitchFamily="2" charset="-122"/>
            </a:endParaRPr>
          </a:p>
          <a:p>
            <a:pPr marL="869315" marR="0" lvl="0" indent="-857250" defTabSz="914400" eaLnBrk="1" fontAlgn="auto" latinLnBrk="0" hangingPunct="1">
              <a:lnSpc>
                <a:spcPct val="100000"/>
              </a:lnSpc>
              <a:spcBef>
                <a:spcPts val="0"/>
              </a:spcBef>
              <a:spcAft>
                <a:spcPts val="0"/>
              </a:spcAft>
              <a:buClrTx/>
              <a:buSzPct val="96000"/>
              <a:buFontTx/>
              <a:buAutoNum type="arabicPlain"/>
              <a:tabLst>
                <a:tab pos="869950" algn="l"/>
              </a:tabLst>
              <a:defRPr/>
            </a:pPr>
            <a:r>
              <a:rPr kumimoji="0" lang="zh-CN" altLang="en-US" sz="2700" b="0" i="0" u="heavy" strike="noStrike" kern="0" cap="none" spc="-15" normalizeH="0" baseline="0" noProof="0">
                <a:ln>
                  <a:noFill/>
                </a:ln>
                <a:solidFill>
                  <a:srgbClr val="FF8119"/>
                </a:solidFill>
                <a:effectLst/>
                <a:uLnTx/>
                <a:uFill>
                  <a:solidFill>
                    <a:srgbClr val="FF8119"/>
                  </a:solidFill>
                </a:uFill>
                <a:latin typeface="黑体" panose="02010609060101010101" charset="-122"/>
                <a:ea typeface="宋体" panose="02010600030101010101" pitchFamily="2" charset="-122"/>
                <a:hlinkClick r:id="rId2" action="ppaction://hlinksldjump"/>
              </a:rPr>
              <a:t>镜头组成</a:t>
            </a:r>
            <a:endParaRPr kumimoji="0" lang="zh-CN" altLang="en-US" sz="2700" b="0" i="0" u="none" strike="noStrike" kern="0" cap="none" spc="0" normalizeH="0" baseline="0" noProof="0">
              <a:ln>
                <a:noFill/>
              </a:ln>
              <a:solidFill>
                <a:srgbClr val="2DA2BF"/>
              </a:solidFill>
              <a:effectLst/>
              <a:uLnTx/>
              <a:uFillTx/>
              <a:latin typeface="黑体" panose="02010609060101010101" charset="-122"/>
              <a:ea typeface="宋体" panose="02010600030101010101" pitchFamily="2" charset="-122"/>
            </a:endParaRPr>
          </a:p>
        </p:txBody>
      </p:sp>
      <p:sp>
        <p:nvSpPr>
          <p:cNvPr id="11" name="object 8"/>
          <p:cNvSpPr txBox="1"/>
          <p:nvPr/>
        </p:nvSpPr>
        <p:spPr>
          <a:xfrm>
            <a:off x="4560270" y="3744459"/>
            <a:ext cx="2253615" cy="1259840"/>
          </a:xfrm>
          <a:prstGeom prst="rect">
            <a:avLst/>
          </a:prstGeom>
        </p:spPr>
        <p:txBody>
          <a:bodyPr vert="horz" wrap="square" lIns="0" tIns="12700" rIns="0" bIns="0" rtlCol="0">
            <a:spAutoFit/>
          </a:bodyPr>
          <a:lstStyle/>
          <a:p>
            <a:pPr marL="869315" indent="-857250">
              <a:spcBef>
                <a:spcPts val="100"/>
              </a:spcBef>
              <a:buSzPct val="96000"/>
              <a:buFontTx/>
              <a:buAutoNum type="arabicPlain" startAt="3"/>
              <a:tabLst>
                <a:tab pos="869950" algn="l"/>
              </a:tabLst>
            </a:pPr>
            <a:r>
              <a:rPr sz="2700" u="heavy" kern="0" spc="-25" dirty="0">
                <a:solidFill>
                  <a:srgbClr val="FF8119"/>
                </a:solidFill>
                <a:uFill>
                  <a:solidFill>
                    <a:srgbClr val="FF8119"/>
                  </a:solidFill>
                </a:uFill>
                <a:latin typeface="黑体" panose="02010609060101010101" charset="-122"/>
                <a:cs typeface="黑体" panose="02010609060101010101" charset="-122"/>
                <a:hlinkClick r:id="rId3" action="ppaction://hlinksldjump"/>
              </a:rPr>
              <a:t>分类</a:t>
            </a:r>
            <a:endParaRPr sz="2700" kern="0" dirty="0">
              <a:solidFill>
                <a:sysClr val="windowText" lastClr="000000"/>
              </a:solidFill>
              <a:latin typeface="黑体" panose="02010609060101010101" charset="-122"/>
              <a:cs typeface="黑体" panose="02010609060101010101" charset="-122"/>
            </a:endParaRPr>
          </a:p>
          <a:p>
            <a:pPr marL="869315" indent="-857250">
              <a:buSzPct val="96000"/>
              <a:buFontTx/>
              <a:buAutoNum type="arabicPlain" startAt="3"/>
              <a:tabLst>
                <a:tab pos="869950" algn="l"/>
              </a:tabLst>
            </a:pPr>
            <a:r>
              <a:rPr sz="2700" u="heavy" kern="0" spc="-15" dirty="0">
                <a:solidFill>
                  <a:srgbClr val="FF8119"/>
                </a:solidFill>
                <a:uFill>
                  <a:solidFill>
                    <a:srgbClr val="FF8119"/>
                  </a:solidFill>
                </a:uFill>
                <a:latin typeface="黑体" panose="02010609060101010101" charset="-122"/>
                <a:cs typeface="黑体" panose="02010609060101010101" charset="-122"/>
                <a:hlinkClick r:id="rId4" action="ppaction://hlinksldjump"/>
              </a:rPr>
              <a:t>主要参数</a:t>
            </a:r>
            <a:endParaRPr sz="2700" kern="0" dirty="0">
              <a:solidFill>
                <a:sysClr val="windowText" lastClr="000000"/>
              </a:solidFill>
              <a:latin typeface="黑体" panose="02010609060101010101" charset="-122"/>
              <a:cs typeface="黑体" panose="02010609060101010101" charset="-122"/>
            </a:endParaRPr>
          </a:p>
          <a:p>
            <a:pPr marL="869315" indent="-857250">
              <a:buSzPct val="96000"/>
              <a:buFontTx/>
              <a:buAutoNum type="arabicPlain" startAt="3"/>
              <a:tabLst>
                <a:tab pos="869950" algn="l"/>
              </a:tabLst>
            </a:pPr>
            <a:r>
              <a:rPr sz="2700" u="heavy" kern="0" spc="-25" dirty="0">
                <a:solidFill>
                  <a:srgbClr val="FF8119"/>
                </a:solidFill>
                <a:uFill>
                  <a:solidFill>
                    <a:srgbClr val="FF8119"/>
                  </a:solidFill>
                </a:uFill>
                <a:latin typeface="黑体" panose="02010609060101010101" charset="-122"/>
                <a:cs typeface="黑体" panose="02010609060101010101" charset="-122"/>
                <a:hlinkClick r:id="rId3" action="ppaction://hlinksldjump"/>
              </a:rPr>
              <a:t>选型</a:t>
            </a:r>
            <a:endParaRPr sz="2700" kern="0" dirty="0">
              <a:solidFill>
                <a:sysClr val="windowText" lastClr="000000"/>
              </a:solidFill>
              <a:latin typeface="黑体" panose="02010609060101010101" charset="-122"/>
              <a:cs typeface="黑体" panose="02010609060101010101" charset="-122"/>
            </a:endParaRPr>
          </a:p>
        </p:txBody>
      </p:sp>
      <p:sp>
        <p:nvSpPr>
          <p:cNvPr id="2" name="文本框 1"/>
          <p:cNvSpPr txBox="1"/>
          <p:nvPr/>
        </p:nvSpPr>
        <p:spPr>
          <a:xfrm>
            <a:off x="4362276" y="1433206"/>
            <a:ext cx="2236510" cy="707886"/>
          </a:xfrm>
          <a:prstGeom prst="rect">
            <a:avLst/>
          </a:prstGeom>
          <a:noFill/>
        </p:spPr>
        <p:txBody>
          <a:bodyPr wrap="none" rtlCol="0">
            <a:spAutoFit/>
          </a:bodyPr>
          <a:lstStyle/>
          <a:p>
            <a:r>
              <a:rPr lang="zh-CN" altLang="en-US" sz="4000" dirty="0"/>
              <a:t>工业镜头</a:t>
            </a:r>
            <a:endParaRPr lang="en-US" altLang="zh-CN" sz="4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sp>
        <p:nvSpPr>
          <p:cNvPr id="3" name="object 7"/>
          <p:cNvSpPr txBox="1"/>
          <p:nvPr/>
        </p:nvSpPr>
        <p:spPr>
          <a:xfrm>
            <a:off x="1516151" y="2296152"/>
            <a:ext cx="6435725" cy="139700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2DA2BF"/>
                </a:solidFill>
                <a:latin typeface="黑体" panose="02010609060101010101" charset="-122"/>
                <a:cs typeface="黑体" panose="02010609060101010101" charset="-122"/>
              </a:rPr>
              <a:t>镜头的基本功能：</a:t>
            </a:r>
            <a:endParaRPr sz="1800" dirty="0">
              <a:latin typeface="黑体" panose="02010609060101010101" charset="-122"/>
              <a:cs typeface="黑体" panose="02010609060101010101" charset="-122"/>
            </a:endParaRPr>
          </a:p>
          <a:p>
            <a:pPr>
              <a:lnSpc>
                <a:spcPct val="100000"/>
              </a:lnSpc>
              <a:spcBef>
                <a:spcPts val="45"/>
              </a:spcBef>
            </a:pPr>
            <a:endParaRPr sz="1650" dirty="0">
              <a:latin typeface="黑体" panose="02010609060101010101" charset="-122"/>
              <a:cs typeface="黑体" panose="02010609060101010101" charset="-122"/>
            </a:endParaRPr>
          </a:p>
          <a:p>
            <a:pPr marL="21590" indent="429260">
              <a:lnSpc>
                <a:spcPct val="100000"/>
              </a:lnSpc>
            </a:pPr>
            <a:r>
              <a:rPr sz="1800" dirty="0">
                <a:latin typeface="黑体" panose="02010609060101010101" charset="-122"/>
                <a:cs typeface="黑体" panose="02010609060101010101" charset="-122"/>
              </a:rPr>
              <a:t>就是实现光束变换（调制），</a:t>
            </a:r>
            <a:r>
              <a:rPr sz="1800" spc="-5" dirty="0">
                <a:latin typeface="黑体" panose="02010609060101010101" charset="-122"/>
                <a:cs typeface="黑体" panose="02010609060101010101" charset="-122"/>
              </a:rPr>
              <a:t>镜头的质量直影响到机器视觉</a:t>
            </a:r>
            <a:endParaRPr sz="1800" dirty="0">
              <a:latin typeface="黑体" panose="02010609060101010101" charset="-122"/>
              <a:cs typeface="黑体" panose="02010609060101010101" charset="-122"/>
            </a:endParaRPr>
          </a:p>
          <a:p>
            <a:pPr marL="21590" marR="5080">
              <a:lnSpc>
                <a:spcPts val="1920"/>
              </a:lnSpc>
              <a:spcBef>
                <a:spcPts val="505"/>
              </a:spcBef>
            </a:pPr>
            <a:r>
              <a:rPr sz="1800" spc="-5" dirty="0">
                <a:latin typeface="黑体" panose="02010609060101010101" charset="-122"/>
                <a:cs typeface="黑体" panose="02010609060101010101" charset="-122"/>
              </a:rPr>
              <a:t>系统的整体性能，合理地选择和安装镜头，是机器视觉系统设计</a:t>
            </a:r>
            <a:r>
              <a:rPr sz="1800" spc="-10" dirty="0">
                <a:latin typeface="黑体" panose="02010609060101010101" charset="-122"/>
                <a:cs typeface="黑体" panose="02010609060101010101" charset="-122"/>
              </a:rPr>
              <a:t>的重要环节。</a:t>
            </a:r>
            <a:endParaRPr sz="1800" dirty="0">
              <a:latin typeface="黑体" panose="02010609060101010101" charset="-122"/>
              <a:cs typeface="黑体" panose="0201060906010101010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sp>
        <p:nvSpPr>
          <p:cNvPr id="3" name="object 7"/>
          <p:cNvSpPr txBox="1"/>
          <p:nvPr/>
        </p:nvSpPr>
        <p:spPr>
          <a:xfrm>
            <a:off x="2762049" y="1410192"/>
            <a:ext cx="18542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2DA2BF"/>
                </a:solidFill>
                <a:latin typeface="黑体" panose="02010609060101010101" charset="-122"/>
                <a:cs typeface="黑体" panose="02010609060101010101" charset="-122"/>
              </a:rPr>
              <a:t>镜头的成像原理：</a:t>
            </a:r>
            <a:endParaRPr sz="1800">
              <a:latin typeface="黑体" panose="02010609060101010101" charset="-122"/>
              <a:cs typeface="黑体" panose="02010609060101010101" charset="-122"/>
            </a:endParaRPr>
          </a:p>
        </p:txBody>
      </p:sp>
      <p:sp>
        <p:nvSpPr>
          <p:cNvPr id="6" name="文本框 5"/>
          <p:cNvSpPr txBox="1"/>
          <p:nvPr/>
        </p:nvSpPr>
        <p:spPr>
          <a:xfrm>
            <a:off x="6139815" y="4826635"/>
            <a:ext cx="4064000" cy="645160"/>
          </a:xfrm>
          <a:prstGeom prst="rect">
            <a:avLst/>
          </a:prstGeom>
          <a:noFill/>
        </p:spPr>
        <p:txBody>
          <a:bodyPr wrap="square" rtlCol="0">
            <a:spAutoFit/>
          </a:bodyPr>
          <a:p>
            <a:r>
              <a:rPr lang="zh-CN" altLang="en-US"/>
              <a:t>通过透镜的组合，把物体发出或者反射的光线成像在像平面上</a:t>
            </a:r>
            <a:endParaRPr lang="zh-CN" altLang="en-US"/>
          </a:p>
        </p:txBody>
      </p:sp>
      <p:pic>
        <p:nvPicPr>
          <p:cNvPr id="2" name="图片 1" descr="wKgMcF1IMDeDvYF6AACe6fjquSQ671"/>
          <p:cNvPicPr>
            <a:picLocks noChangeAspect="1"/>
          </p:cNvPicPr>
          <p:nvPr/>
        </p:nvPicPr>
        <p:blipFill>
          <a:blip r:embed="rId1"/>
          <a:stretch>
            <a:fillRect/>
          </a:stretch>
        </p:blipFill>
        <p:spPr>
          <a:xfrm>
            <a:off x="3327400" y="1882775"/>
            <a:ext cx="4959350" cy="272859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sp>
        <p:nvSpPr>
          <p:cNvPr id="13" name="object 7"/>
          <p:cNvSpPr txBox="1"/>
          <p:nvPr/>
        </p:nvSpPr>
        <p:spPr>
          <a:xfrm>
            <a:off x="7224348" y="1994190"/>
            <a:ext cx="1470660" cy="675005"/>
          </a:xfrm>
          <a:prstGeom prst="rect">
            <a:avLst/>
          </a:prstGeom>
        </p:spPr>
        <p:txBody>
          <a:bodyPr vert="horz" wrap="square" lIns="0" tIns="12700"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378460" marR="5080" lvl="0" indent="-365760" defTabSz="914400" eaLnBrk="1" fontAlgn="auto" latinLnBrk="0" hangingPunct="1">
              <a:lnSpc>
                <a:spcPct val="118000"/>
              </a:lnSpc>
              <a:spcBef>
                <a:spcPts val="100"/>
              </a:spcBef>
              <a:spcAft>
                <a:spcPts val="0"/>
              </a:spcAft>
              <a:buClrTx/>
              <a:buSzTx/>
              <a:buFontTx/>
              <a:buNone/>
              <a:defRPr/>
            </a:pPr>
            <a:r>
              <a:rPr kumimoji="0" lang="zh-CN" altLang="en-US" sz="1800" b="0" i="0" u="none" strike="noStrike" kern="0" cap="none" spc="-55" normalizeH="0" baseline="0" noProof="0">
                <a:ln>
                  <a:noFill/>
                </a:ln>
                <a:solidFill>
                  <a:srgbClr val="2DA2BF"/>
                </a:solidFill>
                <a:effectLst/>
                <a:uLnTx/>
                <a:uFillTx/>
                <a:latin typeface="黑体" panose="02010609060101010101" charset="-122"/>
                <a:ea typeface="宋体" panose="02010600030101010101" pitchFamily="2" charset="-122"/>
              </a:rPr>
              <a:t>镜头的组成 ：</a:t>
            </a:r>
            <a:r>
              <a:rPr kumimoji="0" lang="zh-CN" altLang="en-US" sz="1800" b="0" i="0" u="none" strike="noStrike" kern="0" cap="none" spc="-20" normalizeH="0" baseline="0" noProof="0">
                <a:ln>
                  <a:noFill/>
                </a:ln>
                <a:solidFill>
                  <a:srgbClr val="000000"/>
                </a:solidFill>
                <a:effectLst/>
                <a:uLnTx/>
                <a:uFillTx/>
                <a:latin typeface="黑体" panose="02010609060101010101" charset="-122"/>
                <a:ea typeface="宋体" panose="02010600030101010101" pitchFamily="2" charset="-122"/>
              </a:rPr>
              <a:t>光圈环</a:t>
            </a:r>
            <a:endParaRPr kumimoji="0" lang="zh-CN" altLang="en-US" sz="1800" b="0" i="0" u="none" strike="noStrike" kern="0" cap="none" spc="-20" normalizeH="0" baseline="0" noProof="0" dirty="0">
              <a:ln>
                <a:noFill/>
              </a:ln>
              <a:solidFill>
                <a:srgbClr val="000000"/>
              </a:solidFill>
              <a:effectLst/>
              <a:uLnTx/>
              <a:uFillTx/>
              <a:latin typeface="黑体" panose="02010609060101010101" charset="-122"/>
              <a:ea typeface="宋体" panose="02010600030101010101" pitchFamily="2" charset="-122"/>
            </a:endParaRPr>
          </a:p>
        </p:txBody>
      </p:sp>
      <p:sp>
        <p:nvSpPr>
          <p:cNvPr id="14" name="object 8"/>
          <p:cNvSpPr txBox="1"/>
          <p:nvPr/>
        </p:nvSpPr>
        <p:spPr>
          <a:xfrm>
            <a:off x="7590107" y="2695306"/>
            <a:ext cx="711200" cy="299720"/>
          </a:xfrm>
          <a:prstGeom prst="rect">
            <a:avLst/>
          </a:prstGeom>
        </p:spPr>
        <p:txBody>
          <a:bodyPr vert="horz" wrap="square" lIns="0" tIns="12700" rIns="0" bIns="0" rtlCol="0">
            <a:spAutoFit/>
          </a:bodyPr>
          <a:lstStyle/>
          <a:p>
            <a:pPr marL="12700">
              <a:spcBef>
                <a:spcPts val="100"/>
              </a:spcBef>
            </a:pPr>
            <a:r>
              <a:rPr kern="0" spc="-20" dirty="0">
                <a:solidFill>
                  <a:sysClr val="windowText" lastClr="000000"/>
                </a:solidFill>
                <a:latin typeface="黑体" panose="02010609060101010101" charset="-122"/>
                <a:cs typeface="黑体" panose="02010609060101010101" charset="-122"/>
              </a:rPr>
              <a:t>聚焦环</a:t>
            </a:r>
            <a:endParaRPr kern="0">
              <a:solidFill>
                <a:sysClr val="windowText" lastClr="000000"/>
              </a:solidFill>
              <a:latin typeface="黑体" panose="02010609060101010101" charset="-122"/>
              <a:cs typeface="黑体" panose="02010609060101010101" charset="-122"/>
            </a:endParaRPr>
          </a:p>
        </p:txBody>
      </p:sp>
      <p:grpSp>
        <p:nvGrpSpPr>
          <p:cNvPr id="15" name="object 9"/>
          <p:cNvGrpSpPr/>
          <p:nvPr/>
        </p:nvGrpSpPr>
        <p:grpSpPr>
          <a:xfrm>
            <a:off x="3387779" y="2420086"/>
            <a:ext cx="2805430" cy="2133600"/>
            <a:chOff x="1852593" y="2671756"/>
            <a:chExt cx="2805430" cy="2133600"/>
          </a:xfrm>
        </p:grpSpPr>
        <p:pic>
          <p:nvPicPr>
            <p:cNvPr id="16" name="object 10"/>
            <p:cNvPicPr/>
            <p:nvPr/>
          </p:nvPicPr>
          <p:blipFill>
            <a:blip r:embed="rId1" cstate="print"/>
            <a:stretch>
              <a:fillRect/>
            </a:stretch>
          </p:blipFill>
          <p:spPr>
            <a:xfrm>
              <a:off x="2600307" y="2671756"/>
              <a:ext cx="2057393" cy="2133594"/>
            </a:xfrm>
            <a:prstGeom prst="rect">
              <a:avLst/>
            </a:prstGeom>
          </p:spPr>
        </p:pic>
        <p:sp>
          <p:nvSpPr>
            <p:cNvPr id="17" name="object 11"/>
            <p:cNvSpPr/>
            <p:nvPr/>
          </p:nvSpPr>
          <p:spPr>
            <a:xfrm>
              <a:off x="1857356" y="3286123"/>
              <a:ext cx="1205230" cy="212725"/>
            </a:xfrm>
            <a:custGeom>
              <a:avLst/>
              <a:gdLst/>
              <a:ahLst/>
              <a:cxnLst/>
              <a:rect l="l" t="t" r="r" b="b"/>
              <a:pathLst>
                <a:path w="1205230" h="212725">
                  <a:moveTo>
                    <a:pt x="0" y="0"/>
                  </a:moveTo>
                  <a:lnTo>
                    <a:pt x="1205153" y="212674"/>
                  </a:lnTo>
                </a:path>
              </a:pathLst>
            </a:custGeom>
            <a:ln w="9525">
              <a:solidFill>
                <a:srgbClr val="FF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2"/>
            <p:cNvSpPr/>
            <p:nvPr/>
          </p:nvSpPr>
          <p:spPr>
            <a:xfrm>
              <a:off x="2979746" y="3441780"/>
              <a:ext cx="83185" cy="87630"/>
            </a:xfrm>
            <a:custGeom>
              <a:avLst/>
              <a:gdLst/>
              <a:ahLst/>
              <a:cxnLst/>
              <a:rect l="l" t="t" r="r" b="b"/>
              <a:pathLst>
                <a:path w="83185" h="87629">
                  <a:moveTo>
                    <a:pt x="15455" y="0"/>
                  </a:moveTo>
                  <a:lnTo>
                    <a:pt x="82765" y="57023"/>
                  </a:lnTo>
                  <a:lnTo>
                    <a:pt x="0" y="87541"/>
                  </a:lnTo>
                </a:path>
              </a:pathLst>
            </a:custGeom>
            <a:ln w="9524">
              <a:solidFill>
                <a:srgbClr val="FF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3"/>
            <p:cNvSpPr/>
            <p:nvPr/>
          </p:nvSpPr>
          <p:spPr>
            <a:xfrm>
              <a:off x="1857356" y="3929065"/>
              <a:ext cx="1205230" cy="212725"/>
            </a:xfrm>
            <a:custGeom>
              <a:avLst/>
              <a:gdLst/>
              <a:ahLst/>
              <a:cxnLst/>
              <a:rect l="l" t="t" r="r" b="b"/>
              <a:pathLst>
                <a:path w="1205230" h="212725">
                  <a:moveTo>
                    <a:pt x="0" y="0"/>
                  </a:moveTo>
                  <a:lnTo>
                    <a:pt x="1205153" y="212674"/>
                  </a:lnTo>
                </a:path>
              </a:pathLst>
            </a:custGeom>
            <a:ln w="9525">
              <a:solidFill>
                <a:srgbClr val="FF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4"/>
            <p:cNvSpPr/>
            <p:nvPr/>
          </p:nvSpPr>
          <p:spPr>
            <a:xfrm>
              <a:off x="2979746" y="4084721"/>
              <a:ext cx="83185" cy="87630"/>
            </a:xfrm>
            <a:custGeom>
              <a:avLst/>
              <a:gdLst/>
              <a:ahLst/>
              <a:cxnLst/>
              <a:rect l="l" t="t" r="r" b="b"/>
              <a:pathLst>
                <a:path w="83185" h="87629">
                  <a:moveTo>
                    <a:pt x="15455" y="0"/>
                  </a:moveTo>
                  <a:lnTo>
                    <a:pt x="82765" y="57023"/>
                  </a:lnTo>
                  <a:lnTo>
                    <a:pt x="0" y="87541"/>
                  </a:lnTo>
                </a:path>
              </a:pathLst>
            </a:custGeom>
            <a:ln w="9524">
              <a:solidFill>
                <a:srgbClr val="FF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ysClr val="windowText" lastClr="000000"/>
                </a:solidFill>
                <a:effectLst/>
                <a:uLnTx/>
                <a:uFillTx/>
              </a:endParaRPr>
            </a:p>
          </p:txBody>
        </p:sp>
      </p:grpSp>
      <p:sp>
        <p:nvSpPr>
          <p:cNvPr id="21" name="object 15"/>
          <p:cNvSpPr txBox="1"/>
          <p:nvPr/>
        </p:nvSpPr>
        <p:spPr>
          <a:xfrm>
            <a:off x="2614025" y="2830300"/>
            <a:ext cx="711200" cy="299720"/>
          </a:xfrm>
          <a:prstGeom prst="rect">
            <a:avLst/>
          </a:prstGeom>
        </p:spPr>
        <p:txBody>
          <a:bodyPr vert="horz" wrap="square" lIns="0" tIns="12700" rIns="0" bIns="0" rtlCol="0">
            <a:spAutoFit/>
          </a:bodyPr>
          <a:lstStyle/>
          <a:p>
            <a:pPr marL="12700">
              <a:spcBef>
                <a:spcPts val="100"/>
              </a:spcBef>
            </a:pPr>
            <a:r>
              <a:rPr kern="0" spc="-20" dirty="0">
                <a:solidFill>
                  <a:sysClr val="windowText" lastClr="000000"/>
                </a:solidFill>
                <a:latin typeface="黑体" panose="02010609060101010101" charset="-122"/>
                <a:cs typeface="黑体" panose="02010609060101010101" charset="-122"/>
              </a:rPr>
              <a:t>光圈环</a:t>
            </a:r>
            <a:endParaRPr kern="0">
              <a:solidFill>
                <a:sysClr val="windowText" lastClr="000000"/>
              </a:solidFill>
              <a:latin typeface="黑体" panose="02010609060101010101" charset="-122"/>
              <a:cs typeface="黑体" panose="02010609060101010101" charset="-122"/>
            </a:endParaRPr>
          </a:p>
        </p:txBody>
      </p:sp>
      <p:sp>
        <p:nvSpPr>
          <p:cNvPr id="22" name="object 16"/>
          <p:cNvSpPr txBox="1"/>
          <p:nvPr/>
        </p:nvSpPr>
        <p:spPr>
          <a:xfrm>
            <a:off x="2614025" y="3544675"/>
            <a:ext cx="711200" cy="299720"/>
          </a:xfrm>
          <a:prstGeom prst="rect">
            <a:avLst/>
          </a:prstGeom>
        </p:spPr>
        <p:txBody>
          <a:bodyPr vert="horz" wrap="square" lIns="0" tIns="12700" rIns="0" bIns="0" rtlCol="0">
            <a:spAutoFit/>
          </a:bodyPr>
          <a:lstStyle/>
          <a:p>
            <a:pPr marL="12700">
              <a:spcBef>
                <a:spcPts val="100"/>
              </a:spcBef>
            </a:pPr>
            <a:r>
              <a:rPr kern="0" spc="-20" dirty="0">
                <a:solidFill>
                  <a:sysClr val="windowText" lastClr="000000"/>
                </a:solidFill>
                <a:latin typeface="黑体" panose="02010609060101010101" charset="-122"/>
                <a:cs typeface="黑体" panose="02010609060101010101" charset="-122"/>
              </a:rPr>
              <a:t>聚焦环</a:t>
            </a:r>
            <a:endParaRPr kern="0">
              <a:solidFill>
                <a:sysClr val="windowText" lastClr="000000"/>
              </a:solidFill>
              <a:latin typeface="黑体" panose="02010609060101010101" charset="-122"/>
              <a:cs typeface="黑体" panose="0201060906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sp>
        <p:nvSpPr>
          <p:cNvPr id="6" name="object 4"/>
          <p:cNvSpPr txBox="1"/>
          <p:nvPr/>
        </p:nvSpPr>
        <p:spPr>
          <a:xfrm>
            <a:off x="2594269" y="1485956"/>
            <a:ext cx="6883400" cy="299720"/>
          </a:xfrm>
          <a:prstGeom prst="rect">
            <a:avLst/>
          </a:prstGeom>
        </p:spPr>
        <p:txBody>
          <a:bodyPr vert="horz" wrap="square" lIns="0" tIns="12700" rIns="0" bIns="0" rtlCol="0">
            <a:spAutoFit/>
          </a:bodyPr>
          <a:lstStyle/>
          <a:p>
            <a:pPr marL="12700">
              <a:spcBef>
                <a:spcPts val="100"/>
              </a:spcBef>
            </a:pPr>
            <a:r>
              <a:rPr kern="0" dirty="0">
                <a:solidFill>
                  <a:srgbClr val="2DA2BF"/>
                </a:solidFill>
                <a:latin typeface="黑体" panose="02010609060101010101" charset="-122"/>
                <a:cs typeface="黑体" panose="02010609060101010101" charset="-122"/>
              </a:rPr>
              <a:t>光圈环</a:t>
            </a:r>
            <a:r>
              <a:rPr kern="0" spc="-5" dirty="0">
                <a:solidFill>
                  <a:sysClr val="windowText" lastClr="000000"/>
                </a:solidFill>
                <a:latin typeface="黑体" panose="02010609060101010101" charset="-122"/>
                <a:cs typeface="黑体" panose="02010609060101010101" charset="-122"/>
              </a:rPr>
              <a:t>：控制镜头入光量的光学装置。对于已经制造好的镜头，我们</a:t>
            </a:r>
            <a:endParaRPr kern="0" dirty="0">
              <a:solidFill>
                <a:sysClr val="windowText" lastClr="000000"/>
              </a:solidFill>
              <a:latin typeface="黑体" panose="02010609060101010101" charset="-122"/>
              <a:cs typeface="黑体" panose="02010609060101010101" charset="-122"/>
            </a:endParaRPr>
          </a:p>
        </p:txBody>
      </p:sp>
      <p:sp>
        <p:nvSpPr>
          <p:cNvPr id="7" name="object 5"/>
          <p:cNvSpPr txBox="1"/>
          <p:nvPr/>
        </p:nvSpPr>
        <p:spPr>
          <a:xfrm>
            <a:off x="2156957" y="1790680"/>
            <a:ext cx="7340600" cy="544195"/>
          </a:xfrm>
          <a:prstGeom prst="rect">
            <a:avLst/>
          </a:prstGeom>
        </p:spPr>
        <p:txBody>
          <a:bodyPr vert="horz" wrap="square" lIns="0" tIns="45720" rIns="0" bIns="0" rtlCol="0">
            <a:spAutoFit/>
          </a:bodyPr>
          <a:lstStyle/>
          <a:p>
            <a:pPr marL="12700" marR="5080">
              <a:lnSpc>
                <a:spcPts val="1920"/>
              </a:lnSpc>
              <a:spcBef>
                <a:spcPts val="360"/>
              </a:spcBef>
            </a:pPr>
            <a:r>
              <a:rPr kern="0" spc="-5" dirty="0">
                <a:solidFill>
                  <a:sysClr val="windowText" lastClr="000000"/>
                </a:solidFill>
                <a:latin typeface="黑体" panose="02010609060101010101" charset="-122"/>
                <a:cs typeface="黑体" panose="02010609060101010101" charset="-122"/>
              </a:rPr>
              <a:t>不可能随便改变镜头的直径，但是我们可以通过在镜头内部加入多边形或者圆形，并且面积可变的孔状光栅来达到控制镜头通光量。</a:t>
            </a:r>
            <a:endParaRPr kern="0">
              <a:solidFill>
                <a:sysClr val="windowText" lastClr="000000"/>
              </a:solidFill>
              <a:latin typeface="黑体" panose="02010609060101010101" charset="-122"/>
              <a:cs typeface="黑体" panose="02010609060101010101" charset="-122"/>
            </a:endParaRPr>
          </a:p>
        </p:txBody>
      </p:sp>
      <p:pic>
        <p:nvPicPr>
          <p:cNvPr id="8" name="object 6"/>
          <p:cNvPicPr/>
          <p:nvPr/>
        </p:nvPicPr>
        <p:blipFill>
          <a:blip r:embed="rId1" cstate="print"/>
          <a:stretch>
            <a:fillRect/>
          </a:stretch>
        </p:blipFill>
        <p:spPr>
          <a:xfrm>
            <a:off x="3853826" y="2908188"/>
            <a:ext cx="3506917" cy="196123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sp>
        <p:nvSpPr>
          <p:cNvPr id="7" name="object 7"/>
          <p:cNvSpPr txBox="1"/>
          <p:nvPr/>
        </p:nvSpPr>
        <p:spPr>
          <a:xfrm>
            <a:off x="2660297" y="1620905"/>
            <a:ext cx="3225800" cy="299720"/>
          </a:xfrm>
          <a:prstGeom prst="rect">
            <a:avLst/>
          </a:prstGeom>
        </p:spPr>
        <p:txBody>
          <a:bodyPr vert="horz" wrap="square" lIns="0" tIns="12700"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12700" marR="0" lvl="0" indent="0" defTabSz="914400" eaLnBrk="1" fontAlgn="auto" latinLnBrk="0" hangingPunct="1">
              <a:lnSpc>
                <a:spcPct val="100000"/>
              </a:lnSpc>
              <a:spcBef>
                <a:spcPts val="100"/>
              </a:spcBef>
              <a:spcAft>
                <a:spcPts val="0"/>
              </a:spcAft>
              <a:buClrTx/>
              <a:buSzTx/>
              <a:buFontTx/>
              <a:buNone/>
              <a:defRPr/>
            </a:pPr>
            <a:r>
              <a:rPr kumimoji="0" lang="zh-CN" altLang="en-US" sz="1800" b="0" i="0" u="none" strike="noStrike" kern="0" cap="none" spc="0" normalizeH="0" baseline="0" noProof="0">
                <a:ln>
                  <a:noFill/>
                </a:ln>
                <a:solidFill>
                  <a:srgbClr val="2DA2BF"/>
                </a:solidFill>
                <a:effectLst/>
                <a:uLnTx/>
                <a:uFillTx/>
                <a:latin typeface="黑体" panose="02010609060101010101" charset="-122"/>
                <a:ea typeface="宋体" panose="02010600030101010101" pitchFamily="2" charset="-122"/>
              </a:rPr>
              <a:t>聚焦环：</a:t>
            </a:r>
            <a:r>
              <a:rPr kumimoji="0" lang="zh-CN" altLang="en-US" sz="1800" b="0" i="0" u="none" strike="noStrike" kern="0" cap="none" spc="-5" normalizeH="0" baseline="0" noProof="0">
                <a:ln>
                  <a:noFill/>
                </a:ln>
                <a:solidFill>
                  <a:srgbClr val="000000"/>
                </a:solidFill>
                <a:effectLst/>
                <a:uLnTx/>
                <a:uFillTx/>
                <a:latin typeface="黑体" panose="02010609060101010101" charset="-122"/>
                <a:ea typeface="宋体" panose="02010600030101010101" pitchFamily="2" charset="-122"/>
              </a:rPr>
              <a:t>聚焦是成像的必要条件</a:t>
            </a:r>
            <a:endParaRPr kumimoji="0" lang="zh-CN" altLang="en-US" sz="1800" b="0" i="0" u="none" strike="noStrike" kern="0" cap="none" spc="-5" normalizeH="0" baseline="0" noProof="0" dirty="0">
              <a:ln>
                <a:noFill/>
              </a:ln>
              <a:solidFill>
                <a:srgbClr val="000000"/>
              </a:solidFill>
              <a:effectLst/>
              <a:uLnTx/>
              <a:uFillTx/>
              <a:latin typeface="黑体" panose="02010609060101010101" charset="-122"/>
              <a:ea typeface="宋体" panose="02010600030101010101" pitchFamily="2" charset="-122"/>
            </a:endParaRPr>
          </a:p>
        </p:txBody>
      </p:sp>
      <p:sp>
        <p:nvSpPr>
          <p:cNvPr id="8" name="object 8"/>
          <p:cNvSpPr txBox="1"/>
          <p:nvPr/>
        </p:nvSpPr>
        <p:spPr>
          <a:xfrm>
            <a:off x="2731620" y="2162001"/>
            <a:ext cx="6490335" cy="574040"/>
          </a:xfrm>
          <a:prstGeom prst="rect">
            <a:avLst/>
          </a:prstGeom>
        </p:spPr>
        <p:txBody>
          <a:bodyPr vert="horz" wrap="square" lIns="0" tIns="12700" rIns="0" bIns="0" rtlCol="0">
            <a:spAutoFit/>
          </a:bodyPr>
          <a:lstStyle/>
          <a:p>
            <a:pPr marL="12700" marR="5080" indent="290830">
              <a:spcBef>
                <a:spcPts val="100"/>
              </a:spcBef>
            </a:pPr>
            <a:r>
              <a:rPr kern="0" spc="-5" dirty="0">
                <a:solidFill>
                  <a:sysClr val="windowText" lastClr="000000"/>
                </a:solidFill>
                <a:latin typeface="黑体" panose="02010609060101010101" charset="-122"/>
                <a:cs typeface="黑体" panose="02010609060101010101" charset="-122"/>
              </a:rPr>
              <a:t>对视觉系统的影响：图像不清晰，难以呈现很好的图像效果，降低系统精度，直接影响到机器视觉系统的整体性能。</a:t>
            </a:r>
            <a:endParaRPr kern="0">
              <a:solidFill>
                <a:sysClr val="windowText" lastClr="000000"/>
              </a:solidFill>
              <a:latin typeface="黑体" panose="02010609060101010101" charset="-122"/>
              <a:cs typeface="黑体" panose="02010609060101010101" charset="-122"/>
            </a:endParaRPr>
          </a:p>
        </p:txBody>
      </p:sp>
      <p:pic>
        <p:nvPicPr>
          <p:cNvPr id="9" name="object 9"/>
          <p:cNvPicPr/>
          <p:nvPr/>
        </p:nvPicPr>
        <p:blipFill>
          <a:blip r:embed="rId1" cstate="print"/>
          <a:stretch>
            <a:fillRect/>
          </a:stretch>
        </p:blipFill>
        <p:spPr>
          <a:xfrm>
            <a:off x="3084370" y="3245964"/>
            <a:ext cx="2428892" cy="1401284"/>
          </a:xfrm>
          <a:prstGeom prst="rect">
            <a:avLst/>
          </a:prstGeom>
        </p:spPr>
      </p:pic>
      <p:pic>
        <p:nvPicPr>
          <p:cNvPr id="10" name="object 10"/>
          <p:cNvPicPr/>
          <p:nvPr/>
        </p:nvPicPr>
        <p:blipFill>
          <a:blip r:embed="rId2" cstate="print"/>
          <a:stretch>
            <a:fillRect/>
          </a:stretch>
        </p:blipFill>
        <p:spPr>
          <a:xfrm>
            <a:off x="6298884" y="3225890"/>
            <a:ext cx="2515637" cy="14287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sp>
        <p:nvSpPr>
          <p:cNvPr id="5" name="object 7"/>
          <p:cNvSpPr txBox="1"/>
          <p:nvPr/>
        </p:nvSpPr>
        <p:spPr>
          <a:xfrm>
            <a:off x="2970607" y="2281414"/>
            <a:ext cx="5847715" cy="2432076"/>
          </a:xfrm>
          <a:prstGeom prst="rect">
            <a:avLst/>
          </a:prstGeom>
        </p:spPr>
        <p:txBody>
          <a:bodyPr vert="horz" wrap="square" lIns="0" tIns="35560" rIns="0" bIns="0" rtlCol="0">
            <a:spAutoFit/>
          </a:bodyPr>
          <a:lstStyle/>
          <a:p>
            <a:pPr marL="268605" indent="-256540">
              <a:spcBef>
                <a:spcPts val="280"/>
              </a:spcBef>
              <a:buClr>
                <a:srgbClr val="2DA2BF"/>
              </a:buClr>
              <a:buSzPct val="67000"/>
              <a:buFont typeface="Segoe UI Symbol" panose="020B0502040204020203"/>
              <a:tabLst>
                <a:tab pos="268605" algn="l"/>
                <a:tab pos="269240" algn="l"/>
              </a:tabLst>
            </a:pPr>
            <a:r>
              <a:rPr kern="0" spc="-10" dirty="0">
                <a:solidFill>
                  <a:sysClr val="windowText" lastClr="000000"/>
                </a:solidFill>
                <a:latin typeface="黑体" panose="02010609060101010101" charset="-122"/>
                <a:cs typeface="黑体" panose="02010609060101010101" charset="-122"/>
              </a:rPr>
              <a:t>按功能分类：</a:t>
            </a:r>
            <a:endParaRPr kern="0" dirty="0">
              <a:solidFill>
                <a:sysClr val="windowText" lastClr="000000"/>
              </a:solidFill>
              <a:latin typeface="黑体" panose="02010609060101010101" charset="-122"/>
              <a:cs typeface="黑体" panose="02010609060101010101" charset="-122"/>
            </a:endParaRPr>
          </a:p>
          <a:p>
            <a:pPr marL="1181100">
              <a:spcBef>
                <a:spcPts val="180"/>
              </a:spcBef>
            </a:pPr>
            <a:r>
              <a:rPr kern="0" dirty="0">
                <a:solidFill>
                  <a:srgbClr val="DA1F28"/>
                </a:solidFill>
                <a:latin typeface="黑体" panose="02010609060101010101" charset="-122"/>
                <a:cs typeface="黑体" panose="02010609060101010101" charset="-122"/>
              </a:rPr>
              <a:t>定焦</a:t>
            </a:r>
            <a:r>
              <a:rPr kern="0" dirty="0">
                <a:solidFill>
                  <a:sysClr val="windowText" lastClr="000000"/>
                </a:solidFill>
                <a:latin typeface="黑体" panose="02010609060101010101" charset="-122"/>
                <a:cs typeface="黑体" panose="02010609060101010101" charset="-122"/>
              </a:rPr>
              <a:t>镜头、</a:t>
            </a:r>
            <a:r>
              <a:rPr kern="0" dirty="0">
                <a:solidFill>
                  <a:srgbClr val="DA1F28"/>
                </a:solidFill>
                <a:latin typeface="黑体" panose="02010609060101010101" charset="-122"/>
                <a:cs typeface="黑体" panose="02010609060101010101" charset="-122"/>
              </a:rPr>
              <a:t>变焦</a:t>
            </a:r>
            <a:r>
              <a:rPr kern="0" dirty="0">
                <a:solidFill>
                  <a:sysClr val="windowText" lastClr="000000"/>
                </a:solidFill>
                <a:latin typeface="黑体" panose="02010609060101010101" charset="-122"/>
                <a:cs typeface="黑体" panose="02010609060101010101" charset="-122"/>
              </a:rPr>
              <a:t>镜头、</a:t>
            </a:r>
            <a:r>
              <a:rPr kern="0" dirty="0">
                <a:solidFill>
                  <a:srgbClr val="DA1F28"/>
                </a:solidFill>
                <a:latin typeface="黑体" panose="02010609060101010101" charset="-122"/>
                <a:cs typeface="黑体" panose="02010609060101010101" charset="-122"/>
              </a:rPr>
              <a:t>定光圈</a:t>
            </a:r>
            <a:r>
              <a:rPr kern="0" spc="-25" dirty="0">
                <a:solidFill>
                  <a:sysClr val="windowText" lastClr="000000"/>
                </a:solidFill>
                <a:latin typeface="黑体" panose="02010609060101010101" charset="-122"/>
                <a:cs typeface="黑体" panose="02010609060101010101" charset="-122"/>
              </a:rPr>
              <a:t>镜头</a:t>
            </a:r>
            <a:endParaRPr kern="0" dirty="0">
              <a:solidFill>
                <a:sysClr val="windowText" lastClr="000000"/>
              </a:solidFill>
              <a:latin typeface="黑体" panose="02010609060101010101" charset="-122"/>
              <a:cs typeface="黑体" panose="02010609060101010101" charset="-122"/>
            </a:endParaRPr>
          </a:p>
          <a:p>
            <a:pPr marL="268605" indent="-256540">
              <a:spcBef>
                <a:spcPts val="180"/>
              </a:spcBef>
              <a:buClr>
                <a:srgbClr val="2DA2BF"/>
              </a:buClr>
              <a:buSzPct val="67000"/>
              <a:buFont typeface="Segoe UI Symbol" panose="020B0502040204020203"/>
              <a:tabLst>
                <a:tab pos="268605" algn="l"/>
                <a:tab pos="269240" algn="l"/>
              </a:tabLst>
            </a:pPr>
            <a:r>
              <a:rPr kern="0" spc="-10" dirty="0">
                <a:solidFill>
                  <a:sysClr val="windowText" lastClr="000000"/>
                </a:solidFill>
                <a:latin typeface="黑体" panose="02010609060101010101" charset="-122"/>
                <a:cs typeface="黑体" panose="02010609060101010101" charset="-122"/>
              </a:rPr>
              <a:t>按视角分类：</a:t>
            </a:r>
            <a:endParaRPr kern="0" dirty="0">
              <a:solidFill>
                <a:sysClr val="windowText" lastClr="000000"/>
              </a:solidFill>
              <a:latin typeface="黑体" panose="02010609060101010101" charset="-122"/>
              <a:cs typeface="黑体" panose="02010609060101010101" charset="-122"/>
            </a:endParaRPr>
          </a:p>
          <a:p>
            <a:pPr marL="1181100">
              <a:spcBef>
                <a:spcPts val="190"/>
              </a:spcBef>
            </a:pPr>
            <a:r>
              <a:rPr kern="0" dirty="0">
                <a:solidFill>
                  <a:srgbClr val="DA1F28"/>
                </a:solidFill>
                <a:latin typeface="黑体" panose="02010609060101010101" charset="-122"/>
                <a:cs typeface="黑体" panose="02010609060101010101" charset="-122"/>
              </a:rPr>
              <a:t>普通</a:t>
            </a:r>
            <a:r>
              <a:rPr kern="0" dirty="0">
                <a:solidFill>
                  <a:sysClr val="windowText" lastClr="000000"/>
                </a:solidFill>
                <a:latin typeface="黑体" panose="02010609060101010101" charset="-122"/>
                <a:cs typeface="黑体" panose="02010609060101010101" charset="-122"/>
              </a:rPr>
              <a:t>镜头、</a:t>
            </a:r>
            <a:r>
              <a:rPr kern="0" dirty="0">
                <a:solidFill>
                  <a:srgbClr val="DA1F28"/>
                </a:solidFill>
                <a:latin typeface="黑体" panose="02010609060101010101" charset="-122"/>
                <a:cs typeface="黑体" panose="02010609060101010101" charset="-122"/>
              </a:rPr>
              <a:t>广角</a:t>
            </a:r>
            <a:r>
              <a:rPr kern="0" dirty="0">
                <a:solidFill>
                  <a:sysClr val="windowText" lastClr="000000"/>
                </a:solidFill>
                <a:latin typeface="黑体" panose="02010609060101010101" charset="-122"/>
                <a:cs typeface="黑体" panose="02010609060101010101" charset="-122"/>
              </a:rPr>
              <a:t>镜头、</a:t>
            </a:r>
            <a:r>
              <a:rPr kern="0" dirty="0">
                <a:solidFill>
                  <a:srgbClr val="DA1F28"/>
                </a:solidFill>
                <a:latin typeface="黑体" panose="02010609060101010101" charset="-122"/>
                <a:cs typeface="黑体" panose="02010609060101010101" charset="-122"/>
              </a:rPr>
              <a:t>远摄</a:t>
            </a:r>
            <a:r>
              <a:rPr kern="0" spc="-25" dirty="0">
                <a:solidFill>
                  <a:sysClr val="windowText" lastClr="000000"/>
                </a:solidFill>
                <a:latin typeface="黑体" panose="02010609060101010101" charset="-122"/>
                <a:cs typeface="黑体" panose="02010609060101010101" charset="-122"/>
              </a:rPr>
              <a:t>镜头</a:t>
            </a:r>
            <a:endParaRPr kern="0" dirty="0">
              <a:solidFill>
                <a:sysClr val="windowText" lastClr="000000"/>
              </a:solidFill>
              <a:latin typeface="黑体" panose="02010609060101010101" charset="-122"/>
              <a:cs typeface="黑体" panose="02010609060101010101" charset="-122"/>
            </a:endParaRPr>
          </a:p>
          <a:p>
            <a:pPr marL="268605" indent="-256540">
              <a:spcBef>
                <a:spcPts val="180"/>
              </a:spcBef>
              <a:buClr>
                <a:srgbClr val="2DA2BF"/>
              </a:buClr>
              <a:buSzPct val="67000"/>
              <a:buFont typeface="Segoe UI Symbol" panose="020B0502040204020203"/>
              <a:tabLst>
                <a:tab pos="268605" algn="l"/>
                <a:tab pos="269240" algn="l"/>
              </a:tabLst>
            </a:pPr>
            <a:r>
              <a:rPr kern="0" spc="-10" dirty="0">
                <a:solidFill>
                  <a:sysClr val="windowText" lastClr="000000"/>
                </a:solidFill>
                <a:latin typeface="黑体" panose="02010609060101010101" charset="-122"/>
                <a:cs typeface="黑体" panose="02010609060101010101" charset="-122"/>
              </a:rPr>
              <a:t>按焦距分类：</a:t>
            </a:r>
            <a:endParaRPr kern="0" dirty="0">
              <a:solidFill>
                <a:sysClr val="windowText" lastClr="000000"/>
              </a:solidFill>
              <a:latin typeface="黑体" panose="02010609060101010101" charset="-122"/>
              <a:cs typeface="黑体" panose="02010609060101010101" charset="-122"/>
            </a:endParaRPr>
          </a:p>
          <a:p>
            <a:pPr marL="1181100">
              <a:spcBef>
                <a:spcPts val="180"/>
              </a:spcBef>
            </a:pPr>
            <a:r>
              <a:rPr kern="0" dirty="0">
                <a:solidFill>
                  <a:srgbClr val="DA1F28"/>
                </a:solidFill>
                <a:latin typeface="黑体" panose="02010609060101010101" charset="-122"/>
                <a:cs typeface="黑体" panose="02010609060101010101" charset="-122"/>
              </a:rPr>
              <a:t>短焦距</a:t>
            </a:r>
            <a:r>
              <a:rPr kern="0" dirty="0">
                <a:solidFill>
                  <a:sysClr val="windowText" lastClr="000000"/>
                </a:solidFill>
                <a:latin typeface="黑体" panose="02010609060101010101" charset="-122"/>
                <a:cs typeface="黑体" panose="02010609060101010101" charset="-122"/>
              </a:rPr>
              <a:t>镜头、</a:t>
            </a:r>
            <a:r>
              <a:rPr kern="0" dirty="0">
                <a:solidFill>
                  <a:srgbClr val="DA1F28"/>
                </a:solidFill>
                <a:latin typeface="黑体" panose="02010609060101010101" charset="-122"/>
                <a:cs typeface="黑体" panose="02010609060101010101" charset="-122"/>
              </a:rPr>
              <a:t>中焦距</a:t>
            </a:r>
            <a:r>
              <a:rPr kern="0" dirty="0">
                <a:solidFill>
                  <a:sysClr val="windowText" lastClr="000000"/>
                </a:solidFill>
                <a:latin typeface="黑体" panose="02010609060101010101" charset="-122"/>
                <a:cs typeface="黑体" panose="02010609060101010101" charset="-122"/>
              </a:rPr>
              <a:t>镜头、</a:t>
            </a:r>
            <a:r>
              <a:rPr kern="0" dirty="0">
                <a:solidFill>
                  <a:srgbClr val="DA1F28"/>
                </a:solidFill>
                <a:latin typeface="黑体" panose="02010609060101010101" charset="-122"/>
                <a:cs typeface="黑体" panose="02010609060101010101" charset="-122"/>
              </a:rPr>
              <a:t>长焦距</a:t>
            </a:r>
            <a:r>
              <a:rPr kern="0" spc="-25" dirty="0">
                <a:solidFill>
                  <a:sysClr val="windowText" lastClr="000000"/>
                </a:solidFill>
                <a:latin typeface="黑体" panose="02010609060101010101" charset="-122"/>
                <a:cs typeface="黑体" panose="02010609060101010101" charset="-122"/>
              </a:rPr>
              <a:t>镜头</a:t>
            </a:r>
            <a:endParaRPr kern="0" dirty="0">
              <a:solidFill>
                <a:sysClr val="windowText" lastClr="000000"/>
              </a:solidFill>
              <a:latin typeface="黑体" panose="02010609060101010101" charset="-122"/>
              <a:cs typeface="黑体" panose="02010609060101010101" charset="-122"/>
            </a:endParaRPr>
          </a:p>
          <a:p>
            <a:pPr marL="268605" indent="-256540">
              <a:spcBef>
                <a:spcPts val="190"/>
              </a:spcBef>
              <a:buClr>
                <a:srgbClr val="2DA2BF"/>
              </a:buClr>
              <a:buSzPct val="67000"/>
              <a:buFont typeface="Segoe UI Symbol" panose="020B0502040204020203"/>
              <a:tabLst>
                <a:tab pos="268605" algn="l"/>
                <a:tab pos="269240" algn="l"/>
              </a:tabLst>
            </a:pPr>
            <a:r>
              <a:rPr kern="0" spc="-10" dirty="0">
                <a:solidFill>
                  <a:sysClr val="windowText" lastClr="000000"/>
                </a:solidFill>
                <a:latin typeface="黑体" panose="02010609060101010101" charset="-122"/>
                <a:cs typeface="黑体" panose="02010609060101010101" charset="-122"/>
              </a:rPr>
              <a:t>按用途分类：</a:t>
            </a:r>
            <a:endParaRPr kern="0" dirty="0">
              <a:solidFill>
                <a:sysClr val="windowText" lastClr="000000"/>
              </a:solidFill>
              <a:latin typeface="黑体" panose="02010609060101010101" charset="-122"/>
              <a:cs typeface="黑体" panose="02010609060101010101" charset="-122"/>
            </a:endParaRPr>
          </a:p>
          <a:p>
            <a:pPr marL="1163320" marR="5080" indent="-55245">
              <a:lnSpc>
                <a:spcPts val="1940"/>
              </a:lnSpc>
              <a:spcBef>
                <a:spcPts val="430"/>
              </a:spcBef>
            </a:pPr>
            <a:r>
              <a:rPr kern="0" dirty="0" err="1">
                <a:solidFill>
                  <a:srgbClr val="DA1F28"/>
                </a:solidFill>
                <a:latin typeface="黑体" panose="02010609060101010101" charset="-122"/>
                <a:cs typeface="黑体" panose="02010609060101010101" charset="-122"/>
              </a:rPr>
              <a:t>显微</a:t>
            </a:r>
            <a:r>
              <a:rPr kern="0" dirty="0" err="1">
                <a:solidFill>
                  <a:sysClr val="windowText" lastClr="000000"/>
                </a:solidFill>
                <a:latin typeface="黑体" panose="02010609060101010101" charset="-122"/>
                <a:cs typeface="黑体" panose="02010609060101010101" charset="-122"/>
              </a:rPr>
              <a:t>镜头、</a:t>
            </a:r>
            <a:r>
              <a:rPr kern="0" dirty="0" err="1">
                <a:solidFill>
                  <a:srgbClr val="DA1F28"/>
                </a:solidFill>
                <a:latin typeface="黑体" panose="02010609060101010101" charset="-122"/>
                <a:cs typeface="黑体" panose="02010609060101010101" charset="-122"/>
              </a:rPr>
              <a:t>远心</a:t>
            </a:r>
            <a:r>
              <a:rPr kern="0" dirty="0" err="1">
                <a:solidFill>
                  <a:sysClr val="windowText" lastClr="000000"/>
                </a:solidFill>
                <a:latin typeface="黑体" panose="02010609060101010101" charset="-122"/>
                <a:cs typeface="黑体" panose="02010609060101010101" charset="-122"/>
              </a:rPr>
              <a:t>镜头、</a:t>
            </a:r>
            <a:r>
              <a:rPr lang="en-US" altLang="zh-CN" kern="0" dirty="0" err="1">
                <a:solidFill>
                  <a:srgbClr val="DA1F28"/>
                </a:solidFill>
                <a:latin typeface="Lucida Sans Unicode" panose="020B0602030504020204"/>
                <a:cs typeface="Lucida Sans Unicode" panose="020B0602030504020204"/>
              </a:rPr>
              <a:t>FA</a:t>
            </a:r>
            <a:r>
              <a:rPr kern="0" spc="-25" dirty="0" err="1">
                <a:solidFill>
                  <a:sysClr val="windowText" lastClr="000000"/>
                </a:solidFill>
                <a:latin typeface="黑体" panose="02010609060101010101" charset="-122"/>
                <a:cs typeface="黑体" panose="02010609060101010101" charset="-122"/>
              </a:rPr>
              <a:t>镜头</a:t>
            </a:r>
            <a:endParaRPr kern="0" dirty="0">
              <a:solidFill>
                <a:sysClr val="windowText" lastClr="000000"/>
              </a:solidFill>
              <a:latin typeface="黑体" panose="02010609060101010101" charset="-122"/>
              <a:cs typeface="黑体" panose="02010609060101010101" charset="-122"/>
            </a:endParaRPr>
          </a:p>
        </p:txBody>
      </p:sp>
      <p:sp>
        <p:nvSpPr>
          <p:cNvPr id="6" name="object 8"/>
          <p:cNvSpPr txBox="1"/>
          <p:nvPr/>
        </p:nvSpPr>
        <p:spPr>
          <a:xfrm>
            <a:off x="2189985" y="1473701"/>
            <a:ext cx="7112000" cy="574039"/>
          </a:xfrm>
          <a:prstGeom prst="rect">
            <a:avLst/>
          </a:prstGeom>
        </p:spPr>
        <p:txBody>
          <a:bodyPr vert="horz" wrap="square" lIns="0" tIns="248074"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480695" marR="0" lvl="0" indent="0" defTabSz="914400" eaLnBrk="1" fontAlgn="auto" latinLnBrk="0" hangingPunct="1">
              <a:lnSpc>
                <a:spcPct val="100000"/>
              </a:lnSpc>
              <a:spcBef>
                <a:spcPts val="100"/>
              </a:spcBef>
              <a:spcAft>
                <a:spcPts val="0"/>
              </a:spcAft>
              <a:buClrTx/>
              <a:buSzTx/>
              <a:buFontTx/>
              <a:buNone/>
              <a:defRPr/>
            </a:pPr>
            <a:r>
              <a:rPr kumimoji="0" lang="zh-CN" altLang="en-US" sz="1800" b="0" i="0" u="none" strike="noStrike" kern="0" cap="none" spc="-10" normalizeH="0" baseline="0" noProof="0">
                <a:ln>
                  <a:noFill/>
                </a:ln>
                <a:solidFill>
                  <a:srgbClr val="2DA2BF"/>
                </a:solidFill>
                <a:effectLst/>
                <a:uLnTx/>
                <a:uFillTx/>
                <a:latin typeface="黑体" panose="02010609060101010101" charset="-122"/>
                <a:ea typeface="宋体" panose="02010600030101010101" pitchFamily="2" charset="-122"/>
              </a:rPr>
              <a:t>镜头分类：</a:t>
            </a:r>
            <a:endParaRPr kumimoji="0" lang="zh-CN" altLang="en-US" sz="1800" b="0" i="0" u="none" strike="noStrike" kern="0" cap="none" spc="-10" normalizeH="0" baseline="0" noProof="0" dirty="0">
              <a:ln>
                <a:noFill/>
              </a:ln>
              <a:solidFill>
                <a:srgbClr val="2DA2BF"/>
              </a:solidFill>
              <a:effectLst/>
              <a:uLnTx/>
              <a:uFillTx/>
              <a:latin typeface="黑体" panose="02010609060101010101"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bwMode="auto">
          <a:xfrm>
            <a:off x="0" y="13544"/>
            <a:ext cx="12192000" cy="653541"/>
          </a:xfrm>
          <a:prstGeom prst="rect">
            <a:avLst/>
          </a:prstGeom>
          <a:solidFill>
            <a:schemeClr val="accent1"/>
          </a:solidFill>
          <a:ln>
            <a:noFill/>
          </a:ln>
        </p:spPr>
        <p:txBody>
          <a:bodyPr lIns="121907" tIns="60953" rIns="121907" bIns="60953" anchor="b"/>
          <a:lstStyle>
            <a:lvl1pPr eaLnBrk="0" hangingPunct="0">
              <a:defRPr>
                <a:solidFill>
                  <a:schemeClr val="tx1"/>
                </a:solidFill>
                <a:latin typeface="Tw Cen MT" panose="020B0602020104020603" charset="0"/>
                <a:ea typeface="宋体" panose="02010600030101010101" pitchFamily="2" charset="-122"/>
              </a:defRPr>
            </a:lvl1pPr>
            <a:lvl2pPr marL="742950" indent="-285750" eaLnBrk="0" hangingPunct="0">
              <a:defRPr>
                <a:solidFill>
                  <a:schemeClr val="tx1"/>
                </a:solidFill>
                <a:latin typeface="Tw Cen MT" panose="020B0602020104020603" charset="0"/>
                <a:ea typeface="宋体" panose="02010600030101010101" pitchFamily="2" charset="-122"/>
              </a:defRPr>
            </a:lvl2pPr>
            <a:lvl3pPr marL="1143000" indent="-228600" eaLnBrk="0" hangingPunct="0">
              <a:defRPr>
                <a:solidFill>
                  <a:schemeClr val="tx1"/>
                </a:solidFill>
                <a:latin typeface="Tw Cen MT" panose="020B0602020104020603" charset="0"/>
                <a:ea typeface="宋体" panose="02010600030101010101" pitchFamily="2" charset="-122"/>
              </a:defRPr>
            </a:lvl3pPr>
            <a:lvl4pPr marL="1600200" indent="-228600" eaLnBrk="0" hangingPunct="0">
              <a:defRPr>
                <a:solidFill>
                  <a:schemeClr val="tx1"/>
                </a:solidFill>
                <a:latin typeface="Tw Cen MT" panose="020B0602020104020603" charset="0"/>
                <a:ea typeface="宋体" panose="02010600030101010101" pitchFamily="2" charset="-122"/>
              </a:defRPr>
            </a:lvl4pPr>
            <a:lvl5pPr marL="2057400" indent="-228600" eaLnBrk="0" hangingPunct="0">
              <a:defRPr>
                <a:solidFill>
                  <a:schemeClr val="tx1"/>
                </a:solidFill>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9pPr>
          </a:lstStyle>
          <a:p>
            <a:pPr eaLnBrk="1" hangingPunct="1">
              <a:defRPr/>
            </a:pPr>
            <a:r>
              <a:rPr lang="zh-CN" altLang="en-US" sz="2665" b="1" dirty="0">
                <a:solidFill>
                  <a:schemeClr val="bg1"/>
                </a:solidFill>
                <a:latin typeface="+mj-ea"/>
                <a:ea typeface="+mj-ea"/>
              </a:rPr>
              <a:t>机器视觉和人眼比较</a:t>
            </a:r>
            <a:endParaRPr lang="en-US" altLang="zh-CN" sz="2665" b="1" dirty="0">
              <a:solidFill>
                <a:schemeClr val="bg1"/>
              </a:solidFill>
              <a:latin typeface="+mj-ea"/>
              <a:ea typeface="+mj-ea"/>
            </a:endParaRPr>
          </a:p>
        </p:txBody>
      </p:sp>
      <p:grpSp>
        <p:nvGrpSpPr>
          <p:cNvPr id="6" name="object 8"/>
          <p:cNvGrpSpPr/>
          <p:nvPr/>
        </p:nvGrpSpPr>
        <p:grpSpPr>
          <a:xfrm>
            <a:off x="3890541" y="1440503"/>
            <a:ext cx="3295650" cy="613410"/>
            <a:chOff x="2528271" y="1403181"/>
            <a:chExt cx="3295650" cy="613410"/>
          </a:xfrm>
        </p:grpSpPr>
        <p:sp>
          <p:nvSpPr>
            <p:cNvPr id="7" name="object 9"/>
            <p:cNvSpPr/>
            <p:nvPr/>
          </p:nvSpPr>
          <p:spPr>
            <a:xfrm>
              <a:off x="2555773" y="1430680"/>
              <a:ext cx="3240405" cy="558165"/>
            </a:xfrm>
            <a:custGeom>
              <a:avLst/>
              <a:gdLst/>
              <a:ahLst/>
              <a:cxnLst/>
              <a:rect l="l" t="t" r="r" b="b"/>
              <a:pathLst>
                <a:path w="3240404" h="558164">
                  <a:moveTo>
                    <a:pt x="3240354" y="0"/>
                  </a:moveTo>
                  <a:lnTo>
                    <a:pt x="0" y="0"/>
                  </a:lnTo>
                  <a:lnTo>
                    <a:pt x="0" y="558152"/>
                  </a:lnTo>
                  <a:lnTo>
                    <a:pt x="3240354" y="558152"/>
                  </a:lnTo>
                  <a:lnTo>
                    <a:pt x="3240354" y="0"/>
                  </a:lnTo>
                  <a:close/>
                </a:path>
              </a:pathLst>
            </a:custGeom>
            <a:solidFill>
              <a:srgbClr val="2DA2BF"/>
            </a:solidFill>
          </p:spPr>
          <p:txBody>
            <a:bodyPr wrap="square" lIns="0" tIns="0" rIns="0" bIns="0" rtlCol="0"/>
            <a:lstStyle/>
            <a:p/>
          </p:txBody>
        </p:sp>
        <p:sp>
          <p:nvSpPr>
            <p:cNvPr id="8" name="object 10"/>
            <p:cNvSpPr/>
            <p:nvPr/>
          </p:nvSpPr>
          <p:spPr>
            <a:xfrm>
              <a:off x="2528271" y="1403181"/>
              <a:ext cx="3295650" cy="613410"/>
            </a:xfrm>
            <a:custGeom>
              <a:avLst/>
              <a:gdLst/>
              <a:ahLst/>
              <a:cxnLst/>
              <a:rect l="l" t="t" r="r" b="b"/>
              <a:pathLst>
                <a:path w="3295650" h="613410">
                  <a:moveTo>
                    <a:pt x="27508" y="0"/>
                  </a:moveTo>
                  <a:lnTo>
                    <a:pt x="20205" y="0"/>
                  </a:lnTo>
                  <a:lnTo>
                    <a:pt x="13220" y="2895"/>
                  </a:lnTo>
                  <a:lnTo>
                    <a:pt x="2895" y="13220"/>
                  </a:lnTo>
                  <a:lnTo>
                    <a:pt x="0" y="20205"/>
                  </a:lnTo>
                  <a:lnTo>
                    <a:pt x="0" y="592950"/>
                  </a:lnTo>
                  <a:lnTo>
                    <a:pt x="2895" y="599948"/>
                  </a:lnTo>
                  <a:lnTo>
                    <a:pt x="13220" y="610260"/>
                  </a:lnTo>
                  <a:lnTo>
                    <a:pt x="20205" y="613156"/>
                  </a:lnTo>
                  <a:lnTo>
                    <a:pt x="3275152" y="613156"/>
                  </a:lnTo>
                  <a:lnTo>
                    <a:pt x="3282149" y="610260"/>
                  </a:lnTo>
                  <a:lnTo>
                    <a:pt x="3292462" y="599948"/>
                  </a:lnTo>
                  <a:lnTo>
                    <a:pt x="3295357" y="592950"/>
                  </a:lnTo>
                  <a:lnTo>
                    <a:pt x="3295357" y="585660"/>
                  </a:lnTo>
                  <a:lnTo>
                    <a:pt x="27508" y="585660"/>
                  </a:lnTo>
                  <a:lnTo>
                    <a:pt x="27508" y="580161"/>
                  </a:lnTo>
                  <a:lnTo>
                    <a:pt x="33007" y="580161"/>
                  </a:lnTo>
                  <a:lnTo>
                    <a:pt x="33007" y="33007"/>
                  </a:lnTo>
                  <a:lnTo>
                    <a:pt x="27508" y="33007"/>
                  </a:lnTo>
                  <a:lnTo>
                    <a:pt x="27508" y="0"/>
                  </a:lnTo>
                  <a:close/>
                </a:path>
                <a:path w="3295650" h="613410">
                  <a:moveTo>
                    <a:pt x="28968" y="580161"/>
                  </a:moveTo>
                  <a:lnTo>
                    <a:pt x="27508" y="580161"/>
                  </a:lnTo>
                  <a:lnTo>
                    <a:pt x="27508" y="585660"/>
                  </a:lnTo>
                  <a:lnTo>
                    <a:pt x="31394" y="581774"/>
                  </a:lnTo>
                  <a:lnTo>
                    <a:pt x="30365" y="580732"/>
                  </a:lnTo>
                  <a:lnTo>
                    <a:pt x="28968" y="580161"/>
                  </a:lnTo>
                  <a:close/>
                </a:path>
                <a:path w="3295650" h="613410">
                  <a:moveTo>
                    <a:pt x="31394" y="581774"/>
                  </a:moveTo>
                  <a:lnTo>
                    <a:pt x="27508" y="585660"/>
                  </a:lnTo>
                  <a:lnTo>
                    <a:pt x="33007" y="585660"/>
                  </a:lnTo>
                  <a:lnTo>
                    <a:pt x="33007" y="584200"/>
                  </a:lnTo>
                  <a:lnTo>
                    <a:pt x="32423" y="582803"/>
                  </a:lnTo>
                  <a:lnTo>
                    <a:pt x="31394" y="581774"/>
                  </a:lnTo>
                  <a:close/>
                </a:path>
                <a:path w="3295650" h="613410">
                  <a:moveTo>
                    <a:pt x="3262363" y="580161"/>
                  </a:moveTo>
                  <a:lnTo>
                    <a:pt x="33007" y="580161"/>
                  </a:lnTo>
                  <a:lnTo>
                    <a:pt x="33007" y="585660"/>
                  </a:lnTo>
                  <a:lnTo>
                    <a:pt x="3262363" y="585660"/>
                  </a:lnTo>
                  <a:lnTo>
                    <a:pt x="3262363" y="580161"/>
                  </a:lnTo>
                  <a:close/>
                </a:path>
                <a:path w="3295650" h="613410">
                  <a:moveTo>
                    <a:pt x="3263976" y="581774"/>
                  </a:moveTo>
                  <a:lnTo>
                    <a:pt x="3262947" y="582803"/>
                  </a:lnTo>
                  <a:lnTo>
                    <a:pt x="3262363" y="584200"/>
                  </a:lnTo>
                  <a:lnTo>
                    <a:pt x="3262363" y="585660"/>
                  </a:lnTo>
                  <a:lnTo>
                    <a:pt x="3267862" y="585660"/>
                  </a:lnTo>
                  <a:lnTo>
                    <a:pt x="3263976" y="581774"/>
                  </a:lnTo>
                  <a:close/>
                </a:path>
                <a:path w="3295650" h="613410">
                  <a:moveTo>
                    <a:pt x="3267862" y="580161"/>
                  </a:moveTo>
                  <a:lnTo>
                    <a:pt x="3266401" y="580161"/>
                  </a:lnTo>
                  <a:lnTo>
                    <a:pt x="3265004" y="580732"/>
                  </a:lnTo>
                  <a:lnTo>
                    <a:pt x="3263976" y="581774"/>
                  </a:lnTo>
                  <a:lnTo>
                    <a:pt x="3267862" y="585660"/>
                  </a:lnTo>
                  <a:lnTo>
                    <a:pt x="3267862" y="580161"/>
                  </a:lnTo>
                  <a:close/>
                </a:path>
                <a:path w="3295650" h="613410">
                  <a:moveTo>
                    <a:pt x="3295357" y="580161"/>
                  </a:moveTo>
                  <a:lnTo>
                    <a:pt x="3267862" y="580161"/>
                  </a:lnTo>
                  <a:lnTo>
                    <a:pt x="3267862" y="585660"/>
                  </a:lnTo>
                  <a:lnTo>
                    <a:pt x="3295357" y="585660"/>
                  </a:lnTo>
                  <a:lnTo>
                    <a:pt x="3295357" y="580161"/>
                  </a:lnTo>
                  <a:close/>
                </a:path>
                <a:path w="3295650" h="613410">
                  <a:moveTo>
                    <a:pt x="33007" y="580161"/>
                  </a:moveTo>
                  <a:lnTo>
                    <a:pt x="28968" y="580161"/>
                  </a:lnTo>
                  <a:lnTo>
                    <a:pt x="30365" y="580732"/>
                  </a:lnTo>
                  <a:lnTo>
                    <a:pt x="32423" y="582803"/>
                  </a:lnTo>
                  <a:lnTo>
                    <a:pt x="33007" y="584200"/>
                  </a:lnTo>
                  <a:lnTo>
                    <a:pt x="33007" y="580161"/>
                  </a:lnTo>
                  <a:close/>
                </a:path>
                <a:path w="3295650" h="613410">
                  <a:moveTo>
                    <a:pt x="3262363" y="28968"/>
                  </a:moveTo>
                  <a:lnTo>
                    <a:pt x="3262363" y="584200"/>
                  </a:lnTo>
                  <a:lnTo>
                    <a:pt x="3262947" y="582803"/>
                  </a:lnTo>
                  <a:lnTo>
                    <a:pt x="3265004" y="580732"/>
                  </a:lnTo>
                  <a:lnTo>
                    <a:pt x="3266401" y="580161"/>
                  </a:lnTo>
                  <a:lnTo>
                    <a:pt x="3295357" y="580161"/>
                  </a:lnTo>
                  <a:lnTo>
                    <a:pt x="3295357" y="33007"/>
                  </a:lnTo>
                  <a:lnTo>
                    <a:pt x="3266401" y="33007"/>
                  </a:lnTo>
                  <a:lnTo>
                    <a:pt x="3265004" y="32423"/>
                  </a:lnTo>
                  <a:lnTo>
                    <a:pt x="3262947" y="30365"/>
                  </a:lnTo>
                  <a:lnTo>
                    <a:pt x="3262363" y="28968"/>
                  </a:lnTo>
                  <a:close/>
                </a:path>
                <a:path w="3295650" h="613410">
                  <a:moveTo>
                    <a:pt x="3247313" y="44005"/>
                  </a:moveTo>
                  <a:lnTo>
                    <a:pt x="48056" y="44005"/>
                  </a:lnTo>
                  <a:lnTo>
                    <a:pt x="46634" y="44589"/>
                  </a:lnTo>
                  <a:lnTo>
                    <a:pt x="44589" y="46634"/>
                  </a:lnTo>
                  <a:lnTo>
                    <a:pt x="44005" y="48056"/>
                  </a:lnTo>
                  <a:lnTo>
                    <a:pt x="44005" y="565111"/>
                  </a:lnTo>
                  <a:lnTo>
                    <a:pt x="44589" y="566521"/>
                  </a:lnTo>
                  <a:lnTo>
                    <a:pt x="46634" y="568566"/>
                  </a:lnTo>
                  <a:lnTo>
                    <a:pt x="48056" y="569163"/>
                  </a:lnTo>
                  <a:lnTo>
                    <a:pt x="3247313" y="569163"/>
                  </a:lnTo>
                  <a:lnTo>
                    <a:pt x="3248723" y="568566"/>
                  </a:lnTo>
                  <a:lnTo>
                    <a:pt x="3250780" y="566521"/>
                  </a:lnTo>
                  <a:lnTo>
                    <a:pt x="3251365" y="565111"/>
                  </a:lnTo>
                  <a:lnTo>
                    <a:pt x="3251365" y="563664"/>
                  </a:lnTo>
                  <a:lnTo>
                    <a:pt x="49504" y="563664"/>
                  </a:lnTo>
                  <a:lnTo>
                    <a:pt x="49504" y="558152"/>
                  </a:lnTo>
                  <a:lnTo>
                    <a:pt x="55003" y="558152"/>
                  </a:lnTo>
                  <a:lnTo>
                    <a:pt x="55003" y="55003"/>
                  </a:lnTo>
                  <a:lnTo>
                    <a:pt x="49504" y="55003"/>
                  </a:lnTo>
                  <a:lnTo>
                    <a:pt x="49504" y="49504"/>
                  </a:lnTo>
                  <a:lnTo>
                    <a:pt x="3251365" y="49504"/>
                  </a:lnTo>
                  <a:lnTo>
                    <a:pt x="3251365" y="48056"/>
                  </a:lnTo>
                  <a:lnTo>
                    <a:pt x="3250780" y="46634"/>
                  </a:lnTo>
                  <a:lnTo>
                    <a:pt x="3248723" y="44589"/>
                  </a:lnTo>
                  <a:lnTo>
                    <a:pt x="3247313" y="44005"/>
                  </a:lnTo>
                  <a:close/>
                </a:path>
                <a:path w="3295650" h="613410">
                  <a:moveTo>
                    <a:pt x="55003" y="558152"/>
                  </a:moveTo>
                  <a:lnTo>
                    <a:pt x="49504" y="558152"/>
                  </a:lnTo>
                  <a:lnTo>
                    <a:pt x="49504" y="563664"/>
                  </a:lnTo>
                  <a:lnTo>
                    <a:pt x="55003" y="563664"/>
                  </a:lnTo>
                  <a:lnTo>
                    <a:pt x="55003" y="558152"/>
                  </a:lnTo>
                  <a:close/>
                </a:path>
                <a:path w="3295650" h="613410">
                  <a:moveTo>
                    <a:pt x="3240366" y="558152"/>
                  </a:moveTo>
                  <a:lnTo>
                    <a:pt x="55003" y="558152"/>
                  </a:lnTo>
                  <a:lnTo>
                    <a:pt x="55003" y="563664"/>
                  </a:lnTo>
                  <a:lnTo>
                    <a:pt x="3240366" y="563664"/>
                  </a:lnTo>
                  <a:lnTo>
                    <a:pt x="3240366" y="558152"/>
                  </a:lnTo>
                  <a:close/>
                </a:path>
                <a:path w="3295650" h="613410">
                  <a:moveTo>
                    <a:pt x="3245866" y="49504"/>
                  </a:moveTo>
                  <a:lnTo>
                    <a:pt x="3240366" y="49504"/>
                  </a:lnTo>
                  <a:lnTo>
                    <a:pt x="3240366" y="563664"/>
                  </a:lnTo>
                  <a:lnTo>
                    <a:pt x="3245866" y="563664"/>
                  </a:lnTo>
                  <a:lnTo>
                    <a:pt x="3245866" y="558152"/>
                  </a:lnTo>
                  <a:lnTo>
                    <a:pt x="3251365" y="558152"/>
                  </a:lnTo>
                  <a:lnTo>
                    <a:pt x="3251365" y="55003"/>
                  </a:lnTo>
                  <a:lnTo>
                    <a:pt x="3245866" y="55003"/>
                  </a:lnTo>
                  <a:lnTo>
                    <a:pt x="3245866" y="49504"/>
                  </a:lnTo>
                  <a:close/>
                </a:path>
                <a:path w="3295650" h="613410">
                  <a:moveTo>
                    <a:pt x="3251365" y="558152"/>
                  </a:moveTo>
                  <a:lnTo>
                    <a:pt x="3245866" y="558152"/>
                  </a:lnTo>
                  <a:lnTo>
                    <a:pt x="3245866" y="563664"/>
                  </a:lnTo>
                  <a:lnTo>
                    <a:pt x="3251365" y="563664"/>
                  </a:lnTo>
                  <a:lnTo>
                    <a:pt x="3251365" y="558152"/>
                  </a:lnTo>
                  <a:close/>
                </a:path>
                <a:path w="3295650" h="613410">
                  <a:moveTo>
                    <a:pt x="55003" y="49504"/>
                  </a:moveTo>
                  <a:lnTo>
                    <a:pt x="49504" y="49504"/>
                  </a:lnTo>
                  <a:lnTo>
                    <a:pt x="49504" y="55003"/>
                  </a:lnTo>
                  <a:lnTo>
                    <a:pt x="55003" y="55003"/>
                  </a:lnTo>
                  <a:lnTo>
                    <a:pt x="55003" y="49504"/>
                  </a:lnTo>
                  <a:close/>
                </a:path>
                <a:path w="3295650" h="613410">
                  <a:moveTo>
                    <a:pt x="3240366" y="49504"/>
                  </a:moveTo>
                  <a:lnTo>
                    <a:pt x="55003" y="49504"/>
                  </a:lnTo>
                  <a:lnTo>
                    <a:pt x="55003" y="55003"/>
                  </a:lnTo>
                  <a:lnTo>
                    <a:pt x="3240366" y="55003"/>
                  </a:lnTo>
                  <a:lnTo>
                    <a:pt x="3240366" y="49504"/>
                  </a:lnTo>
                  <a:close/>
                </a:path>
                <a:path w="3295650" h="613410">
                  <a:moveTo>
                    <a:pt x="3251365" y="49504"/>
                  </a:moveTo>
                  <a:lnTo>
                    <a:pt x="3245866" y="49504"/>
                  </a:lnTo>
                  <a:lnTo>
                    <a:pt x="3245866" y="55003"/>
                  </a:lnTo>
                  <a:lnTo>
                    <a:pt x="3251365" y="55003"/>
                  </a:lnTo>
                  <a:lnTo>
                    <a:pt x="3251365" y="49504"/>
                  </a:lnTo>
                  <a:close/>
                </a:path>
                <a:path w="3295650" h="613410">
                  <a:moveTo>
                    <a:pt x="27508" y="27508"/>
                  </a:moveTo>
                  <a:lnTo>
                    <a:pt x="27508" y="33007"/>
                  </a:lnTo>
                  <a:lnTo>
                    <a:pt x="28968" y="33007"/>
                  </a:lnTo>
                  <a:lnTo>
                    <a:pt x="30365" y="32423"/>
                  </a:lnTo>
                  <a:lnTo>
                    <a:pt x="31394" y="31394"/>
                  </a:lnTo>
                  <a:lnTo>
                    <a:pt x="27508" y="27508"/>
                  </a:lnTo>
                  <a:close/>
                </a:path>
                <a:path w="3295650" h="613410">
                  <a:moveTo>
                    <a:pt x="33007" y="28968"/>
                  </a:moveTo>
                  <a:lnTo>
                    <a:pt x="32423" y="30365"/>
                  </a:lnTo>
                  <a:lnTo>
                    <a:pt x="30365" y="32423"/>
                  </a:lnTo>
                  <a:lnTo>
                    <a:pt x="28968" y="33007"/>
                  </a:lnTo>
                  <a:lnTo>
                    <a:pt x="33007" y="33007"/>
                  </a:lnTo>
                  <a:lnTo>
                    <a:pt x="33007" y="28968"/>
                  </a:lnTo>
                  <a:close/>
                </a:path>
                <a:path w="3295650" h="613410">
                  <a:moveTo>
                    <a:pt x="3262363" y="27508"/>
                  </a:moveTo>
                  <a:lnTo>
                    <a:pt x="33007" y="27508"/>
                  </a:lnTo>
                  <a:lnTo>
                    <a:pt x="33007" y="33007"/>
                  </a:lnTo>
                  <a:lnTo>
                    <a:pt x="3262363" y="33007"/>
                  </a:lnTo>
                  <a:lnTo>
                    <a:pt x="3262363" y="27508"/>
                  </a:lnTo>
                  <a:close/>
                </a:path>
                <a:path w="3295650" h="613410">
                  <a:moveTo>
                    <a:pt x="3267862" y="27508"/>
                  </a:moveTo>
                  <a:lnTo>
                    <a:pt x="3263976" y="31394"/>
                  </a:lnTo>
                  <a:lnTo>
                    <a:pt x="3265004" y="32423"/>
                  </a:lnTo>
                  <a:lnTo>
                    <a:pt x="3266401" y="33007"/>
                  </a:lnTo>
                  <a:lnTo>
                    <a:pt x="3267862" y="33007"/>
                  </a:lnTo>
                  <a:lnTo>
                    <a:pt x="3267862" y="27508"/>
                  </a:lnTo>
                  <a:close/>
                </a:path>
                <a:path w="3295650" h="613410">
                  <a:moveTo>
                    <a:pt x="3295357" y="27508"/>
                  </a:moveTo>
                  <a:lnTo>
                    <a:pt x="3267862" y="27508"/>
                  </a:lnTo>
                  <a:lnTo>
                    <a:pt x="3267862" y="33007"/>
                  </a:lnTo>
                  <a:lnTo>
                    <a:pt x="3295357" y="33007"/>
                  </a:lnTo>
                  <a:lnTo>
                    <a:pt x="3295357" y="27508"/>
                  </a:lnTo>
                  <a:close/>
                </a:path>
                <a:path w="3295650" h="613410">
                  <a:moveTo>
                    <a:pt x="3275152" y="0"/>
                  </a:moveTo>
                  <a:lnTo>
                    <a:pt x="27508" y="0"/>
                  </a:lnTo>
                  <a:lnTo>
                    <a:pt x="27508" y="27508"/>
                  </a:lnTo>
                  <a:lnTo>
                    <a:pt x="31394" y="31394"/>
                  </a:lnTo>
                  <a:lnTo>
                    <a:pt x="32423" y="30365"/>
                  </a:lnTo>
                  <a:lnTo>
                    <a:pt x="33007" y="28968"/>
                  </a:lnTo>
                  <a:lnTo>
                    <a:pt x="33007" y="27508"/>
                  </a:lnTo>
                  <a:lnTo>
                    <a:pt x="3295357" y="27508"/>
                  </a:lnTo>
                  <a:lnTo>
                    <a:pt x="3295357" y="20205"/>
                  </a:lnTo>
                  <a:lnTo>
                    <a:pt x="3292462" y="13220"/>
                  </a:lnTo>
                  <a:lnTo>
                    <a:pt x="3282149" y="2895"/>
                  </a:lnTo>
                  <a:lnTo>
                    <a:pt x="3275152" y="0"/>
                  </a:lnTo>
                  <a:close/>
                </a:path>
                <a:path w="3295650" h="613410">
                  <a:moveTo>
                    <a:pt x="3267862" y="27508"/>
                  </a:moveTo>
                  <a:lnTo>
                    <a:pt x="3262363" y="27508"/>
                  </a:lnTo>
                  <a:lnTo>
                    <a:pt x="3262363" y="28968"/>
                  </a:lnTo>
                  <a:lnTo>
                    <a:pt x="3262947" y="30365"/>
                  </a:lnTo>
                  <a:lnTo>
                    <a:pt x="3263976" y="31394"/>
                  </a:lnTo>
                  <a:lnTo>
                    <a:pt x="3267862" y="27508"/>
                  </a:lnTo>
                  <a:close/>
                </a:path>
              </a:pathLst>
            </a:custGeom>
            <a:solidFill>
              <a:srgbClr val="1E768C"/>
            </a:solidFill>
          </p:spPr>
          <p:txBody>
            <a:bodyPr wrap="square" lIns="0" tIns="0" rIns="0" bIns="0" rtlCol="0"/>
            <a:lstStyle/>
            <a:p/>
          </p:txBody>
        </p:sp>
      </p:grpSp>
      <p:sp>
        <p:nvSpPr>
          <p:cNvPr id="10" name="object 11"/>
          <p:cNvSpPr txBox="1"/>
          <p:nvPr/>
        </p:nvSpPr>
        <p:spPr>
          <a:xfrm>
            <a:off x="3918043" y="1468002"/>
            <a:ext cx="3240405" cy="558165"/>
          </a:xfrm>
          <a:prstGeom prst="rect">
            <a:avLst/>
          </a:prstGeom>
        </p:spPr>
        <p:txBody>
          <a:bodyPr vert="horz" wrap="square" lIns="0" tIns="29845" rIns="0" bIns="0" rtlCol="0">
            <a:spAutoFit/>
          </a:bodyPr>
          <a:lstStyle/>
          <a:p>
            <a:pPr marL="908685">
              <a:lnSpc>
                <a:spcPct val="100000"/>
              </a:lnSpc>
              <a:spcBef>
                <a:spcPts val="235"/>
              </a:spcBef>
            </a:pPr>
            <a:r>
              <a:rPr sz="2800" spc="-25" dirty="0">
                <a:solidFill>
                  <a:srgbClr val="FFFFFF"/>
                </a:solidFill>
                <a:latin typeface="黑体" panose="02010609060101010101" charset="-122"/>
                <a:cs typeface="黑体" panose="02010609060101010101" charset="-122"/>
              </a:rPr>
              <a:t>人</a:t>
            </a:r>
            <a:r>
              <a:rPr sz="2800" spc="-35" dirty="0">
                <a:solidFill>
                  <a:srgbClr val="FFFFFF"/>
                </a:solidFill>
                <a:latin typeface="黑体" panose="02010609060101010101" charset="-122"/>
                <a:cs typeface="黑体" panose="02010609060101010101" charset="-122"/>
              </a:rPr>
              <a:t>类视</a:t>
            </a:r>
            <a:r>
              <a:rPr sz="2800" spc="-50" dirty="0">
                <a:solidFill>
                  <a:srgbClr val="FFFFFF"/>
                </a:solidFill>
                <a:latin typeface="黑体" panose="02010609060101010101" charset="-122"/>
                <a:cs typeface="黑体" panose="02010609060101010101" charset="-122"/>
              </a:rPr>
              <a:t>觉</a:t>
            </a:r>
            <a:endParaRPr sz="2800">
              <a:latin typeface="黑体" panose="02010609060101010101" charset="-122"/>
              <a:cs typeface="黑体" panose="02010609060101010101" charset="-122"/>
            </a:endParaRPr>
          </a:p>
        </p:txBody>
      </p:sp>
      <p:grpSp>
        <p:nvGrpSpPr>
          <p:cNvPr id="11" name="object 12"/>
          <p:cNvGrpSpPr/>
          <p:nvPr/>
        </p:nvGrpSpPr>
        <p:grpSpPr>
          <a:xfrm>
            <a:off x="7346925" y="1414008"/>
            <a:ext cx="3007360" cy="640080"/>
            <a:chOff x="5984655" y="1376686"/>
            <a:chExt cx="3007360" cy="640080"/>
          </a:xfrm>
        </p:grpSpPr>
        <p:sp>
          <p:nvSpPr>
            <p:cNvPr id="13" name="object 13"/>
            <p:cNvSpPr/>
            <p:nvPr/>
          </p:nvSpPr>
          <p:spPr>
            <a:xfrm>
              <a:off x="6012154" y="1404188"/>
              <a:ext cx="2952750" cy="584835"/>
            </a:xfrm>
            <a:custGeom>
              <a:avLst/>
              <a:gdLst/>
              <a:ahLst/>
              <a:cxnLst/>
              <a:rect l="l" t="t" r="r" b="b"/>
              <a:pathLst>
                <a:path w="2952750" h="584835">
                  <a:moveTo>
                    <a:pt x="2952330" y="0"/>
                  </a:moveTo>
                  <a:lnTo>
                    <a:pt x="0" y="0"/>
                  </a:lnTo>
                  <a:lnTo>
                    <a:pt x="0" y="584644"/>
                  </a:lnTo>
                  <a:lnTo>
                    <a:pt x="2952330" y="584644"/>
                  </a:lnTo>
                  <a:lnTo>
                    <a:pt x="2952330" y="0"/>
                  </a:lnTo>
                  <a:close/>
                </a:path>
              </a:pathLst>
            </a:custGeom>
            <a:solidFill>
              <a:srgbClr val="2DA2BF"/>
            </a:solidFill>
          </p:spPr>
          <p:txBody>
            <a:bodyPr wrap="square" lIns="0" tIns="0" rIns="0" bIns="0" rtlCol="0"/>
            <a:lstStyle/>
            <a:p/>
          </p:txBody>
        </p:sp>
        <p:sp>
          <p:nvSpPr>
            <p:cNvPr id="14" name="object 14"/>
            <p:cNvSpPr/>
            <p:nvPr/>
          </p:nvSpPr>
          <p:spPr>
            <a:xfrm>
              <a:off x="5984655" y="1376686"/>
              <a:ext cx="3007360" cy="640080"/>
            </a:xfrm>
            <a:custGeom>
              <a:avLst/>
              <a:gdLst/>
              <a:ahLst/>
              <a:cxnLst/>
              <a:rect l="l" t="t" r="r" b="b"/>
              <a:pathLst>
                <a:path w="3007359" h="640080">
                  <a:moveTo>
                    <a:pt x="27508" y="0"/>
                  </a:moveTo>
                  <a:lnTo>
                    <a:pt x="20205" y="0"/>
                  </a:lnTo>
                  <a:lnTo>
                    <a:pt x="13220" y="2908"/>
                  </a:lnTo>
                  <a:lnTo>
                    <a:pt x="8051" y="8064"/>
                  </a:lnTo>
                  <a:lnTo>
                    <a:pt x="2895" y="13220"/>
                  </a:lnTo>
                  <a:lnTo>
                    <a:pt x="0" y="20205"/>
                  </a:lnTo>
                  <a:lnTo>
                    <a:pt x="0" y="619442"/>
                  </a:lnTo>
                  <a:lnTo>
                    <a:pt x="2895" y="626440"/>
                  </a:lnTo>
                  <a:lnTo>
                    <a:pt x="8064" y="631596"/>
                  </a:lnTo>
                  <a:lnTo>
                    <a:pt x="13220" y="636752"/>
                  </a:lnTo>
                  <a:lnTo>
                    <a:pt x="20205" y="639648"/>
                  </a:lnTo>
                  <a:lnTo>
                    <a:pt x="2987128" y="639648"/>
                  </a:lnTo>
                  <a:lnTo>
                    <a:pt x="2994126" y="636752"/>
                  </a:lnTo>
                  <a:lnTo>
                    <a:pt x="3004439" y="626440"/>
                  </a:lnTo>
                  <a:lnTo>
                    <a:pt x="3007334" y="619442"/>
                  </a:lnTo>
                  <a:lnTo>
                    <a:pt x="3007334" y="612152"/>
                  </a:lnTo>
                  <a:lnTo>
                    <a:pt x="27508" y="612152"/>
                  </a:lnTo>
                  <a:lnTo>
                    <a:pt x="27508" y="606653"/>
                  </a:lnTo>
                  <a:lnTo>
                    <a:pt x="33007" y="606653"/>
                  </a:lnTo>
                  <a:lnTo>
                    <a:pt x="33007" y="33007"/>
                  </a:lnTo>
                  <a:lnTo>
                    <a:pt x="27508" y="33007"/>
                  </a:lnTo>
                  <a:lnTo>
                    <a:pt x="27508" y="0"/>
                  </a:lnTo>
                  <a:close/>
                </a:path>
                <a:path w="3007359" h="640080">
                  <a:moveTo>
                    <a:pt x="28968" y="606653"/>
                  </a:moveTo>
                  <a:lnTo>
                    <a:pt x="27508" y="606653"/>
                  </a:lnTo>
                  <a:lnTo>
                    <a:pt x="27508" y="612152"/>
                  </a:lnTo>
                  <a:lnTo>
                    <a:pt x="31394" y="608266"/>
                  </a:lnTo>
                  <a:lnTo>
                    <a:pt x="30365" y="607225"/>
                  </a:lnTo>
                  <a:lnTo>
                    <a:pt x="28968" y="606653"/>
                  </a:lnTo>
                  <a:close/>
                </a:path>
                <a:path w="3007359" h="640080">
                  <a:moveTo>
                    <a:pt x="31394" y="608266"/>
                  </a:moveTo>
                  <a:lnTo>
                    <a:pt x="27508" y="612152"/>
                  </a:lnTo>
                  <a:lnTo>
                    <a:pt x="33007" y="612152"/>
                  </a:lnTo>
                  <a:lnTo>
                    <a:pt x="33007" y="610692"/>
                  </a:lnTo>
                  <a:lnTo>
                    <a:pt x="32423" y="609295"/>
                  </a:lnTo>
                  <a:lnTo>
                    <a:pt x="31394" y="608266"/>
                  </a:lnTo>
                  <a:close/>
                </a:path>
                <a:path w="3007359" h="640080">
                  <a:moveTo>
                    <a:pt x="2974327" y="606653"/>
                  </a:moveTo>
                  <a:lnTo>
                    <a:pt x="33007" y="606653"/>
                  </a:lnTo>
                  <a:lnTo>
                    <a:pt x="33007" y="612152"/>
                  </a:lnTo>
                  <a:lnTo>
                    <a:pt x="2974327" y="612152"/>
                  </a:lnTo>
                  <a:lnTo>
                    <a:pt x="2974327" y="606653"/>
                  </a:lnTo>
                  <a:close/>
                </a:path>
                <a:path w="3007359" h="640080">
                  <a:moveTo>
                    <a:pt x="2975940" y="608266"/>
                  </a:moveTo>
                  <a:lnTo>
                    <a:pt x="2974911" y="609295"/>
                  </a:lnTo>
                  <a:lnTo>
                    <a:pt x="2974327" y="610692"/>
                  </a:lnTo>
                  <a:lnTo>
                    <a:pt x="2974327" y="612152"/>
                  </a:lnTo>
                  <a:lnTo>
                    <a:pt x="2979826" y="612152"/>
                  </a:lnTo>
                  <a:lnTo>
                    <a:pt x="2975940" y="608266"/>
                  </a:lnTo>
                  <a:close/>
                </a:path>
                <a:path w="3007359" h="640080">
                  <a:moveTo>
                    <a:pt x="2979826" y="612140"/>
                  </a:moveTo>
                  <a:close/>
                </a:path>
                <a:path w="3007359" h="640080">
                  <a:moveTo>
                    <a:pt x="3007334" y="606653"/>
                  </a:moveTo>
                  <a:lnTo>
                    <a:pt x="2979826" y="606653"/>
                  </a:lnTo>
                  <a:lnTo>
                    <a:pt x="2979839" y="612152"/>
                  </a:lnTo>
                  <a:lnTo>
                    <a:pt x="3007334" y="612152"/>
                  </a:lnTo>
                  <a:lnTo>
                    <a:pt x="3007334" y="606653"/>
                  </a:lnTo>
                  <a:close/>
                </a:path>
                <a:path w="3007359" h="640080">
                  <a:moveTo>
                    <a:pt x="2979826" y="606653"/>
                  </a:moveTo>
                  <a:lnTo>
                    <a:pt x="2978378" y="606653"/>
                  </a:lnTo>
                  <a:lnTo>
                    <a:pt x="2976981" y="607225"/>
                  </a:lnTo>
                  <a:lnTo>
                    <a:pt x="2975940" y="608266"/>
                  </a:lnTo>
                  <a:lnTo>
                    <a:pt x="2979826" y="612140"/>
                  </a:lnTo>
                  <a:lnTo>
                    <a:pt x="2979826" y="606653"/>
                  </a:lnTo>
                  <a:close/>
                </a:path>
                <a:path w="3007359" h="640080">
                  <a:moveTo>
                    <a:pt x="33007" y="606653"/>
                  </a:moveTo>
                  <a:lnTo>
                    <a:pt x="28968" y="606653"/>
                  </a:lnTo>
                  <a:lnTo>
                    <a:pt x="30365" y="607225"/>
                  </a:lnTo>
                  <a:lnTo>
                    <a:pt x="32423" y="609295"/>
                  </a:lnTo>
                  <a:lnTo>
                    <a:pt x="33007" y="610692"/>
                  </a:lnTo>
                  <a:lnTo>
                    <a:pt x="33007" y="606653"/>
                  </a:lnTo>
                  <a:close/>
                </a:path>
                <a:path w="3007359" h="640080">
                  <a:moveTo>
                    <a:pt x="2974327" y="28968"/>
                  </a:moveTo>
                  <a:lnTo>
                    <a:pt x="2974327" y="610692"/>
                  </a:lnTo>
                  <a:lnTo>
                    <a:pt x="2974911" y="609295"/>
                  </a:lnTo>
                  <a:lnTo>
                    <a:pt x="2976981" y="607225"/>
                  </a:lnTo>
                  <a:lnTo>
                    <a:pt x="2978378" y="606653"/>
                  </a:lnTo>
                  <a:lnTo>
                    <a:pt x="3007334" y="606653"/>
                  </a:lnTo>
                  <a:lnTo>
                    <a:pt x="3007334" y="33007"/>
                  </a:lnTo>
                  <a:lnTo>
                    <a:pt x="2978378" y="33007"/>
                  </a:lnTo>
                  <a:lnTo>
                    <a:pt x="2976981" y="32423"/>
                  </a:lnTo>
                  <a:lnTo>
                    <a:pt x="2974911" y="30365"/>
                  </a:lnTo>
                  <a:lnTo>
                    <a:pt x="2974327" y="28968"/>
                  </a:lnTo>
                  <a:close/>
                </a:path>
                <a:path w="3007359" h="640080">
                  <a:moveTo>
                    <a:pt x="2959277" y="44005"/>
                  </a:moveTo>
                  <a:lnTo>
                    <a:pt x="48056" y="44005"/>
                  </a:lnTo>
                  <a:lnTo>
                    <a:pt x="46634" y="44589"/>
                  </a:lnTo>
                  <a:lnTo>
                    <a:pt x="44589" y="46634"/>
                  </a:lnTo>
                  <a:lnTo>
                    <a:pt x="44005" y="48056"/>
                  </a:lnTo>
                  <a:lnTo>
                    <a:pt x="44005" y="591604"/>
                  </a:lnTo>
                  <a:lnTo>
                    <a:pt x="44589" y="593013"/>
                  </a:lnTo>
                  <a:lnTo>
                    <a:pt x="46634" y="595071"/>
                  </a:lnTo>
                  <a:lnTo>
                    <a:pt x="48056" y="595655"/>
                  </a:lnTo>
                  <a:lnTo>
                    <a:pt x="2959277" y="595655"/>
                  </a:lnTo>
                  <a:lnTo>
                    <a:pt x="2960700" y="595071"/>
                  </a:lnTo>
                  <a:lnTo>
                    <a:pt x="2962744" y="593013"/>
                  </a:lnTo>
                  <a:lnTo>
                    <a:pt x="2963329" y="591604"/>
                  </a:lnTo>
                  <a:lnTo>
                    <a:pt x="2963329" y="590156"/>
                  </a:lnTo>
                  <a:lnTo>
                    <a:pt x="49504" y="590156"/>
                  </a:lnTo>
                  <a:lnTo>
                    <a:pt x="49504" y="584657"/>
                  </a:lnTo>
                  <a:lnTo>
                    <a:pt x="55003" y="584657"/>
                  </a:lnTo>
                  <a:lnTo>
                    <a:pt x="55003" y="55003"/>
                  </a:lnTo>
                  <a:lnTo>
                    <a:pt x="49504" y="55003"/>
                  </a:lnTo>
                  <a:lnTo>
                    <a:pt x="49504" y="49504"/>
                  </a:lnTo>
                  <a:lnTo>
                    <a:pt x="2963329" y="49504"/>
                  </a:lnTo>
                  <a:lnTo>
                    <a:pt x="2963329" y="48056"/>
                  </a:lnTo>
                  <a:lnTo>
                    <a:pt x="2962744" y="46634"/>
                  </a:lnTo>
                  <a:lnTo>
                    <a:pt x="2960700" y="44589"/>
                  </a:lnTo>
                  <a:lnTo>
                    <a:pt x="2959277" y="44005"/>
                  </a:lnTo>
                  <a:close/>
                </a:path>
                <a:path w="3007359" h="640080">
                  <a:moveTo>
                    <a:pt x="55003" y="584657"/>
                  </a:moveTo>
                  <a:lnTo>
                    <a:pt x="49504" y="584657"/>
                  </a:lnTo>
                  <a:lnTo>
                    <a:pt x="49504" y="590156"/>
                  </a:lnTo>
                  <a:lnTo>
                    <a:pt x="55003" y="590156"/>
                  </a:lnTo>
                  <a:lnTo>
                    <a:pt x="55003" y="584657"/>
                  </a:lnTo>
                  <a:close/>
                </a:path>
                <a:path w="3007359" h="640080">
                  <a:moveTo>
                    <a:pt x="2952330" y="584657"/>
                  </a:moveTo>
                  <a:lnTo>
                    <a:pt x="55003" y="584657"/>
                  </a:lnTo>
                  <a:lnTo>
                    <a:pt x="55003" y="590156"/>
                  </a:lnTo>
                  <a:lnTo>
                    <a:pt x="2952330" y="590156"/>
                  </a:lnTo>
                  <a:lnTo>
                    <a:pt x="2952330" y="584657"/>
                  </a:lnTo>
                  <a:close/>
                </a:path>
                <a:path w="3007359" h="640080">
                  <a:moveTo>
                    <a:pt x="2957830" y="49504"/>
                  </a:moveTo>
                  <a:lnTo>
                    <a:pt x="2952330" y="49504"/>
                  </a:lnTo>
                  <a:lnTo>
                    <a:pt x="2952330" y="590156"/>
                  </a:lnTo>
                  <a:lnTo>
                    <a:pt x="2957830" y="590156"/>
                  </a:lnTo>
                  <a:lnTo>
                    <a:pt x="2957830" y="584657"/>
                  </a:lnTo>
                  <a:lnTo>
                    <a:pt x="2963329" y="584657"/>
                  </a:lnTo>
                  <a:lnTo>
                    <a:pt x="2963329" y="55003"/>
                  </a:lnTo>
                  <a:lnTo>
                    <a:pt x="2957830" y="55003"/>
                  </a:lnTo>
                  <a:lnTo>
                    <a:pt x="2957830" y="49504"/>
                  </a:lnTo>
                  <a:close/>
                </a:path>
                <a:path w="3007359" h="640080">
                  <a:moveTo>
                    <a:pt x="2963329" y="584657"/>
                  </a:moveTo>
                  <a:lnTo>
                    <a:pt x="2957830" y="584657"/>
                  </a:lnTo>
                  <a:lnTo>
                    <a:pt x="2957830" y="590156"/>
                  </a:lnTo>
                  <a:lnTo>
                    <a:pt x="2963329" y="590156"/>
                  </a:lnTo>
                  <a:lnTo>
                    <a:pt x="2963329" y="584657"/>
                  </a:lnTo>
                  <a:close/>
                </a:path>
                <a:path w="3007359" h="640080">
                  <a:moveTo>
                    <a:pt x="55003" y="49504"/>
                  </a:moveTo>
                  <a:lnTo>
                    <a:pt x="49504" y="49504"/>
                  </a:lnTo>
                  <a:lnTo>
                    <a:pt x="49504" y="55003"/>
                  </a:lnTo>
                  <a:lnTo>
                    <a:pt x="55003" y="55003"/>
                  </a:lnTo>
                  <a:lnTo>
                    <a:pt x="55003" y="49504"/>
                  </a:lnTo>
                  <a:close/>
                </a:path>
                <a:path w="3007359" h="640080">
                  <a:moveTo>
                    <a:pt x="2952330" y="49504"/>
                  </a:moveTo>
                  <a:lnTo>
                    <a:pt x="55003" y="49504"/>
                  </a:lnTo>
                  <a:lnTo>
                    <a:pt x="55003" y="55003"/>
                  </a:lnTo>
                  <a:lnTo>
                    <a:pt x="2952330" y="55003"/>
                  </a:lnTo>
                  <a:lnTo>
                    <a:pt x="2952330" y="49504"/>
                  </a:lnTo>
                  <a:close/>
                </a:path>
                <a:path w="3007359" h="640080">
                  <a:moveTo>
                    <a:pt x="2963329" y="49504"/>
                  </a:moveTo>
                  <a:lnTo>
                    <a:pt x="2957830" y="49504"/>
                  </a:lnTo>
                  <a:lnTo>
                    <a:pt x="2957830" y="55003"/>
                  </a:lnTo>
                  <a:lnTo>
                    <a:pt x="2963329" y="55003"/>
                  </a:lnTo>
                  <a:lnTo>
                    <a:pt x="2963329" y="49504"/>
                  </a:lnTo>
                  <a:close/>
                </a:path>
                <a:path w="3007359" h="640080">
                  <a:moveTo>
                    <a:pt x="27508" y="27508"/>
                  </a:moveTo>
                  <a:lnTo>
                    <a:pt x="27508" y="33007"/>
                  </a:lnTo>
                  <a:lnTo>
                    <a:pt x="28968" y="33007"/>
                  </a:lnTo>
                  <a:lnTo>
                    <a:pt x="30365" y="32423"/>
                  </a:lnTo>
                  <a:lnTo>
                    <a:pt x="31394" y="31394"/>
                  </a:lnTo>
                  <a:lnTo>
                    <a:pt x="27508" y="27508"/>
                  </a:lnTo>
                  <a:close/>
                </a:path>
                <a:path w="3007359" h="640080">
                  <a:moveTo>
                    <a:pt x="33007" y="28968"/>
                  </a:moveTo>
                  <a:lnTo>
                    <a:pt x="32423" y="30365"/>
                  </a:lnTo>
                  <a:lnTo>
                    <a:pt x="30365" y="32423"/>
                  </a:lnTo>
                  <a:lnTo>
                    <a:pt x="28968" y="33007"/>
                  </a:lnTo>
                  <a:lnTo>
                    <a:pt x="33007" y="33007"/>
                  </a:lnTo>
                  <a:lnTo>
                    <a:pt x="33007" y="28968"/>
                  </a:lnTo>
                  <a:close/>
                </a:path>
                <a:path w="3007359" h="640080">
                  <a:moveTo>
                    <a:pt x="2974327" y="27508"/>
                  </a:moveTo>
                  <a:lnTo>
                    <a:pt x="33007" y="27508"/>
                  </a:lnTo>
                  <a:lnTo>
                    <a:pt x="33007" y="33007"/>
                  </a:lnTo>
                  <a:lnTo>
                    <a:pt x="2974327" y="33007"/>
                  </a:lnTo>
                  <a:lnTo>
                    <a:pt x="2974327" y="27508"/>
                  </a:lnTo>
                  <a:close/>
                </a:path>
                <a:path w="3007359" h="640080">
                  <a:moveTo>
                    <a:pt x="2979826" y="27520"/>
                  </a:moveTo>
                  <a:lnTo>
                    <a:pt x="2975940" y="31394"/>
                  </a:lnTo>
                  <a:lnTo>
                    <a:pt x="2976981" y="32423"/>
                  </a:lnTo>
                  <a:lnTo>
                    <a:pt x="2978378" y="33007"/>
                  </a:lnTo>
                  <a:lnTo>
                    <a:pt x="2979826" y="33007"/>
                  </a:lnTo>
                  <a:lnTo>
                    <a:pt x="2979826" y="27520"/>
                  </a:lnTo>
                  <a:close/>
                </a:path>
                <a:path w="3007359" h="640080">
                  <a:moveTo>
                    <a:pt x="3007334" y="27508"/>
                  </a:moveTo>
                  <a:lnTo>
                    <a:pt x="2979839" y="27508"/>
                  </a:lnTo>
                  <a:lnTo>
                    <a:pt x="2979826" y="33007"/>
                  </a:lnTo>
                  <a:lnTo>
                    <a:pt x="3007334" y="33007"/>
                  </a:lnTo>
                  <a:lnTo>
                    <a:pt x="3007334" y="27508"/>
                  </a:lnTo>
                  <a:close/>
                </a:path>
                <a:path w="3007359" h="640080">
                  <a:moveTo>
                    <a:pt x="2987128" y="0"/>
                  </a:moveTo>
                  <a:lnTo>
                    <a:pt x="27508" y="0"/>
                  </a:lnTo>
                  <a:lnTo>
                    <a:pt x="27520" y="27520"/>
                  </a:lnTo>
                  <a:lnTo>
                    <a:pt x="31394" y="31394"/>
                  </a:lnTo>
                  <a:lnTo>
                    <a:pt x="32423" y="30365"/>
                  </a:lnTo>
                  <a:lnTo>
                    <a:pt x="33007" y="28968"/>
                  </a:lnTo>
                  <a:lnTo>
                    <a:pt x="33007" y="27508"/>
                  </a:lnTo>
                  <a:lnTo>
                    <a:pt x="3007334" y="27508"/>
                  </a:lnTo>
                  <a:lnTo>
                    <a:pt x="3007334" y="20205"/>
                  </a:lnTo>
                  <a:lnTo>
                    <a:pt x="3004439" y="13220"/>
                  </a:lnTo>
                  <a:lnTo>
                    <a:pt x="2994126" y="2908"/>
                  </a:lnTo>
                  <a:lnTo>
                    <a:pt x="2987128" y="0"/>
                  </a:lnTo>
                  <a:close/>
                </a:path>
                <a:path w="3007359" h="640080">
                  <a:moveTo>
                    <a:pt x="2979826" y="27508"/>
                  </a:moveTo>
                  <a:lnTo>
                    <a:pt x="2974327" y="27508"/>
                  </a:lnTo>
                  <a:lnTo>
                    <a:pt x="2974327" y="28968"/>
                  </a:lnTo>
                  <a:lnTo>
                    <a:pt x="2974911" y="30365"/>
                  </a:lnTo>
                  <a:lnTo>
                    <a:pt x="2975940" y="31394"/>
                  </a:lnTo>
                  <a:lnTo>
                    <a:pt x="2979826" y="27508"/>
                  </a:lnTo>
                  <a:close/>
                </a:path>
                <a:path w="3007359" h="640080">
                  <a:moveTo>
                    <a:pt x="2979826" y="27508"/>
                  </a:moveTo>
                  <a:lnTo>
                    <a:pt x="2975940" y="31394"/>
                  </a:lnTo>
                  <a:lnTo>
                    <a:pt x="2979826" y="27520"/>
                  </a:lnTo>
                  <a:close/>
                </a:path>
              </a:pathLst>
            </a:custGeom>
            <a:solidFill>
              <a:srgbClr val="1E768C"/>
            </a:solidFill>
          </p:spPr>
          <p:txBody>
            <a:bodyPr wrap="square" lIns="0" tIns="0" rIns="0" bIns="0" rtlCol="0"/>
            <a:lstStyle/>
            <a:p/>
          </p:txBody>
        </p:sp>
      </p:grpSp>
      <p:sp>
        <p:nvSpPr>
          <p:cNvPr id="15" name="object 15"/>
          <p:cNvSpPr txBox="1">
            <a:spLocks noGrp="1"/>
          </p:cNvSpPr>
          <p:nvPr>
            <p:ph type="title"/>
          </p:nvPr>
        </p:nvSpPr>
        <p:spPr>
          <a:xfrm>
            <a:off x="7374424" y="1441510"/>
            <a:ext cx="2952750" cy="584835"/>
          </a:xfrm>
          <a:prstGeom prst="rect">
            <a:avLst/>
          </a:prstGeom>
        </p:spPr>
        <p:txBody>
          <a:bodyPr vert="horz" wrap="square" lIns="0" tIns="43180" rIns="0" bIns="0" rtlCol="0">
            <a:spAutoFit/>
          </a:bodyPr>
          <a:lstStyle/>
          <a:p>
            <a:pPr marL="765175">
              <a:lnSpc>
                <a:spcPct val="100000"/>
              </a:lnSpc>
              <a:spcBef>
                <a:spcPts val="340"/>
              </a:spcBef>
            </a:pPr>
            <a:r>
              <a:rPr sz="2800" spc="-25" dirty="0">
                <a:solidFill>
                  <a:srgbClr val="FFFFFF"/>
                </a:solidFill>
              </a:rPr>
              <a:t>机</a:t>
            </a:r>
            <a:r>
              <a:rPr sz="2800" spc="-35" dirty="0">
                <a:solidFill>
                  <a:srgbClr val="FFFFFF"/>
                </a:solidFill>
              </a:rPr>
              <a:t>器视</a:t>
            </a:r>
            <a:r>
              <a:rPr sz="2800" spc="-50" dirty="0">
                <a:solidFill>
                  <a:srgbClr val="FFFFFF"/>
                </a:solidFill>
              </a:rPr>
              <a:t>觉</a:t>
            </a:r>
            <a:endParaRPr sz="2800"/>
          </a:p>
        </p:txBody>
      </p:sp>
      <p:grpSp>
        <p:nvGrpSpPr>
          <p:cNvPr id="16" name="object 16"/>
          <p:cNvGrpSpPr/>
          <p:nvPr/>
        </p:nvGrpSpPr>
        <p:grpSpPr>
          <a:xfrm>
            <a:off x="1874317" y="2214681"/>
            <a:ext cx="1711325" cy="559435"/>
            <a:chOff x="512047" y="2177359"/>
            <a:chExt cx="1711325" cy="559435"/>
          </a:xfrm>
        </p:grpSpPr>
        <p:sp>
          <p:nvSpPr>
            <p:cNvPr id="17" name="object 17"/>
            <p:cNvSpPr/>
            <p:nvPr/>
          </p:nvSpPr>
          <p:spPr>
            <a:xfrm>
              <a:off x="539546" y="2204859"/>
              <a:ext cx="1656714" cy="504190"/>
            </a:xfrm>
            <a:custGeom>
              <a:avLst/>
              <a:gdLst/>
              <a:ahLst/>
              <a:cxnLst/>
              <a:rect l="l" t="t" r="r" b="b"/>
              <a:pathLst>
                <a:path w="1656714" h="504189">
                  <a:moveTo>
                    <a:pt x="1656181" y="0"/>
                  </a:moveTo>
                  <a:lnTo>
                    <a:pt x="0" y="0"/>
                  </a:lnTo>
                  <a:lnTo>
                    <a:pt x="0" y="504050"/>
                  </a:lnTo>
                  <a:lnTo>
                    <a:pt x="1656181" y="504050"/>
                  </a:lnTo>
                  <a:lnTo>
                    <a:pt x="1656181" y="0"/>
                  </a:lnTo>
                  <a:close/>
                </a:path>
              </a:pathLst>
            </a:custGeom>
            <a:solidFill>
              <a:srgbClr val="2DA2BF"/>
            </a:solidFill>
          </p:spPr>
          <p:txBody>
            <a:bodyPr wrap="square" lIns="0" tIns="0" rIns="0" bIns="0" rtlCol="0"/>
            <a:lstStyle/>
            <a:p/>
          </p:txBody>
        </p:sp>
        <p:sp>
          <p:nvSpPr>
            <p:cNvPr id="18" name="object 18"/>
            <p:cNvSpPr/>
            <p:nvPr/>
          </p:nvSpPr>
          <p:spPr>
            <a:xfrm>
              <a:off x="512047" y="2177359"/>
              <a:ext cx="1711325" cy="559435"/>
            </a:xfrm>
            <a:custGeom>
              <a:avLst/>
              <a:gdLst/>
              <a:ahLst/>
              <a:cxnLst/>
              <a:rect l="l" t="t" r="r" b="b"/>
              <a:pathLst>
                <a:path w="1711325" h="559435">
                  <a:moveTo>
                    <a:pt x="27508" y="0"/>
                  </a:moveTo>
                  <a:lnTo>
                    <a:pt x="20205" y="0"/>
                  </a:lnTo>
                  <a:lnTo>
                    <a:pt x="13220" y="2895"/>
                  </a:lnTo>
                  <a:lnTo>
                    <a:pt x="2895" y="13220"/>
                  </a:lnTo>
                  <a:lnTo>
                    <a:pt x="0" y="20205"/>
                  </a:lnTo>
                  <a:lnTo>
                    <a:pt x="0" y="538848"/>
                  </a:lnTo>
                  <a:lnTo>
                    <a:pt x="2895" y="545846"/>
                  </a:lnTo>
                  <a:lnTo>
                    <a:pt x="13220" y="556158"/>
                  </a:lnTo>
                  <a:lnTo>
                    <a:pt x="20205" y="559054"/>
                  </a:lnTo>
                  <a:lnTo>
                    <a:pt x="1690979" y="559054"/>
                  </a:lnTo>
                  <a:lnTo>
                    <a:pt x="1697977" y="556158"/>
                  </a:lnTo>
                  <a:lnTo>
                    <a:pt x="1708289" y="545846"/>
                  </a:lnTo>
                  <a:lnTo>
                    <a:pt x="1711185" y="538848"/>
                  </a:lnTo>
                  <a:lnTo>
                    <a:pt x="1711185" y="531558"/>
                  </a:lnTo>
                  <a:lnTo>
                    <a:pt x="27508" y="531558"/>
                  </a:lnTo>
                  <a:lnTo>
                    <a:pt x="27508" y="526059"/>
                  </a:lnTo>
                  <a:lnTo>
                    <a:pt x="33007" y="526059"/>
                  </a:lnTo>
                  <a:lnTo>
                    <a:pt x="33007" y="33007"/>
                  </a:lnTo>
                  <a:lnTo>
                    <a:pt x="27508" y="33007"/>
                  </a:lnTo>
                  <a:lnTo>
                    <a:pt x="27508" y="0"/>
                  </a:lnTo>
                  <a:close/>
                </a:path>
                <a:path w="1711325" h="559435">
                  <a:moveTo>
                    <a:pt x="28968" y="526059"/>
                  </a:moveTo>
                  <a:lnTo>
                    <a:pt x="27508" y="526059"/>
                  </a:lnTo>
                  <a:lnTo>
                    <a:pt x="27508" y="531558"/>
                  </a:lnTo>
                  <a:lnTo>
                    <a:pt x="31394" y="527672"/>
                  </a:lnTo>
                  <a:lnTo>
                    <a:pt x="30365" y="526643"/>
                  </a:lnTo>
                  <a:lnTo>
                    <a:pt x="28968" y="526059"/>
                  </a:lnTo>
                  <a:close/>
                </a:path>
                <a:path w="1711325" h="559435">
                  <a:moveTo>
                    <a:pt x="31394" y="527672"/>
                  </a:moveTo>
                  <a:lnTo>
                    <a:pt x="27508" y="531558"/>
                  </a:lnTo>
                  <a:lnTo>
                    <a:pt x="33007" y="531558"/>
                  </a:lnTo>
                  <a:lnTo>
                    <a:pt x="33007" y="530098"/>
                  </a:lnTo>
                  <a:lnTo>
                    <a:pt x="32423" y="528701"/>
                  </a:lnTo>
                  <a:lnTo>
                    <a:pt x="31394" y="527672"/>
                  </a:lnTo>
                  <a:close/>
                </a:path>
                <a:path w="1711325" h="559435">
                  <a:moveTo>
                    <a:pt x="1678190" y="526059"/>
                  </a:moveTo>
                  <a:lnTo>
                    <a:pt x="33007" y="526059"/>
                  </a:lnTo>
                  <a:lnTo>
                    <a:pt x="33007" y="531558"/>
                  </a:lnTo>
                  <a:lnTo>
                    <a:pt x="1678190" y="531558"/>
                  </a:lnTo>
                  <a:lnTo>
                    <a:pt x="1678190" y="526059"/>
                  </a:lnTo>
                  <a:close/>
                </a:path>
                <a:path w="1711325" h="559435">
                  <a:moveTo>
                    <a:pt x="1679803" y="527672"/>
                  </a:moveTo>
                  <a:lnTo>
                    <a:pt x="1678762" y="528701"/>
                  </a:lnTo>
                  <a:lnTo>
                    <a:pt x="1678190" y="530098"/>
                  </a:lnTo>
                  <a:lnTo>
                    <a:pt x="1678190" y="531558"/>
                  </a:lnTo>
                  <a:lnTo>
                    <a:pt x="1683689" y="531558"/>
                  </a:lnTo>
                  <a:lnTo>
                    <a:pt x="1679803" y="527672"/>
                  </a:lnTo>
                  <a:close/>
                </a:path>
                <a:path w="1711325" h="559435">
                  <a:moveTo>
                    <a:pt x="1683689" y="526059"/>
                  </a:moveTo>
                  <a:lnTo>
                    <a:pt x="1682229" y="526059"/>
                  </a:lnTo>
                  <a:lnTo>
                    <a:pt x="1680832" y="526643"/>
                  </a:lnTo>
                  <a:lnTo>
                    <a:pt x="1679803" y="527672"/>
                  </a:lnTo>
                  <a:lnTo>
                    <a:pt x="1683689" y="531558"/>
                  </a:lnTo>
                  <a:lnTo>
                    <a:pt x="1683689" y="526059"/>
                  </a:lnTo>
                  <a:close/>
                </a:path>
                <a:path w="1711325" h="559435">
                  <a:moveTo>
                    <a:pt x="1711185" y="526059"/>
                  </a:moveTo>
                  <a:lnTo>
                    <a:pt x="1683689" y="526059"/>
                  </a:lnTo>
                  <a:lnTo>
                    <a:pt x="1683689" y="531558"/>
                  </a:lnTo>
                  <a:lnTo>
                    <a:pt x="1711185" y="531558"/>
                  </a:lnTo>
                  <a:lnTo>
                    <a:pt x="1711185" y="526059"/>
                  </a:lnTo>
                  <a:close/>
                </a:path>
                <a:path w="1711325" h="559435">
                  <a:moveTo>
                    <a:pt x="33007" y="526059"/>
                  </a:moveTo>
                  <a:lnTo>
                    <a:pt x="28968" y="526059"/>
                  </a:lnTo>
                  <a:lnTo>
                    <a:pt x="30365" y="526643"/>
                  </a:lnTo>
                  <a:lnTo>
                    <a:pt x="32423" y="528701"/>
                  </a:lnTo>
                  <a:lnTo>
                    <a:pt x="33007" y="530098"/>
                  </a:lnTo>
                  <a:lnTo>
                    <a:pt x="33007" y="526059"/>
                  </a:lnTo>
                  <a:close/>
                </a:path>
                <a:path w="1711325" h="559435">
                  <a:moveTo>
                    <a:pt x="1678190" y="28968"/>
                  </a:moveTo>
                  <a:lnTo>
                    <a:pt x="1678190" y="530098"/>
                  </a:lnTo>
                  <a:lnTo>
                    <a:pt x="1678762" y="528701"/>
                  </a:lnTo>
                  <a:lnTo>
                    <a:pt x="1680832" y="526643"/>
                  </a:lnTo>
                  <a:lnTo>
                    <a:pt x="1682229" y="526059"/>
                  </a:lnTo>
                  <a:lnTo>
                    <a:pt x="1711185" y="526059"/>
                  </a:lnTo>
                  <a:lnTo>
                    <a:pt x="1711185" y="33007"/>
                  </a:lnTo>
                  <a:lnTo>
                    <a:pt x="1682229" y="33007"/>
                  </a:lnTo>
                  <a:lnTo>
                    <a:pt x="1680832" y="32423"/>
                  </a:lnTo>
                  <a:lnTo>
                    <a:pt x="1678762" y="30365"/>
                  </a:lnTo>
                  <a:lnTo>
                    <a:pt x="1678190" y="28968"/>
                  </a:lnTo>
                  <a:close/>
                </a:path>
                <a:path w="1711325" h="559435">
                  <a:moveTo>
                    <a:pt x="1663141" y="44005"/>
                  </a:moveTo>
                  <a:lnTo>
                    <a:pt x="46469" y="44005"/>
                  </a:lnTo>
                  <a:lnTo>
                    <a:pt x="44005" y="46469"/>
                  </a:lnTo>
                  <a:lnTo>
                    <a:pt x="44005" y="512597"/>
                  </a:lnTo>
                  <a:lnTo>
                    <a:pt x="46469" y="515061"/>
                  </a:lnTo>
                  <a:lnTo>
                    <a:pt x="1663141" y="515061"/>
                  </a:lnTo>
                  <a:lnTo>
                    <a:pt x="1664550" y="514477"/>
                  </a:lnTo>
                  <a:lnTo>
                    <a:pt x="1666595" y="512419"/>
                  </a:lnTo>
                  <a:lnTo>
                    <a:pt x="1667192" y="511009"/>
                  </a:lnTo>
                  <a:lnTo>
                    <a:pt x="1667192" y="509562"/>
                  </a:lnTo>
                  <a:lnTo>
                    <a:pt x="49504" y="509562"/>
                  </a:lnTo>
                  <a:lnTo>
                    <a:pt x="49504" y="504063"/>
                  </a:lnTo>
                  <a:lnTo>
                    <a:pt x="55003" y="504063"/>
                  </a:lnTo>
                  <a:lnTo>
                    <a:pt x="55003" y="55003"/>
                  </a:lnTo>
                  <a:lnTo>
                    <a:pt x="49504" y="55003"/>
                  </a:lnTo>
                  <a:lnTo>
                    <a:pt x="49504" y="49504"/>
                  </a:lnTo>
                  <a:lnTo>
                    <a:pt x="1667192" y="49504"/>
                  </a:lnTo>
                  <a:lnTo>
                    <a:pt x="1667192" y="48056"/>
                  </a:lnTo>
                  <a:lnTo>
                    <a:pt x="1666595" y="46634"/>
                  </a:lnTo>
                  <a:lnTo>
                    <a:pt x="1664550" y="44589"/>
                  </a:lnTo>
                  <a:lnTo>
                    <a:pt x="1663141" y="44005"/>
                  </a:lnTo>
                  <a:close/>
                </a:path>
                <a:path w="1711325" h="559435">
                  <a:moveTo>
                    <a:pt x="55003" y="504063"/>
                  </a:moveTo>
                  <a:lnTo>
                    <a:pt x="49504" y="504063"/>
                  </a:lnTo>
                  <a:lnTo>
                    <a:pt x="49504" y="509562"/>
                  </a:lnTo>
                  <a:lnTo>
                    <a:pt x="55003" y="509562"/>
                  </a:lnTo>
                  <a:lnTo>
                    <a:pt x="55003" y="504063"/>
                  </a:lnTo>
                  <a:close/>
                </a:path>
                <a:path w="1711325" h="559435">
                  <a:moveTo>
                    <a:pt x="1656194" y="504063"/>
                  </a:moveTo>
                  <a:lnTo>
                    <a:pt x="55003" y="504063"/>
                  </a:lnTo>
                  <a:lnTo>
                    <a:pt x="55003" y="509562"/>
                  </a:lnTo>
                  <a:lnTo>
                    <a:pt x="1656194" y="509562"/>
                  </a:lnTo>
                  <a:lnTo>
                    <a:pt x="1656194" y="504063"/>
                  </a:lnTo>
                  <a:close/>
                </a:path>
                <a:path w="1711325" h="559435">
                  <a:moveTo>
                    <a:pt x="1661693" y="49504"/>
                  </a:moveTo>
                  <a:lnTo>
                    <a:pt x="1656194" y="49504"/>
                  </a:lnTo>
                  <a:lnTo>
                    <a:pt x="1656194" y="509562"/>
                  </a:lnTo>
                  <a:lnTo>
                    <a:pt x="1661693" y="509562"/>
                  </a:lnTo>
                  <a:lnTo>
                    <a:pt x="1661693" y="504063"/>
                  </a:lnTo>
                  <a:lnTo>
                    <a:pt x="1667192" y="504063"/>
                  </a:lnTo>
                  <a:lnTo>
                    <a:pt x="1667192" y="55003"/>
                  </a:lnTo>
                  <a:lnTo>
                    <a:pt x="1661693" y="55003"/>
                  </a:lnTo>
                  <a:lnTo>
                    <a:pt x="1661693" y="49504"/>
                  </a:lnTo>
                  <a:close/>
                </a:path>
                <a:path w="1711325" h="559435">
                  <a:moveTo>
                    <a:pt x="1667192" y="504063"/>
                  </a:moveTo>
                  <a:lnTo>
                    <a:pt x="1661693" y="504063"/>
                  </a:lnTo>
                  <a:lnTo>
                    <a:pt x="1661693" y="509562"/>
                  </a:lnTo>
                  <a:lnTo>
                    <a:pt x="1667192" y="509562"/>
                  </a:lnTo>
                  <a:lnTo>
                    <a:pt x="1667192" y="504063"/>
                  </a:lnTo>
                  <a:close/>
                </a:path>
                <a:path w="1711325" h="559435">
                  <a:moveTo>
                    <a:pt x="55003" y="49504"/>
                  </a:moveTo>
                  <a:lnTo>
                    <a:pt x="49504" y="49504"/>
                  </a:lnTo>
                  <a:lnTo>
                    <a:pt x="49504" y="55003"/>
                  </a:lnTo>
                  <a:lnTo>
                    <a:pt x="55003" y="55003"/>
                  </a:lnTo>
                  <a:lnTo>
                    <a:pt x="55003" y="49504"/>
                  </a:lnTo>
                  <a:close/>
                </a:path>
                <a:path w="1711325" h="559435">
                  <a:moveTo>
                    <a:pt x="1656194" y="49504"/>
                  </a:moveTo>
                  <a:lnTo>
                    <a:pt x="55003" y="49504"/>
                  </a:lnTo>
                  <a:lnTo>
                    <a:pt x="55003" y="55003"/>
                  </a:lnTo>
                  <a:lnTo>
                    <a:pt x="1656194" y="55003"/>
                  </a:lnTo>
                  <a:lnTo>
                    <a:pt x="1656194" y="49504"/>
                  </a:lnTo>
                  <a:close/>
                </a:path>
                <a:path w="1711325" h="559435">
                  <a:moveTo>
                    <a:pt x="1667192" y="49504"/>
                  </a:moveTo>
                  <a:lnTo>
                    <a:pt x="1661693" y="49504"/>
                  </a:lnTo>
                  <a:lnTo>
                    <a:pt x="1661693" y="55003"/>
                  </a:lnTo>
                  <a:lnTo>
                    <a:pt x="1667192" y="55003"/>
                  </a:lnTo>
                  <a:lnTo>
                    <a:pt x="1667192" y="49504"/>
                  </a:lnTo>
                  <a:close/>
                </a:path>
                <a:path w="1711325" h="559435">
                  <a:moveTo>
                    <a:pt x="27508" y="27508"/>
                  </a:moveTo>
                  <a:lnTo>
                    <a:pt x="27508" y="33007"/>
                  </a:lnTo>
                  <a:lnTo>
                    <a:pt x="28968" y="33007"/>
                  </a:lnTo>
                  <a:lnTo>
                    <a:pt x="30365" y="32423"/>
                  </a:lnTo>
                  <a:lnTo>
                    <a:pt x="31394" y="31394"/>
                  </a:lnTo>
                  <a:lnTo>
                    <a:pt x="27508" y="27508"/>
                  </a:lnTo>
                  <a:close/>
                </a:path>
                <a:path w="1711325" h="559435">
                  <a:moveTo>
                    <a:pt x="33007" y="28968"/>
                  </a:moveTo>
                  <a:lnTo>
                    <a:pt x="32423" y="30365"/>
                  </a:lnTo>
                  <a:lnTo>
                    <a:pt x="30365" y="32423"/>
                  </a:lnTo>
                  <a:lnTo>
                    <a:pt x="28968" y="33007"/>
                  </a:lnTo>
                  <a:lnTo>
                    <a:pt x="33007" y="33007"/>
                  </a:lnTo>
                  <a:lnTo>
                    <a:pt x="33007" y="28968"/>
                  </a:lnTo>
                  <a:close/>
                </a:path>
                <a:path w="1711325" h="559435">
                  <a:moveTo>
                    <a:pt x="1678190" y="27508"/>
                  </a:moveTo>
                  <a:lnTo>
                    <a:pt x="33007" y="27508"/>
                  </a:lnTo>
                  <a:lnTo>
                    <a:pt x="33007" y="33007"/>
                  </a:lnTo>
                  <a:lnTo>
                    <a:pt x="1678190" y="33007"/>
                  </a:lnTo>
                  <a:lnTo>
                    <a:pt x="1678190" y="27508"/>
                  </a:lnTo>
                  <a:close/>
                </a:path>
                <a:path w="1711325" h="559435">
                  <a:moveTo>
                    <a:pt x="1683689" y="27508"/>
                  </a:moveTo>
                  <a:lnTo>
                    <a:pt x="1679803" y="31394"/>
                  </a:lnTo>
                  <a:lnTo>
                    <a:pt x="1680832" y="32423"/>
                  </a:lnTo>
                  <a:lnTo>
                    <a:pt x="1682229" y="33007"/>
                  </a:lnTo>
                  <a:lnTo>
                    <a:pt x="1683689" y="33007"/>
                  </a:lnTo>
                  <a:lnTo>
                    <a:pt x="1683689" y="27508"/>
                  </a:lnTo>
                  <a:close/>
                </a:path>
                <a:path w="1711325" h="559435">
                  <a:moveTo>
                    <a:pt x="1711185" y="27508"/>
                  </a:moveTo>
                  <a:lnTo>
                    <a:pt x="1683689" y="27508"/>
                  </a:lnTo>
                  <a:lnTo>
                    <a:pt x="1683689" y="33007"/>
                  </a:lnTo>
                  <a:lnTo>
                    <a:pt x="1711185" y="33007"/>
                  </a:lnTo>
                  <a:lnTo>
                    <a:pt x="1711185" y="27508"/>
                  </a:lnTo>
                  <a:close/>
                </a:path>
                <a:path w="1711325" h="559435">
                  <a:moveTo>
                    <a:pt x="1690979" y="0"/>
                  </a:moveTo>
                  <a:lnTo>
                    <a:pt x="27508" y="0"/>
                  </a:lnTo>
                  <a:lnTo>
                    <a:pt x="27508" y="27508"/>
                  </a:lnTo>
                  <a:lnTo>
                    <a:pt x="31394" y="31394"/>
                  </a:lnTo>
                  <a:lnTo>
                    <a:pt x="32423" y="30365"/>
                  </a:lnTo>
                  <a:lnTo>
                    <a:pt x="33007" y="28968"/>
                  </a:lnTo>
                  <a:lnTo>
                    <a:pt x="33007" y="27508"/>
                  </a:lnTo>
                  <a:lnTo>
                    <a:pt x="1711185" y="27508"/>
                  </a:lnTo>
                  <a:lnTo>
                    <a:pt x="1711185" y="20205"/>
                  </a:lnTo>
                  <a:lnTo>
                    <a:pt x="1708289" y="13220"/>
                  </a:lnTo>
                  <a:lnTo>
                    <a:pt x="1697977" y="2895"/>
                  </a:lnTo>
                  <a:lnTo>
                    <a:pt x="1690979" y="0"/>
                  </a:lnTo>
                  <a:close/>
                </a:path>
                <a:path w="1711325" h="559435">
                  <a:moveTo>
                    <a:pt x="1683689" y="27508"/>
                  </a:moveTo>
                  <a:lnTo>
                    <a:pt x="1678190" y="27508"/>
                  </a:lnTo>
                  <a:lnTo>
                    <a:pt x="1678190" y="28968"/>
                  </a:lnTo>
                  <a:lnTo>
                    <a:pt x="1678762" y="30365"/>
                  </a:lnTo>
                  <a:lnTo>
                    <a:pt x="1679803" y="31394"/>
                  </a:lnTo>
                  <a:lnTo>
                    <a:pt x="1683689" y="27508"/>
                  </a:lnTo>
                  <a:close/>
                </a:path>
              </a:pathLst>
            </a:custGeom>
            <a:solidFill>
              <a:srgbClr val="1E768C"/>
            </a:solidFill>
          </p:spPr>
          <p:txBody>
            <a:bodyPr wrap="square" lIns="0" tIns="0" rIns="0" bIns="0" rtlCol="0"/>
            <a:lstStyle/>
            <a:p/>
          </p:txBody>
        </p:sp>
      </p:grpSp>
      <p:sp>
        <p:nvSpPr>
          <p:cNvPr id="19" name="object 19"/>
          <p:cNvSpPr txBox="1"/>
          <p:nvPr/>
        </p:nvSpPr>
        <p:spPr>
          <a:xfrm>
            <a:off x="1901816" y="2242181"/>
            <a:ext cx="1656714" cy="504190"/>
          </a:xfrm>
          <a:prstGeom prst="rect">
            <a:avLst/>
          </a:prstGeom>
        </p:spPr>
        <p:txBody>
          <a:bodyPr vert="horz" wrap="square" lIns="0" tIns="3175" rIns="0" bIns="0" rtlCol="0">
            <a:spAutoFit/>
          </a:bodyPr>
          <a:lstStyle/>
          <a:p>
            <a:pPr marL="294005">
              <a:lnSpc>
                <a:spcPct val="100000"/>
              </a:lnSpc>
              <a:spcBef>
                <a:spcPts val="25"/>
              </a:spcBef>
            </a:pPr>
            <a:r>
              <a:rPr sz="2800" spc="-25" dirty="0">
                <a:solidFill>
                  <a:srgbClr val="FFFFFF"/>
                </a:solidFill>
                <a:latin typeface="黑体" panose="02010609060101010101" charset="-122"/>
                <a:cs typeface="黑体" panose="02010609060101010101" charset="-122"/>
              </a:rPr>
              <a:t>适</a:t>
            </a:r>
            <a:r>
              <a:rPr sz="2800" spc="-35" dirty="0">
                <a:solidFill>
                  <a:srgbClr val="FFFFFF"/>
                </a:solidFill>
                <a:latin typeface="黑体" panose="02010609060101010101" charset="-122"/>
                <a:cs typeface="黑体" panose="02010609060101010101" charset="-122"/>
              </a:rPr>
              <a:t>应</a:t>
            </a:r>
            <a:r>
              <a:rPr sz="2800" spc="-50" dirty="0">
                <a:solidFill>
                  <a:srgbClr val="FFFFFF"/>
                </a:solidFill>
                <a:latin typeface="黑体" panose="02010609060101010101" charset="-122"/>
                <a:cs typeface="黑体" panose="02010609060101010101" charset="-122"/>
              </a:rPr>
              <a:t>性</a:t>
            </a:r>
            <a:endParaRPr sz="2800" dirty="0">
              <a:latin typeface="黑体" panose="02010609060101010101" charset="-122"/>
              <a:cs typeface="黑体" panose="02010609060101010101" charset="-122"/>
            </a:endParaRPr>
          </a:p>
        </p:txBody>
      </p:sp>
      <p:grpSp>
        <p:nvGrpSpPr>
          <p:cNvPr id="20" name="object 20"/>
          <p:cNvGrpSpPr/>
          <p:nvPr/>
        </p:nvGrpSpPr>
        <p:grpSpPr>
          <a:xfrm>
            <a:off x="1874317" y="2934761"/>
            <a:ext cx="1711325" cy="559435"/>
            <a:chOff x="512047" y="2897439"/>
            <a:chExt cx="1711325" cy="559435"/>
          </a:xfrm>
        </p:grpSpPr>
        <p:sp>
          <p:nvSpPr>
            <p:cNvPr id="21" name="object 21"/>
            <p:cNvSpPr/>
            <p:nvPr/>
          </p:nvSpPr>
          <p:spPr>
            <a:xfrm>
              <a:off x="539546" y="2924949"/>
              <a:ext cx="1656714" cy="504190"/>
            </a:xfrm>
            <a:custGeom>
              <a:avLst/>
              <a:gdLst/>
              <a:ahLst/>
              <a:cxnLst/>
              <a:rect l="l" t="t" r="r" b="b"/>
              <a:pathLst>
                <a:path w="1656714" h="504189">
                  <a:moveTo>
                    <a:pt x="1656181" y="0"/>
                  </a:moveTo>
                  <a:lnTo>
                    <a:pt x="0" y="0"/>
                  </a:lnTo>
                  <a:lnTo>
                    <a:pt x="0" y="504050"/>
                  </a:lnTo>
                  <a:lnTo>
                    <a:pt x="1656181" y="504050"/>
                  </a:lnTo>
                  <a:lnTo>
                    <a:pt x="1656181" y="0"/>
                  </a:lnTo>
                  <a:close/>
                </a:path>
              </a:pathLst>
            </a:custGeom>
            <a:solidFill>
              <a:srgbClr val="2DA2BF"/>
            </a:solidFill>
          </p:spPr>
          <p:txBody>
            <a:bodyPr wrap="square" lIns="0" tIns="0" rIns="0" bIns="0" rtlCol="0"/>
            <a:lstStyle/>
            <a:p/>
          </p:txBody>
        </p:sp>
        <p:sp>
          <p:nvSpPr>
            <p:cNvPr id="22" name="object 22"/>
            <p:cNvSpPr/>
            <p:nvPr/>
          </p:nvSpPr>
          <p:spPr>
            <a:xfrm>
              <a:off x="512047" y="2897439"/>
              <a:ext cx="1711325" cy="559435"/>
            </a:xfrm>
            <a:custGeom>
              <a:avLst/>
              <a:gdLst/>
              <a:ahLst/>
              <a:cxnLst/>
              <a:rect l="l" t="t" r="r" b="b"/>
              <a:pathLst>
                <a:path w="1711325" h="559435">
                  <a:moveTo>
                    <a:pt x="27508" y="0"/>
                  </a:moveTo>
                  <a:lnTo>
                    <a:pt x="20205" y="0"/>
                  </a:lnTo>
                  <a:lnTo>
                    <a:pt x="13220" y="2895"/>
                  </a:lnTo>
                  <a:lnTo>
                    <a:pt x="2895" y="13220"/>
                  </a:lnTo>
                  <a:lnTo>
                    <a:pt x="0" y="20205"/>
                  </a:lnTo>
                  <a:lnTo>
                    <a:pt x="0" y="538848"/>
                  </a:lnTo>
                  <a:lnTo>
                    <a:pt x="2895" y="545846"/>
                  </a:lnTo>
                  <a:lnTo>
                    <a:pt x="13220" y="556158"/>
                  </a:lnTo>
                  <a:lnTo>
                    <a:pt x="20205" y="559054"/>
                  </a:lnTo>
                  <a:lnTo>
                    <a:pt x="1690979" y="559054"/>
                  </a:lnTo>
                  <a:lnTo>
                    <a:pt x="1697977" y="556158"/>
                  </a:lnTo>
                  <a:lnTo>
                    <a:pt x="1708289" y="545846"/>
                  </a:lnTo>
                  <a:lnTo>
                    <a:pt x="1711185" y="538848"/>
                  </a:lnTo>
                  <a:lnTo>
                    <a:pt x="1711185" y="531558"/>
                  </a:lnTo>
                  <a:lnTo>
                    <a:pt x="27508" y="531558"/>
                  </a:lnTo>
                  <a:lnTo>
                    <a:pt x="27508" y="526059"/>
                  </a:lnTo>
                  <a:lnTo>
                    <a:pt x="33007" y="526059"/>
                  </a:lnTo>
                  <a:lnTo>
                    <a:pt x="33007" y="33007"/>
                  </a:lnTo>
                  <a:lnTo>
                    <a:pt x="27508" y="33007"/>
                  </a:lnTo>
                  <a:lnTo>
                    <a:pt x="27508" y="0"/>
                  </a:lnTo>
                  <a:close/>
                </a:path>
                <a:path w="1711325" h="559435">
                  <a:moveTo>
                    <a:pt x="28968" y="526059"/>
                  </a:moveTo>
                  <a:lnTo>
                    <a:pt x="27508" y="526059"/>
                  </a:lnTo>
                  <a:lnTo>
                    <a:pt x="27508" y="531558"/>
                  </a:lnTo>
                  <a:lnTo>
                    <a:pt x="31394" y="527672"/>
                  </a:lnTo>
                  <a:lnTo>
                    <a:pt x="30365" y="526643"/>
                  </a:lnTo>
                  <a:lnTo>
                    <a:pt x="28968" y="526059"/>
                  </a:lnTo>
                  <a:close/>
                </a:path>
                <a:path w="1711325" h="559435">
                  <a:moveTo>
                    <a:pt x="31394" y="527672"/>
                  </a:moveTo>
                  <a:lnTo>
                    <a:pt x="27508" y="531558"/>
                  </a:lnTo>
                  <a:lnTo>
                    <a:pt x="33007" y="531558"/>
                  </a:lnTo>
                  <a:lnTo>
                    <a:pt x="33007" y="530098"/>
                  </a:lnTo>
                  <a:lnTo>
                    <a:pt x="32423" y="528701"/>
                  </a:lnTo>
                  <a:lnTo>
                    <a:pt x="31394" y="527672"/>
                  </a:lnTo>
                  <a:close/>
                </a:path>
                <a:path w="1711325" h="559435">
                  <a:moveTo>
                    <a:pt x="1678190" y="526059"/>
                  </a:moveTo>
                  <a:lnTo>
                    <a:pt x="33007" y="526059"/>
                  </a:lnTo>
                  <a:lnTo>
                    <a:pt x="33007" y="531558"/>
                  </a:lnTo>
                  <a:lnTo>
                    <a:pt x="1678190" y="531558"/>
                  </a:lnTo>
                  <a:lnTo>
                    <a:pt x="1678190" y="526059"/>
                  </a:lnTo>
                  <a:close/>
                </a:path>
                <a:path w="1711325" h="559435">
                  <a:moveTo>
                    <a:pt x="1679803" y="527672"/>
                  </a:moveTo>
                  <a:lnTo>
                    <a:pt x="1678762" y="528701"/>
                  </a:lnTo>
                  <a:lnTo>
                    <a:pt x="1678190" y="530098"/>
                  </a:lnTo>
                  <a:lnTo>
                    <a:pt x="1678190" y="531558"/>
                  </a:lnTo>
                  <a:lnTo>
                    <a:pt x="1683689" y="531558"/>
                  </a:lnTo>
                  <a:lnTo>
                    <a:pt x="1679803" y="527672"/>
                  </a:lnTo>
                  <a:close/>
                </a:path>
                <a:path w="1711325" h="559435">
                  <a:moveTo>
                    <a:pt x="1683689" y="526059"/>
                  </a:moveTo>
                  <a:lnTo>
                    <a:pt x="1682229" y="526059"/>
                  </a:lnTo>
                  <a:lnTo>
                    <a:pt x="1680832" y="526643"/>
                  </a:lnTo>
                  <a:lnTo>
                    <a:pt x="1679803" y="527672"/>
                  </a:lnTo>
                  <a:lnTo>
                    <a:pt x="1683689" y="531558"/>
                  </a:lnTo>
                  <a:lnTo>
                    <a:pt x="1683689" y="526059"/>
                  </a:lnTo>
                  <a:close/>
                </a:path>
                <a:path w="1711325" h="559435">
                  <a:moveTo>
                    <a:pt x="1711185" y="526059"/>
                  </a:moveTo>
                  <a:lnTo>
                    <a:pt x="1683689" y="526059"/>
                  </a:lnTo>
                  <a:lnTo>
                    <a:pt x="1683689" y="531558"/>
                  </a:lnTo>
                  <a:lnTo>
                    <a:pt x="1711185" y="531558"/>
                  </a:lnTo>
                  <a:lnTo>
                    <a:pt x="1711185" y="526059"/>
                  </a:lnTo>
                  <a:close/>
                </a:path>
                <a:path w="1711325" h="559435">
                  <a:moveTo>
                    <a:pt x="33007" y="526059"/>
                  </a:moveTo>
                  <a:lnTo>
                    <a:pt x="28968" y="526059"/>
                  </a:lnTo>
                  <a:lnTo>
                    <a:pt x="30365" y="526643"/>
                  </a:lnTo>
                  <a:lnTo>
                    <a:pt x="32423" y="528701"/>
                  </a:lnTo>
                  <a:lnTo>
                    <a:pt x="33007" y="530098"/>
                  </a:lnTo>
                  <a:lnTo>
                    <a:pt x="33007" y="526059"/>
                  </a:lnTo>
                  <a:close/>
                </a:path>
                <a:path w="1711325" h="559435">
                  <a:moveTo>
                    <a:pt x="1678190" y="28968"/>
                  </a:moveTo>
                  <a:lnTo>
                    <a:pt x="1678190" y="530098"/>
                  </a:lnTo>
                  <a:lnTo>
                    <a:pt x="1678762" y="528701"/>
                  </a:lnTo>
                  <a:lnTo>
                    <a:pt x="1680832" y="526643"/>
                  </a:lnTo>
                  <a:lnTo>
                    <a:pt x="1682229" y="526059"/>
                  </a:lnTo>
                  <a:lnTo>
                    <a:pt x="1711185" y="526059"/>
                  </a:lnTo>
                  <a:lnTo>
                    <a:pt x="1711185" y="33007"/>
                  </a:lnTo>
                  <a:lnTo>
                    <a:pt x="1682229" y="33007"/>
                  </a:lnTo>
                  <a:lnTo>
                    <a:pt x="1680832" y="32423"/>
                  </a:lnTo>
                  <a:lnTo>
                    <a:pt x="1678762" y="30365"/>
                  </a:lnTo>
                  <a:lnTo>
                    <a:pt x="1678190" y="28968"/>
                  </a:lnTo>
                  <a:close/>
                </a:path>
                <a:path w="1711325" h="559435">
                  <a:moveTo>
                    <a:pt x="1663141" y="44005"/>
                  </a:moveTo>
                  <a:lnTo>
                    <a:pt x="46469" y="44005"/>
                  </a:lnTo>
                  <a:lnTo>
                    <a:pt x="44005" y="46469"/>
                  </a:lnTo>
                  <a:lnTo>
                    <a:pt x="44005" y="512597"/>
                  </a:lnTo>
                  <a:lnTo>
                    <a:pt x="46469" y="515061"/>
                  </a:lnTo>
                  <a:lnTo>
                    <a:pt x="1663141" y="515061"/>
                  </a:lnTo>
                  <a:lnTo>
                    <a:pt x="1664550" y="514477"/>
                  </a:lnTo>
                  <a:lnTo>
                    <a:pt x="1666595" y="512419"/>
                  </a:lnTo>
                  <a:lnTo>
                    <a:pt x="1667192" y="511009"/>
                  </a:lnTo>
                  <a:lnTo>
                    <a:pt x="1667192" y="509562"/>
                  </a:lnTo>
                  <a:lnTo>
                    <a:pt x="49504" y="509562"/>
                  </a:lnTo>
                  <a:lnTo>
                    <a:pt x="49504" y="504063"/>
                  </a:lnTo>
                  <a:lnTo>
                    <a:pt x="55003" y="504063"/>
                  </a:lnTo>
                  <a:lnTo>
                    <a:pt x="55003" y="55003"/>
                  </a:lnTo>
                  <a:lnTo>
                    <a:pt x="49504" y="55003"/>
                  </a:lnTo>
                  <a:lnTo>
                    <a:pt x="49504" y="49504"/>
                  </a:lnTo>
                  <a:lnTo>
                    <a:pt x="1667192" y="49504"/>
                  </a:lnTo>
                  <a:lnTo>
                    <a:pt x="1667192" y="48056"/>
                  </a:lnTo>
                  <a:lnTo>
                    <a:pt x="1666595" y="46634"/>
                  </a:lnTo>
                  <a:lnTo>
                    <a:pt x="1664550" y="44589"/>
                  </a:lnTo>
                  <a:lnTo>
                    <a:pt x="1663141" y="44005"/>
                  </a:lnTo>
                  <a:close/>
                </a:path>
                <a:path w="1711325" h="559435">
                  <a:moveTo>
                    <a:pt x="55003" y="504063"/>
                  </a:moveTo>
                  <a:lnTo>
                    <a:pt x="49504" y="504063"/>
                  </a:lnTo>
                  <a:lnTo>
                    <a:pt x="49504" y="509562"/>
                  </a:lnTo>
                  <a:lnTo>
                    <a:pt x="55003" y="509562"/>
                  </a:lnTo>
                  <a:lnTo>
                    <a:pt x="55003" y="504063"/>
                  </a:lnTo>
                  <a:close/>
                </a:path>
                <a:path w="1711325" h="559435">
                  <a:moveTo>
                    <a:pt x="1656194" y="504063"/>
                  </a:moveTo>
                  <a:lnTo>
                    <a:pt x="55003" y="504063"/>
                  </a:lnTo>
                  <a:lnTo>
                    <a:pt x="55003" y="509562"/>
                  </a:lnTo>
                  <a:lnTo>
                    <a:pt x="1656194" y="509562"/>
                  </a:lnTo>
                  <a:lnTo>
                    <a:pt x="1656194" y="504063"/>
                  </a:lnTo>
                  <a:close/>
                </a:path>
                <a:path w="1711325" h="559435">
                  <a:moveTo>
                    <a:pt x="1661693" y="49504"/>
                  </a:moveTo>
                  <a:lnTo>
                    <a:pt x="1656194" y="49504"/>
                  </a:lnTo>
                  <a:lnTo>
                    <a:pt x="1656194" y="509562"/>
                  </a:lnTo>
                  <a:lnTo>
                    <a:pt x="1661693" y="509562"/>
                  </a:lnTo>
                  <a:lnTo>
                    <a:pt x="1661693" y="504063"/>
                  </a:lnTo>
                  <a:lnTo>
                    <a:pt x="1667192" y="504063"/>
                  </a:lnTo>
                  <a:lnTo>
                    <a:pt x="1667192" y="55003"/>
                  </a:lnTo>
                  <a:lnTo>
                    <a:pt x="1661693" y="55003"/>
                  </a:lnTo>
                  <a:lnTo>
                    <a:pt x="1661693" y="49504"/>
                  </a:lnTo>
                  <a:close/>
                </a:path>
                <a:path w="1711325" h="559435">
                  <a:moveTo>
                    <a:pt x="1667192" y="504063"/>
                  </a:moveTo>
                  <a:lnTo>
                    <a:pt x="1661693" y="504063"/>
                  </a:lnTo>
                  <a:lnTo>
                    <a:pt x="1661693" y="509562"/>
                  </a:lnTo>
                  <a:lnTo>
                    <a:pt x="1667192" y="509562"/>
                  </a:lnTo>
                  <a:lnTo>
                    <a:pt x="1667192" y="504063"/>
                  </a:lnTo>
                  <a:close/>
                </a:path>
                <a:path w="1711325" h="559435">
                  <a:moveTo>
                    <a:pt x="55003" y="49504"/>
                  </a:moveTo>
                  <a:lnTo>
                    <a:pt x="49504" y="49504"/>
                  </a:lnTo>
                  <a:lnTo>
                    <a:pt x="49504" y="55003"/>
                  </a:lnTo>
                  <a:lnTo>
                    <a:pt x="55003" y="55003"/>
                  </a:lnTo>
                  <a:lnTo>
                    <a:pt x="55003" y="49504"/>
                  </a:lnTo>
                  <a:close/>
                </a:path>
                <a:path w="1711325" h="559435">
                  <a:moveTo>
                    <a:pt x="1656194" y="49504"/>
                  </a:moveTo>
                  <a:lnTo>
                    <a:pt x="55003" y="49504"/>
                  </a:lnTo>
                  <a:lnTo>
                    <a:pt x="55003" y="55003"/>
                  </a:lnTo>
                  <a:lnTo>
                    <a:pt x="1656194" y="55003"/>
                  </a:lnTo>
                  <a:lnTo>
                    <a:pt x="1656194" y="49504"/>
                  </a:lnTo>
                  <a:close/>
                </a:path>
                <a:path w="1711325" h="559435">
                  <a:moveTo>
                    <a:pt x="1667192" y="49504"/>
                  </a:moveTo>
                  <a:lnTo>
                    <a:pt x="1661693" y="49504"/>
                  </a:lnTo>
                  <a:lnTo>
                    <a:pt x="1661693" y="55003"/>
                  </a:lnTo>
                  <a:lnTo>
                    <a:pt x="1667192" y="55003"/>
                  </a:lnTo>
                  <a:lnTo>
                    <a:pt x="1667192" y="49504"/>
                  </a:lnTo>
                  <a:close/>
                </a:path>
                <a:path w="1711325" h="559435">
                  <a:moveTo>
                    <a:pt x="27508" y="27508"/>
                  </a:moveTo>
                  <a:lnTo>
                    <a:pt x="27508" y="33007"/>
                  </a:lnTo>
                  <a:lnTo>
                    <a:pt x="28968" y="33007"/>
                  </a:lnTo>
                  <a:lnTo>
                    <a:pt x="30365" y="32423"/>
                  </a:lnTo>
                  <a:lnTo>
                    <a:pt x="31394" y="31394"/>
                  </a:lnTo>
                  <a:lnTo>
                    <a:pt x="27508" y="27508"/>
                  </a:lnTo>
                  <a:close/>
                </a:path>
                <a:path w="1711325" h="559435">
                  <a:moveTo>
                    <a:pt x="33007" y="28968"/>
                  </a:moveTo>
                  <a:lnTo>
                    <a:pt x="32423" y="30365"/>
                  </a:lnTo>
                  <a:lnTo>
                    <a:pt x="30365" y="32423"/>
                  </a:lnTo>
                  <a:lnTo>
                    <a:pt x="28968" y="33007"/>
                  </a:lnTo>
                  <a:lnTo>
                    <a:pt x="33007" y="33007"/>
                  </a:lnTo>
                  <a:lnTo>
                    <a:pt x="33007" y="28968"/>
                  </a:lnTo>
                  <a:close/>
                </a:path>
                <a:path w="1711325" h="559435">
                  <a:moveTo>
                    <a:pt x="1678190" y="27508"/>
                  </a:moveTo>
                  <a:lnTo>
                    <a:pt x="33007" y="27508"/>
                  </a:lnTo>
                  <a:lnTo>
                    <a:pt x="33007" y="33007"/>
                  </a:lnTo>
                  <a:lnTo>
                    <a:pt x="1678190" y="33007"/>
                  </a:lnTo>
                  <a:lnTo>
                    <a:pt x="1678190" y="27508"/>
                  </a:lnTo>
                  <a:close/>
                </a:path>
                <a:path w="1711325" h="559435">
                  <a:moveTo>
                    <a:pt x="1683689" y="27508"/>
                  </a:moveTo>
                  <a:lnTo>
                    <a:pt x="1679803" y="31394"/>
                  </a:lnTo>
                  <a:lnTo>
                    <a:pt x="1680832" y="32423"/>
                  </a:lnTo>
                  <a:lnTo>
                    <a:pt x="1682229" y="33007"/>
                  </a:lnTo>
                  <a:lnTo>
                    <a:pt x="1683689" y="33007"/>
                  </a:lnTo>
                  <a:lnTo>
                    <a:pt x="1683689" y="27508"/>
                  </a:lnTo>
                  <a:close/>
                </a:path>
                <a:path w="1711325" h="559435">
                  <a:moveTo>
                    <a:pt x="1711185" y="27508"/>
                  </a:moveTo>
                  <a:lnTo>
                    <a:pt x="1683689" y="27508"/>
                  </a:lnTo>
                  <a:lnTo>
                    <a:pt x="1683689" y="33007"/>
                  </a:lnTo>
                  <a:lnTo>
                    <a:pt x="1711185" y="33007"/>
                  </a:lnTo>
                  <a:lnTo>
                    <a:pt x="1711185" y="27508"/>
                  </a:lnTo>
                  <a:close/>
                </a:path>
                <a:path w="1711325" h="559435">
                  <a:moveTo>
                    <a:pt x="1690979" y="0"/>
                  </a:moveTo>
                  <a:lnTo>
                    <a:pt x="27508" y="0"/>
                  </a:lnTo>
                  <a:lnTo>
                    <a:pt x="27508" y="27508"/>
                  </a:lnTo>
                  <a:lnTo>
                    <a:pt x="31394" y="31394"/>
                  </a:lnTo>
                  <a:lnTo>
                    <a:pt x="32423" y="30365"/>
                  </a:lnTo>
                  <a:lnTo>
                    <a:pt x="33007" y="28968"/>
                  </a:lnTo>
                  <a:lnTo>
                    <a:pt x="33007" y="27508"/>
                  </a:lnTo>
                  <a:lnTo>
                    <a:pt x="1711185" y="27508"/>
                  </a:lnTo>
                  <a:lnTo>
                    <a:pt x="1711185" y="20205"/>
                  </a:lnTo>
                  <a:lnTo>
                    <a:pt x="1708289" y="13220"/>
                  </a:lnTo>
                  <a:lnTo>
                    <a:pt x="1697977" y="2895"/>
                  </a:lnTo>
                  <a:lnTo>
                    <a:pt x="1690979" y="0"/>
                  </a:lnTo>
                  <a:close/>
                </a:path>
                <a:path w="1711325" h="559435">
                  <a:moveTo>
                    <a:pt x="1683689" y="27508"/>
                  </a:moveTo>
                  <a:lnTo>
                    <a:pt x="1678190" y="27508"/>
                  </a:lnTo>
                  <a:lnTo>
                    <a:pt x="1678190" y="28968"/>
                  </a:lnTo>
                  <a:lnTo>
                    <a:pt x="1678762" y="30365"/>
                  </a:lnTo>
                  <a:lnTo>
                    <a:pt x="1679803" y="31394"/>
                  </a:lnTo>
                  <a:lnTo>
                    <a:pt x="1683689" y="27508"/>
                  </a:lnTo>
                  <a:close/>
                </a:path>
              </a:pathLst>
            </a:custGeom>
            <a:solidFill>
              <a:srgbClr val="1E768C"/>
            </a:solidFill>
          </p:spPr>
          <p:txBody>
            <a:bodyPr wrap="square" lIns="0" tIns="0" rIns="0" bIns="0" rtlCol="0"/>
            <a:lstStyle/>
            <a:p/>
          </p:txBody>
        </p:sp>
      </p:grpSp>
      <p:sp>
        <p:nvSpPr>
          <p:cNvPr id="23" name="object 23"/>
          <p:cNvSpPr txBox="1"/>
          <p:nvPr/>
        </p:nvSpPr>
        <p:spPr>
          <a:xfrm>
            <a:off x="1901816" y="2962271"/>
            <a:ext cx="1656714" cy="504190"/>
          </a:xfrm>
          <a:prstGeom prst="rect">
            <a:avLst/>
          </a:prstGeom>
        </p:spPr>
        <p:txBody>
          <a:bodyPr vert="horz" wrap="square" lIns="0" tIns="3175" rIns="0" bIns="0" rtlCol="0">
            <a:spAutoFit/>
          </a:bodyPr>
          <a:lstStyle/>
          <a:p>
            <a:pPr marL="472440">
              <a:lnSpc>
                <a:spcPct val="100000"/>
              </a:lnSpc>
              <a:spcBef>
                <a:spcPts val="25"/>
              </a:spcBef>
            </a:pPr>
            <a:r>
              <a:rPr sz="2800" spc="-25" dirty="0">
                <a:solidFill>
                  <a:srgbClr val="FFFFFF"/>
                </a:solidFill>
                <a:latin typeface="黑体" panose="02010609060101010101" charset="-122"/>
                <a:cs typeface="黑体" panose="02010609060101010101" charset="-122"/>
              </a:rPr>
              <a:t>智</a:t>
            </a:r>
            <a:r>
              <a:rPr sz="2800" spc="-50" dirty="0">
                <a:solidFill>
                  <a:srgbClr val="FFFFFF"/>
                </a:solidFill>
                <a:latin typeface="黑体" panose="02010609060101010101" charset="-122"/>
                <a:cs typeface="黑体" panose="02010609060101010101" charset="-122"/>
              </a:rPr>
              <a:t>能</a:t>
            </a:r>
            <a:endParaRPr sz="2800">
              <a:latin typeface="黑体" panose="02010609060101010101" charset="-122"/>
              <a:cs typeface="黑体" panose="02010609060101010101" charset="-122"/>
            </a:endParaRPr>
          </a:p>
        </p:txBody>
      </p:sp>
      <p:grpSp>
        <p:nvGrpSpPr>
          <p:cNvPr id="24" name="object 24"/>
          <p:cNvGrpSpPr/>
          <p:nvPr/>
        </p:nvGrpSpPr>
        <p:grpSpPr>
          <a:xfrm>
            <a:off x="1874317" y="3870865"/>
            <a:ext cx="1711325" cy="775335"/>
            <a:chOff x="512047" y="3833543"/>
            <a:chExt cx="1711325" cy="775335"/>
          </a:xfrm>
        </p:grpSpPr>
        <p:sp>
          <p:nvSpPr>
            <p:cNvPr id="25" name="object 25"/>
            <p:cNvSpPr/>
            <p:nvPr/>
          </p:nvSpPr>
          <p:spPr>
            <a:xfrm>
              <a:off x="539546" y="3861053"/>
              <a:ext cx="1656714" cy="720090"/>
            </a:xfrm>
            <a:custGeom>
              <a:avLst/>
              <a:gdLst/>
              <a:ahLst/>
              <a:cxnLst/>
              <a:rect l="l" t="t" r="r" b="b"/>
              <a:pathLst>
                <a:path w="1656714" h="720089">
                  <a:moveTo>
                    <a:pt x="1656181" y="0"/>
                  </a:moveTo>
                  <a:lnTo>
                    <a:pt x="0" y="0"/>
                  </a:lnTo>
                  <a:lnTo>
                    <a:pt x="0" y="720077"/>
                  </a:lnTo>
                  <a:lnTo>
                    <a:pt x="1656181" y="720077"/>
                  </a:lnTo>
                  <a:lnTo>
                    <a:pt x="1656181" y="0"/>
                  </a:lnTo>
                  <a:close/>
                </a:path>
              </a:pathLst>
            </a:custGeom>
            <a:solidFill>
              <a:srgbClr val="2DA2BF"/>
            </a:solidFill>
          </p:spPr>
          <p:txBody>
            <a:bodyPr wrap="square" lIns="0" tIns="0" rIns="0" bIns="0" rtlCol="0"/>
            <a:lstStyle/>
            <a:p/>
          </p:txBody>
        </p:sp>
        <p:sp>
          <p:nvSpPr>
            <p:cNvPr id="26" name="object 26"/>
            <p:cNvSpPr/>
            <p:nvPr/>
          </p:nvSpPr>
          <p:spPr>
            <a:xfrm>
              <a:off x="512047" y="3833543"/>
              <a:ext cx="1711325" cy="775335"/>
            </a:xfrm>
            <a:custGeom>
              <a:avLst/>
              <a:gdLst/>
              <a:ahLst/>
              <a:cxnLst/>
              <a:rect l="l" t="t" r="r" b="b"/>
              <a:pathLst>
                <a:path w="1711325" h="775335">
                  <a:moveTo>
                    <a:pt x="27508" y="0"/>
                  </a:moveTo>
                  <a:lnTo>
                    <a:pt x="20205" y="0"/>
                  </a:lnTo>
                  <a:lnTo>
                    <a:pt x="13220" y="2908"/>
                  </a:lnTo>
                  <a:lnTo>
                    <a:pt x="2908" y="13220"/>
                  </a:lnTo>
                  <a:lnTo>
                    <a:pt x="0" y="20205"/>
                  </a:lnTo>
                  <a:lnTo>
                    <a:pt x="0" y="754875"/>
                  </a:lnTo>
                  <a:lnTo>
                    <a:pt x="2908" y="761873"/>
                  </a:lnTo>
                  <a:lnTo>
                    <a:pt x="13220" y="772185"/>
                  </a:lnTo>
                  <a:lnTo>
                    <a:pt x="20205" y="775081"/>
                  </a:lnTo>
                  <a:lnTo>
                    <a:pt x="1690979" y="775081"/>
                  </a:lnTo>
                  <a:lnTo>
                    <a:pt x="1697977" y="772185"/>
                  </a:lnTo>
                  <a:lnTo>
                    <a:pt x="1708289" y="761873"/>
                  </a:lnTo>
                  <a:lnTo>
                    <a:pt x="1711185" y="754875"/>
                  </a:lnTo>
                  <a:lnTo>
                    <a:pt x="1711185" y="747585"/>
                  </a:lnTo>
                  <a:lnTo>
                    <a:pt x="27508" y="747585"/>
                  </a:lnTo>
                  <a:lnTo>
                    <a:pt x="27508" y="742086"/>
                  </a:lnTo>
                  <a:lnTo>
                    <a:pt x="33007" y="742086"/>
                  </a:lnTo>
                  <a:lnTo>
                    <a:pt x="33007" y="33007"/>
                  </a:lnTo>
                  <a:lnTo>
                    <a:pt x="27508" y="33007"/>
                  </a:lnTo>
                  <a:lnTo>
                    <a:pt x="27508" y="0"/>
                  </a:lnTo>
                  <a:close/>
                </a:path>
                <a:path w="1711325" h="775335">
                  <a:moveTo>
                    <a:pt x="28968" y="742086"/>
                  </a:moveTo>
                  <a:lnTo>
                    <a:pt x="27508" y="742086"/>
                  </a:lnTo>
                  <a:lnTo>
                    <a:pt x="27508" y="747585"/>
                  </a:lnTo>
                  <a:lnTo>
                    <a:pt x="31394" y="743699"/>
                  </a:lnTo>
                  <a:lnTo>
                    <a:pt x="30365" y="742657"/>
                  </a:lnTo>
                  <a:lnTo>
                    <a:pt x="28968" y="742086"/>
                  </a:lnTo>
                  <a:close/>
                </a:path>
                <a:path w="1711325" h="775335">
                  <a:moveTo>
                    <a:pt x="31394" y="743699"/>
                  </a:moveTo>
                  <a:lnTo>
                    <a:pt x="27508" y="747585"/>
                  </a:lnTo>
                  <a:lnTo>
                    <a:pt x="33007" y="747585"/>
                  </a:lnTo>
                  <a:lnTo>
                    <a:pt x="33007" y="746125"/>
                  </a:lnTo>
                  <a:lnTo>
                    <a:pt x="32423" y="744728"/>
                  </a:lnTo>
                  <a:lnTo>
                    <a:pt x="31394" y="743699"/>
                  </a:lnTo>
                  <a:close/>
                </a:path>
                <a:path w="1711325" h="775335">
                  <a:moveTo>
                    <a:pt x="1678190" y="742086"/>
                  </a:moveTo>
                  <a:lnTo>
                    <a:pt x="33007" y="742086"/>
                  </a:lnTo>
                  <a:lnTo>
                    <a:pt x="33007" y="747585"/>
                  </a:lnTo>
                  <a:lnTo>
                    <a:pt x="1678190" y="747585"/>
                  </a:lnTo>
                  <a:lnTo>
                    <a:pt x="1678190" y="742086"/>
                  </a:lnTo>
                  <a:close/>
                </a:path>
                <a:path w="1711325" h="775335">
                  <a:moveTo>
                    <a:pt x="1679803" y="743699"/>
                  </a:moveTo>
                  <a:lnTo>
                    <a:pt x="1678762" y="744728"/>
                  </a:lnTo>
                  <a:lnTo>
                    <a:pt x="1678190" y="746125"/>
                  </a:lnTo>
                  <a:lnTo>
                    <a:pt x="1678190" y="747585"/>
                  </a:lnTo>
                  <a:lnTo>
                    <a:pt x="1683689" y="747585"/>
                  </a:lnTo>
                  <a:lnTo>
                    <a:pt x="1679803" y="743699"/>
                  </a:lnTo>
                  <a:close/>
                </a:path>
                <a:path w="1711325" h="775335">
                  <a:moveTo>
                    <a:pt x="1683689" y="742086"/>
                  </a:moveTo>
                  <a:lnTo>
                    <a:pt x="1682229" y="742086"/>
                  </a:lnTo>
                  <a:lnTo>
                    <a:pt x="1680832" y="742657"/>
                  </a:lnTo>
                  <a:lnTo>
                    <a:pt x="1679803" y="743699"/>
                  </a:lnTo>
                  <a:lnTo>
                    <a:pt x="1683689" y="747585"/>
                  </a:lnTo>
                  <a:lnTo>
                    <a:pt x="1683689" y="742086"/>
                  </a:lnTo>
                  <a:close/>
                </a:path>
                <a:path w="1711325" h="775335">
                  <a:moveTo>
                    <a:pt x="1711185" y="742086"/>
                  </a:moveTo>
                  <a:lnTo>
                    <a:pt x="1683689" y="742086"/>
                  </a:lnTo>
                  <a:lnTo>
                    <a:pt x="1683689" y="747585"/>
                  </a:lnTo>
                  <a:lnTo>
                    <a:pt x="1711185" y="747585"/>
                  </a:lnTo>
                  <a:lnTo>
                    <a:pt x="1711185" y="742086"/>
                  </a:lnTo>
                  <a:close/>
                </a:path>
                <a:path w="1711325" h="775335">
                  <a:moveTo>
                    <a:pt x="33007" y="742086"/>
                  </a:moveTo>
                  <a:lnTo>
                    <a:pt x="28968" y="742086"/>
                  </a:lnTo>
                  <a:lnTo>
                    <a:pt x="30365" y="742657"/>
                  </a:lnTo>
                  <a:lnTo>
                    <a:pt x="32423" y="744728"/>
                  </a:lnTo>
                  <a:lnTo>
                    <a:pt x="33007" y="746125"/>
                  </a:lnTo>
                  <a:lnTo>
                    <a:pt x="33007" y="742086"/>
                  </a:lnTo>
                  <a:close/>
                </a:path>
                <a:path w="1711325" h="775335">
                  <a:moveTo>
                    <a:pt x="1678190" y="28968"/>
                  </a:moveTo>
                  <a:lnTo>
                    <a:pt x="1678190" y="746125"/>
                  </a:lnTo>
                  <a:lnTo>
                    <a:pt x="1678762" y="744728"/>
                  </a:lnTo>
                  <a:lnTo>
                    <a:pt x="1680832" y="742657"/>
                  </a:lnTo>
                  <a:lnTo>
                    <a:pt x="1682229" y="742086"/>
                  </a:lnTo>
                  <a:lnTo>
                    <a:pt x="1711185" y="742086"/>
                  </a:lnTo>
                  <a:lnTo>
                    <a:pt x="1711185" y="33007"/>
                  </a:lnTo>
                  <a:lnTo>
                    <a:pt x="1682229" y="33007"/>
                  </a:lnTo>
                  <a:lnTo>
                    <a:pt x="1680832" y="32423"/>
                  </a:lnTo>
                  <a:lnTo>
                    <a:pt x="1678762" y="30365"/>
                  </a:lnTo>
                  <a:lnTo>
                    <a:pt x="1678190" y="28968"/>
                  </a:lnTo>
                  <a:close/>
                </a:path>
                <a:path w="1711325" h="775335">
                  <a:moveTo>
                    <a:pt x="1663141" y="44005"/>
                  </a:moveTo>
                  <a:lnTo>
                    <a:pt x="46469" y="44005"/>
                  </a:lnTo>
                  <a:lnTo>
                    <a:pt x="44005" y="46469"/>
                  </a:lnTo>
                  <a:lnTo>
                    <a:pt x="44005" y="728624"/>
                  </a:lnTo>
                  <a:lnTo>
                    <a:pt x="46469" y="731088"/>
                  </a:lnTo>
                  <a:lnTo>
                    <a:pt x="1663141" y="731088"/>
                  </a:lnTo>
                  <a:lnTo>
                    <a:pt x="1664550" y="730504"/>
                  </a:lnTo>
                  <a:lnTo>
                    <a:pt x="1666595" y="728446"/>
                  </a:lnTo>
                  <a:lnTo>
                    <a:pt x="1667192" y="727036"/>
                  </a:lnTo>
                  <a:lnTo>
                    <a:pt x="1667192" y="725589"/>
                  </a:lnTo>
                  <a:lnTo>
                    <a:pt x="49504" y="725589"/>
                  </a:lnTo>
                  <a:lnTo>
                    <a:pt x="49504" y="720090"/>
                  </a:lnTo>
                  <a:lnTo>
                    <a:pt x="55003" y="720090"/>
                  </a:lnTo>
                  <a:lnTo>
                    <a:pt x="55003" y="55003"/>
                  </a:lnTo>
                  <a:lnTo>
                    <a:pt x="49504" y="55003"/>
                  </a:lnTo>
                  <a:lnTo>
                    <a:pt x="49504" y="49504"/>
                  </a:lnTo>
                  <a:lnTo>
                    <a:pt x="1667192" y="49504"/>
                  </a:lnTo>
                  <a:lnTo>
                    <a:pt x="1667192" y="48056"/>
                  </a:lnTo>
                  <a:lnTo>
                    <a:pt x="1666595" y="46634"/>
                  </a:lnTo>
                  <a:lnTo>
                    <a:pt x="1664550" y="44589"/>
                  </a:lnTo>
                  <a:lnTo>
                    <a:pt x="1663141" y="44005"/>
                  </a:lnTo>
                  <a:close/>
                </a:path>
                <a:path w="1711325" h="775335">
                  <a:moveTo>
                    <a:pt x="55003" y="720090"/>
                  </a:moveTo>
                  <a:lnTo>
                    <a:pt x="49504" y="720090"/>
                  </a:lnTo>
                  <a:lnTo>
                    <a:pt x="49504" y="725589"/>
                  </a:lnTo>
                  <a:lnTo>
                    <a:pt x="55003" y="725589"/>
                  </a:lnTo>
                  <a:lnTo>
                    <a:pt x="55003" y="720090"/>
                  </a:lnTo>
                  <a:close/>
                </a:path>
                <a:path w="1711325" h="775335">
                  <a:moveTo>
                    <a:pt x="1656194" y="720090"/>
                  </a:moveTo>
                  <a:lnTo>
                    <a:pt x="55003" y="720090"/>
                  </a:lnTo>
                  <a:lnTo>
                    <a:pt x="55003" y="725589"/>
                  </a:lnTo>
                  <a:lnTo>
                    <a:pt x="1656194" y="725589"/>
                  </a:lnTo>
                  <a:lnTo>
                    <a:pt x="1656194" y="720090"/>
                  </a:lnTo>
                  <a:close/>
                </a:path>
                <a:path w="1711325" h="775335">
                  <a:moveTo>
                    <a:pt x="1661693" y="49504"/>
                  </a:moveTo>
                  <a:lnTo>
                    <a:pt x="1656194" y="49504"/>
                  </a:lnTo>
                  <a:lnTo>
                    <a:pt x="1656194" y="725589"/>
                  </a:lnTo>
                  <a:lnTo>
                    <a:pt x="1661693" y="725589"/>
                  </a:lnTo>
                  <a:lnTo>
                    <a:pt x="1661693" y="720090"/>
                  </a:lnTo>
                  <a:lnTo>
                    <a:pt x="1667192" y="720090"/>
                  </a:lnTo>
                  <a:lnTo>
                    <a:pt x="1667192" y="55003"/>
                  </a:lnTo>
                  <a:lnTo>
                    <a:pt x="1661693" y="55003"/>
                  </a:lnTo>
                  <a:lnTo>
                    <a:pt x="1661693" y="49504"/>
                  </a:lnTo>
                  <a:close/>
                </a:path>
                <a:path w="1711325" h="775335">
                  <a:moveTo>
                    <a:pt x="1667192" y="720090"/>
                  </a:moveTo>
                  <a:lnTo>
                    <a:pt x="1661693" y="720090"/>
                  </a:lnTo>
                  <a:lnTo>
                    <a:pt x="1661693" y="725589"/>
                  </a:lnTo>
                  <a:lnTo>
                    <a:pt x="1667192" y="725589"/>
                  </a:lnTo>
                  <a:lnTo>
                    <a:pt x="1667192" y="720090"/>
                  </a:lnTo>
                  <a:close/>
                </a:path>
                <a:path w="1711325" h="775335">
                  <a:moveTo>
                    <a:pt x="55003" y="49504"/>
                  </a:moveTo>
                  <a:lnTo>
                    <a:pt x="49504" y="49504"/>
                  </a:lnTo>
                  <a:lnTo>
                    <a:pt x="49504" y="55003"/>
                  </a:lnTo>
                  <a:lnTo>
                    <a:pt x="55003" y="55003"/>
                  </a:lnTo>
                  <a:lnTo>
                    <a:pt x="55003" y="49504"/>
                  </a:lnTo>
                  <a:close/>
                </a:path>
                <a:path w="1711325" h="775335">
                  <a:moveTo>
                    <a:pt x="1656194" y="49504"/>
                  </a:moveTo>
                  <a:lnTo>
                    <a:pt x="55003" y="49504"/>
                  </a:lnTo>
                  <a:lnTo>
                    <a:pt x="55003" y="55003"/>
                  </a:lnTo>
                  <a:lnTo>
                    <a:pt x="1656194" y="55003"/>
                  </a:lnTo>
                  <a:lnTo>
                    <a:pt x="1656194" y="49504"/>
                  </a:lnTo>
                  <a:close/>
                </a:path>
                <a:path w="1711325" h="775335">
                  <a:moveTo>
                    <a:pt x="1667192" y="49504"/>
                  </a:moveTo>
                  <a:lnTo>
                    <a:pt x="1661693" y="49504"/>
                  </a:lnTo>
                  <a:lnTo>
                    <a:pt x="1661693" y="55003"/>
                  </a:lnTo>
                  <a:lnTo>
                    <a:pt x="1667192" y="55003"/>
                  </a:lnTo>
                  <a:lnTo>
                    <a:pt x="1667192" y="49504"/>
                  </a:lnTo>
                  <a:close/>
                </a:path>
                <a:path w="1711325" h="775335">
                  <a:moveTo>
                    <a:pt x="27508" y="27508"/>
                  </a:moveTo>
                  <a:lnTo>
                    <a:pt x="27508" y="33007"/>
                  </a:lnTo>
                  <a:lnTo>
                    <a:pt x="28968" y="33007"/>
                  </a:lnTo>
                  <a:lnTo>
                    <a:pt x="30365" y="32423"/>
                  </a:lnTo>
                  <a:lnTo>
                    <a:pt x="31394" y="31394"/>
                  </a:lnTo>
                  <a:lnTo>
                    <a:pt x="27508" y="27508"/>
                  </a:lnTo>
                  <a:close/>
                </a:path>
                <a:path w="1711325" h="775335">
                  <a:moveTo>
                    <a:pt x="33007" y="28968"/>
                  </a:moveTo>
                  <a:lnTo>
                    <a:pt x="32423" y="30365"/>
                  </a:lnTo>
                  <a:lnTo>
                    <a:pt x="30365" y="32423"/>
                  </a:lnTo>
                  <a:lnTo>
                    <a:pt x="28968" y="33007"/>
                  </a:lnTo>
                  <a:lnTo>
                    <a:pt x="33007" y="33007"/>
                  </a:lnTo>
                  <a:lnTo>
                    <a:pt x="33007" y="28968"/>
                  </a:lnTo>
                  <a:close/>
                </a:path>
                <a:path w="1711325" h="775335">
                  <a:moveTo>
                    <a:pt x="1678190" y="27508"/>
                  </a:moveTo>
                  <a:lnTo>
                    <a:pt x="33007" y="27508"/>
                  </a:lnTo>
                  <a:lnTo>
                    <a:pt x="33007" y="33007"/>
                  </a:lnTo>
                  <a:lnTo>
                    <a:pt x="1678190" y="33007"/>
                  </a:lnTo>
                  <a:lnTo>
                    <a:pt x="1678190" y="27508"/>
                  </a:lnTo>
                  <a:close/>
                </a:path>
                <a:path w="1711325" h="775335">
                  <a:moveTo>
                    <a:pt x="1683689" y="27508"/>
                  </a:moveTo>
                  <a:lnTo>
                    <a:pt x="1679803" y="31394"/>
                  </a:lnTo>
                  <a:lnTo>
                    <a:pt x="1680832" y="32423"/>
                  </a:lnTo>
                  <a:lnTo>
                    <a:pt x="1682229" y="33007"/>
                  </a:lnTo>
                  <a:lnTo>
                    <a:pt x="1683689" y="33007"/>
                  </a:lnTo>
                  <a:lnTo>
                    <a:pt x="1683689" y="27508"/>
                  </a:lnTo>
                  <a:close/>
                </a:path>
                <a:path w="1711325" h="775335">
                  <a:moveTo>
                    <a:pt x="1711185" y="27508"/>
                  </a:moveTo>
                  <a:lnTo>
                    <a:pt x="1683689" y="27508"/>
                  </a:lnTo>
                  <a:lnTo>
                    <a:pt x="1683689" y="33007"/>
                  </a:lnTo>
                  <a:lnTo>
                    <a:pt x="1711185" y="33007"/>
                  </a:lnTo>
                  <a:lnTo>
                    <a:pt x="1711185" y="27508"/>
                  </a:lnTo>
                  <a:close/>
                </a:path>
                <a:path w="1711325" h="775335">
                  <a:moveTo>
                    <a:pt x="1690979" y="0"/>
                  </a:moveTo>
                  <a:lnTo>
                    <a:pt x="27508" y="0"/>
                  </a:lnTo>
                  <a:lnTo>
                    <a:pt x="27508" y="27508"/>
                  </a:lnTo>
                  <a:lnTo>
                    <a:pt x="31394" y="31394"/>
                  </a:lnTo>
                  <a:lnTo>
                    <a:pt x="32423" y="30365"/>
                  </a:lnTo>
                  <a:lnTo>
                    <a:pt x="33007" y="28968"/>
                  </a:lnTo>
                  <a:lnTo>
                    <a:pt x="33007" y="27508"/>
                  </a:lnTo>
                  <a:lnTo>
                    <a:pt x="1711185" y="27508"/>
                  </a:lnTo>
                  <a:lnTo>
                    <a:pt x="1711185" y="20205"/>
                  </a:lnTo>
                  <a:lnTo>
                    <a:pt x="1708289" y="13220"/>
                  </a:lnTo>
                  <a:lnTo>
                    <a:pt x="1697977" y="2908"/>
                  </a:lnTo>
                  <a:lnTo>
                    <a:pt x="1690979" y="0"/>
                  </a:lnTo>
                  <a:close/>
                </a:path>
                <a:path w="1711325" h="775335">
                  <a:moveTo>
                    <a:pt x="1683689" y="27508"/>
                  </a:moveTo>
                  <a:lnTo>
                    <a:pt x="1678190" y="27508"/>
                  </a:lnTo>
                  <a:lnTo>
                    <a:pt x="1678190" y="28968"/>
                  </a:lnTo>
                  <a:lnTo>
                    <a:pt x="1678762" y="30365"/>
                  </a:lnTo>
                  <a:lnTo>
                    <a:pt x="1679803" y="31394"/>
                  </a:lnTo>
                  <a:lnTo>
                    <a:pt x="1683689" y="27508"/>
                  </a:lnTo>
                  <a:close/>
                </a:path>
              </a:pathLst>
            </a:custGeom>
            <a:solidFill>
              <a:srgbClr val="1E768C"/>
            </a:solidFill>
          </p:spPr>
          <p:txBody>
            <a:bodyPr wrap="square" lIns="0" tIns="0" rIns="0" bIns="0" rtlCol="0"/>
            <a:lstStyle/>
            <a:p/>
          </p:txBody>
        </p:sp>
      </p:grpSp>
      <p:sp>
        <p:nvSpPr>
          <p:cNvPr id="27" name="object 27"/>
          <p:cNvSpPr txBox="1"/>
          <p:nvPr/>
        </p:nvSpPr>
        <p:spPr>
          <a:xfrm>
            <a:off x="1901816" y="3898375"/>
            <a:ext cx="1656714" cy="720090"/>
          </a:xfrm>
          <a:prstGeom prst="rect">
            <a:avLst/>
          </a:prstGeom>
        </p:spPr>
        <p:txBody>
          <a:bodyPr vert="horz" wrap="square" lIns="0" tIns="0" rIns="0" bIns="0" rtlCol="0">
            <a:spAutoFit/>
          </a:bodyPr>
          <a:lstStyle/>
          <a:p>
            <a:pPr algn="ctr">
              <a:lnSpc>
                <a:spcPts val="2740"/>
              </a:lnSpc>
            </a:pPr>
            <a:r>
              <a:rPr sz="2800" spc="-25" dirty="0">
                <a:solidFill>
                  <a:srgbClr val="FFFFFF"/>
                </a:solidFill>
                <a:latin typeface="黑体" panose="02010609060101010101" charset="-122"/>
                <a:cs typeface="黑体" panose="02010609060101010101" charset="-122"/>
              </a:rPr>
              <a:t>彩</a:t>
            </a:r>
            <a:r>
              <a:rPr sz="2800" spc="-35" dirty="0">
                <a:solidFill>
                  <a:srgbClr val="FFFFFF"/>
                </a:solidFill>
                <a:latin typeface="黑体" panose="02010609060101010101" charset="-122"/>
                <a:cs typeface="黑体" panose="02010609060101010101" charset="-122"/>
              </a:rPr>
              <a:t>色识</a:t>
            </a:r>
            <a:r>
              <a:rPr sz="2800" spc="-50" dirty="0">
                <a:solidFill>
                  <a:srgbClr val="FFFFFF"/>
                </a:solidFill>
                <a:latin typeface="黑体" panose="02010609060101010101" charset="-122"/>
                <a:cs typeface="黑体" panose="02010609060101010101" charset="-122"/>
              </a:rPr>
              <a:t>别</a:t>
            </a:r>
            <a:endParaRPr sz="2800">
              <a:latin typeface="黑体" panose="02010609060101010101" charset="-122"/>
              <a:cs typeface="黑体" panose="02010609060101010101" charset="-122"/>
            </a:endParaRPr>
          </a:p>
          <a:p>
            <a:pPr marL="1270" algn="ctr">
              <a:lnSpc>
                <a:spcPts val="2930"/>
              </a:lnSpc>
            </a:pPr>
            <a:r>
              <a:rPr sz="2800" spc="-25" dirty="0">
                <a:solidFill>
                  <a:srgbClr val="FFFFFF"/>
                </a:solidFill>
                <a:latin typeface="黑体" panose="02010609060101010101" charset="-122"/>
                <a:cs typeface="黑体" panose="02010609060101010101" charset="-122"/>
              </a:rPr>
              <a:t>能</a:t>
            </a:r>
            <a:r>
              <a:rPr sz="2800" spc="-50" dirty="0">
                <a:solidFill>
                  <a:srgbClr val="FFFFFF"/>
                </a:solidFill>
                <a:latin typeface="黑体" panose="02010609060101010101" charset="-122"/>
                <a:cs typeface="黑体" panose="02010609060101010101" charset="-122"/>
              </a:rPr>
              <a:t>力</a:t>
            </a:r>
            <a:endParaRPr sz="2800">
              <a:latin typeface="黑体" panose="02010609060101010101" charset="-122"/>
              <a:cs typeface="黑体" panose="02010609060101010101" charset="-122"/>
            </a:endParaRPr>
          </a:p>
        </p:txBody>
      </p:sp>
      <p:grpSp>
        <p:nvGrpSpPr>
          <p:cNvPr id="28" name="object 28"/>
          <p:cNvGrpSpPr/>
          <p:nvPr/>
        </p:nvGrpSpPr>
        <p:grpSpPr>
          <a:xfrm>
            <a:off x="1874317" y="5022992"/>
            <a:ext cx="1711325" cy="775335"/>
            <a:chOff x="512047" y="4985670"/>
            <a:chExt cx="1711325" cy="775335"/>
          </a:xfrm>
        </p:grpSpPr>
        <p:sp>
          <p:nvSpPr>
            <p:cNvPr id="29" name="object 29"/>
            <p:cNvSpPr/>
            <p:nvPr/>
          </p:nvSpPr>
          <p:spPr>
            <a:xfrm>
              <a:off x="539546" y="5013172"/>
              <a:ext cx="1656714" cy="720090"/>
            </a:xfrm>
            <a:custGeom>
              <a:avLst/>
              <a:gdLst/>
              <a:ahLst/>
              <a:cxnLst/>
              <a:rect l="l" t="t" r="r" b="b"/>
              <a:pathLst>
                <a:path w="1656714" h="720089">
                  <a:moveTo>
                    <a:pt x="1656181" y="0"/>
                  </a:moveTo>
                  <a:lnTo>
                    <a:pt x="0" y="0"/>
                  </a:lnTo>
                  <a:lnTo>
                    <a:pt x="0" y="720077"/>
                  </a:lnTo>
                  <a:lnTo>
                    <a:pt x="1656181" y="720077"/>
                  </a:lnTo>
                  <a:lnTo>
                    <a:pt x="1656181" y="0"/>
                  </a:lnTo>
                  <a:close/>
                </a:path>
              </a:pathLst>
            </a:custGeom>
            <a:solidFill>
              <a:srgbClr val="2DA2BF"/>
            </a:solidFill>
          </p:spPr>
          <p:txBody>
            <a:bodyPr wrap="square" lIns="0" tIns="0" rIns="0" bIns="0" rtlCol="0"/>
            <a:lstStyle/>
            <a:p/>
          </p:txBody>
        </p:sp>
        <p:sp>
          <p:nvSpPr>
            <p:cNvPr id="30" name="object 30"/>
            <p:cNvSpPr/>
            <p:nvPr/>
          </p:nvSpPr>
          <p:spPr>
            <a:xfrm>
              <a:off x="512047" y="4985670"/>
              <a:ext cx="1711325" cy="775335"/>
            </a:xfrm>
            <a:custGeom>
              <a:avLst/>
              <a:gdLst/>
              <a:ahLst/>
              <a:cxnLst/>
              <a:rect l="l" t="t" r="r" b="b"/>
              <a:pathLst>
                <a:path w="1711325" h="775335">
                  <a:moveTo>
                    <a:pt x="27508" y="0"/>
                  </a:moveTo>
                  <a:lnTo>
                    <a:pt x="20205" y="0"/>
                  </a:lnTo>
                  <a:lnTo>
                    <a:pt x="13220" y="2908"/>
                  </a:lnTo>
                  <a:lnTo>
                    <a:pt x="2908" y="13220"/>
                  </a:lnTo>
                  <a:lnTo>
                    <a:pt x="0" y="20205"/>
                  </a:lnTo>
                  <a:lnTo>
                    <a:pt x="0" y="754875"/>
                  </a:lnTo>
                  <a:lnTo>
                    <a:pt x="2908" y="761872"/>
                  </a:lnTo>
                  <a:lnTo>
                    <a:pt x="13220" y="772185"/>
                  </a:lnTo>
                  <a:lnTo>
                    <a:pt x="20205" y="775080"/>
                  </a:lnTo>
                  <a:lnTo>
                    <a:pt x="1690979" y="775080"/>
                  </a:lnTo>
                  <a:lnTo>
                    <a:pt x="1697977" y="772185"/>
                  </a:lnTo>
                  <a:lnTo>
                    <a:pt x="1708289" y="761872"/>
                  </a:lnTo>
                  <a:lnTo>
                    <a:pt x="1711185" y="754875"/>
                  </a:lnTo>
                  <a:lnTo>
                    <a:pt x="1711185" y="747585"/>
                  </a:lnTo>
                  <a:lnTo>
                    <a:pt x="27508" y="747585"/>
                  </a:lnTo>
                  <a:lnTo>
                    <a:pt x="27508" y="742086"/>
                  </a:lnTo>
                  <a:lnTo>
                    <a:pt x="33007" y="742086"/>
                  </a:lnTo>
                  <a:lnTo>
                    <a:pt x="33007" y="33007"/>
                  </a:lnTo>
                  <a:lnTo>
                    <a:pt x="27508" y="33007"/>
                  </a:lnTo>
                  <a:lnTo>
                    <a:pt x="27508" y="0"/>
                  </a:lnTo>
                  <a:close/>
                </a:path>
                <a:path w="1711325" h="775335">
                  <a:moveTo>
                    <a:pt x="28968" y="742086"/>
                  </a:moveTo>
                  <a:lnTo>
                    <a:pt x="27508" y="742086"/>
                  </a:lnTo>
                  <a:lnTo>
                    <a:pt x="27508" y="747585"/>
                  </a:lnTo>
                  <a:lnTo>
                    <a:pt x="31394" y="743699"/>
                  </a:lnTo>
                  <a:lnTo>
                    <a:pt x="30365" y="742657"/>
                  </a:lnTo>
                  <a:lnTo>
                    <a:pt x="28968" y="742086"/>
                  </a:lnTo>
                  <a:close/>
                </a:path>
                <a:path w="1711325" h="775335">
                  <a:moveTo>
                    <a:pt x="31394" y="743699"/>
                  </a:moveTo>
                  <a:lnTo>
                    <a:pt x="27508" y="747585"/>
                  </a:lnTo>
                  <a:lnTo>
                    <a:pt x="33007" y="747585"/>
                  </a:lnTo>
                  <a:lnTo>
                    <a:pt x="33007" y="746124"/>
                  </a:lnTo>
                  <a:lnTo>
                    <a:pt x="32423" y="744727"/>
                  </a:lnTo>
                  <a:lnTo>
                    <a:pt x="31394" y="743699"/>
                  </a:lnTo>
                  <a:close/>
                </a:path>
                <a:path w="1711325" h="775335">
                  <a:moveTo>
                    <a:pt x="1678190" y="742086"/>
                  </a:moveTo>
                  <a:lnTo>
                    <a:pt x="33007" y="742086"/>
                  </a:lnTo>
                  <a:lnTo>
                    <a:pt x="33007" y="747585"/>
                  </a:lnTo>
                  <a:lnTo>
                    <a:pt x="1678190" y="747585"/>
                  </a:lnTo>
                  <a:lnTo>
                    <a:pt x="1678190" y="742086"/>
                  </a:lnTo>
                  <a:close/>
                </a:path>
                <a:path w="1711325" h="775335">
                  <a:moveTo>
                    <a:pt x="1679803" y="743699"/>
                  </a:moveTo>
                  <a:lnTo>
                    <a:pt x="1678762" y="744727"/>
                  </a:lnTo>
                  <a:lnTo>
                    <a:pt x="1678190" y="746124"/>
                  </a:lnTo>
                  <a:lnTo>
                    <a:pt x="1678190" y="747585"/>
                  </a:lnTo>
                  <a:lnTo>
                    <a:pt x="1683689" y="747585"/>
                  </a:lnTo>
                  <a:lnTo>
                    <a:pt x="1679803" y="743699"/>
                  </a:lnTo>
                  <a:close/>
                </a:path>
                <a:path w="1711325" h="775335">
                  <a:moveTo>
                    <a:pt x="1683689" y="742086"/>
                  </a:moveTo>
                  <a:lnTo>
                    <a:pt x="1682229" y="742086"/>
                  </a:lnTo>
                  <a:lnTo>
                    <a:pt x="1680832" y="742657"/>
                  </a:lnTo>
                  <a:lnTo>
                    <a:pt x="1679803" y="743699"/>
                  </a:lnTo>
                  <a:lnTo>
                    <a:pt x="1683689" y="747585"/>
                  </a:lnTo>
                  <a:lnTo>
                    <a:pt x="1683689" y="742086"/>
                  </a:lnTo>
                  <a:close/>
                </a:path>
                <a:path w="1711325" h="775335">
                  <a:moveTo>
                    <a:pt x="1711185" y="742086"/>
                  </a:moveTo>
                  <a:lnTo>
                    <a:pt x="1683689" y="742086"/>
                  </a:lnTo>
                  <a:lnTo>
                    <a:pt x="1683689" y="747585"/>
                  </a:lnTo>
                  <a:lnTo>
                    <a:pt x="1711185" y="747585"/>
                  </a:lnTo>
                  <a:lnTo>
                    <a:pt x="1711185" y="742086"/>
                  </a:lnTo>
                  <a:close/>
                </a:path>
                <a:path w="1711325" h="775335">
                  <a:moveTo>
                    <a:pt x="33007" y="742086"/>
                  </a:moveTo>
                  <a:lnTo>
                    <a:pt x="28968" y="742086"/>
                  </a:lnTo>
                  <a:lnTo>
                    <a:pt x="30365" y="742657"/>
                  </a:lnTo>
                  <a:lnTo>
                    <a:pt x="32423" y="744727"/>
                  </a:lnTo>
                  <a:lnTo>
                    <a:pt x="33007" y="746124"/>
                  </a:lnTo>
                  <a:lnTo>
                    <a:pt x="33007" y="742086"/>
                  </a:lnTo>
                  <a:close/>
                </a:path>
                <a:path w="1711325" h="775335">
                  <a:moveTo>
                    <a:pt x="1678190" y="28968"/>
                  </a:moveTo>
                  <a:lnTo>
                    <a:pt x="1678190" y="746124"/>
                  </a:lnTo>
                  <a:lnTo>
                    <a:pt x="1678762" y="744727"/>
                  </a:lnTo>
                  <a:lnTo>
                    <a:pt x="1680832" y="742657"/>
                  </a:lnTo>
                  <a:lnTo>
                    <a:pt x="1682229" y="742086"/>
                  </a:lnTo>
                  <a:lnTo>
                    <a:pt x="1711185" y="742086"/>
                  </a:lnTo>
                  <a:lnTo>
                    <a:pt x="1711185" y="33007"/>
                  </a:lnTo>
                  <a:lnTo>
                    <a:pt x="1682229" y="33007"/>
                  </a:lnTo>
                  <a:lnTo>
                    <a:pt x="1680832" y="32423"/>
                  </a:lnTo>
                  <a:lnTo>
                    <a:pt x="1678762" y="30365"/>
                  </a:lnTo>
                  <a:lnTo>
                    <a:pt x="1678190" y="28968"/>
                  </a:lnTo>
                  <a:close/>
                </a:path>
                <a:path w="1711325" h="775335">
                  <a:moveTo>
                    <a:pt x="1663141" y="44005"/>
                  </a:moveTo>
                  <a:lnTo>
                    <a:pt x="46469" y="44005"/>
                  </a:lnTo>
                  <a:lnTo>
                    <a:pt x="44005" y="46469"/>
                  </a:lnTo>
                  <a:lnTo>
                    <a:pt x="44005" y="728624"/>
                  </a:lnTo>
                  <a:lnTo>
                    <a:pt x="46469" y="731088"/>
                  </a:lnTo>
                  <a:lnTo>
                    <a:pt x="1663141" y="731088"/>
                  </a:lnTo>
                  <a:lnTo>
                    <a:pt x="1664550" y="730504"/>
                  </a:lnTo>
                  <a:lnTo>
                    <a:pt x="1666595" y="728446"/>
                  </a:lnTo>
                  <a:lnTo>
                    <a:pt x="1667192" y="727036"/>
                  </a:lnTo>
                  <a:lnTo>
                    <a:pt x="1667192" y="725589"/>
                  </a:lnTo>
                  <a:lnTo>
                    <a:pt x="49504" y="725589"/>
                  </a:lnTo>
                  <a:lnTo>
                    <a:pt x="49504" y="720090"/>
                  </a:lnTo>
                  <a:lnTo>
                    <a:pt x="55003" y="720090"/>
                  </a:lnTo>
                  <a:lnTo>
                    <a:pt x="55003" y="55003"/>
                  </a:lnTo>
                  <a:lnTo>
                    <a:pt x="49504" y="55003"/>
                  </a:lnTo>
                  <a:lnTo>
                    <a:pt x="49504" y="49504"/>
                  </a:lnTo>
                  <a:lnTo>
                    <a:pt x="1667192" y="49504"/>
                  </a:lnTo>
                  <a:lnTo>
                    <a:pt x="1667192" y="48056"/>
                  </a:lnTo>
                  <a:lnTo>
                    <a:pt x="1666595" y="46634"/>
                  </a:lnTo>
                  <a:lnTo>
                    <a:pt x="1664550" y="44589"/>
                  </a:lnTo>
                  <a:lnTo>
                    <a:pt x="1663141" y="44005"/>
                  </a:lnTo>
                  <a:close/>
                </a:path>
                <a:path w="1711325" h="775335">
                  <a:moveTo>
                    <a:pt x="55003" y="720090"/>
                  </a:moveTo>
                  <a:lnTo>
                    <a:pt x="49504" y="720090"/>
                  </a:lnTo>
                  <a:lnTo>
                    <a:pt x="49504" y="725589"/>
                  </a:lnTo>
                  <a:lnTo>
                    <a:pt x="55003" y="725589"/>
                  </a:lnTo>
                  <a:lnTo>
                    <a:pt x="55003" y="720090"/>
                  </a:lnTo>
                  <a:close/>
                </a:path>
                <a:path w="1711325" h="775335">
                  <a:moveTo>
                    <a:pt x="1656194" y="720090"/>
                  </a:moveTo>
                  <a:lnTo>
                    <a:pt x="55003" y="720090"/>
                  </a:lnTo>
                  <a:lnTo>
                    <a:pt x="55003" y="725589"/>
                  </a:lnTo>
                  <a:lnTo>
                    <a:pt x="1656194" y="725589"/>
                  </a:lnTo>
                  <a:lnTo>
                    <a:pt x="1656194" y="720090"/>
                  </a:lnTo>
                  <a:close/>
                </a:path>
                <a:path w="1711325" h="775335">
                  <a:moveTo>
                    <a:pt x="1661693" y="49504"/>
                  </a:moveTo>
                  <a:lnTo>
                    <a:pt x="1656194" y="49504"/>
                  </a:lnTo>
                  <a:lnTo>
                    <a:pt x="1656194" y="725589"/>
                  </a:lnTo>
                  <a:lnTo>
                    <a:pt x="1661693" y="725589"/>
                  </a:lnTo>
                  <a:lnTo>
                    <a:pt x="1661693" y="720090"/>
                  </a:lnTo>
                  <a:lnTo>
                    <a:pt x="1667192" y="720090"/>
                  </a:lnTo>
                  <a:lnTo>
                    <a:pt x="1667192" y="55003"/>
                  </a:lnTo>
                  <a:lnTo>
                    <a:pt x="1661693" y="55003"/>
                  </a:lnTo>
                  <a:lnTo>
                    <a:pt x="1661693" y="49504"/>
                  </a:lnTo>
                  <a:close/>
                </a:path>
                <a:path w="1711325" h="775335">
                  <a:moveTo>
                    <a:pt x="1667192" y="720090"/>
                  </a:moveTo>
                  <a:lnTo>
                    <a:pt x="1661693" y="720090"/>
                  </a:lnTo>
                  <a:lnTo>
                    <a:pt x="1661693" y="725589"/>
                  </a:lnTo>
                  <a:lnTo>
                    <a:pt x="1667192" y="725589"/>
                  </a:lnTo>
                  <a:lnTo>
                    <a:pt x="1667192" y="720090"/>
                  </a:lnTo>
                  <a:close/>
                </a:path>
                <a:path w="1711325" h="775335">
                  <a:moveTo>
                    <a:pt x="55003" y="49504"/>
                  </a:moveTo>
                  <a:lnTo>
                    <a:pt x="49504" y="49504"/>
                  </a:lnTo>
                  <a:lnTo>
                    <a:pt x="49504" y="55003"/>
                  </a:lnTo>
                  <a:lnTo>
                    <a:pt x="55003" y="55003"/>
                  </a:lnTo>
                  <a:lnTo>
                    <a:pt x="55003" y="49504"/>
                  </a:lnTo>
                  <a:close/>
                </a:path>
                <a:path w="1711325" h="775335">
                  <a:moveTo>
                    <a:pt x="1656194" y="49504"/>
                  </a:moveTo>
                  <a:lnTo>
                    <a:pt x="55003" y="49504"/>
                  </a:lnTo>
                  <a:lnTo>
                    <a:pt x="55003" y="55003"/>
                  </a:lnTo>
                  <a:lnTo>
                    <a:pt x="1656194" y="55003"/>
                  </a:lnTo>
                  <a:lnTo>
                    <a:pt x="1656194" y="49504"/>
                  </a:lnTo>
                  <a:close/>
                </a:path>
                <a:path w="1711325" h="775335">
                  <a:moveTo>
                    <a:pt x="1667192" y="49504"/>
                  </a:moveTo>
                  <a:lnTo>
                    <a:pt x="1661693" y="49504"/>
                  </a:lnTo>
                  <a:lnTo>
                    <a:pt x="1661693" y="55003"/>
                  </a:lnTo>
                  <a:lnTo>
                    <a:pt x="1667192" y="55003"/>
                  </a:lnTo>
                  <a:lnTo>
                    <a:pt x="1667192" y="49504"/>
                  </a:lnTo>
                  <a:close/>
                </a:path>
                <a:path w="1711325" h="775335">
                  <a:moveTo>
                    <a:pt x="27508" y="27508"/>
                  </a:moveTo>
                  <a:lnTo>
                    <a:pt x="27508" y="33007"/>
                  </a:lnTo>
                  <a:lnTo>
                    <a:pt x="28968" y="33007"/>
                  </a:lnTo>
                  <a:lnTo>
                    <a:pt x="30365" y="32423"/>
                  </a:lnTo>
                  <a:lnTo>
                    <a:pt x="31394" y="31394"/>
                  </a:lnTo>
                  <a:lnTo>
                    <a:pt x="27508" y="27508"/>
                  </a:lnTo>
                  <a:close/>
                </a:path>
                <a:path w="1711325" h="775335">
                  <a:moveTo>
                    <a:pt x="33007" y="28968"/>
                  </a:moveTo>
                  <a:lnTo>
                    <a:pt x="32423" y="30365"/>
                  </a:lnTo>
                  <a:lnTo>
                    <a:pt x="30365" y="32423"/>
                  </a:lnTo>
                  <a:lnTo>
                    <a:pt x="28968" y="33007"/>
                  </a:lnTo>
                  <a:lnTo>
                    <a:pt x="33007" y="33007"/>
                  </a:lnTo>
                  <a:lnTo>
                    <a:pt x="33007" y="28968"/>
                  </a:lnTo>
                  <a:close/>
                </a:path>
                <a:path w="1711325" h="775335">
                  <a:moveTo>
                    <a:pt x="1678190" y="27508"/>
                  </a:moveTo>
                  <a:lnTo>
                    <a:pt x="33007" y="27508"/>
                  </a:lnTo>
                  <a:lnTo>
                    <a:pt x="33007" y="33007"/>
                  </a:lnTo>
                  <a:lnTo>
                    <a:pt x="1678190" y="33007"/>
                  </a:lnTo>
                  <a:lnTo>
                    <a:pt x="1678190" y="27508"/>
                  </a:lnTo>
                  <a:close/>
                </a:path>
                <a:path w="1711325" h="775335">
                  <a:moveTo>
                    <a:pt x="1683689" y="27508"/>
                  </a:moveTo>
                  <a:lnTo>
                    <a:pt x="1679803" y="31394"/>
                  </a:lnTo>
                  <a:lnTo>
                    <a:pt x="1680832" y="32423"/>
                  </a:lnTo>
                  <a:lnTo>
                    <a:pt x="1682229" y="33007"/>
                  </a:lnTo>
                  <a:lnTo>
                    <a:pt x="1683689" y="33007"/>
                  </a:lnTo>
                  <a:lnTo>
                    <a:pt x="1683689" y="27508"/>
                  </a:lnTo>
                  <a:close/>
                </a:path>
                <a:path w="1711325" h="775335">
                  <a:moveTo>
                    <a:pt x="1711185" y="27508"/>
                  </a:moveTo>
                  <a:lnTo>
                    <a:pt x="1683689" y="27508"/>
                  </a:lnTo>
                  <a:lnTo>
                    <a:pt x="1683689" y="33007"/>
                  </a:lnTo>
                  <a:lnTo>
                    <a:pt x="1711185" y="33007"/>
                  </a:lnTo>
                  <a:lnTo>
                    <a:pt x="1711185" y="27508"/>
                  </a:lnTo>
                  <a:close/>
                </a:path>
                <a:path w="1711325" h="775335">
                  <a:moveTo>
                    <a:pt x="1690979" y="0"/>
                  </a:moveTo>
                  <a:lnTo>
                    <a:pt x="27508" y="0"/>
                  </a:lnTo>
                  <a:lnTo>
                    <a:pt x="27508" y="27508"/>
                  </a:lnTo>
                  <a:lnTo>
                    <a:pt x="31394" y="31394"/>
                  </a:lnTo>
                  <a:lnTo>
                    <a:pt x="32423" y="30365"/>
                  </a:lnTo>
                  <a:lnTo>
                    <a:pt x="33007" y="28968"/>
                  </a:lnTo>
                  <a:lnTo>
                    <a:pt x="33007" y="27508"/>
                  </a:lnTo>
                  <a:lnTo>
                    <a:pt x="1711185" y="27508"/>
                  </a:lnTo>
                  <a:lnTo>
                    <a:pt x="1711185" y="20205"/>
                  </a:lnTo>
                  <a:lnTo>
                    <a:pt x="1708289" y="13220"/>
                  </a:lnTo>
                  <a:lnTo>
                    <a:pt x="1697977" y="2908"/>
                  </a:lnTo>
                  <a:lnTo>
                    <a:pt x="1690979" y="0"/>
                  </a:lnTo>
                  <a:close/>
                </a:path>
                <a:path w="1711325" h="775335">
                  <a:moveTo>
                    <a:pt x="1683689" y="27508"/>
                  </a:moveTo>
                  <a:lnTo>
                    <a:pt x="1678190" y="27508"/>
                  </a:lnTo>
                  <a:lnTo>
                    <a:pt x="1678190" y="28968"/>
                  </a:lnTo>
                  <a:lnTo>
                    <a:pt x="1678762" y="30365"/>
                  </a:lnTo>
                  <a:lnTo>
                    <a:pt x="1679803" y="31394"/>
                  </a:lnTo>
                  <a:lnTo>
                    <a:pt x="1683689" y="27508"/>
                  </a:lnTo>
                  <a:close/>
                </a:path>
              </a:pathLst>
            </a:custGeom>
            <a:solidFill>
              <a:srgbClr val="1E768C"/>
            </a:solidFill>
          </p:spPr>
          <p:txBody>
            <a:bodyPr wrap="square" lIns="0" tIns="0" rIns="0" bIns="0" rtlCol="0"/>
            <a:lstStyle/>
            <a:p/>
          </p:txBody>
        </p:sp>
      </p:grpSp>
      <p:sp>
        <p:nvSpPr>
          <p:cNvPr id="31" name="object 31"/>
          <p:cNvSpPr txBox="1"/>
          <p:nvPr/>
        </p:nvSpPr>
        <p:spPr>
          <a:xfrm>
            <a:off x="1901816" y="5050494"/>
            <a:ext cx="1656714" cy="720090"/>
          </a:xfrm>
          <a:prstGeom prst="rect">
            <a:avLst/>
          </a:prstGeom>
        </p:spPr>
        <p:txBody>
          <a:bodyPr vert="horz" wrap="square" lIns="0" tIns="111125" rIns="0" bIns="0" rtlCol="0">
            <a:spAutoFit/>
          </a:bodyPr>
          <a:lstStyle/>
          <a:p>
            <a:pPr marL="294005">
              <a:lnSpc>
                <a:spcPct val="100000"/>
              </a:lnSpc>
              <a:spcBef>
                <a:spcPts val="875"/>
              </a:spcBef>
            </a:pPr>
            <a:r>
              <a:rPr sz="2800" spc="-25" dirty="0">
                <a:solidFill>
                  <a:srgbClr val="FFFFFF"/>
                </a:solidFill>
                <a:latin typeface="黑体" panose="02010609060101010101" charset="-122"/>
                <a:cs typeface="黑体" panose="02010609060101010101" charset="-122"/>
              </a:rPr>
              <a:t>灰</a:t>
            </a:r>
            <a:r>
              <a:rPr sz="2800" spc="-35" dirty="0">
                <a:solidFill>
                  <a:srgbClr val="FFFFFF"/>
                </a:solidFill>
                <a:latin typeface="黑体" panose="02010609060101010101" charset="-122"/>
                <a:cs typeface="黑体" panose="02010609060101010101" charset="-122"/>
              </a:rPr>
              <a:t>度</a:t>
            </a:r>
            <a:r>
              <a:rPr sz="2800" spc="-50" dirty="0">
                <a:solidFill>
                  <a:srgbClr val="FFFFFF"/>
                </a:solidFill>
                <a:latin typeface="黑体" panose="02010609060101010101" charset="-122"/>
                <a:cs typeface="黑体" panose="02010609060101010101" charset="-122"/>
              </a:rPr>
              <a:t>力</a:t>
            </a:r>
            <a:endParaRPr sz="2800">
              <a:latin typeface="黑体" panose="02010609060101010101" charset="-122"/>
              <a:cs typeface="黑体" panose="02010609060101010101" charset="-122"/>
            </a:endParaRPr>
          </a:p>
        </p:txBody>
      </p:sp>
      <p:sp>
        <p:nvSpPr>
          <p:cNvPr id="32" name="object 32"/>
          <p:cNvSpPr/>
          <p:nvPr/>
        </p:nvSpPr>
        <p:spPr>
          <a:xfrm>
            <a:off x="3890535" y="2187634"/>
            <a:ext cx="3295650" cy="613410"/>
          </a:xfrm>
          <a:custGeom>
            <a:avLst/>
            <a:gdLst/>
            <a:ahLst/>
            <a:cxnLst/>
            <a:rect l="l" t="t" r="r" b="b"/>
            <a:pathLst>
              <a:path w="3295650" h="613410">
                <a:moveTo>
                  <a:pt x="3295358" y="20205"/>
                </a:moveTo>
                <a:lnTo>
                  <a:pt x="3292462" y="13220"/>
                </a:lnTo>
                <a:lnTo>
                  <a:pt x="3282150" y="2895"/>
                </a:lnTo>
                <a:lnTo>
                  <a:pt x="3275152" y="0"/>
                </a:lnTo>
                <a:lnTo>
                  <a:pt x="27508" y="0"/>
                </a:lnTo>
                <a:lnTo>
                  <a:pt x="20205" y="0"/>
                </a:lnTo>
                <a:lnTo>
                  <a:pt x="13220" y="2895"/>
                </a:lnTo>
                <a:lnTo>
                  <a:pt x="2895" y="13220"/>
                </a:lnTo>
                <a:lnTo>
                  <a:pt x="0" y="20205"/>
                </a:lnTo>
                <a:lnTo>
                  <a:pt x="0" y="592950"/>
                </a:lnTo>
                <a:lnTo>
                  <a:pt x="2895" y="599948"/>
                </a:lnTo>
                <a:lnTo>
                  <a:pt x="13220" y="610260"/>
                </a:lnTo>
                <a:lnTo>
                  <a:pt x="20205" y="613156"/>
                </a:lnTo>
                <a:lnTo>
                  <a:pt x="3275152" y="613156"/>
                </a:lnTo>
                <a:lnTo>
                  <a:pt x="3282150" y="610260"/>
                </a:lnTo>
                <a:lnTo>
                  <a:pt x="3292462" y="599948"/>
                </a:lnTo>
                <a:lnTo>
                  <a:pt x="3295358" y="592950"/>
                </a:lnTo>
                <a:lnTo>
                  <a:pt x="3295358" y="585660"/>
                </a:lnTo>
                <a:lnTo>
                  <a:pt x="3295358" y="580161"/>
                </a:lnTo>
                <a:lnTo>
                  <a:pt x="3295358" y="33007"/>
                </a:lnTo>
                <a:lnTo>
                  <a:pt x="3295358" y="27508"/>
                </a:lnTo>
                <a:lnTo>
                  <a:pt x="3295358" y="20205"/>
                </a:lnTo>
                <a:close/>
              </a:path>
            </a:pathLst>
          </a:custGeom>
          <a:solidFill>
            <a:srgbClr val="B5E9F4"/>
          </a:solidFill>
        </p:spPr>
        <p:txBody>
          <a:bodyPr wrap="square" lIns="0" tIns="0" rIns="0" bIns="0" rtlCol="0"/>
          <a:lstStyle/>
          <a:p/>
        </p:txBody>
      </p:sp>
      <p:sp>
        <p:nvSpPr>
          <p:cNvPr id="33" name="object 33"/>
          <p:cNvSpPr txBox="1"/>
          <p:nvPr/>
        </p:nvSpPr>
        <p:spPr>
          <a:xfrm>
            <a:off x="3918043" y="2215130"/>
            <a:ext cx="3240405" cy="558165"/>
          </a:xfrm>
          <a:prstGeom prst="rect">
            <a:avLst/>
          </a:prstGeom>
        </p:spPr>
        <p:txBody>
          <a:bodyPr vert="horz" wrap="square" lIns="0" tIns="31750" rIns="0" bIns="0" rtlCol="0">
            <a:spAutoFit/>
          </a:bodyPr>
          <a:lstStyle/>
          <a:p>
            <a:pPr marL="434340" marR="168910" indent="-342900">
              <a:lnSpc>
                <a:spcPts val="2060"/>
              </a:lnSpc>
              <a:spcBef>
                <a:spcPts val="250"/>
              </a:spcBef>
            </a:pPr>
            <a:r>
              <a:rPr sz="1800" dirty="0">
                <a:solidFill>
                  <a:srgbClr val="FF0000"/>
                </a:solidFill>
                <a:latin typeface="宋体" panose="02010600030101010101" pitchFamily="2" charset="-122"/>
                <a:cs typeface="宋体" panose="02010600030101010101" pitchFamily="2" charset="-122"/>
              </a:rPr>
              <a:t>强</a:t>
            </a:r>
            <a:r>
              <a:rPr sz="1800" spc="-5" dirty="0">
                <a:latin typeface="宋体" panose="02010600030101010101" pitchFamily="2" charset="-122"/>
                <a:cs typeface="宋体" panose="02010600030101010101" pitchFamily="2" charset="-122"/>
              </a:rPr>
              <a:t>，可在复杂及变化的环境中</a:t>
            </a:r>
            <a:r>
              <a:rPr sz="1800" spc="-15" dirty="0">
                <a:latin typeface="宋体" panose="02010600030101010101" pitchFamily="2" charset="-122"/>
                <a:cs typeface="宋体" panose="02010600030101010101" pitchFamily="2" charset="-122"/>
              </a:rPr>
              <a:t>识别目标</a:t>
            </a:r>
            <a:endParaRPr sz="1800">
              <a:latin typeface="宋体" panose="02010600030101010101" pitchFamily="2" charset="-122"/>
              <a:cs typeface="宋体" panose="02010600030101010101" pitchFamily="2" charset="-122"/>
            </a:endParaRPr>
          </a:p>
        </p:txBody>
      </p:sp>
      <p:sp>
        <p:nvSpPr>
          <p:cNvPr id="34" name="object 34"/>
          <p:cNvSpPr/>
          <p:nvPr/>
        </p:nvSpPr>
        <p:spPr>
          <a:xfrm>
            <a:off x="7304422" y="2160584"/>
            <a:ext cx="3049905" cy="613410"/>
          </a:xfrm>
          <a:custGeom>
            <a:avLst/>
            <a:gdLst/>
            <a:ahLst/>
            <a:cxnLst/>
            <a:rect l="l" t="t" r="r" b="b"/>
            <a:pathLst>
              <a:path w="3049904" h="613410">
                <a:moveTo>
                  <a:pt x="3049828" y="20205"/>
                </a:moveTo>
                <a:lnTo>
                  <a:pt x="3046933" y="13220"/>
                </a:lnTo>
                <a:lnTo>
                  <a:pt x="3036620" y="2895"/>
                </a:lnTo>
                <a:lnTo>
                  <a:pt x="3029623" y="0"/>
                </a:lnTo>
                <a:lnTo>
                  <a:pt x="27508" y="0"/>
                </a:lnTo>
                <a:lnTo>
                  <a:pt x="20205" y="0"/>
                </a:lnTo>
                <a:lnTo>
                  <a:pt x="13220" y="2895"/>
                </a:lnTo>
                <a:lnTo>
                  <a:pt x="2895" y="13220"/>
                </a:lnTo>
                <a:lnTo>
                  <a:pt x="0" y="20205"/>
                </a:lnTo>
                <a:lnTo>
                  <a:pt x="0" y="592950"/>
                </a:lnTo>
                <a:lnTo>
                  <a:pt x="2895" y="599948"/>
                </a:lnTo>
                <a:lnTo>
                  <a:pt x="13220" y="610260"/>
                </a:lnTo>
                <a:lnTo>
                  <a:pt x="20205" y="613156"/>
                </a:lnTo>
                <a:lnTo>
                  <a:pt x="3029623" y="613156"/>
                </a:lnTo>
                <a:lnTo>
                  <a:pt x="3036620" y="610260"/>
                </a:lnTo>
                <a:lnTo>
                  <a:pt x="3046933" y="599948"/>
                </a:lnTo>
                <a:lnTo>
                  <a:pt x="3049828" y="592950"/>
                </a:lnTo>
                <a:lnTo>
                  <a:pt x="3049828" y="585660"/>
                </a:lnTo>
                <a:lnTo>
                  <a:pt x="3049828" y="580161"/>
                </a:lnTo>
                <a:lnTo>
                  <a:pt x="3049828" y="33007"/>
                </a:lnTo>
                <a:lnTo>
                  <a:pt x="3049828" y="27508"/>
                </a:lnTo>
                <a:lnTo>
                  <a:pt x="3049828" y="20205"/>
                </a:lnTo>
                <a:close/>
              </a:path>
            </a:pathLst>
          </a:custGeom>
          <a:solidFill>
            <a:srgbClr val="B5E9F4"/>
          </a:solidFill>
        </p:spPr>
        <p:txBody>
          <a:bodyPr wrap="square" lIns="0" tIns="0" rIns="0" bIns="0" rtlCol="0"/>
          <a:lstStyle/>
          <a:p/>
        </p:txBody>
      </p:sp>
      <p:sp>
        <p:nvSpPr>
          <p:cNvPr id="35" name="object 35"/>
          <p:cNvSpPr txBox="1"/>
          <p:nvPr/>
        </p:nvSpPr>
        <p:spPr>
          <a:xfrm>
            <a:off x="7331930" y="2188092"/>
            <a:ext cx="2995295" cy="558165"/>
          </a:xfrm>
          <a:prstGeom prst="rect">
            <a:avLst/>
          </a:prstGeom>
        </p:spPr>
        <p:txBody>
          <a:bodyPr vert="horz" wrap="square" lIns="0" tIns="31750" rIns="0" bIns="0" rtlCol="0">
            <a:spAutoFit/>
          </a:bodyPr>
          <a:lstStyle/>
          <a:p>
            <a:pPr marL="433705" marR="152400" indent="-342900">
              <a:lnSpc>
                <a:spcPts val="2060"/>
              </a:lnSpc>
              <a:spcBef>
                <a:spcPts val="250"/>
              </a:spcBef>
            </a:pPr>
            <a:r>
              <a:rPr sz="1800" dirty="0">
                <a:solidFill>
                  <a:srgbClr val="FF0000"/>
                </a:solidFill>
                <a:latin typeface="宋体" panose="02010600030101010101" pitchFamily="2" charset="-122"/>
                <a:cs typeface="宋体" panose="02010600030101010101" pitchFamily="2" charset="-122"/>
              </a:rPr>
              <a:t>差</a:t>
            </a:r>
            <a:r>
              <a:rPr sz="1800" spc="-5" dirty="0">
                <a:latin typeface="宋体" panose="02010600030101010101" pitchFamily="2" charset="-122"/>
                <a:cs typeface="宋体" panose="02010600030101010101" pitchFamily="2" charset="-122"/>
              </a:rPr>
              <a:t>，容易受复杂背景及环境</a:t>
            </a:r>
            <a:r>
              <a:rPr sz="1800" spc="-10" dirty="0">
                <a:latin typeface="宋体" panose="02010600030101010101" pitchFamily="2" charset="-122"/>
                <a:cs typeface="宋体" panose="02010600030101010101" pitchFamily="2" charset="-122"/>
              </a:rPr>
              <a:t>变化的影响</a:t>
            </a:r>
            <a:endParaRPr sz="1800">
              <a:latin typeface="宋体" panose="02010600030101010101" pitchFamily="2" charset="-122"/>
              <a:cs typeface="宋体" panose="02010600030101010101" pitchFamily="2" charset="-122"/>
            </a:endParaRPr>
          </a:p>
        </p:txBody>
      </p:sp>
      <p:sp>
        <p:nvSpPr>
          <p:cNvPr id="36" name="object 36"/>
          <p:cNvSpPr/>
          <p:nvPr/>
        </p:nvSpPr>
        <p:spPr>
          <a:xfrm>
            <a:off x="3856423" y="2934763"/>
            <a:ext cx="3295650" cy="775335"/>
          </a:xfrm>
          <a:custGeom>
            <a:avLst/>
            <a:gdLst/>
            <a:ahLst/>
            <a:cxnLst/>
            <a:rect l="l" t="t" r="r" b="b"/>
            <a:pathLst>
              <a:path w="3295650" h="775335">
                <a:moveTo>
                  <a:pt x="3295358" y="20205"/>
                </a:moveTo>
                <a:lnTo>
                  <a:pt x="3292462" y="13220"/>
                </a:lnTo>
                <a:lnTo>
                  <a:pt x="3282150" y="2895"/>
                </a:lnTo>
                <a:lnTo>
                  <a:pt x="3275152" y="0"/>
                </a:lnTo>
                <a:lnTo>
                  <a:pt x="27508" y="0"/>
                </a:lnTo>
                <a:lnTo>
                  <a:pt x="20205" y="0"/>
                </a:lnTo>
                <a:lnTo>
                  <a:pt x="13220" y="2895"/>
                </a:lnTo>
                <a:lnTo>
                  <a:pt x="2895" y="13220"/>
                </a:lnTo>
                <a:lnTo>
                  <a:pt x="0" y="20205"/>
                </a:lnTo>
                <a:lnTo>
                  <a:pt x="0" y="754875"/>
                </a:lnTo>
                <a:lnTo>
                  <a:pt x="2895" y="761873"/>
                </a:lnTo>
                <a:lnTo>
                  <a:pt x="13220" y="772185"/>
                </a:lnTo>
                <a:lnTo>
                  <a:pt x="20205" y="775081"/>
                </a:lnTo>
                <a:lnTo>
                  <a:pt x="3275152" y="775081"/>
                </a:lnTo>
                <a:lnTo>
                  <a:pt x="3282150" y="772185"/>
                </a:lnTo>
                <a:lnTo>
                  <a:pt x="3292462" y="761873"/>
                </a:lnTo>
                <a:lnTo>
                  <a:pt x="3295358" y="754875"/>
                </a:lnTo>
                <a:lnTo>
                  <a:pt x="3295358" y="747585"/>
                </a:lnTo>
                <a:lnTo>
                  <a:pt x="3295358" y="742086"/>
                </a:lnTo>
                <a:lnTo>
                  <a:pt x="3295358" y="33007"/>
                </a:lnTo>
                <a:lnTo>
                  <a:pt x="3295358" y="27508"/>
                </a:lnTo>
                <a:lnTo>
                  <a:pt x="3295358" y="20205"/>
                </a:lnTo>
                <a:close/>
              </a:path>
            </a:pathLst>
          </a:custGeom>
          <a:solidFill>
            <a:srgbClr val="B5E9F4"/>
          </a:solidFill>
        </p:spPr>
        <p:txBody>
          <a:bodyPr wrap="square" lIns="0" tIns="0" rIns="0" bIns="0" rtlCol="0"/>
          <a:lstStyle/>
          <a:p/>
        </p:txBody>
      </p:sp>
      <p:sp>
        <p:nvSpPr>
          <p:cNvPr id="37" name="object 37"/>
          <p:cNvSpPr txBox="1"/>
          <p:nvPr/>
        </p:nvSpPr>
        <p:spPr>
          <a:xfrm>
            <a:off x="3962668" y="2905746"/>
            <a:ext cx="29972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宋体" panose="02010600030101010101" pitchFamily="2" charset="-122"/>
                <a:cs typeface="宋体" panose="02010600030101010101" pitchFamily="2" charset="-122"/>
              </a:rPr>
              <a:t>具有高级智能</a:t>
            </a:r>
            <a:r>
              <a:rPr sz="1800" spc="-10" dirty="0">
                <a:latin typeface="宋体" panose="02010600030101010101" pitchFamily="2" charset="-122"/>
                <a:cs typeface="宋体" panose="02010600030101010101" pitchFamily="2" charset="-122"/>
              </a:rPr>
              <a:t>，可运用逻辑分</a:t>
            </a:r>
            <a:endParaRPr sz="1800">
              <a:latin typeface="宋体" panose="02010600030101010101" pitchFamily="2" charset="-122"/>
              <a:cs typeface="宋体" panose="02010600030101010101" pitchFamily="2" charset="-122"/>
            </a:endParaRPr>
          </a:p>
        </p:txBody>
      </p:sp>
      <p:sp>
        <p:nvSpPr>
          <p:cNvPr id="38" name="object 38"/>
          <p:cNvSpPr txBox="1"/>
          <p:nvPr/>
        </p:nvSpPr>
        <p:spPr>
          <a:xfrm>
            <a:off x="3962668" y="3180066"/>
            <a:ext cx="32258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宋体" panose="02010600030101010101" pitchFamily="2" charset="-122"/>
                <a:cs typeface="宋体" panose="02010600030101010101" pitchFamily="2" charset="-122"/>
              </a:rPr>
              <a:t>析及推理能力识别变化的目标，</a:t>
            </a:r>
            <a:endParaRPr sz="1800">
              <a:latin typeface="宋体" panose="02010600030101010101" pitchFamily="2" charset="-122"/>
              <a:cs typeface="宋体" panose="02010600030101010101" pitchFamily="2" charset="-122"/>
            </a:endParaRPr>
          </a:p>
        </p:txBody>
      </p:sp>
      <p:sp>
        <p:nvSpPr>
          <p:cNvPr id="39" name="object 39"/>
          <p:cNvSpPr txBox="1"/>
          <p:nvPr/>
        </p:nvSpPr>
        <p:spPr>
          <a:xfrm>
            <a:off x="3962668" y="3442270"/>
            <a:ext cx="139700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宋体" panose="02010600030101010101" pitchFamily="2" charset="-122"/>
                <a:cs typeface="宋体" panose="02010600030101010101" pitchFamily="2" charset="-122"/>
              </a:rPr>
              <a:t>并能总结规律</a:t>
            </a:r>
            <a:endParaRPr sz="1800">
              <a:latin typeface="宋体" panose="02010600030101010101" pitchFamily="2" charset="-122"/>
              <a:cs typeface="宋体" panose="02010600030101010101" pitchFamily="2" charset="-122"/>
            </a:endParaRPr>
          </a:p>
        </p:txBody>
      </p:sp>
      <p:sp>
        <p:nvSpPr>
          <p:cNvPr id="40" name="object 40"/>
          <p:cNvSpPr/>
          <p:nvPr/>
        </p:nvSpPr>
        <p:spPr>
          <a:xfrm>
            <a:off x="7304422" y="2934763"/>
            <a:ext cx="3049905" cy="775335"/>
          </a:xfrm>
          <a:custGeom>
            <a:avLst/>
            <a:gdLst/>
            <a:ahLst/>
            <a:cxnLst/>
            <a:rect l="l" t="t" r="r" b="b"/>
            <a:pathLst>
              <a:path w="3049904" h="775335">
                <a:moveTo>
                  <a:pt x="3049828" y="20205"/>
                </a:moveTo>
                <a:lnTo>
                  <a:pt x="3046933" y="13220"/>
                </a:lnTo>
                <a:lnTo>
                  <a:pt x="3036620" y="2895"/>
                </a:lnTo>
                <a:lnTo>
                  <a:pt x="3029623" y="0"/>
                </a:lnTo>
                <a:lnTo>
                  <a:pt x="27508" y="0"/>
                </a:lnTo>
                <a:lnTo>
                  <a:pt x="20205" y="0"/>
                </a:lnTo>
                <a:lnTo>
                  <a:pt x="13220" y="2895"/>
                </a:lnTo>
                <a:lnTo>
                  <a:pt x="2895" y="13220"/>
                </a:lnTo>
                <a:lnTo>
                  <a:pt x="0" y="20205"/>
                </a:lnTo>
                <a:lnTo>
                  <a:pt x="0" y="754875"/>
                </a:lnTo>
                <a:lnTo>
                  <a:pt x="2895" y="761873"/>
                </a:lnTo>
                <a:lnTo>
                  <a:pt x="13220" y="772185"/>
                </a:lnTo>
                <a:lnTo>
                  <a:pt x="20205" y="775081"/>
                </a:lnTo>
                <a:lnTo>
                  <a:pt x="3029623" y="775081"/>
                </a:lnTo>
                <a:lnTo>
                  <a:pt x="3036620" y="772185"/>
                </a:lnTo>
                <a:lnTo>
                  <a:pt x="3046933" y="761873"/>
                </a:lnTo>
                <a:lnTo>
                  <a:pt x="3049828" y="754875"/>
                </a:lnTo>
                <a:lnTo>
                  <a:pt x="3049828" y="747585"/>
                </a:lnTo>
                <a:lnTo>
                  <a:pt x="3049828" y="742086"/>
                </a:lnTo>
                <a:lnTo>
                  <a:pt x="3049828" y="33007"/>
                </a:lnTo>
                <a:lnTo>
                  <a:pt x="3049828" y="27508"/>
                </a:lnTo>
                <a:lnTo>
                  <a:pt x="3049828" y="20205"/>
                </a:lnTo>
                <a:close/>
              </a:path>
            </a:pathLst>
          </a:custGeom>
          <a:solidFill>
            <a:srgbClr val="B5E9F4"/>
          </a:solidFill>
        </p:spPr>
        <p:txBody>
          <a:bodyPr wrap="square" lIns="0" tIns="0" rIns="0" bIns="0" rtlCol="0"/>
          <a:lstStyle/>
          <a:p/>
        </p:txBody>
      </p:sp>
      <p:sp>
        <p:nvSpPr>
          <p:cNvPr id="41" name="object 41"/>
          <p:cNvSpPr txBox="1"/>
          <p:nvPr/>
        </p:nvSpPr>
        <p:spPr>
          <a:xfrm>
            <a:off x="7331930" y="2962271"/>
            <a:ext cx="2995295" cy="720090"/>
          </a:xfrm>
          <a:prstGeom prst="rect">
            <a:avLst/>
          </a:prstGeom>
        </p:spPr>
        <p:txBody>
          <a:bodyPr vert="horz" wrap="square" lIns="0" tIns="0" rIns="0" bIns="0" rtlCol="0">
            <a:spAutoFit/>
          </a:bodyPr>
          <a:lstStyle/>
          <a:p>
            <a:pPr marL="90805">
              <a:lnSpc>
                <a:spcPts val="1815"/>
              </a:lnSpc>
            </a:pPr>
            <a:r>
              <a:rPr sz="1800" spc="-5" dirty="0">
                <a:latin typeface="宋体" panose="02010600030101010101" pitchFamily="2" charset="-122"/>
                <a:cs typeface="宋体" panose="02010600030101010101" pitchFamily="2" charset="-122"/>
              </a:rPr>
              <a:t>虽然可利用人工智能及神经</a:t>
            </a:r>
            <a:endParaRPr sz="1800">
              <a:latin typeface="宋体" panose="02010600030101010101" pitchFamily="2" charset="-122"/>
              <a:cs typeface="宋体" panose="02010600030101010101" pitchFamily="2" charset="-122"/>
            </a:endParaRPr>
          </a:p>
          <a:p>
            <a:pPr marL="90805" marR="152400">
              <a:lnSpc>
                <a:spcPts val="2060"/>
              </a:lnSpc>
            </a:pPr>
            <a:r>
              <a:rPr sz="1800" dirty="0">
                <a:latin typeface="宋体" panose="02010600030101010101" pitchFamily="2" charset="-122"/>
                <a:cs typeface="宋体" panose="02010600030101010101" pitchFamily="2" charset="-122"/>
              </a:rPr>
              <a:t>网络技术，但</a:t>
            </a:r>
            <a:r>
              <a:rPr sz="1800" dirty="0">
                <a:solidFill>
                  <a:srgbClr val="FF0000"/>
                </a:solidFill>
                <a:latin typeface="宋体" panose="02010600030101010101" pitchFamily="2" charset="-122"/>
                <a:cs typeface="宋体" panose="02010600030101010101" pitchFamily="2" charset="-122"/>
              </a:rPr>
              <a:t>智能很差</a:t>
            </a:r>
            <a:r>
              <a:rPr sz="1800" spc="-25" dirty="0">
                <a:latin typeface="宋体" panose="02010600030101010101" pitchFamily="2" charset="-122"/>
                <a:cs typeface="宋体" panose="02010600030101010101" pitchFamily="2" charset="-122"/>
              </a:rPr>
              <a:t>，不</a:t>
            </a:r>
            <a:r>
              <a:rPr sz="1800" spc="-5" dirty="0">
                <a:latin typeface="宋体" panose="02010600030101010101" pitchFamily="2" charset="-122"/>
                <a:cs typeface="宋体" panose="02010600030101010101" pitchFamily="2" charset="-122"/>
              </a:rPr>
              <a:t>能很好地识别变化的目标</a:t>
            </a:r>
            <a:endParaRPr sz="1800">
              <a:latin typeface="宋体" panose="02010600030101010101" pitchFamily="2" charset="-122"/>
              <a:cs typeface="宋体" panose="02010600030101010101" pitchFamily="2" charset="-122"/>
            </a:endParaRPr>
          </a:p>
        </p:txBody>
      </p:sp>
      <p:sp>
        <p:nvSpPr>
          <p:cNvPr id="42" name="object 42"/>
          <p:cNvSpPr/>
          <p:nvPr/>
        </p:nvSpPr>
        <p:spPr>
          <a:xfrm>
            <a:off x="3822882" y="3857418"/>
            <a:ext cx="3295650" cy="775335"/>
          </a:xfrm>
          <a:custGeom>
            <a:avLst/>
            <a:gdLst/>
            <a:ahLst/>
            <a:cxnLst/>
            <a:rect l="l" t="t" r="r" b="b"/>
            <a:pathLst>
              <a:path w="3295650" h="775335">
                <a:moveTo>
                  <a:pt x="3295358" y="20205"/>
                </a:moveTo>
                <a:lnTo>
                  <a:pt x="3292462" y="13220"/>
                </a:lnTo>
                <a:lnTo>
                  <a:pt x="3282150" y="2895"/>
                </a:lnTo>
                <a:lnTo>
                  <a:pt x="3275152" y="0"/>
                </a:lnTo>
                <a:lnTo>
                  <a:pt x="27508" y="0"/>
                </a:lnTo>
                <a:lnTo>
                  <a:pt x="20205" y="0"/>
                </a:lnTo>
                <a:lnTo>
                  <a:pt x="13220" y="2895"/>
                </a:lnTo>
                <a:lnTo>
                  <a:pt x="2895" y="13220"/>
                </a:lnTo>
                <a:lnTo>
                  <a:pt x="0" y="20205"/>
                </a:lnTo>
                <a:lnTo>
                  <a:pt x="0" y="754875"/>
                </a:lnTo>
                <a:lnTo>
                  <a:pt x="2895" y="761873"/>
                </a:lnTo>
                <a:lnTo>
                  <a:pt x="13220" y="772185"/>
                </a:lnTo>
                <a:lnTo>
                  <a:pt x="20205" y="775081"/>
                </a:lnTo>
                <a:lnTo>
                  <a:pt x="3275152" y="775081"/>
                </a:lnTo>
                <a:lnTo>
                  <a:pt x="3282150" y="772185"/>
                </a:lnTo>
                <a:lnTo>
                  <a:pt x="3292462" y="761873"/>
                </a:lnTo>
                <a:lnTo>
                  <a:pt x="3295358" y="754875"/>
                </a:lnTo>
                <a:lnTo>
                  <a:pt x="3295358" y="747585"/>
                </a:lnTo>
                <a:lnTo>
                  <a:pt x="3295358" y="742086"/>
                </a:lnTo>
                <a:lnTo>
                  <a:pt x="3295358" y="33007"/>
                </a:lnTo>
                <a:lnTo>
                  <a:pt x="3295358" y="27508"/>
                </a:lnTo>
                <a:lnTo>
                  <a:pt x="3295358" y="20205"/>
                </a:lnTo>
                <a:close/>
              </a:path>
            </a:pathLst>
          </a:custGeom>
          <a:solidFill>
            <a:srgbClr val="B5E9F4"/>
          </a:solidFill>
        </p:spPr>
        <p:txBody>
          <a:bodyPr wrap="square" lIns="0" tIns="0" rIns="0" bIns="0" rtlCol="0"/>
          <a:lstStyle/>
          <a:p/>
        </p:txBody>
      </p:sp>
      <p:sp>
        <p:nvSpPr>
          <p:cNvPr id="43" name="object 43"/>
          <p:cNvSpPr txBox="1"/>
          <p:nvPr/>
        </p:nvSpPr>
        <p:spPr>
          <a:xfrm>
            <a:off x="3850390" y="3884926"/>
            <a:ext cx="3240405" cy="720090"/>
          </a:xfrm>
          <a:prstGeom prst="rect">
            <a:avLst/>
          </a:prstGeom>
        </p:spPr>
        <p:txBody>
          <a:bodyPr vert="horz" wrap="square" lIns="0" tIns="112395" rIns="0" bIns="0" rtlCol="0">
            <a:spAutoFit/>
          </a:bodyPr>
          <a:lstStyle/>
          <a:p>
            <a:pPr marL="91440" marR="168910">
              <a:lnSpc>
                <a:spcPts val="2060"/>
              </a:lnSpc>
              <a:spcBef>
                <a:spcPts val="885"/>
              </a:spcBef>
            </a:pPr>
            <a:r>
              <a:rPr sz="1800" spc="-5" dirty="0">
                <a:latin typeface="宋体" panose="02010600030101010101" pitchFamily="2" charset="-122"/>
                <a:cs typeface="宋体" panose="02010600030101010101" pitchFamily="2" charset="-122"/>
              </a:rPr>
              <a:t>对色彩的分辨能力强，但容易</a:t>
            </a:r>
            <a:r>
              <a:rPr sz="1800" dirty="0">
                <a:latin typeface="宋体" panose="02010600030101010101" pitchFamily="2" charset="-122"/>
                <a:cs typeface="宋体" panose="02010600030101010101" pitchFamily="2" charset="-122"/>
              </a:rPr>
              <a:t>受人的心理影响，</a:t>
            </a:r>
            <a:r>
              <a:rPr sz="1800" spc="-15" dirty="0">
                <a:solidFill>
                  <a:srgbClr val="FF0000"/>
                </a:solidFill>
                <a:latin typeface="宋体" panose="02010600030101010101" pitchFamily="2" charset="-122"/>
                <a:cs typeface="宋体" panose="02010600030101010101" pitchFamily="2" charset="-122"/>
              </a:rPr>
              <a:t>不能量化</a:t>
            </a:r>
            <a:endParaRPr sz="1800">
              <a:latin typeface="宋体" panose="02010600030101010101" pitchFamily="2" charset="-122"/>
              <a:cs typeface="宋体" panose="02010600030101010101" pitchFamily="2" charset="-122"/>
            </a:endParaRPr>
          </a:p>
        </p:txBody>
      </p:sp>
      <p:sp>
        <p:nvSpPr>
          <p:cNvPr id="44" name="object 44"/>
          <p:cNvSpPr/>
          <p:nvPr/>
        </p:nvSpPr>
        <p:spPr>
          <a:xfrm>
            <a:off x="7325669" y="3857418"/>
            <a:ext cx="3049905" cy="1004569"/>
          </a:xfrm>
          <a:custGeom>
            <a:avLst/>
            <a:gdLst/>
            <a:ahLst/>
            <a:cxnLst/>
            <a:rect l="l" t="t" r="r" b="b"/>
            <a:pathLst>
              <a:path w="3049904" h="1004570">
                <a:moveTo>
                  <a:pt x="3049828" y="20205"/>
                </a:moveTo>
                <a:lnTo>
                  <a:pt x="3046933" y="13220"/>
                </a:lnTo>
                <a:lnTo>
                  <a:pt x="3036620" y="2895"/>
                </a:lnTo>
                <a:lnTo>
                  <a:pt x="3029623" y="0"/>
                </a:lnTo>
                <a:lnTo>
                  <a:pt x="27508" y="0"/>
                </a:lnTo>
                <a:lnTo>
                  <a:pt x="20205" y="0"/>
                </a:lnTo>
                <a:lnTo>
                  <a:pt x="13220" y="2895"/>
                </a:lnTo>
                <a:lnTo>
                  <a:pt x="2895" y="13220"/>
                </a:lnTo>
                <a:lnTo>
                  <a:pt x="0" y="20205"/>
                </a:lnTo>
                <a:lnTo>
                  <a:pt x="0" y="984351"/>
                </a:lnTo>
                <a:lnTo>
                  <a:pt x="2895" y="991349"/>
                </a:lnTo>
                <a:lnTo>
                  <a:pt x="13220" y="1001661"/>
                </a:lnTo>
                <a:lnTo>
                  <a:pt x="20205" y="1004557"/>
                </a:lnTo>
                <a:lnTo>
                  <a:pt x="3029623" y="1004557"/>
                </a:lnTo>
                <a:lnTo>
                  <a:pt x="3036620" y="1001661"/>
                </a:lnTo>
                <a:lnTo>
                  <a:pt x="3046933" y="991349"/>
                </a:lnTo>
                <a:lnTo>
                  <a:pt x="3049828" y="984351"/>
                </a:lnTo>
                <a:lnTo>
                  <a:pt x="3049828" y="977049"/>
                </a:lnTo>
                <a:lnTo>
                  <a:pt x="3049828" y="971550"/>
                </a:lnTo>
                <a:lnTo>
                  <a:pt x="3049828" y="33007"/>
                </a:lnTo>
                <a:lnTo>
                  <a:pt x="3049828" y="27508"/>
                </a:lnTo>
                <a:lnTo>
                  <a:pt x="3049828" y="20205"/>
                </a:lnTo>
                <a:close/>
              </a:path>
            </a:pathLst>
          </a:custGeom>
          <a:solidFill>
            <a:srgbClr val="B5E9F4"/>
          </a:solidFill>
        </p:spPr>
        <p:txBody>
          <a:bodyPr wrap="square" lIns="0" tIns="0" rIns="0" bIns="0" rtlCol="0"/>
          <a:lstStyle/>
          <a:p/>
        </p:txBody>
      </p:sp>
      <p:sp>
        <p:nvSpPr>
          <p:cNvPr id="45" name="object 45"/>
          <p:cNvSpPr txBox="1"/>
          <p:nvPr/>
        </p:nvSpPr>
        <p:spPr>
          <a:xfrm>
            <a:off x="7431918" y="3805978"/>
            <a:ext cx="2768600" cy="1110615"/>
          </a:xfrm>
          <a:prstGeom prst="rect">
            <a:avLst/>
          </a:prstGeom>
        </p:spPr>
        <p:txBody>
          <a:bodyPr vert="horz" wrap="square" lIns="0" tIns="16510" rIns="0" bIns="0" rtlCol="0">
            <a:spAutoFit/>
          </a:bodyPr>
          <a:lstStyle/>
          <a:p>
            <a:pPr marL="12700" marR="5080" algn="just">
              <a:lnSpc>
                <a:spcPct val="99000"/>
              </a:lnSpc>
              <a:spcBef>
                <a:spcPts val="130"/>
              </a:spcBef>
            </a:pPr>
            <a:r>
              <a:rPr sz="1800" spc="-5" dirty="0">
                <a:latin typeface="宋体" panose="02010600030101010101" pitchFamily="2" charset="-122"/>
                <a:cs typeface="宋体" panose="02010600030101010101" pitchFamily="2" charset="-122"/>
              </a:rPr>
              <a:t>受硬件条件的制约，目前一般的图像采集系统对色彩的</a:t>
            </a:r>
            <a:r>
              <a:rPr sz="1800" dirty="0">
                <a:solidFill>
                  <a:srgbClr val="FF0000"/>
                </a:solidFill>
                <a:latin typeface="宋体" panose="02010600030101010101" pitchFamily="2" charset="-122"/>
                <a:cs typeface="宋体" panose="02010600030101010101" pitchFamily="2" charset="-122"/>
              </a:rPr>
              <a:t>分辨能力较差</a:t>
            </a:r>
            <a:r>
              <a:rPr sz="1800" dirty="0">
                <a:latin typeface="宋体" panose="02010600030101010101" pitchFamily="2" charset="-122"/>
                <a:cs typeface="宋体" panose="02010600030101010101" pitchFamily="2" charset="-122"/>
              </a:rPr>
              <a:t>，但具有</a:t>
            </a:r>
            <a:r>
              <a:rPr sz="1800" spc="-25" dirty="0">
                <a:solidFill>
                  <a:srgbClr val="FF0000"/>
                </a:solidFill>
                <a:latin typeface="宋体" panose="02010600030101010101" pitchFamily="2" charset="-122"/>
                <a:cs typeface="宋体" panose="02010600030101010101" pitchFamily="2" charset="-122"/>
              </a:rPr>
              <a:t>可量</a:t>
            </a:r>
            <a:r>
              <a:rPr sz="1800" dirty="0">
                <a:solidFill>
                  <a:srgbClr val="FF0000"/>
                </a:solidFill>
                <a:latin typeface="宋体" panose="02010600030101010101" pitchFamily="2" charset="-122"/>
                <a:cs typeface="宋体" panose="02010600030101010101" pitchFamily="2" charset="-122"/>
              </a:rPr>
              <a:t>化</a:t>
            </a:r>
            <a:r>
              <a:rPr sz="1800" spc="-20" dirty="0">
                <a:latin typeface="宋体" panose="02010600030101010101" pitchFamily="2" charset="-122"/>
                <a:cs typeface="宋体" panose="02010600030101010101" pitchFamily="2" charset="-122"/>
              </a:rPr>
              <a:t>的优点</a:t>
            </a:r>
            <a:endParaRPr sz="1800">
              <a:latin typeface="宋体" panose="02010600030101010101" pitchFamily="2" charset="-122"/>
              <a:cs typeface="宋体" panose="02010600030101010101" pitchFamily="2" charset="-122"/>
            </a:endParaRPr>
          </a:p>
        </p:txBody>
      </p:sp>
      <p:sp>
        <p:nvSpPr>
          <p:cNvPr id="46" name="object 46"/>
          <p:cNvSpPr/>
          <p:nvPr/>
        </p:nvSpPr>
        <p:spPr>
          <a:xfrm>
            <a:off x="3822882" y="5022999"/>
            <a:ext cx="3295650" cy="775335"/>
          </a:xfrm>
          <a:custGeom>
            <a:avLst/>
            <a:gdLst/>
            <a:ahLst/>
            <a:cxnLst/>
            <a:rect l="l" t="t" r="r" b="b"/>
            <a:pathLst>
              <a:path w="3295650" h="775335">
                <a:moveTo>
                  <a:pt x="3295358" y="20205"/>
                </a:moveTo>
                <a:lnTo>
                  <a:pt x="3292462" y="13220"/>
                </a:lnTo>
                <a:lnTo>
                  <a:pt x="3282150" y="2895"/>
                </a:lnTo>
                <a:lnTo>
                  <a:pt x="3275152" y="0"/>
                </a:lnTo>
                <a:lnTo>
                  <a:pt x="27508" y="0"/>
                </a:lnTo>
                <a:lnTo>
                  <a:pt x="20205" y="0"/>
                </a:lnTo>
                <a:lnTo>
                  <a:pt x="13220" y="2895"/>
                </a:lnTo>
                <a:lnTo>
                  <a:pt x="2895" y="13220"/>
                </a:lnTo>
                <a:lnTo>
                  <a:pt x="0" y="20205"/>
                </a:lnTo>
                <a:lnTo>
                  <a:pt x="0" y="754875"/>
                </a:lnTo>
                <a:lnTo>
                  <a:pt x="2895" y="761873"/>
                </a:lnTo>
                <a:lnTo>
                  <a:pt x="13220" y="772185"/>
                </a:lnTo>
                <a:lnTo>
                  <a:pt x="20205" y="775081"/>
                </a:lnTo>
                <a:lnTo>
                  <a:pt x="3275152" y="775081"/>
                </a:lnTo>
                <a:lnTo>
                  <a:pt x="3282150" y="772185"/>
                </a:lnTo>
                <a:lnTo>
                  <a:pt x="3292462" y="761873"/>
                </a:lnTo>
                <a:lnTo>
                  <a:pt x="3295358" y="754875"/>
                </a:lnTo>
                <a:lnTo>
                  <a:pt x="3295358" y="747585"/>
                </a:lnTo>
                <a:lnTo>
                  <a:pt x="3295358" y="742086"/>
                </a:lnTo>
                <a:lnTo>
                  <a:pt x="3295358" y="33007"/>
                </a:lnTo>
                <a:lnTo>
                  <a:pt x="3295358" y="27508"/>
                </a:lnTo>
                <a:lnTo>
                  <a:pt x="3295358" y="20205"/>
                </a:lnTo>
                <a:close/>
              </a:path>
            </a:pathLst>
          </a:custGeom>
          <a:solidFill>
            <a:srgbClr val="B5E9F4"/>
          </a:solidFill>
        </p:spPr>
        <p:txBody>
          <a:bodyPr wrap="square" lIns="0" tIns="0" rIns="0" bIns="0" rtlCol="0"/>
          <a:lstStyle/>
          <a:p/>
        </p:txBody>
      </p:sp>
      <p:sp>
        <p:nvSpPr>
          <p:cNvPr id="47" name="object 47"/>
          <p:cNvSpPr txBox="1"/>
          <p:nvPr/>
        </p:nvSpPr>
        <p:spPr>
          <a:xfrm>
            <a:off x="3850390" y="5050494"/>
            <a:ext cx="3240405" cy="720090"/>
          </a:xfrm>
          <a:prstGeom prst="rect">
            <a:avLst/>
          </a:prstGeom>
        </p:spPr>
        <p:txBody>
          <a:bodyPr vert="horz" wrap="square" lIns="0" tIns="217804" rIns="0" bIns="0" rtlCol="0">
            <a:spAutoFit/>
          </a:bodyPr>
          <a:lstStyle/>
          <a:p>
            <a:pPr marL="91440">
              <a:lnSpc>
                <a:spcPct val="100000"/>
              </a:lnSpc>
              <a:spcBef>
                <a:spcPts val="1715"/>
              </a:spcBef>
            </a:pPr>
            <a:r>
              <a:rPr sz="1800" dirty="0">
                <a:solidFill>
                  <a:srgbClr val="FF0000"/>
                </a:solidFill>
                <a:latin typeface="宋体" panose="02010600030101010101" pitchFamily="2" charset="-122"/>
                <a:cs typeface="宋体" panose="02010600030101010101" pitchFamily="2" charset="-122"/>
              </a:rPr>
              <a:t>差</a:t>
            </a:r>
            <a:r>
              <a:rPr sz="1800" dirty="0">
                <a:latin typeface="宋体" panose="02010600030101010101" pitchFamily="2" charset="-122"/>
                <a:cs typeface="宋体" panose="02010600030101010101" pitchFamily="2" charset="-122"/>
              </a:rPr>
              <a:t>，一般只能分辨</a:t>
            </a:r>
            <a:r>
              <a:rPr sz="1800" dirty="0">
                <a:latin typeface="Times New Roman" panose="02020603050405020304"/>
                <a:cs typeface="Times New Roman" panose="02020603050405020304"/>
              </a:rPr>
              <a:t>64</a:t>
            </a:r>
            <a:r>
              <a:rPr sz="1800" spc="-15" dirty="0">
                <a:latin typeface="宋体" panose="02010600030101010101" pitchFamily="2" charset="-122"/>
                <a:cs typeface="宋体" panose="02010600030101010101" pitchFamily="2" charset="-122"/>
              </a:rPr>
              <a:t>个灰度级</a:t>
            </a:r>
            <a:endParaRPr sz="1800">
              <a:latin typeface="宋体" panose="02010600030101010101" pitchFamily="2" charset="-122"/>
              <a:cs typeface="宋体" panose="02010600030101010101" pitchFamily="2" charset="-122"/>
            </a:endParaRPr>
          </a:p>
        </p:txBody>
      </p:sp>
      <p:sp>
        <p:nvSpPr>
          <p:cNvPr id="48" name="object 7"/>
          <p:cNvSpPr txBox="1"/>
          <p:nvPr/>
        </p:nvSpPr>
        <p:spPr>
          <a:xfrm>
            <a:off x="539546" y="1484782"/>
            <a:ext cx="1656714" cy="504190"/>
          </a:xfrm>
          <a:prstGeom prst="rect">
            <a:avLst/>
          </a:prstGeom>
        </p:spPr>
        <p:txBody>
          <a:bodyPr vert="horz" wrap="square" lIns="0" tIns="3175" rIns="0" bIns="0" rtlCol="0">
            <a:spAutoFit/>
          </a:bodyPr>
          <a:lstStyle/>
          <a:p>
            <a:pPr marL="472440">
              <a:lnSpc>
                <a:spcPct val="100000"/>
              </a:lnSpc>
              <a:spcBef>
                <a:spcPts val="25"/>
              </a:spcBef>
            </a:pPr>
            <a:r>
              <a:rPr sz="2800" spc="-25" dirty="0">
                <a:solidFill>
                  <a:srgbClr val="FFFFFF"/>
                </a:solidFill>
                <a:latin typeface="黑体" panose="02010609060101010101" charset="-122"/>
                <a:cs typeface="黑体" panose="02010609060101010101" charset="-122"/>
              </a:rPr>
              <a:t>特</a:t>
            </a:r>
            <a:r>
              <a:rPr sz="2800" spc="-50" dirty="0">
                <a:solidFill>
                  <a:srgbClr val="FFFFFF"/>
                </a:solidFill>
                <a:latin typeface="黑体" panose="02010609060101010101" charset="-122"/>
                <a:cs typeface="黑体" panose="02010609060101010101" charset="-122"/>
              </a:rPr>
              <a:t>性</a:t>
            </a:r>
            <a:endParaRPr sz="2800" dirty="0">
              <a:latin typeface="黑体" panose="02010609060101010101" charset="-122"/>
              <a:cs typeface="黑体" panose="02010609060101010101" charset="-122"/>
            </a:endParaRPr>
          </a:p>
        </p:txBody>
      </p:sp>
      <p:grpSp>
        <p:nvGrpSpPr>
          <p:cNvPr id="52" name="object 16"/>
          <p:cNvGrpSpPr/>
          <p:nvPr/>
        </p:nvGrpSpPr>
        <p:grpSpPr>
          <a:xfrm>
            <a:off x="1897265" y="1440503"/>
            <a:ext cx="1711325" cy="559435"/>
            <a:chOff x="512047" y="2177359"/>
            <a:chExt cx="1711325" cy="559435"/>
          </a:xfrm>
        </p:grpSpPr>
        <p:sp>
          <p:nvSpPr>
            <p:cNvPr id="53" name="object 17"/>
            <p:cNvSpPr/>
            <p:nvPr/>
          </p:nvSpPr>
          <p:spPr>
            <a:xfrm>
              <a:off x="539546" y="2204859"/>
              <a:ext cx="1656714" cy="504190"/>
            </a:xfrm>
            <a:custGeom>
              <a:avLst/>
              <a:gdLst/>
              <a:ahLst/>
              <a:cxnLst/>
              <a:rect l="l" t="t" r="r" b="b"/>
              <a:pathLst>
                <a:path w="1656714" h="504189">
                  <a:moveTo>
                    <a:pt x="1656181" y="0"/>
                  </a:moveTo>
                  <a:lnTo>
                    <a:pt x="0" y="0"/>
                  </a:lnTo>
                  <a:lnTo>
                    <a:pt x="0" y="504050"/>
                  </a:lnTo>
                  <a:lnTo>
                    <a:pt x="1656181" y="504050"/>
                  </a:lnTo>
                  <a:lnTo>
                    <a:pt x="1656181" y="0"/>
                  </a:lnTo>
                  <a:close/>
                </a:path>
              </a:pathLst>
            </a:custGeom>
            <a:solidFill>
              <a:srgbClr val="2DA2BF"/>
            </a:solidFill>
          </p:spPr>
          <p:txBody>
            <a:bodyPr wrap="square" lIns="0" tIns="0" rIns="0" bIns="0" rtlCol="0"/>
            <a:lstStyle/>
            <a:p/>
          </p:txBody>
        </p:sp>
        <p:sp>
          <p:nvSpPr>
            <p:cNvPr id="54" name="object 18"/>
            <p:cNvSpPr/>
            <p:nvPr/>
          </p:nvSpPr>
          <p:spPr>
            <a:xfrm>
              <a:off x="512047" y="2177359"/>
              <a:ext cx="1711325" cy="559435"/>
            </a:xfrm>
            <a:custGeom>
              <a:avLst/>
              <a:gdLst/>
              <a:ahLst/>
              <a:cxnLst/>
              <a:rect l="l" t="t" r="r" b="b"/>
              <a:pathLst>
                <a:path w="1711325" h="559435">
                  <a:moveTo>
                    <a:pt x="27508" y="0"/>
                  </a:moveTo>
                  <a:lnTo>
                    <a:pt x="20205" y="0"/>
                  </a:lnTo>
                  <a:lnTo>
                    <a:pt x="13220" y="2895"/>
                  </a:lnTo>
                  <a:lnTo>
                    <a:pt x="2895" y="13220"/>
                  </a:lnTo>
                  <a:lnTo>
                    <a:pt x="0" y="20205"/>
                  </a:lnTo>
                  <a:lnTo>
                    <a:pt x="0" y="538848"/>
                  </a:lnTo>
                  <a:lnTo>
                    <a:pt x="2895" y="545846"/>
                  </a:lnTo>
                  <a:lnTo>
                    <a:pt x="13220" y="556158"/>
                  </a:lnTo>
                  <a:lnTo>
                    <a:pt x="20205" y="559054"/>
                  </a:lnTo>
                  <a:lnTo>
                    <a:pt x="1690979" y="559054"/>
                  </a:lnTo>
                  <a:lnTo>
                    <a:pt x="1697977" y="556158"/>
                  </a:lnTo>
                  <a:lnTo>
                    <a:pt x="1708289" y="545846"/>
                  </a:lnTo>
                  <a:lnTo>
                    <a:pt x="1711185" y="538848"/>
                  </a:lnTo>
                  <a:lnTo>
                    <a:pt x="1711185" y="531558"/>
                  </a:lnTo>
                  <a:lnTo>
                    <a:pt x="27508" y="531558"/>
                  </a:lnTo>
                  <a:lnTo>
                    <a:pt x="27508" y="526059"/>
                  </a:lnTo>
                  <a:lnTo>
                    <a:pt x="33007" y="526059"/>
                  </a:lnTo>
                  <a:lnTo>
                    <a:pt x="33007" y="33007"/>
                  </a:lnTo>
                  <a:lnTo>
                    <a:pt x="27508" y="33007"/>
                  </a:lnTo>
                  <a:lnTo>
                    <a:pt x="27508" y="0"/>
                  </a:lnTo>
                  <a:close/>
                </a:path>
                <a:path w="1711325" h="559435">
                  <a:moveTo>
                    <a:pt x="28968" y="526059"/>
                  </a:moveTo>
                  <a:lnTo>
                    <a:pt x="27508" y="526059"/>
                  </a:lnTo>
                  <a:lnTo>
                    <a:pt x="27508" y="531558"/>
                  </a:lnTo>
                  <a:lnTo>
                    <a:pt x="31394" y="527672"/>
                  </a:lnTo>
                  <a:lnTo>
                    <a:pt x="30365" y="526643"/>
                  </a:lnTo>
                  <a:lnTo>
                    <a:pt x="28968" y="526059"/>
                  </a:lnTo>
                  <a:close/>
                </a:path>
                <a:path w="1711325" h="559435">
                  <a:moveTo>
                    <a:pt x="31394" y="527672"/>
                  </a:moveTo>
                  <a:lnTo>
                    <a:pt x="27508" y="531558"/>
                  </a:lnTo>
                  <a:lnTo>
                    <a:pt x="33007" y="531558"/>
                  </a:lnTo>
                  <a:lnTo>
                    <a:pt x="33007" y="530098"/>
                  </a:lnTo>
                  <a:lnTo>
                    <a:pt x="32423" y="528701"/>
                  </a:lnTo>
                  <a:lnTo>
                    <a:pt x="31394" y="527672"/>
                  </a:lnTo>
                  <a:close/>
                </a:path>
                <a:path w="1711325" h="559435">
                  <a:moveTo>
                    <a:pt x="1678190" y="526059"/>
                  </a:moveTo>
                  <a:lnTo>
                    <a:pt x="33007" y="526059"/>
                  </a:lnTo>
                  <a:lnTo>
                    <a:pt x="33007" y="531558"/>
                  </a:lnTo>
                  <a:lnTo>
                    <a:pt x="1678190" y="531558"/>
                  </a:lnTo>
                  <a:lnTo>
                    <a:pt x="1678190" y="526059"/>
                  </a:lnTo>
                  <a:close/>
                </a:path>
                <a:path w="1711325" h="559435">
                  <a:moveTo>
                    <a:pt x="1679803" y="527672"/>
                  </a:moveTo>
                  <a:lnTo>
                    <a:pt x="1678762" y="528701"/>
                  </a:lnTo>
                  <a:lnTo>
                    <a:pt x="1678190" y="530098"/>
                  </a:lnTo>
                  <a:lnTo>
                    <a:pt x="1678190" y="531558"/>
                  </a:lnTo>
                  <a:lnTo>
                    <a:pt x="1683689" y="531558"/>
                  </a:lnTo>
                  <a:lnTo>
                    <a:pt x="1679803" y="527672"/>
                  </a:lnTo>
                  <a:close/>
                </a:path>
                <a:path w="1711325" h="559435">
                  <a:moveTo>
                    <a:pt x="1683689" y="526059"/>
                  </a:moveTo>
                  <a:lnTo>
                    <a:pt x="1682229" y="526059"/>
                  </a:lnTo>
                  <a:lnTo>
                    <a:pt x="1680832" y="526643"/>
                  </a:lnTo>
                  <a:lnTo>
                    <a:pt x="1679803" y="527672"/>
                  </a:lnTo>
                  <a:lnTo>
                    <a:pt x="1683689" y="531558"/>
                  </a:lnTo>
                  <a:lnTo>
                    <a:pt x="1683689" y="526059"/>
                  </a:lnTo>
                  <a:close/>
                </a:path>
                <a:path w="1711325" h="559435">
                  <a:moveTo>
                    <a:pt x="1711185" y="526059"/>
                  </a:moveTo>
                  <a:lnTo>
                    <a:pt x="1683689" y="526059"/>
                  </a:lnTo>
                  <a:lnTo>
                    <a:pt x="1683689" y="531558"/>
                  </a:lnTo>
                  <a:lnTo>
                    <a:pt x="1711185" y="531558"/>
                  </a:lnTo>
                  <a:lnTo>
                    <a:pt x="1711185" y="526059"/>
                  </a:lnTo>
                  <a:close/>
                </a:path>
                <a:path w="1711325" h="559435">
                  <a:moveTo>
                    <a:pt x="33007" y="526059"/>
                  </a:moveTo>
                  <a:lnTo>
                    <a:pt x="28968" y="526059"/>
                  </a:lnTo>
                  <a:lnTo>
                    <a:pt x="30365" y="526643"/>
                  </a:lnTo>
                  <a:lnTo>
                    <a:pt x="32423" y="528701"/>
                  </a:lnTo>
                  <a:lnTo>
                    <a:pt x="33007" y="530098"/>
                  </a:lnTo>
                  <a:lnTo>
                    <a:pt x="33007" y="526059"/>
                  </a:lnTo>
                  <a:close/>
                </a:path>
                <a:path w="1711325" h="559435">
                  <a:moveTo>
                    <a:pt x="1678190" y="28968"/>
                  </a:moveTo>
                  <a:lnTo>
                    <a:pt x="1678190" y="530098"/>
                  </a:lnTo>
                  <a:lnTo>
                    <a:pt x="1678762" y="528701"/>
                  </a:lnTo>
                  <a:lnTo>
                    <a:pt x="1680832" y="526643"/>
                  </a:lnTo>
                  <a:lnTo>
                    <a:pt x="1682229" y="526059"/>
                  </a:lnTo>
                  <a:lnTo>
                    <a:pt x="1711185" y="526059"/>
                  </a:lnTo>
                  <a:lnTo>
                    <a:pt x="1711185" y="33007"/>
                  </a:lnTo>
                  <a:lnTo>
                    <a:pt x="1682229" y="33007"/>
                  </a:lnTo>
                  <a:lnTo>
                    <a:pt x="1680832" y="32423"/>
                  </a:lnTo>
                  <a:lnTo>
                    <a:pt x="1678762" y="30365"/>
                  </a:lnTo>
                  <a:lnTo>
                    <a:pt x="1678190" y="28968"/>
                  </a:lnTo>
                  <a:close/>
                </a:path>
                <a:path w="1711325" h="559435">
                  <a:moveTo>
                    <a:pt x="1663141" y="44005"/>
                  </a:moveTo>
                  <a:lnTo>
                    <a:pt x="46469" y="44005"/>
                  </a:lnTo>
                  <a:lnTo>
                    <a:pt x="44005" y="46469"/>
                  </a:lnTo>
                  <a:lnTo>
                    <a:pt x="44005" y="512597"/>
                  </a:lnTo>
                  <a:lnTo>
                    <a:pt x="46469" y="515061"/>
                  </a:lnTo>
                  <a:lnTo>
                    <a:pt x="1663141" y="515061"/>
                  </a:lnTo>
                  <a:lnTo>
                    <a:pt x="1664550" y="514477"/>
                  </a:lnTo>
                  <a:lnTo>
                    <a:pt x="1666595" y="512419"/>
                  </a:lnTo>
                  <a:lnTo>
                    <a:pt x="1667192" y="511009"/>
                  </a:lnTo>
                  <a:lnTo>
                    <a:pt x="1667192" y="509562"/>
                  </a:lnTo>
                  <a:lnTo>
                    <a:pt x="49504" y="509562"/>
                  </a:lnTo>
                  <a:lnTo>
                    <a:pt x="49504" y="504063"/>
                  </a:lnTo>
                  <a:lnTo>
                    <a:pt x="55003" y="504063"/>
                  </a:lnTo>
                  <a:lnTo>
                    <a:pt x="55003" y="55003"/>
                  </a:lnTo>
                  <a:lnTo>
                    <a:pt x="49504" y="55003"/>
                  </a:lnTo>
                  <a:lnTo>
                    <a:pt x="49504" y="49504"/>
                  </a:lnTo>
                  <a:lnTo>
                    <a:pt x="1667192" y="49504"/>
                  </a:lnTo>
                  <a:lnTo>
                    <a:pt x="1667192" y="48056"/>
                  </a:lnTo>
                  <a:lnTo>
                    <a:pt x="1666595" y="46634"/>
                  </a:lnTo>
                  <a:lnTo>
                    <a:pt x="1664550" y="44589"/>
                  </a:lnTo>
                  <a:lnTo>
                    <a:pt x="1663141" y="44005"/>
                  </a:lnTo>
                  <a:close/>
                </a:path>
                <a:path w="1711325" h="559435">
                  <a:moveTo>
                    <a:pt x="55003" y="504063"/>
                  </a:moveTo>
                  <a:lnTo>
                    <a:pt x="49504" y="504063"/>
                  </a:lnTo>
                  <a:lnTo>
                    <a:pt x="49504" y="509562"/>
                  </a:lnTo>
                  <a:lnTo>
                    <a:pt x="55003" y="509562"/>
                  </a:lnTo>
                  <a:lnTo>
                    <a:pt x="55003" y="504063"/>
                  </a:lnTo>
                  <a:close/>
                </a:path>
                <a:path w="1711325" h="559435">
                  <a:moveTo>
                    <a:pt x="1656194" y="504063"/>
                  </a:moveTo>
                  <a:lnTo>
                    <a:pt x="55003" y="504063"/>
                  </a:lnTo>
                  <a:lnTo>
                    <a:pt x="55003" y="509562"/>
                  </a:lnTo>
                  <a:lnTo>
                    <a:pt x="1656194" y="509562"/>
                  </a:lnTo>
                  <a:lnTo>
                    <a:pt x="1656194" y="504063"/>
                  </a:lnTo>
                  <a:close/>
                </a:path>
                <a:path w="1711325" h="559435">
                  <a:moveTo>
                    <a:pt x="1661693" y="49504"/>
                  </a:moveTo>
                  <a:lnTo>
                    <a:pt x="1656194" y="49504"/>
                  </a:lnTo>
                  <a:lnTo>
                    <a:pt x="1656194" y="509562"/>
                  </a:lnTo>
                  <a:lnTo>
                    <a:pt x="1661693" y="509562"/>
                  </a:lnTo>
                  <a:lnTo>
                    <a:pt x="1661693" y="504063"/>
                  </a:lnTo>
                  <a:lnTo>
                    <a:pt x="1667192" y="504063"/>
                  </a:lnTo>
                  <a:lnTo>
                    <a:pt x="1667192" y="55003"/>
                  </a:lnTo>
                  <a:lnTo>
                    <a:pt x="1661693" y="55003"/>
                  </a:lnTo>
                  <a:lnTo>
                    <a:pt x="1661693" y="49504"/>
                  </a:lnTo>
                  <a:close/>
                </a:path>
                <a:path w="1711325" h="559435">
                  <a:moveTo>
                    <a:pt x="1667192" y="504063"/>
                  </a:moveTo>
                  <a:lnTo>
                    <a:pt x="1661693" y="504063"/>
                  </a:lnTo>
                  <a:lnTo>
                    <a:pt x="1661693" y="509562"/>
                  </a:lnTo>
                  <a:lnTo>
                    <a:pt x="1667192" y="509562"/>
                  </a:lnTo>
                  <a:lnTo>
                    <a:pt x="1667192" y="504063"/>
                  </a:lnTo>
                  <a:close/>
                </a:path>
                <a:path w="1711325" h="559435">
                  <a:moveTo>
                    <a:pt x="55003" y="49504"/>
                  </a:moveTo>
                  <a:lnTo>
                    <a:pt x="49504" y="49504"/>
                  </a:lnTo>
                  <a:lnTo>
                    <a:pt x="49504" y="55003"/>
                  </a:lnTo>
                  <a:lnTo>
                    <a:pt x="55003" y="55003"/>
                  </a:lnTo>
                  <a:lnTo>
                    <a:pt x="55003" y="49504"/>
                  </a:lnTo>
                  <a:close/>
                </a:path>
                <a:path w="1711325" h="559435">
                  <a:moveTo>
                    <a:pt x="1656194" y="49504"/>
                  </a:moveTo>
                  <a:lnTo>
                    <a:pt x="55003" y="49504"/>
                  </a:lnTo>
                  <a:lnTo>
                    <a:pt x="55003" y="55003"/>
                  </a:lnTo>
                  <a:lnTo>
                    <a:pt x="1656194" y="55003"/>
                  </a:lnTo>
                  <a:lnTo>
                    <a:pt x="1656194" y="49504"/>
                  </a:lnTo>
                  <a:close/>
                </a:path>
                <a:path w="1711325" h="559435">
                  <a:moveTo>
                    <a:pt x="1667192" y="49504"/>
                  </a:moveTo>
                  <a:lnTo>
                    <a:pt x="1661693" y="49504"/>
                  </a:lnTo>
                  <a:lnTo>
                    <a:pt x="1661693" y="55003"/>
                  </a:lnTo>
                  <a:lnTo>
                    <a:pt x="1667192" y="55003"/>
                  </a:lnTo>
                  <a:lnTo>
                    <a:pt x="1667192" y="49504"/>
                  </a:lnTo>
                  <a:close/>
                </a:path>
                <a:path w="1711325" h="559435">
                  <a:moveTo>
                    <a:pt x="27508" y="27508"/>
                  </a:moveTo>
                  <a:lnTo>
                    <a:pt x="27508" y="33007"/>
                  </a:lnTo>
                  <a:lnTo>
                    <a:pt x="28968" y="33007"/>
                  </a:lnTo>
                  <a:lnTo>
                    <a:pt x="30365" y="32423"/>
                  </a:lnTo>
                  <a:lnTo>
                    <a:pt x="31394" y="31394"/>
                  </a:lnTo>
                  <a:lnTo>
                    <a:pt x="27508" y="27508"/>
                  </a:lnTo>
                  <a:close/>
                </a:path>
                <a:path w="1711325" h="559435">
                  <a:moveTo>
                    <a:pt x="33007" y="28968"/>
                  </a:moveTo>
                  <a:lnTo>
                    <a:pt x="32423" y="30365"/>
                  </a:lnTo>
                  <a:lnTo>
                    <a:pt x="30365" y="32423"/>
                  </a:lnTo>
                  <a:lnTo>
                    <a:pt x="28968" y="33007"/>
                  </a:lnTo>
                  <a:lnTo>
                    <a:pt x="33007" y="33007"/>
                  </a:lnTo>
                  <a:lnTo>
                    <a:pt x="33007" y="28968"/>
                  </a:lnTo>
                  <a:close/>
                </a:path>
                <a:path w="1711325" h="559435">
                  <a:moveTo>
                    <a:pt x="1678190" y="27508"/>
                  </a:moveTo>
                  <a:lnTo>
                    <a:pt x="33007" y="27508"/>
                  </a:lnTo>
                  <a:lnTo>
                    <a:pt x="33007" y="33007"/>
                  </a:lnTo>
                  <a:lnTo>
                    <a:pt x="1678190" y="33007"/>
                  </a:lnTo>
                  <a:lnTo>
                    <a:pt x="1678190" y="27508"/>
                  </a:lnTo>
                  <a:close/>
                </a:path>
                <a:path w="1711325" h="559435">
                  <a:moveTo>
                    <a:pt x="1683689" y="27508"/>
                  </a:moveTo>
                  <a:lnTo>
                    <a:pt x="1679803" y="31394"/>
                  </a:lnTo>
                  <a:lnTo>
                    <a:pt x="1680832" y="32423"/>
                  </a:lnTo>
                  <a:lnTo>
                    <a:pt x="1682229" y="33007"/>
                  </a:lnTo>
                  <a:lnTo>
                    <a:pt x="1683689" y="33007"/>
                  </a:lnTo>
                  <a:lnTo>
                    <a:pt x="1683689" y="27508"/>
                  </a:lnTo>
                  <a:close/>
                </a:path>
                <a:path w="1711325" h="559435">
                  <a:moveTo>
                    <a:pt x="1711185" y="27508"/>
                  </a:moveTo>
                  <a:lnTo>
                    <a:pt x="1683689" y="27508"/>
                  </a:lnTo>
                  <a:lnTo>
                    <a:pt x="1683689" y="33007"/>
                  </a:lnTo>
                  <a:lnTo>
                    <a:pt x="1711185" y="33007"/>
                  </a:lnTo>
                  <a:lnTo>
                    <a:pt x="1711185" y="27508"/>
                  </a:lnTo>
                  <a:close/>
                </a:path>
                <a:path w="1711325" h="559435">
                  <a:moveTo>
                    <a:pt x="1690979" y="0"/>
                  </a:moveTo>
                  <a:lnTo>
                    <a:pt x="27508" y="0"/>
                  </a:lnTo>
                  <a:lnTo>
                    <a:pt x="27508" y="27508"/>
                  </a:lnTo>
                  <a:lnTo>
                    <a:pt x="31394" y="31394"/>
                  </a:lnTo>
                  <a:lnTo>
                    <a:pt x="32423" y="30365"/>
                  </a:lnTo>
                  <a:lnTo>
                    <a:pt x="33007" y="28968"/>
                  </a:lnTo>
                  <a:lnTo>
                    <a:pt x="33007" y="27508"/>
                  </a:lnTo>
                  <a:lnTo>
                    <a:pt x="1711185" y="27508"/>
                  </a:lnTo>
                  <a:lnTo>
                    <a:pt x="1711185" y="20205"/>
                  </a:lnTo>
                  <a:lnTo>
                    <a:pt x="1708289" y="13220"/>
                  </a:lnTo>
                  <a:lnTo>
                    <a:pt x="1697977" y="2895"/>
                  </a:lnTo>
                  <a:lnTo>
                    <a:pt x="1690979" y="0"/>
                  </a:lnTo>
                  <a:close/>
                </a:path>
                <a:path w="1711325" h="559435">
                  <a:moveTo>
                    <a:pt x="1683689" y="27508"/>
                  </a:moveTo>
                  <a:lnTo>
                    <a:pt x="1678190" y="27508"/>
                  </a:lnTo>
                  <a:lnTo>
                    <a:pt x="1678190" y="28968"/>
                  </a:lnTo>
                  <a:lnTo>
                    <a:pt x="1678762" y="30365"/>
                  </a:lnTo>
                  <a:lnTo>
                    <a:pt x="1679803" y="31394"/>
                  </a:lnTo>
                  <a:lnTo>
                    <a:pt x="1683689" y="27508"/>
                  </a:lnTo>
                  <a:close/>
                </a:path>
              </a:pathLst>
            </a:custGeom>
            <a:solidFill>
              <a:srgbClr val="1E768C"/>
            </a:solidFill>
          </p:spPr>
          <p:txBody>
            <a:bodyPr wrap="square" lIns="0" tIns="0" rIns="0" bIns="0" rtlCol="0"/>
            <a:lstStyle/>
            <a:p/>
          </p:txBody>
        </p:sp>
      </p:grpSp>
      <p:sp>
        <p:nvSpPr>
          <p:cNvPr id="55" name="object 19"/>
          <p:cNvSpPr txBox="1"/>
          <p:nvPr/>
        </p:nvSpPr>
        <p:spPr>
          <a:xfrm>
            <a:off x="1901572" y="1480447"/>
            <a:ext cx="1656714" cy="434093"/>
          </a:xfrm>
          <a:prstGeom prst="rect">
            <a:avLst/>
          </a:prstGeom>
        </p:spPr>
        <p:txBody>
          <a:bodyPr vert="horz" wrap="square" lIns="0" tIns="3175" rIns="0" bIns="0" rtlCol="0">
            <a:spAutoFit/>
          </a:bodyPr>
          <a:lstStyle/>
          <a:p>
            <a:pPr marL="294005">
              <a:lnSpc>
                <a:spcPct val="100000"/>
              </a:lnSpc>
              <a:spcBef>
                <a:spcPts val="25"/>
              </a:spcBef>
            </a:pPr>
            <a:r>
              <a:rPr lang="zh-CN" altLang="en-US" sz="2800" spc="-25" dirty="0">
                <a:solidFill>
                  <a:srgbClr val="FFFFFF"/>
                </a:solidFill>
                <a:latin typeface="黑体" panose="02010609060101010101" charset="-122"/>
                <a:cs typeface="黑体" panose="02010609060101010101" charset="-122"/>
              </a:rPr>
              <a:t> 特</a:t>
            </a:r>
            <a:r>
              <a:rPr sz="2800" spc="-50" dirty="0">
                <a:solidFill>
                  <a:srgbClr val="FFFFFF"/>
                </a:solidFill>
                <a:latin typeface="黑体" panose="02010609060101010101" charset="-122"/>
                <a:cs typeface="黑体" panose="02010609060101010101" charset="-122"/>
              </a:rPr>
              <a:t>性</a:t>
            </a:r>
            <a:endParaRPr sz="2800" dirty="0">
              <a:latin typeface="黑体" panose="02010609060101010101" charset="-122"/>
              <a:cs typeface="黑体" panose="02010609060101010101" charset="-122"/>
            </a:endParaRPr>
          </a:p>
        </p:txBody>
      </p:sp>
      <p:sp>
        <p:nvSpPr>
          <p:cNvPr id="56" name="object 48"/>
          <p:cNvSpPr/>
          <p:nvPr/>
        </p:nvSpPr>
        <p:spPr>
          <a:xfrm>
            <a:off x="7304422" y="5022999"/>
            <a:ext cx="3049905" cy="1004569"/>
          </a:xfrm>
          <a:custGeom>
            <a:avLst/>
            <a:gdLst/>
            <a:ahLst/>
            <a:cxnLst/>
            <a:rect l="l" t="t" r="r" b="b"/>
            <a:pathLst>
              <a:path w="3049904" h="1004570">
                <a:moveTo>
                  <a:pt x="3049828" y="20205"/>
                </a:moveTo>
                <a:lnTo>
                  <a:pt x="3046933" y="13220"/>
                </a:lnTo>
                <a:lnTo>
                  <a:pt x="3036620" y="2895"/>
                </a:lnTo>
                <a:lnTo>
                  <a:pt x="3029623" y="0"/>
                </a:lnTo>
                <a:lnTo>
                  <a:pt x="27508" y="0"/>
                </a:lnTo>
                <a:lnTo>
                  <a:pt x="20205" y="0"/>
                </a:lnTo>
                <a:lnTo>
                  <a:pt x="13220" y="2895"/>
                </a:lnTo>
                <a:lnTo>
                  <a:pt x="2895" y="13220"/>
                </a:lnTo>
                <a:lnTo>
                  <a:pt x="0" y="20205"/>
                </a:lnTo>
                <a:lnTo>
                  <a:pt x="0" y="984351"/>
                </a:lnTo>
                <a:lnTo>
                  <a:pt x="2895" y="991336"/>
                </a:lnTo>
                <a:lnTo>
                  <a:pt x="13220" y="1001661"/>
                </a:lnTo>
                <a:lnTo>
                  <a:pt x="20205" y="1004557"/>
                </a:lnTo>
                <a:lnTo>
                  <a:pt x="3029623" y="1004557"/>
                </a:lnTo>
                <a:lnTo>
                  <a:pt x="3036620" y="1001661"/>
                </a:lnTo>
                <a:lnTo>
                  <a:pt x="3046933" y="991336"/>
                </a:lnTo>
                <a:lnTo>
                  <a:pt x="3049828" y="984351"/>
                </a:lnTo>
                <a:lnTo>
                  <a:pt x="3049828" y="977049"/>
                </a:lnTo>
                <a:lnTo>
                  <a:pt x="3049828" y="971550"/>
                </a:lnTo>
                <a:lnTo>
                  <a:pt x="3049828" y="33007"/>
                </a:lnTo>
                <a:lnTo>
                  <a:pt x="3049828" y="27508"/>
                </a:lnTo>
                <a:lnTo>
                  <a:pt x="3049828" y="20205"/>
                </a:lnTo>
                <a:close/>
              </a:path>
            </a:pathLst>
          </a:custGeom>
          <a:solidFill>
            <a:srgbClr val="B5E9F4"/>
          </a:solidFill>
        </p:spPr>
        <p:txBody>
          <a:bodyPr wrap="square" lIns="0" tIns="0" rIns="0" bIns="0" rtlCol="0"/>
          <a:lstStyle/>
          <a:p/>
        </p:txBody>
      </p:sp>
      <p:sp>
        <p:nvSpPr>
          <p:cNvPr id="57" name="object 49"/>
          <p:cNvSpPr txBox="1"/>
          <p:nvPr/>
        </p:nvSpPr>
        <p:spPr>
          <a:xfrm>
            <a:off x="7331930" y="5050494"/>
            <a:ext cx="2995295" cy="949960"/>
          </a:xfrm>
          <a:prstGeom prst="rect">
            <a:avLst/>
          </a:prstGeom>
        </p:spPr>
        <p:txBody>
          <a:bodyPr vert="horz" wrap="square" lIns="0" tIns="58419" rIns="0" bIns="0" rtlCol="0">
            <a:spAutoFit/>
          </a:bodyPr>
          <a:lstStyle/>
          <a:p>
            <a:pPr marL="91440" marR="138430">
              <a:lnSpc>
                <a:spcPct val="100000"/>
              </a:lnSpc>
              <a:spcBef>
                <a:spcPts val="460"/>
              </a:spcBef>
            </a:pPr>
            <a:r>
              <a:rPr sz="1800" dirty="0">
                <a:solidFill>
                  <a:srgbClr val="FF0000"/>
                </a:solidFill>
                <a:latin typeface="宋体" panose="02010600030101010101" pitchFamily="2" charset="-122"/>
                <a:cs typeface="宋体" panose="02010600030101010101" pitchFamily="2" charset="-122"/>
              </a:rPr>
              <a:t>强</a:t>
            </a:r>
            <a:r>
              <a:rPr sz="1800" dirty="0">
                <a:latin typeface="宋体" panose="02010600030101010101" pitchFamily="2" charset="-122"/>
                <a:cs typeface="宋体" panose="02010600030101010101" pitchFamily="2" charset="-122"/>
              </a:rPr>
              <a:t>，目前一般使用</a:t>
            </a:r>
            <a:r>
              <a:rPr sz="1800" dirty="0">
                <a:latin typeface="Times New Roman" panose="02020603050405020304"/>
                <a:cs typeface="Times New Roman" panose="02020603050405020304"/>
              </a:rPr>
              <a:t>256</a:t>
            </a:r>
            <a:r>
              <a:rPr sz="1800" spc="-25" dirty="0">
                <a:latin typeface="宋体" panose="02010600030101010101" pitchFamily="2" charset="-122"/>
                <a:cs typeface="宋体" panose="02010600030101010101" pitchFamily="2" charset="-122"/>
              </a:rPr>
              <a:t>灰度</a:t>
            </a:r>
            <a:r>
              <a:rPr sz="1800" dirty="0">
                <a:latin typeface="宋体" panose="02010600030101010101" pitchFamily="2" charset="-122"/>
                <a:cs typeface="宋体" panose="02010600030101010101" pitchFamily="2" charset="-122"/>
              </a:rPr>
              <a:t>级，采集系统可具有</a:t>
            </a:r>
            <a:r>
              <a:rPr sz="1800" dirty="0">
                <a:latin typeface="Times New Roman" panose="02020603050405020304"/>
                <a:cs typeface="Times New Roman" panose="02020603050405020304"/>
              </a:rPr>
              <a:t>10bit</a:t>
            </a:r>
            <a:r>
              <a:rPr sz="1800" spc="-50" dirty="0">
                <a:latin typeface="宋体" panose="02010600030101010101" pitchFamily="2" charset="-122"/>
                <a:cs typeface="宋体" panose="02010600030101010101" pitchFamily="2" charset="-122"/>
              </a:rPr>
              <a:t>、 </a:t>
            </a:r>
            <a:r>
              <a:rPr sz="1800" dirty="0">
                <a:latin typeface="Times New Roman" panose="02020603050405020304"/>
                <a:cs typeface="Times New Roman" panose="02020603050405020304"/>
              </a:rPr>
              <a:t>12bit</a:t>
            </a:r>
            <a:r>
              <a:rPr sz="1800" dirty="0">
                <a:latin typeface="宋体" panose="02010600030101010101" pitchFamily="2" charset="-122"/>
                <a:cs typeface="宋体" panose="02010600030101010101" pitchFamily="2" charset="-122"/>
              </a:rPr>
              <a:t>、</a:t>
            </a:r>
            <a:r>
              <a:rPr sz="1800" dirty="0">
                <a:latin typeface="Times New Roman" panose="02020603050405020304"/>
                <a:cs typeface="Times New Roman" panose="02020603050405020304"/>
              </a:rPr>
              <a:t>16bit</a:t>
            </a:r>
            <a:r>
              <a:rPr sz="1800" spc="-15" dirty="0">
                <a:latin typeface="宋体" panose="02010600030101010101" pitchFamily="2" charset="-122"/>
                <a:cs typeface="宋体" panose="02010600030101010101" pitchFamily="2" charset="-122"/>
              </a:rPr>
              <a:t>等灰度级</a:t>
            </a:r>
            <a:endParaRPr sz="1800" dirty="0">
              <a:latin typeface="宋体" panose="02010600030101010101" pitchFamily="2" charset="-122"/>
              <a:cs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pic>
        <p:nvPicPr>
          <p:cNvPr id="6" name="object 9"/>
          <p:cNvPicPr/>
          <p:nvPr/>
        </p:nvPicPr>
        <p:blipFill>
          <a:blip r:embed="rId1" cstate="print"/>
          <a:stretch>
            <a:fillRect/>
          </a:stretch>
        </p:blipFill>
        <p:spPr>
          <a:xfrm>
            <a:off x="2000026" y="1640700"/>
            <a:ext cx="2387645" cy="1434874"/>
          </a:xfrm>
          <a:prstGeom prst="rect">
            <a:avLst/>
          </a:prstGeom>
        </p:spPr>
      </p:pic>
      <p:pic>
        <p:nvPicPr>
          <p:cNvPr id="7" name="object 10"/>
          <p:cNvPicPr/>
          <p:nvPr/>
        </p:nvPicPr>
        <p:blipFill>
          <a:blip r:embed="rId2" cstate="print"/>
          <a:stretch>
            <a:fillRect/>
          </a:stretch>
        </p:blipFill>
        <p:spPr>
          <a:xfrm>
            <a:off x="4678373" y="2254292"/>
            <a:ext cx="1676633" cy="1905265"/>
          </a:xfrm>
          <a:prstGeom prst="rect">
            <a:avLst/>
          </a:prstGeom>
        </p:spPr>
      </p:pic>
      <p:pic>
        <p:nvPicPr>
          <p:cNvPr id="8" name="object 11"/>
          <p:cNvPicPr/>
          <p:nvPr/>
        </p:nvPicPr>
        <p:blipFill>
          <a:blip r:embed="rId3" cstate="print"/>
          <a:stretch>
            <a:fillRect/>
          </a:stretch>
        </p:blipFill>
        <p:spPr>
          <a:xfrm>
            <a:off x="6699802" y="1016884"/>
            <a:ext cx="3024174" cy="1870057"/>
          </a:xfrm>
          <a:prstGeom prst="rect">
            <a:avLst/>
          </a:prstGeom>
        </p:spPr>
      </p:pic>
      <p:sp>
        <p:nvSpPr>
          <p:cNvPr id="9" name="object 12"/>
          <p:cNvSpPr txBox="1"/>
          <p:nvPr/>
        </p:nvSpPr>
        <p:spPr>
          <a:xfrm>
            <a:off x="7507279" y="2945754"/>
            <a:ext cx="139700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黑体" panose="02010609060101010101" charset="-122"/>
                <a:cs typeface="黑体" panose="02010609060101010101" charset="-122"/>
              </a:rPr>
              <a:t>定倍远心镜头</a:t>
            </a:r>
            <a:endParaRPr sz="1800">
              <a:latin typeface="黑体" panose="02010609060101010101" charset="-122"/>
              <a:cs typeface="黑体" panose="02010609060101010101" charset="-122"/>
            </a:endParaRPr>
          </a:p>
        </p:txBody>
      </p:sp>
      <p:sp>
        <p:nvSpPr>
          <p:cNvPr id="10" name="object 13"/>
          <p:cNvSpPr txBox="1"/>
          <p:nvPr/>
        </p:nvSpPr>
        <p:spPr>
          <a:xfrm>
            <a:off x="5267685" y="4250374"/>
            <a:ext cx="93980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黑体" panose="02010609060101010101" charset="-122"/>
                <a:cs typeface="黑体" panose="02010609060101010101" charset="-122"/>
              </a:rPr>
              <a:t>定焦镜头</a:t>
            </a:r>
            <a:endParaRPr sz="1800">
              <a:latin typeface="黑体" panose="02010609060101010101" charset="-122"/>
              <a:cs typeface="黑体" panose="02010609060101010101" charset="-122"/>
            </a:endParaRPr>
          </a:p>
        </p:txBody>
      </p:sp>
      <p:sp>
        <p:nvSpPr>
          <p:cNvPr id="11" name="object 14"/>
          <p:cNvSpPr txBox="1"/>
          <p:nvPr/>
        </p:nvSpPr>
        <p:spPr>
          <a:xfrm>
            <a:off x="2626898" y="3107374"/>
            <a:ext cx="93980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黑体" panose="02010609060101010101" charset="-122"/>
                <a:cs typeface="黑体" panose="02010609060101010101" charset="-122"/>
              </a:rPr>
              <a:t>定倍镜头</a:t>
            </a:r>
            <a:endParaRPr sz="1800">
              <a:latin typeface="黑体" panose="02010609060101010101" charset="-122"/>
              <a:cs typeface="黑体" panose="02010609060101010101" charset="-122"/>
            </a:endParaRPr>
          </a:p>
        </p:txBody>
      </p:sp>
      <p:pic>
        <p:nvPicPr>
          <p:cNvPr id="12" name="object 15"/>
          <p:cNvPicPr/>
          <p:nvPr/>
        </p:nvPicPr>
        <p:blipFill>
          <a:blip r:embed="rId4" cstate="print"/>
          <a:stretch>
            <a:fillRect/>
          </a:stretch>
        </p:blipFill>
        <p:spPr>
          <a:xfrm>
            <a:off x="6889438" y="3488223"/>
            <a:ext cx="2714636" cy="1894809"/>
          </a:xfrm>
          <a:prstGeom prst="rect">
            <a:avLst/>
          </a:prstGeom>
        </p:spPr>
      </p:pic>
      <p:sp>
        <p:nvSpPr>
          <p:cNvPr id="13" name="object 16"/>
          <p:cNvSpPr txBox="1"/>
          <p:nvPr/>
        </p:nvSpPr>
        <p:spPr>
          <a:xfrm>
            <a:off x="7751274" y="5395169"/>
            <a:ext cx="93980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黑体" panose="02010609060101010101" charset="-122"/>
                <a:cs typeface="黑体" panose="02010609060101010101" charset="-122"/>
              </a:rPr>
              <a:t>广角镜头</a:t>
            </a:r>
            <a:endParaRPr sz="1800">
              <a:latin typeface="黑体" panose="02010609060101010101" charset="-122"/>
              <a:cs typeface="黑体" panose="02010609060101010101" charset="-122"/>
            </a:endParaRPr>
          </a:p>
        </p:txBody>
      </p:sp>
      <p:pic>
        <p:nvPicPr>
          <p:cNvPr id="14" name="object 17"/>
          <p:cNvPicPr/>
          <p:nvPr/>
        </p:nvPicPr>
        <p:blipFill>
          <a:blip r:embed="rId5" cstate="print"/>
          <a:stretch>
            <a:fillRect/>
          </a:stretch>
        </p:blipFill>
        <p:spPr>
          <a:xfrm>
            <a:off x="2004016" y="3672221"/>
            <a:ext cx="2555477" cy="1666610"/>
          </a:xfrm>
          <a:prstGeom prst="rect">
            <a:avLst/>
          </a:prstGeom>
        </p:spPr>
      </p:pic>
      <p:sp>
        <p:nvSpPr>
          <p:cNvPr id="15" name="object 18"/>
          <p:cNvSpPr txBox="1"/>
          <p:nvPr/>
        </p:nvSpPr>
        <p:spPr>
          <a:xfrm>
            <a:off x="2627002" y="5536291"/>
            <a:ext cx="93980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黑体" panose="02010609060101010101" charset="-122"/>
                <a:cs typeface="黑体" panose="02010609060101010101" charset="-122"/>
              </a:rPr>
              <a:t>显微镜头</a:t>
            </a:r>
            <a:endParaRPr sz="1800">
              <a:latin typeface="黑体" panose="02010609060101010101" charset="-122"/>
              <a:cs typeface="黑体" panose="0201060906010101010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sp>
        <p:nvSpPr>
          <p:cNvPr id="5" name="object 7"/>
          <p:cNvSpPr txBox="1"/>
          <p:nvPr/>
        </p:nvSpPr>
        <p:spPr>
          <a:xfrm>
            <a:off x="2278992" y="1665277"/>
            <a:ext cx="6197600" cy="1153160"/>
          </a:xfrm>
          <a:prstGeom prst="rect">
            <a:avLst/>
          </a:prstGeom>
        </p:spPr>
        <p:txBody>
          <a:bodyPr vert="horz" wrap="square" lIns="0" tIns="12700"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12700" marR="5080" lvl="0" indent="509905" defTabSz="914400" eaLnBrk="1" fontAlgn="auto" latinLnBrk="0" hangingPunct="1">
              <a:lnSpc>
                <a:spcPct val="111000"/>
              </a:lnSpc>
              <a:spcBef>
                <a:spcPts val="100"/>
              </a:spcBef>
              <a:spcAft>
                <a:spcPts val="0"/>
              </a:spcAft>
              <a:buClrTx/>
              <a:buSzTx/>
              <a:buFontTx/>
              <a:buNone/>
              <a:defRPr/>
            </a:pPr>
            <a:r>
              <a:rPr kumimoji="0" lang="zh-CN" altLang="en-US" sz="1800" b="0" i="0" u="none" strike="noStrike" kern="0" cap="none" spc="0" normalizeH="0" baseline="0" noProof="0" dirty="0">
                <a:ln>
                  <a:noFill/>
                </a:ln>
                <a:solidFill>
                  <a:srgbClr val="2DA2BF"/>
                </a:solidFill>
                <a:effectLst/>
                <a:uLnTx/>
                <a:uFillTx/>
                <a:latin typeface="黑体" panose="02010609060101010101" charset="-122"/>
                <a:ea typeface="宋体" panose="02010600030101010101" pitchFamily="2" charset="-122"/>
              </a:rPr>
              <a:t>远心镜头</a:t>
            </a:r>
            <a:r>
              <a:rPr kumimoji="0" lang="zh-CN" altLang="en-US" sz="1800" b="0" i="0" u="none" strike="noStrike" kern="0" cap="none" spc="-10" normalizeH="0" baseline="0" noProof="0" dirty="0">
                <a:ln>
                  <a:noFill/>
                </a:ln>
                <a:solidFill>
                  <a:srgbClr val="2DA2BF"/>
                </a:solidFill>
                <a:effectLst/>
                <a:uLnTx/>
                <a:uFillTx/>
                <a:latin typeface="黑体" panose="02010609060101010101" charset="-122"/>
                <a:ea typeface="宋体" panose="02010600030101010101" pitchFamily="2" charset="-122"/>
              </a:rPr>
              <a:t>（</a:t>
            </a:r>
            <a:r>
              <a:rPr kumimoji="0" lang="en-US" altLang="zh-CN" sz="1800" b="0" i="0" u="none" strike="noStrike" kern="0" cap="none" spc="-10" normalizeH="0" baseline="0" noProof="0" dirty="0">
                <a:ln>
                  <a:noFill/>
                </a:ln>
                <a:solidFill>
                  <a:srgbClr val="2DA2BF"/>
                </a:solidFill>
                <a:effectLst/>
                <a:uLnTx/>
                <a:uFillTx/>
                <a:latin typeface="Lucida Sans Unicode" panose="020B0602030504020204"/>
                <a:ea typeface="宋体" panose="02010600030101010101" pitchFamily="2" charset="-122"/>
                <a:cs typeface="Lucida Sans Unicode" panose="020B0602030504020204"/>
              </a:rPr>
              <a:t>Telecentric</a:t>
            </a:r>
            <a:r>
              <a:rPr kumimoji="0" lang="zh-CN" altLang="en-US" sz="1800" b="0" i="0" u="none" strike="noStrike" kern="0" cap="none" spc="-10" normalizeH="0" baseline="0" noProof="0" dirty="0">
                <a:ln>
                  <a:noFill/>
                </a:ln>
                <a:solidFill>
                  <a:srgbClr val="2DA2BF"/>
                </a:solidFill>
                <a:effectLst/>
                <a:uLnTx/>
                <a:uFillTx/>
                <a:latin typeface="黑体" panose="02010609060101010101" charset="-122"/>
                <a:ea typeface="宋体" panose="02010600030101010101" pitchFamily="2" charset="-122"/>
              </a:rPr>
              <a:t>）：</a:t>
            </a:r>
            <a:r>
              <a:rPr kumimoji="0" lang="zh-CN" altLang="en-US" sz="1800" b="0" i="0" u="none" strike="noStrike" kern="0" cap="none" spc="-5" normalizeH="0" baseline="0" noProof="0" dirty="0">
                <a:ln>
                  <a:noFill/>
                </a:ln>
                <a:solidFill>
                  <a:srgbClr val="000000"/>
                </a:solidFill>
                <a:effectLst/>
                <a:uLnTx/>
                <a:uFillTx/>
                <a:latin typeface="黑体" panose="02010609060101010101" charset="-122"/>
                <a:ea typeface="宋体" panose="02010600030101010101" pitchFamily="2" charset="-122"/>
              </a:rPr>
              <a:t>主要是为纠正传统镜头的视差而特殊设计的镜头，它可以在一定的物距范围内，使得到的</a:t>
            </a:r>
            <a:endParaRPr kumimoji="0" lang="zh-CN" altLang="en-US" sz="1800" b="0" i="0" u="none" strike="noStrike" kern="0" cap="none" spc="-5" normalizeH="0" baseline="0" noProof="0" dirty="0">
              <a:ln>
                <a:noFill/>
              </a:ln>
              <a:solidFill>
                <a:srgbClr val="000000"/>
              </a:solidFill>
              <a:effectLst/>
              <a:uLnTx/>
              <a:uFillTx/>
              <a:latin typeface="黑体" panose="02010609060101010101" charset="-122"/>
              <a:ea typeface="宋体" panose="02010600030101010101" pitchFamily="2" charset="-122"/>
            </a:endParaRPr>
          </a:p>
          <a:p>
            <a:pPr marL="12700" marR="5080" lvl="0" indent="0" defTabSz="914400" eaLnBrk="1" fontAlgn="auto" latinLnBrk="0" hangingPunct="1">
              <a:lnSpc>
                <a:spcPts val="1920"/>
              </a:lnSpc>
              <a:spcBef>
                <a:spcPts val="260"/>
              </a:spcBef>
              <a:spcAft>
                <a:spcPts val="0"/>
              </a:spcAft>
              <a:buClrTx/>
              <a:buSzTx/>
              <a:buFontTx/>
              <a:buNone/>
              <a:defRPr/>
            </a:pPr>
            <a:r>
              <a:rPr kumimoji="0" lang="zh-CN" altLang="en-US" sz="1800" b="0" i="0" u="none" strike="noStrike" kern="0" cap="none" spc="-5" normalizeH="0" baseline="0" noProof="0" dirty="0">
                <a:ln>
                  <a:noFill/>
                </a:ln>
                <a:solidFill>
                  <a:srgbClr val="000000"/>
                </a:solidFill>
                <a:effectLst/>
                <a:uLnTx/>
                <a:uFillTx/>
                <a:latin typeface="黑体" panose="02010609060101010101" charset="-122"/>
                <a:ea typeface="宋体" panose="02010600030101010101" pitchFamily="2" charset="-122"/>
              </a:rPr>
              <a:t>图像放大倍率不会随物距的变化而变化，这对被测物不在同一物面上的情况是非常重要的应用。</a:t>
            </a:r>
            <a:endParaRPr kumimoji="0" lang="zh-CN" altLang="en-US" sz="1800" b="0" i="0" u="none" strike="noStrike" kern="0" cap="none" spc="-5" normalizeH="0" baseline="0" noProof="0" dirty="0">
              <a:ln>
                <a:noFill/>
              </a:ln>
              <a:solidFill>
                <a:srgbClr val="000000"/>
              </a:solidFill>
              <a:effectLst/>
              <a:uLnTx/>
              <a:uFillTx/>
              <a:latin typeface="黑体" panose="02010609060101010101" charset="-122"/>
              <a:ea typeface="宋体" panose="02010600030101010101" pitchFamily="2" charset="-122"/>
            </a:endParaRPr>
          </a:p>
        </p:txBody>
      </p:sp>
      <p:pic>
        <p:nvPicPr>
          <p:cNvPr id="6" name="object 8"/>
          <p:cNvPicPr/>
          <p:nvPr/>
        </p:nvPicPr>
        <p:blipFill>
          <a:blip r:embed="rId1" cstate="print"/>
          <a:stretch>
            <a:fillRect/>
          </a:stretch>
        </p:blipFill>
        <p:spPr>
          <a:xfrm>
            <a:off x="2278992" y="3362981"/>
            <a:ext cx="6541616" cy="21633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sp>
        <p:nvSpPr>
          <p:cNvPr id="3" name="object 7"/>
          <p:cNvSpPr txBox="1"/>
          <p:nvPr/>
        </p:nvSpPr>
        <p:spPr>
          <a:xfrm>
            <a:off x="3091195" y="1700533"/>
            <a:ext cx="3683000" cy="2219960"/>
          </a:xfrm>
          <a:prstGeom prst="rect">
            <a:avLst/>
          </a:prstGeom>
        </p:spPr>
        <p:txBody>
          <a:bodyPr vert="horz" wrap="square" lIns="0" tIns="12700" rIns="0" bIns="0" rtlCol="0">
            <a:spAutoFit/>
          </a:bodyPr>
          <a:lstStyle/>
          <a:p>
            <a:pPr marL="12700">
              <a:lnSpc>
                <a:spcPct val="100000"/>
              </a:lnSpc>
              <a:spcBef>
                <a:spcPts val="100"/>
              </a:spcBef>
            </a:pPr>
            <a:r>
              <a:rPr sz="1800" spc="-5" dirty="0">
                <a:latin typeface="黑体" panose="02010609060101010101" charset="-122"/>
                <a:cs typeface="黑体" panose="02010609060101010101" charset="-122"/>
              </a:rPr>
              <a:t>根据远心镜头分类设计原理分别为：</a:t>
            </a:r>
            <a:endParaRPr sz="1800" dirty="0">
              <a:latin typeface="黑体" panose="02010609060101010101" charset="-122"/>
              <a:cs typeface="黑体" panose="02010609060101010101" charset="-122"/>
            </a:endParaRPr>
          </a:p>
          <a:p>
            <a:pPr>
              <a:lnSpc>
                <a:spcPct val="100000"/>
              </a:lnSpc>
              <a:spcBef>
                <a:spcPts val="45"/>
              </a:spcBef>
            </a:pPr>
            <a:endParaRPr sz="1650" dirty="0">
              <a:latin typeface="黑体" panose="02010609060101010101" charset="-122"/>
              <a:cs typeface="黑体" panose="02010609060101010101" charset="-122"/>
            </a:endParaRPr>
          </a:p>
          <a:p>
            <a:pPr marL="1619885" marR="683260" algn="just">
              <a:lnSpc>
                <a:spcPct val="200000"/>
              </a:lnSpc>
            </a:pPr>
            <a:r>
              <a:rPr sz="1800" dirty="0">
                <a:solidFill>
                  <a:srgbClr val="DA1F28"/>
                </a:solidFill>
                <a:latin typeface="黑体" panose="02010609060101010101" charset="-122"/>
                <a:cs typeface="黑体" panose="02010609060101010101" charset="-122"/>
              </a:rPr>
              <a:t>物方</a:t>
            </a:r>
            <a:r>
              <a:rPr sz="1800" spc="-15" dirty="0">
                <a:latin typeface="黑体" panose="02010609060101010101" charset="-122"/>
                <a:cs typeface="黑体" panose="02010609060101010101" charset="-122"/>
              </a:rPr>
              <a:t>远心镜头</a:t>
            </a:r>
            <a:r>
              <a:rPr sz="1800" dirty="0">
                <a:solidFill>
                  <a:srgbClr val="DA1F28"/>
                </a:solidFill>
                <a:latin typeface="黑体" panose="02010609060101010101" charset="-122"/>
                <a:cs typeface="黑体" panose="02010609060101010101" charset="-122"/>
              </a:rPr>
              <a:t>像方</a:t>
            </a:r>
            <a:r>
              <a:rPr sz="1800" spc="-15" dirty="0">
                <a:latin typeface="黑体" panose="02010609060101010101" charset="-122"/>
                <a:cs typeface="黑体" panose="02010609060101010101" charset="-122"/>
              </a:rPr>
              <a:t>远心镜头</a:t>
            </a:r>
            <a:r>
              <a:rPr sz="1800" dirty="0">
                <a:solidFill>
                  <a:srgbClr val="DA1F28"/>
                </a:solidFill>
                <a:latin typeface="黑体" panose="02010609060101010101" charset="-122"/>
                <a:cs typeface="黑体" panose="02010609060101010101" charset="-122"/>
              </a:rPr>
              <a:t>两侧</a:t>
            </a:r>
            <a:r>
              <a:rPr sz="1800" spc="-15" dirty="0">
                <a:latin typeface="黑体" panose="02010609060101010101" charset="-122"/>
                <a:cs typeface="黑体" panose="02010609060101010101" charset="-122"/>
              </a:rPr>
              <a:t>远心镜头</a:t>
            </a:r>
            <a:endParaRPr sz="1800" dirty="0">
              <a:latin typeface="黑体" panose="02010609060101010101" charset="-122"/>
              <a:cs typeface="黑体" panose="02010609060101010101"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sp>
        <p:nvSpPr>
          <p:cNvPr id="7" name="object 4"/>
          <p:cNvSpPr txBox="1"/>
          <p:nvPr/>
        </p:nvSpPr>
        <p:spPr>
          <a:xfrm>
            <a:off x="2326226" y="1425147"/>
            <a:ext cx="6407150" cy="574039"/>
          </a:xfrm>
          <a:prstGeom prst="rect">
            <a:avLst/>
          </a:prstGeom>
        </p:spPr>
        <p:txBody>
          <a:bodyPr vert="horz" wrap="square" lIns="0" tIns="12700"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12700" marR="0" lvl="0" indent="0" defTabSz="914400" eaLnBrk="1" fontAlgn="auto" latinLnBrk="0" hangingPunct="1">
              <a:lnSpc>
                <a:spcPct val="100000"/>
              </a:lnSpc>
              <a:spcBef>
                <a:spcPts val="100"/>
              </a:spcBef>
              <a:spcAft>
                <a:spcPts val="0"/>
              </a:spcAft>
              <a:buClrTx/>
              <a:buSzTx/>
              <a:buFontTx/>
              <a:buNone/>
              <a:defRPr/>
            </a:pPr>
            <a:r>
              <a:rPr kumimoji="0" lang="zh-CN" altLang="en-US" sz="1800" b="0" i="0" u="none" strike="noStrike" kern="0" cap="none" spc="-5" normalizeH="0" baseline="0" noProof="0">
                <a:ln>
                  <a:noFill/>
                </a:ln>
                <a:solidFill>
                  <a:srgbClr val="2DA2BF"/>
                </a:solidFill>
                <a:effectLst/>
                <a:uLnTx/>
                <a:uFillTx/>
                <a:latin typeface="黑体" panose="02010609060101010101" charset="-122"/>
                <a:ea typeface="宋体" panose="02010600030101010101" pitchFamily="2" charset="-122"/>
              </a:rPr>
              <a:t>像方远心光路设计原理及作用：</a:t>
            </a:r>
            <a:endParaRPr kumimoji="0" lang="zh-CN" altLang="en-US" sz="1800" b="0" i="0" u="none" strike="noStrike" kern="0" cap="none" spc="-5" normalizeH="0" baseline="0" noProof="0">
              <a:ln>
                <a:noFill/>
              </a:ln>
              <a:solidFill>
                <a:srgbClr val="2DA2BF"/>
              </a:solidFill>
              <a:effectLst/>
              <a:uLnTx/>
              <a:uFillTx/>
              <a:latin typeface="黑体" panose="02010609060101010101" charset="-122"/>
              <a:ea typeface="宋体" panose="02010600030101010101" pitchFamily="2" charset="-122"/>
            </a:endParaRPr>
          </a:p>
          <a:p>
            <a:pPr marL="44831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5" normalizeH="0" baseline="0" noProof="0">
                <a:ln>
                  <a:noFill/>
                </a:ln>
                <a:solidFill>
                  <a:srgbClr val="000000"/>
                </a:solidFill>
                <a:effectLst/>
                <a:uLnTx/>
                <a:uFillTx/>
                <a:latin typeface="黑体" panose="02010609060101010101" charset="-122"/>
                <a:ea typeface="宋体" panose="02010600030101010101" pitchFamily="2" charset="-122"/>
              </a:rPr>
              <a:t>像方主光线平行于光轴主光线的会聚中心位于物方无限远，</a:t>
            </a:r>
            <a:endParaRPr kumimoji="0" lang="zh-CN" altLang="en-US" sz="1800" b="0" i="0" u="none" strike="noStrike" kern="0" cap="none" spc="-5" normalizeH="0" baseline="0" noProof="0" dirty="0">
              <a:ln>
                <a:noFill/>
              </a:ln>
              <a:solidFill>
                <a:srgbClr val="000000"/>
              </a:solidFill>
              <a:effectLst/>
              <a:uLnTx/>
              <a:uFillTx/>
              <a:latin typeface="黑体" panose="02010609060101010101" charset="-122"/>
              <a:ea typeface="宋体" panose="02010600030101010101" pitchFamily="2" charset="-122"/>
            </a:endParaRPr>
          </a:p>
        </p:txBody>
      </p:sp>
      <p:sp>
        <p:nvSpPr>
          <p:cNvPr id="8" name="object 5"/>
          <p:cNvSpPr txBox="1"/>
          <p:nvPr/>
        </p:nvSpPr>
        <p:spPr>
          <a:xfrm>
            <a:off x="2326226" y="2004191"/>
            <a:ext cx="6197600" cy="544195"/>
          </a:xfrm>
          <a:prstGeom prst="rect">
            <a:avLst/>
          </a:prstGeom>
        </p:spPr>
        <p:txBody>
          <a:bodyPr vert="horz" wrap="square" lIns="0" tIns="45720" rIns="0" bIns="0" rtlCol="0">
            <a:spAutoFit/>
          </a:bodyPr>
          <a:lstStyle/>
          <a:p>
            <a:pPr marL="12700" marR="5080">
              <a:lnSpc>
                <a:spcPts val="1920"/>
              </a:lnSpc>
              <a:spcBef>
                <a:spcPts val="360"/>
              </a:spcBef>
            </a:pPr>
            <a:r>
              <a:rPr kern="0" spc="-5" dirty="0">
                <a:solidFill>
                  <a:sysClr val="windowText" lastClr="000000"/>
                </a:solidFill>
                <a:latin typeface="黑体" panose="02010609060101010101" charset="-122"/>
                <a:cs typeface="黑体" panose="02010609060101010101" charset="-122"/>
              </a:rPr>
              <a:t>称之为：像方远心光路。其作用为：可以消除像方调焦不准引</a:t>
            </a:r>
            <a:r>
              <a:rPr kern="0" spc="-10" dirty="0">
                <a:solidFill>
                  <a:sysClr val="windowText" lastClr="000000"/>
                </a:solidFill>
                <a:latin typeface="黑体" panose="02010609060101010101" charset="-122"/>
                <a:cs typeface="黑体" panose="02010609060101010101" charset="-122"/>
              </a:rPr>
              <a:t>入的测量误差。</a:t>
            </a:r>
            <a:endParaRPr kern="0" dirty="0">
              <a:solidFill>
                <a:sysClr val="windowText" lastClr="000000"/>
              </a:solidFill>
              <a:latin typeface="黑体" panose="02010609060101010101" charset="-122"/>
              <a:cs typeface="黑体" panose="02010609060101010101" charset="-122"/>
            </a:endParaRPr>
          </a:p>
        </p:txBody>
      </p:sp>
      <p:pic>
        <p:nvPicPr>
          <p:cNvPr id="9" name="object 6"/>
          <p:cNvPicPr/>
          <p:nvPr/>
        </p:nvPicPr>
        <p:blipFill>
          <a:blip r:embed="rId1" cstate="print"/>
          <a:stretch>
            <a:fillRect/>
          </a:stretch>
        </p:blipFill>
        <p:spPr>
          <a:xfrm>
            <a:off x="3707477" y="2740312"/>
            <a:ext cx="3987914" cy="267681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sp>
        <p:nvSpPr>
          <p:cNvPr id="7" name="object 4"/>
          <p:cNvSpPr txBox="1"/>
          <p:nvPr/>
        </p:nvSpPr>
        <p:spPr>
          <a:xfrm>
            <a:off x="2309448" y="1492259"/>
            <a:ext cx="6407150" cy="574039"/>
          </a:xfrm>
          <a:prstGeom prst="rect">
            <a:avLst/>
          </a:prstGeom>
        </p:spPr>
        <p:txBody>
          <a:bodyPr vert="horz" wrap="square" lIns="0" tIns="12700"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12700" marR="0" lvl="0" indent="0" defTabSz="914400" eaLnBrk="1" fontAlgn="auto" latinLnBrk="0" hangingPunct="1">
              <a:lnSpc>
                <a:spcPct val="100000"/>
              </a:lnSpc>
              <a:spcBef>
                <a:spcPts val="100"/>
              </a:spcBef>
              <a:spcAft>
                <a:spcPts val="0"/>
              </a:spcAft>
              <a:buClrTx/>
              <a:buSzTx/>
              <a:buFontTx/>
              <a:buNone/>
              <a:defRPr/>
            </a:pPr>
            <a:r>
              <a:rPr kumimoji="0" lang="zh-CN" altLang="en-US" sz="1800" b="0" i="0" u="none" strike="noStrike" kern="0" cap="none" spc="-5" normalizeH="0" baseline="0" noProof="0">
                <a:ln>
                  <a:noFill/>
                </a:ln>
                <a:solidFill>
                  <a:srgbClr val="2DA2BF"/>
                </a:solidFill>
                <a:effectLst/>
                <a:uLnTx/>
                <a:uFillTx/>
                <a:latin typeface="黑体" panose="02010609060101010101" charset="-122"/>
                <a:ea typeface="宋体" panose="02010600030101010101" pitchFamily="2" charset="-122"/>
              </a:rPr>
              <a:t>物方远心光路设计原理及作用：</a:t>
            </a:r>
            <a:endParaRPr kumimoji="0" lang="zh-CN" altLang="en-US" sz="1800" b="0" i="0" u="none" strike="noStrike" kern="0" cap="none" spc="-5" normalizeH="0" baseline="0" noProof="0">
              <a:ln>
                <a:noFill/>
              </a:ln>
              <a:solidFill>
                <a:srgbClr val="2DA2BF"/>
              </a:solidFill>
              <a:effectLst/>
              <a:uLnTx/>
              <a:uFillTx/>
              <a:latin typeface="黑体" panose="02010609060101010101" charset="-122"/>
              <a:ea typeface="宋体" panose="02010600030101010101" pitchFamily="2" charset="-122"/>
            </a:endParaRPr>
          </a:p>
          <a:p>
            <a:pPr marL="448310"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5" normalizeH="0" baseline="0" noProof="0">
                <a:ln>
                  <a:noFill/>
                </a:ln>
                <a:solidFill>
                  <a:srgbClr val="000000"/>
                </a:solidFill>
                <a:effectLst/>
                <a:uLnTx/>
                <a:uFillTx/>
                <a:latin typeface="黑体" panose="02010609060101010101" charset="-122"/>
                <a:ea typeface="宋体" panose="02010600030101010101" pitchFamily="2" charset="-122"/>
              </a:rPr>
              <a:t>物方主光线平行于光轴主光线的会聚中心位于像方无限远，</a:t>
            </a:r>
            <a:endParaRPr kumimoji="0" lang="zh-CN" altLang="en-US" sz="1800" b="0" i="0" u="none" strike="noStrike" kern="0" cap="none" spc="-5" normalizeH="0" baseline="0" noProof="0" dirty="0">
              <a:ln>
                <a:noFill/>
              </a:ln>
              <a:solidFill>
                <a:srgbClr val="000000"/>
              </a:solidFill>
              <a:effectLst/>
              <a:uLnTx/>
              <a:uFillTx/>
              <a:latin typeface="黑体" panose="02010609060101010101" charset="-122"/>
              <a:ea typeface="宋体" panose="02010600030101010101" pitchFamily="2" charset="-122"/>
            </a:endParaRPr>
          </a:p>
        </p:txBody>
      </p:sp>
      <p:sp>
        <p:nvSpPr>
          <p:cNvPr id="8" name="object 5"/>
          <p:cNvSpPr txBox="1"/>
          <p:nvPr/>
        </p:nvSpPr>
        <p:spPr>
          <a:xfrm>
            <a:off x="2309448" y="2071303"/>
            <a:ext cx="6197600" cy="544195"/>
          </a:xfrm>
          <a:prstGeom prst="rect">
            <a:avLst/>
          </a:prstGeom>
        </p:spPr>
        <p:txBody>
          <a:bodyPr vert="horz" wrap="square" lIns="0" tIns="45720" rIns="0" bIns="0" rtlCol="0">
            <a:spAutoFit/>
          </a:bodyPr>
          <a:lstStyle/>
          <a:p>
            <a:pPr marL="12700" marR="5080">
              <a:lnSpc>
                <a:spcPts val="1920"/>
              </a:lnSpc>
              <a:spcBef>
                <a:spcPts val="360"/>
              </a:spcBef>
            </a:pPr>
            <a:r>
              <a:rPr kern="0" spc="-5" dirty="0">
                <a:solidFill>
                  <a:sysClr val="windowText" lastClr="000000"/>
                </a:solidFill>
                <a:latin typeface="黑体" panose="02010609060101010101" charset="-122"/>
                <a:cs typeface="黑体" panose="02010609060101010101" charset="-122"/>
              </a:rPr>
              <a:t>称之为：物方远心光路。其作用为：可以消除物方由于调焦不准确带来的读数误差。</a:t>
            </a:r>
            <a:endParaRPr kern="0" dirty="0">
              <a:solidFill>
                <a:sysClr val="windowText" lastClr="000000"/>
              </a:solidFill>
              <a:latin typeface="黑体" panose="02010609060101010101" charset="-122"/>
              <a:cs typeface="黑体" panose="02010609060101010101" charset="-122"/>
            </a:endParaRPr>
          </a:p>
        </p:txBody>
      </p:sp>
      <p:pic>
        <p:nvPicPr>
          <p:cNvPr id="9" name="object 6"/>
          <p:cNvPicPr/>
          <p:nvPr/>
        </p:nvPicPr>
        <p:blipFill>
          <a:blip r:embed="rId1" cstate="print"/>
          <a:stretch>
            <a:fillRect/>
          </a:stretch>
        </p:blipFill>
        <p:spPr>
          <a:xfrm>
            <a:off x="3391919" y="2763200"/>
            <a:ext cx="4176572" cy="2891056"/>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sp>
        <p:nvSpPr>
          <p:cNvPr id="9" name="object 7"/>
          <p:cNvSpPr txBox="1"/>
          <p:nvPr/>
        </p:nvSpPr>
        <p:spPr>
          <a:xfrm>
            <a:off x="2611452" y="1500648"/>
            <a:ext cx="6069965" cy="84836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DA2BF"/>
                </a:solidFill>
                <a:latin typeface="黑体" panose="02010609060101010101" charset="-122"/>
                <a:cs typeface="黑体" panose="02010609060101010101" charset="-122"/>
              </a:rPr>
              <a:t>两侧远心光路设计原理及作用：</a:t>
            </a:r>
            <a:endParaRPr sz="1800" dirty="0">
              <a:latin typeface="黑体" panose="02010609060101010101" charset="-122"/>
              <a:cs typeface="黑体" panose="02010609060101010101" charset="-122"/>
            </a:endParaRPr>
          </a:p>
          <a:p>
            <a:pPr marL="12700" marR="5080" indent="436880">
              <a:lnSpc>
                <a:spcPct val="100000"/>
              </a:lnSpc>
            </a:pPr>
            <a:r>
              <a:rPr sz="1800" dirty="0">
                <a:latin typeface="黑体" panose="02010609060101010101" charset="-122"/>
                <a:cs typeface="黑体" panose="02010609060101010101" charset="-122"/>
              </a:rPr>
              <a:t>综合了物方</a:t>
            </a:r>
            <a:r>
              <a:rPr sz="1800" dirty="0">
                <a:latin typeface="Lucida Sans Unicode" panose="020B0602030504020204"/>
                <a:cs typeface="Lucida Sans Unicode" panose="020B0602030504020204"/>
              </a:rPr>
              <a:t>/</a:t>
            </a:r>
            <a:r>
              <a:rPr sz="1800" spc="-5" dirty="0">
                <a:latin typeface="黑体" panose="02010609060101010101" charset="-122"/>
                <a:cs typeface="黑体" panose="02010609060101010101" charset="-122"/>
              </a:rPr>
              <a:t>像方远心的双重作用。主要用于视觉测量检</a:t>
            </a:r>
            <a:r>
              <a:rPr sz="1800" spc="-15" dirty="0">
                <a:latin typeface="黑体" panose="02010609060101010101" charset="-122"/>
                <a:cs typeface="黑体" panose="02010609060101010101" charset="-122"/>
              </a:rPr>
              <a:t>测领域。</a:t>
            </a:r>
            <a:endParaRPr sz="1800" dirty="0">
              <a:latin typeface="黑体" panose="02010609060101010101" charset="-122"/>
              <a:cs typeface="黑体" panose="02010609060101010101" charset="-122"/>
            </a:endParaRPr>
          </a:p>
        </p:txBody>
      </p:sp>
      <p:pic>
        <p:nvPicPr>
          <p:cNvPr id="10" name="object 8"/>
          <p:cNvPicPr/>
          <p:nvPr/>
        </p:nvPicPr>
        <p:blipFill>
          <a:blip r:embed="rId1" cstate="print"/>
          <a:stretch>
            <a:fillRect/>
          </a:stretch>
        </p:blipFill>
        <p:spPr>
          <a:xfrm>
            <a:off x="3189271" y="3105459"/>
            <a:ext cx="5201962" cy="1825242"/>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sp>
        <p:nvSpPr>
          <p:cNvPr id="5" name="object 7"/>
          <p:cNvSpPr txBox="1"/>
          <p:nvPr/>
        </p:nvSpPr>
        <p:spPr>
          <a:xfrm>
            <a:off x="2879899" y="1601316"/>
            <a:ext cx="5278120" cy="208788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2DA2BF"/>
                </a:solidFill>
                <a:latin typeface="黑体" panose="02010609060101010101" charset="-122"/>
                <a:cs typeface="黑体" panose="02010609060101010101" charset="-122"/>
              </a:rPr>
              <a:t>远心镜头技术优势：</a:t>
            </a:r>
            <a:endParaRPr sz="1800" dirty="0">
              <a:latin typeface="黑体" panose="02010609060101010101" charset="-122"/>
              <a:cs typeface="黑体" panose="02010609060101010101" charset="-122"/>
            </a:endParaRPr>
          </a:p>
          <a:p>
            <a:pPr>
              <a:lnSpc>
                <a:spcPct val="100000"/>
              </a:lnSpc>
              <a:spcBef>
                <a:spcPts val="10"/>
              </a:spcBef>
            </a:pPr>
            <a:endParaRPr sz="2550" dirty="0">
              <a:latin typeface="黑体" panose="02010609060101010101" charset="-122"/>
              <a:cs typeface="黑体" panose="02010609060101010101" charset="-122"/>
            </a:endParaRPr>
          </a:p>
          <a:p>
            <a:pPr marL="693420" indent="-374650">
              <a:lnSpc>
                <a:spcPct val="100000"/>
              </a:lnSpc>
              <a:buSzPct val="94000"/>
              <a:buFont typeface="Lucida Sans Unicode" panose="020B0602030504020204"/>
              <a:buAutoNum type="arabicPlain"/>
              <a:tabLst>
                <a:tab pos="694055" algn="l"/>
              </a:tabLst>
            </a:pPr>
            <a:r>
              <a:rPr sz="1800" spc="-10" dirty="0">
                <a:latin typeface="黑体" panose="02010609060101010101" charset="-122"/>
                <a:cs typeface="黑体" panose="02010609060101010101" charset="-122"/>
              </a:rPr>
              <a:t>优势一：高分辨率</a:t>
            </a:r>
            <a:endParaRPr sz="1800" dirty="0">
              <a:latin typeface="黑体" panose="02010609060101010101" charset="-122"/>
              <a:cs typeface="黑体" panose="02010609060101010101" charset="-122"/>
            </a:endParaRPr>
          </a:p>
          <a:p>
            <a:pPr>
              <a:lnSpc>
                <a:spcPct val="100000"/>
              </a:lnSpc>
              <a:spcBef>
                <a:spcPts val="45"/>
              </a:spcBef>
              <a:buFont typeface="Lucida Sans Unicode" panose="020B0602030504020204"/>
              <a:buAutoNum type="arabicPlain"/>
            </a:pPr>
            <a:endParaRPr sz="1650" dirty="0">
              <a:latin typeface="黑体" panose="02010609060101010101" charset="-122"/>
              <a:cs typeface="黑体" panose="02010609060101010101" charset="-122"/>
            </a:endParaRPr>
          </a:p>
          <a:p>
            <a:pPr marL="693420" indent="-374650">
              <a:lnSpc>
                <a:spcPct val="100000"/>
              </a:lnSpc>
              <a:buSzPct val="94000"/>
              <a:buFont typeface="Lucida Sans Unicode" panose="020B0602030504020204"/>
              <a:buAutoNum type="arabicPlain"/>
              <a:tabLst>
                <a:tab pos="694055" algn="l"/>
              </a:tabLst>
            </a:pPr>
            <a:r>
              <a:rPr sz="1800" spc="-5" dirty="0">
                <a:latin typeface="黑体" panose="02010609060101010101" charset="-122"/>
                <a:cs typeface="黑体" panose="02010609060101010101" charset="-122"/>
              </a:rPr>
              <a:t>优势二：真正的远心设计，超宽景深与低畸变</a:t>
            </a:r>
            <a:endParaRPr sz="1800" dirty="0">
              <a:latin typeface="黑体" panose="02010609060101010101" charset="-122"/>
              <a:cs typeface="黑体" panose="02010609060101010101" charset="-122"/>
            </a:endParaRPr>
          </a:p>
          <a:p>
            <a:pPr>
              <a:lnSpc>
                <a:spcPct val="100000"/>
              </a:lnSpc>
              <a:spcBef>
                <a:spcPts val="45"/>
              </a:spcBef>
              <a:buFont typeface="Lucida Sans Unicode" panose="020B0602030504020204"/>
              <a:buAutoNum type="arabicPlain"/>
            </a:pPr>
            <a:endParaRPr sz="1650" dirty="0">
              <a:latin typeface="黑体" panose="02010609060101010101" charset="-122"/>
              <a:cs typeface="黑体" panose="02010609060101010101" charset="-122"/>
            </a:endParaRPr>
          </a:p>
          <a:p>
            <a:pPr marL="693420" indent="-374650">
              <a:lnSpc>
                <a:spcPct val="100000"/>
              </a:lnSpc>
              <a:spcBef>
                <a:spcPts val="5"/>
              </a:spcBef>
              <a:buSzPct val="94000"/>
              <a:buFont typeface="Lucida Sans Unicode" panose="020B0602030504020204"/>
              <a:buAutoNum type="arabicPlain"/>
              <a:tabLst>
                <a:tab pos="694055" algn="l"/>
              </a:tabLst>
            </a:pPr>
            <a:r>
              <a:rPr sz="1800" spc="-5" dirty="0">
                <a:latin typeface="黑体" panose="02010609060101010101" charset="-122"/>
                <a:cs typeface="黑体" panose="02010609060101010101" charset="-122"/>
              </a:rPr>
              <a:t>优势三：独特的平行光路设计</a:t>
            </a:r>
            <a:endParaRPr sz="1800" dirty="0">
              <a:latin typeface="黑体" panose="02010609060101010101" charset="-122"/>
              <a:cs typeface="黑体" panose="02010609060101010101"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sp>
        <p:nvSpPr>
          <p:cNvPr id="5" name="object 7"/>
          <p:cNvSpPr txBox="1"/>
          <p:nvPr/>
        </p:nvSpPr>
        <p:spPr>
          <a:xfrm>
            <a:off x="1335098" y="1510056"/>
            <a:ext cx="7389452" cy="1374735"/>
          </a:xfrm>
          <a:prstGeom prst="rect">
            <a:avLst/>
          </a:prstGeom>
        </p:spPr>
        <p:txBody>
          <a:bodyPr vert="horz" wrap="square" lIns="0" tIns="12700" rIns="0" bIns="0" rtlCol="0">
            <a:spAutoFit/>
          </a:bodyPr>
          <a:lstStyle/>
          <a:p>
            <a:pPr marL="241935" indent="-229235">
              <a:spcBef>
                <a:spcPts val="100"/>
              </a:spcBef>
              <a:buSzPct val="94000"/>
              <a:buFontTx/>
              <a:buAutoNum type="arabicPeriod"/>
              <a:tabLst>
                <a:tab pos="241935" algn="l"/>
              </a:tabLst>
            </a:pPr>
            <a:r>
              <a:rPr kern="0" dirty="0">
                <a:solidFill>
                  <a:srgbClr val="DA1F28"/>
                </a:solidFill>
                <a:latin typeface="黑体" panose="02010609060101010101" charset="-122"/>
                <a:cs typeface="黑体" panose="02010609060101010101" charset="-122"/>
              </a:rPr>
              <a:t>焦距（Focal </a:t>
            </a:r>
            <a:r>
              <a:rPr kern="0" spc="-10" dirty="0">
                <a:solidFill>
                  <a:srgbClr val="DA1F28"/>
                </a:solidFill>
                <a:latin typeface="黑体" panose="02010609060101010101" charset="-122"/>
                <a:cs typeface="黑体" panose="02010609060101010101" charset="-122"/>
              </a:rPr>
              <a:t>Length）</a:t>
            </a:r>
            <a:endParaRPr kern="0" dirty="0">
              <a:solidFill>
                <a:sysClr val="windowText" lastClr="000000"/>
              </a:solidFill>
              <a:latin typeface="黑体" panose="02010609060101010101" charset="-122"/>
              <a:cs typeface="黑体" panose="02010609060101010101" charset="-122"/>
            </a:endParaRPr>
          </a:p>
          <a:p>
            <a:pPr marL="469900"/>
            <a:r>
              <a:rPr kern="0" spc="-5" dirty="0" err="1">
                <a:solidFill>
                  <a:sysClr val="windowText" lastClr="000000"/>
                </a:solidFill>
                <a:latin typeface="黑体" panose="02010609060101010101" charset="-122"/>
                <a:cs typeface="黑体" panose="02010609060101010101" charset="-122"/>
              </a:rPr>
              <a:t>焦距是从镜头的中心点到胶平面上所形成的清晰影像之间的距</a:t>
            </a:r>
            <a:r>
              <a:rPr kern="0" spc="-25" dirty="0" err="1">
                <a:solidFill>
                  <a:sysClr val="windowText" lastClr="000000"/>
                </a:solidFill>
                <a:latin typeface="黑体" panose="02010609060101010101" charset="-122"/>
                <a:cs typeface="黑体" panose="02010609060101010101" charset="-122"/>
              </a:rPr>
              <a:t>离</a:t>
            </a:r>
            <a:r>
              <a:rPr kern="0" spc="-25" dirty="0">
                <a:solidFill>
                  <a:sysClr val="windowText" lastClr="000000"/>
                </a:solidFill>
                <a:latin typeface="黑体" panose="02010609060101010101" charset="-122"/>
                <a:cs typeface="黑体" panose="02010609060101010101" charset="-122"/>
              </a:rPr>
              <a:t>。</a:t>
            </a:r>
            <a:endParaRPr kern="0" dirty="0">
              <a:solidFill>
                <a:sysClr val="windowText" lastClr="000000"/>
              </a:solidFill>
              <a:latin typeface="黑体" panose="02010609060101010101" charset="-122"/>
              <a:cs typeface="黑体" panose="02010609060101010101" charset="-122"/>
            </a:endParaRPr>
          </a:p>
          <a:p>
            <a:pPr>
              <a:spcBef>
                <a:spcPts val="45"/>
              </a:spcBef>
            </a:pPr>
            <a:endParaRPr sz="1650" kern="0" dirty="0">
              <a:solidFill>
                <a:sysClr val="windowText" lastClr="000000"/>
              </a:solidFill>
              <a:latin typeface="黑体" panose="02010609060101010101" charset="-122"/>
              <a:cs typeface="黑体" panose="02010609060101010101" charset="-122"/>
            </a:endParaRPr>
          </a:p>
          <a:p>
            <a:pPr marL="356235" indent="-229235">
              <a:buSzPct val="94000"/>
              <a:buFontTx/>
              <a:buAutoNum type="arabicPeriod" startAt="2"/>
              <a:tabLst>
                <a:tab pos="356235" algn="l"/>
              </a:tabLst>
            </a:pPr>
            <a:r>
              <a:rPr kern="0" dirty="0">
                <a:solidFill>
                  <a:srgbClr val="DA1F28"/>
                </a:solidFill>
                <a:latin typeface="黑体" panose="02010609060101010101" charset="-122"/>
                <a:cs typeface="黑体" panose="02010609060101010101" charset="-122"/>
              </a:rPr>
              <a:t>光圈</a:t>
            </a:r>
            <a:r>
              <a:rPr kern="0" spc="-10" dirty="0">
                <a:solidFill>
                  <a:srgbClr val="DA1F28"/>
                </a:solidFill>
                <a:latin typeface="黑体" panose="02010609060101010101" charset="-122"/>
                <a:cs typeface="黑体" panose="02010609060101010101" charset="-122"/>
              </a:rPr>
              <a:t>(Iris)</a:t>
            </a:r>
            <a:endParaRPr kern="0" dirty="0">
              <a:solidFill>
                <a:sysClr val="windowText" lastClr="000000"/>
              </a:solidFill>
              <a:latin typeface="黑体" panose="02010609060101010101" charset="-122"/>
              <a:cs typeface="黑体" panose="02010609060101010101" charset="-122"/>
            </a:endParaRPr>
          </a:p>
          <a:p>
            <a:pPr marL="584200"/>
            <a:r>
              <a:rPr kern="0" dirty="0">
                <a:solidFill>
                  <a:sysClr val="windowText" lastClr="000000"/>
                </a:solidFill>
                <a:latin typeface="黑体" panose="02010609060101010101" charset="-122"/>
                <a:cs typeface="黑体" panose="02010609060101010101" charset="-122"/>
              </a:rPr>
              <a:t>用F表示，以镜头焦距f和通光孔径D</a:t>
            </a:r>
            <a:r>
              <a:rPr kern="0" spc="-10" dirty="0">
                <a:solidFill>
                  <a:sysClr val="windowText" lastClr="000000"/>
                </a:solidFill>
                <a:latin typeface="黑体" panose="02010609060101010101" charset="-122"/>
                <a:cs typeface="黑体" panose="02010609060101010101" charset="-122"/>
              </a:rPr>
              <a:t>的比值来衡量。</a:t>
            </a:r>
            <a:endParaRPr kern="0" dirty="0">
              <a:solidFill>
                <a:sysClr val="windowText" lastClr="000000"/>
              </a:solidFill>
              <a:latin typeface="黑体" panose="02010609060101010101" charset="-122"/>
              <a:cs typeface="黑体" panose="02010609060101010101" charset="-122"/>
            </a:endParaRPr>
          </a:p>
        </p:txBody>
      </p:sp>
      <p:sp>
        <p:nvSpPr>
          <p:cNvPr id="6" name="object 8"/>
          <p:cNvSpPr txBox="1"/>
          <p:nvPr/>
        </p:nvSpPr>
        <p:spPr>
          <a:xfrm>
            <a:off x="906470" y="652800"/>
            <a:ext cx="7112000" cy="574039"/>
          </a:xfrm>
          <a:prstGeom prst="rect">
            <a:avLst/>
          </a:prstGeom>
        </p:spPr>
        <p:txBody>
          <a:bodyPr vert="horz" wrap="square" lIns="0" tIns="268052"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369570" marR="0" lvl="0" indent="0" defTabSz="914400" eaLnBrk="1" fontAlgn="auto" latinLnBrk="0" hangingPunct="1">
              <a:lnSpc>
                <a:spcPct val="100000"/>
              </a:lnSpc>
              <a:spcBef>
                <a:spcPts val="100"/>
              </a:spcBef>
              <a:spcAft>
                <a:spcPts val="0"/>
              </a:spcAft>
              <a:buClrTx/>
              <a:buSzTx/>
              <a:buFontTx/>
              <a:buNone/>
              <a:defRPr/>
            </a:pPr>
            <a:r>
              <a:rPr kumimoji="0" lang="zh-CN" altLang="en-US" sz="1800" b="0" i="0" u="none" strike="noStrike" kern="0" cap="none" spc="-10" normalizeH="0" baseline="0" noProof="0">
                <a:ln>
                  <a:noFill/>
                </a:ln>
                <a:solidFill>
                  <a:srgbClr val="2DA2BF"/>
                </a:solidFill>
                <a:effectLst/>
                <a:uLnTx/>
                <a:uFillTx/>
                <a:latin typeface="黑体" panose="02010609060101010101" charset="-122"/>
                <a:ea typeface="宋体" panose="02010600030101010101" pitchFamily="2" charset="-122"/>
              </a:rPr>
              <a:t>工业镜头主要参数：</a:t>
            </a:r>
            <a:endParaRPr kumimoji="0" lang="zh-CN" altLang="en-US" sz="1800" b="0" i="0" u="none" strike="noStrike" kern="0" cap="none" spc="-10" normalizeH="0" baseline="0" noProof="0" dirty="0">
              <a:ln>
                <a:noFill/>
              </a:ln>
              <a:solidFill>
                <a:srgbClr val="2DA2BF"/>
              </a:solidFill>
              <a:effectLst/>
              <a:uLnTx/>
              <a:uFillTx/>
              <a:latin typeface="黑体" panose="02010609060101010101" charset="-122"/>
              <a:ea typeface="宋体" panose="02010600030101010101" pitchFamily="2" charset="-122"/>
            </a:endParaRPr>
          </a:p>
        </p:txBody>
      </p:sp>
      <p:sp>
        <p:nvSpPr>
          <p:cNvPr id="7" name="object 7"/>
          <p:cNvSpPr txBox="1"/>
          <p:nvPr/>
        </p:nvSpPr>
        <p:spPr>
          <a:xfrm>
            <a:off x="1410141" y="3300541"/>
            <a:ext cx="10133110" cy="2187778"/>
          </a:xfrm>
          <a:prstGeom prst="rect">
            <a:avLst/>
          </a:prstGeom>
        </p:spPr>
        <p:txBody>
          <a:bodyPr vert="horz" wrap="square" lIns="0" tIns="12700" rIns="0" bIns="0" rtlCol="0">
            <a:spAutoFit/>
          </a:bodyPr>
          <a:lstStyle/>
          <a:p>
            <a:pPr marL="12065">
              <a:lnSpc>
                <a:spcPct val="100000"/>
              </a:lnSpc>
              <a:spcBef>
                <a:spcPts val="100"/>
              </a:spcBef>
              <a:buClr>
                <a:srgbClr val="000000"/>
              </a:buClr>
              <a:buSzPct val="94000"/>
              <a:tabLst>
                <a:tab pos="242570" algn="l"/>
              </a:tabLst>
            </a:pPr>
            <a:r>
              <a:rPr lang="en-US" altLang="zh-CN" sz="1800" dirty="0">
                <a:solidFill>
                  <a:srgbClr val="DA1F28"/>
                </a:solidFill>
                <a:latin typeface="黑体" panose="02010609060101010101" charset="-122"/>
                <a:cs typeface="黑体" panose="02010609060101010101" charset="-122"/>
              </a:rPr>
              <a:t>3.</a:t>
            </a:r>
            <a:r>
              <a:rPr sz="1800" dirty="0">
                <a:solidFill>
                  <a:srgbClr val="DA1F28"/>
                </a:solidFill>
                <a:latin typeface="黑体" panose="02010609060101010101" charset="-122"/>
                <a:cs typeface="黑体" panose="02010609060101010101" charset="-122"/>
              </a:rPr>
              <a:t>对应最大</a:t>
            </a:r>
            <a:r>
              <a:rPr sz="1800" spc="-25" dirty="0">
                <a:solidFill>
                  <a:srgbClr val="DA1F28"/>
                </a:solidFill>
                <a:latin typeface="Arial" panose="020B0604020202020204"/>
                <a:cs typeface="Arial" panose="020B0604020202020204"/>
              </a:rPr>
              <a:t>CCD</a:t>
            </a:r>
            <a:r>
              <a:rPr sz="1800" dirty="0">
                <a:solidFill>
                  <a:srgbClr val="DA1F28"/>
                </a:solidFill>
                <a:latin typeface="黑体" panose="02010609060101010101" charset="-122"/>
                <a:cs typeface="黑体" panose="02010609060101010101" charset="-122"/>
              </a:rPr>
              <a:t>尺寸(</a:t>
            </a:r>
            <a:r>
              <a:rPr sz="1800" dirty="0">
                <a:solidFill>
                  <a:srgbClr val="DA1F28"/>
                </a:solidFill>
                <a:latin typeface="Arial" panose="020B0604020202020204"/>
                <a:cs typeface="Arial" panose="020B0604020202020204"/>
              </a:rPr>
              <a:t>Sensor</a:t>
            </a:r>
            <a:r>
              <a:rPr sz="1800" spc="10" dirty="0">
                <a:solidFill>
                  <a:srgbClr val="DA1F28"/>
                </a:solidFill>
                <a:latin typeface="Arial" panose="020B0604020202020204"/>
                <a:cs typeface="Arial" panose="020B0604020202020204"/>
              </a:rPr>
              <a:t> </a:t>
            </a:r>
            <a:r>
              <a:rPr sz="1800" spc="-10" dirty="0">
                <a:solidFill>
                  <a:srgbClr val="DA1F28"/>
                </a:solidFill>
                <a:latin typeface="Arial" panose="020B0604020202020204"/>
                <a:cs typeface="Arial" panose="020B0604020202020204"/>
              </a:rPr>
              <a:t>Size)</a:t>
            </a:r>
            <a:endParaRPr sz="1800" dirty="0">
              <a:latin typeface="Arial" panose="020B0604020202020204"/>
              <a:cs typeface="Arial" panose="020B0604020202020204"/>
            </a:endParaRPr>
          </a:p>
          <a:p>
            <a:pPr marL="469900">
              <a:lnSpc>
                <a:spcPct val="100000"/>
              </a:lnSpc>
            </a:pPr>
            <a:r>
              <a:rPr sz="1800" dirty="0">
                <a:latin typeface="黑体" panose="02010609060101010101" charset="-122"/>
                <a:cs typeface="黑体" panose="02010609060101010101" charset="-122"/>
              </a:rPr>
              <a:t>镜头成像直径可覆盖的最大</a:t>
            </a:r>
            <a:r>
              <a:rPr sz="1800" spc="-25" dirty="0">
                <a:latin typeface="Arial" panose="020B0604020202020204"/>
                <a:cs typeface="Arial" panose="020B0604020202020204"/>
              </a:rPr>
              <a:t>CCD</a:t>
            </a:r>
            <a:r>
              <a:rPr sz="1800" dirty="0">
                <a:latin typeface="黑体" panose="02010609060101010101" charset="-122"/>
                <a:cs typeface="黑体" panose="02010609060101010101" charset="-122"/>
              </a:rPr>
              <a:t>芯片尺寸。主要有：1/2″</a:t>
            </a:r>
            <a:r>
              <a:rPr sz="1800" spc="-50" dirty="0">
                <a:latin typeface="黑体" panose="02010609060101010101" charset="-122"/>
                <a:cs typeface="黑体" panose="02010609060101010101" charset="-122"/>
              </a:rPr>
              <a:t>、</a:t>
            </a:r>
            <a:r>
              <a:rPr sz="1800" dirty="0">
                <a:latin typeface="黑体" panose="02010609060101010101" charset="-122"/>
                <a:cs typeface="黑体" panose="02010609060101010101" charset="-122"/>
              </a:rPr>
              <a:t>2/3″、1″和1″</a:t>
            </a:r>
            <a:r>
              <a:rPr sz="1800" spc="-20" dirty="0">
                <a:latin typeface="黑体" panose="02010609060101010101" charset="-122"/>
                <a:cs typeface="黑体" panose="02010609060101010101" charset="-122"/>
              </a:rPr>
              <a:t>以上。</a:t>
            </a:r>
            <a:endParaRPr sz="1800" dirty="0">
              <a:latin typeface="黑体" panose="02010609060101010101" charset="-122"/>
              <a:cs typeface="黑体" panose="02010609060101010101" charset="-122"/>
            </a:endParaRPr>
          </a:p>
          <a:p>
            <a:pPr marL="126365">
              <a:lnSpc>
                <a:spcPct val="100000"/>
              </a:lnSpc>
              <a:buClr>
                <a:srgbClr val="000000"/>
              </a:buClr>
              <a:buSzPct val="94000"/>
              <a:tabLst>
                <a:tab pos="356870" algn="l"/>
              </a:tabLst>
            </a:pPr>
            <a:endParaRPr lang="en-US" altLang="zh-CN" sz="1600" dirty="0">
              <a:latin typeface="黑体" panose="02010609060101010101" charset="-122"/>
              <a:cs typeface="黑体" panose="02010609060101010101" charset="-122"/>
            </a:endParaRPr>
          </a:p>
          <a:p>
            <a:pPr marL="126365">
              <a:lnSpc>
                <a:spcPct val="100000"/>
              </a:lnSpc>
              <a:buClr>
                <a:srgbClr val="000000"/>
              </a:buClr>
              <a:buSzPct val="94000"/>
              <a:tabLst>
                <a:tab pos="356870" algn="l"/>
              </a:tabLst>
            </a:pPr>
            <a:r>
              <a:rPr lang="en-US" altLang="zh-CN" sz="1600" spc="-5" dirty="0">
                <a:solidFill>
                  <a:srgbClr val="DA1F28"/>
                </a:solidFill>
                <a:latin typeface="黑体" panose="02010609060101010101" charset="-122"/>
                <a:cs typeface="黑体" panose="02010609060101010101" charset="-122"/>
              </a:rPr>
              <a:t>4.</a:t>
            </a:r>
            <a:r>
              <a:rPr sz="1800" spc="-5" dirty="0">
                <a:solidFill>
                  <a:srgbClr val="DA1F28"/>
                </a:solidFill>
                <a:latin typeface="黑体" panose="02010609060101010101" charset="-122"/>
                <a:cs typeface="黑体" panose="02010609060101010101" charset="-122"/>
              </a:rPr>
              <a:t>接口(</a:t>
            </a:r>
            <a:r>
              <a:rPr sz="1800" spc="-10" dirty="0">
                <a:solidFill>
                  <a:srgbClr val="DA1F28"/>
                </a:solidFill>
                <a:latin typeface="Arial" panose="020B0604020202020204"/>
                <a:cs typeface="Arial" panose="020B0604020202020204"/>
              </a:rPr>
              <a:t>Mount)</a:t>
            </a:r>
            <a:endParaRPr sz="1800" dirty="0">
              <a:latin typeface="Arial" panose="020B0604020202020204"/>
              <a:cs typeface="Arial" panose="020B0604020202020204"/>
            </a:endParaRPr>
          </a:p>
          <a:p>
            <a:pPr marL="584200">
              <a:lnSpc>
                <a:spcPct val="100000"/>
              </a:lnSpc>
            </a:pPr>
            <a:r>
              <a:rPr sz="1800" dirty="0">
                <a:latin typeface="黑体" panose="02010609060101010101" charset="-122"/>
                <a:cs typeface="黑体" panose="02010609060101010101" charset="-122"/>
              </a:rPr>
              <a:t>镜头与相机的连接方式。常用的包括</a:t>
            </a:r>
            <a:r>
              <a:rPr sz="1800" spc="-25" dirty="0">
                <a:latin typeface="Arial" panose="020B0604020202020204"/>
                <a:cs typeface="Arial" panose="020B0604020202020204"/>
              </a:rPr>
              <a:t>C</a:t>
            </a:r>
            <a:r>
              <a:rPr sz="1800" dirty="0">
                <a:latin typeface="宋体" panose="02010600030101010101" pitchFamily="2" charset="-122"/>
                <a:cs typeface="宋体" panose="02010600030101010101" pitchFamily="2" charset="-122"/>
              </a:rPr>
              <a:t>、</a:t>
            </a:r>
            <a:r>
              <a:rPr sz="1800" spc="-25" dirty="0">
                <a:latin typeface="Arial" panose="020B0604020202020204"/>
                <a:cs typeface="Arial" panose="020B0604020202020204"/>
              </a:rPr>
              <a:t>CS</a:t>
            </a:r>
            <a:r>
              <a:rPr sz="1800" dirty="0">
                <a:latin typeface="宋体" panose="02010600030101010101" pitchFamily="2" charset="-122"/>
                <a:cs typeface="宋体" panose="02010600030101010101" pitchFamily="2" charset="-122"/>
              </a:rPr>
              <a:t>、</a:t>
            </a:r>
            <a:r>
              <a:rPr sz="1800" dirty="0">
                <a:latin typeface="Arial" panose="020B0604020202020204"/>
                <a:cs typeface="Arial" panose="020B0604020202020204"/>
              </a:rPr>
              <a:t>F</a:t>
            </a:r>
            <a:r>
              <a:rPr sz="1800" dirty="0">
                <a:latin typeface="宋体" panose="02010600030101010101" pitchFamily="2" charset="-122"/>
                <a:cs typeface="宋体" panose="02010600030101010101" pitchFamily="2" charset="-122"/>
              </a:rPr>
              <a:t>、</a:t>
            </a:r>
            <a:r>
              <a:rPr sz="1800" dirty="0">
                <a:latin typeface="Arial" panose="020B0604020202020204"/>
                <a:cs typeface="Arial" panose="020B0604020202020204"/>
              </a:rPr>
              <a:t>V</a:t>
            </a:r>
            <a:r>
              <a:rPr sz="1800" dirty="0">
                <a:latin typeface="宋体" panose="02010600030101010101" pitchFamily="2" charset="-122"/>
                <a:cs typeface="宋体" panose="02010600030101010101" pitchFamily="2" charset="-122"/>
              </a:rPr>
              <a:t>、</a:t>
            </a:r>
            <a:r>
              <a:rPr sz="1800" dirty="0">
                <a:latin typeface="Arial" panose="020B0604020202020204"/>
                <a:cs typeface="Arial" panose="020B0604020202020204"/>
              </a:rPr>
              <a:t>T2</a:t>
            </a:r>
            <a:r>
              <a:rPr sz="1800" spc="-50" dirty="0">
                <a:latin typeface="宋体" panose="02010600030101010101" pitchFamily="2" charset="-122"/>
                <a:cs typeface="宋体" panose="02010600030101010101" pitchFamily="2" charset="-122"/>
              </a:rPr>
              <a:t>、</a:t>
            </a:r>
            <a:r>
              <a:rPr sz="1800" spc="-10" dirty="0">
                <a:latin typeface="Arial" panose="020B0604020202020204"/>
                <a:cs typeface="Arial" panose="020B0604020202020204"/>
              </a:rPr>
              <a:t>Leica</a:t>
            </a:r>
            <a:r>
              <a:rPr sz="1800" dirty="0">
                <a:latin typeface="Arial" panose="020B0604020202020204"/>
                <a:cs typeface="Arial" panose="020B0604020202020204"/>
              </a:rPr>
              <a:t>	M</a:t>
            </a:r>
            <a:r>
              <a:rPr sz="1800" dirty="0">
                <a:latin typeface="黑体" panose="02010609060101010101" charset="-122"/>
                <a:cs typeface="黑体" panose="02010609060101010101" charset="-122"/>
              </a:rPr>
              <a:t>（德国徕卡）</a:t>
            </a:r>
            <a:r>
              <a:rPr sz="1800" spc="-25" dirty="0">
                <a:latin typeface="黑体" panose="02010609060101010101" charset="-122"/>
                <a:cs typeface="黑体" panose="02010609060101010101" charset="-122"/>
              </a:rPr>
              <a:t>等。</a:t>
            </a:r>
            <a:endParaRPr sz="1800" dirty="0">
              <a:latin typeface="黑体" panose="02010609060101010101" charset="-122"/>
              <a:cs typeface="黑体" panose="02010609060101010101" charset="-122"/>
            </a:endParaRPr>
          </a:p>
          <a:p>
            <a:pPr>
              <a:lnSpc>
                <a:spcPct val="100000"/>
              </a:lnSpc>
              <a:spcBef>
                <a:spcPts val="45"/>
              </a:spcBef>
            </a:pPr>
            <a:endParaRPr sz="1650" dirty="0">
              <a:latin typeface="黑体" panose="02010609060101010101" charset="-122"/>
              <a:cs typeface="黑体" panose="02010609060101010101" charset="-122"/>
            </a:endParaRPr>
          </a:p>
          <a:p>
            <a:pPr marL="12065">
              <a:lnSpc>
                <a:spcPct val="100000"/>
              </a:lnSpc>
              <a:buClr>
                <a:srgbClr val="000000"/>
              </a:buClr>
              <a:buSzPct val="94000"/>
              <a:tabLst>
                <a:tab pos="242570" algn="l"/>
              </a:tabLst>
            </a:pPr>
            <a:r>
              <a:rPr lang="en-US" altLang="zh-CN" sz="1800" dirty="0">
                <a:solidFill>
                  <a:srgbClr val="DA1F28"/>
                </a:solidFill>
                <a:latin typeface="黑体" panose="02010609060101010101" charset="-122"/>
                <a:cs typeface="黑体" panose="02010609060101010101" charset="-122"/>
              </a:rPr>
              <a:t>5.</a:t>
            </a:r>
            <a:r>
              <a:rPr sz="1800" dirty="0">
                <a:solidFill>
                  <a:srgbClr val="DA1F28"/>
                </a:solidFill>
                <a:latin typeface="黑体" panose="02010609060101010101" charset="-122"/>
                <a:cs typeface="黑体" panose="02010609060101010101" charset="-122"/>
              </a:rPr>
              <a:t>景深(</a:t>
            </a:r>
            <a:r>
              <a:rPr sz="1800" dirty="0">
                <a:solidFill>
                  <a:srgbClr val="DA1F28"/>
                </a:solidFill>
                <a:latin typeface="Arial" panose="020B0604020202020204"/>
                <a:cs typeface="Arial" panose="020B0604020202020204"/>
              </a:rPr>
              <a:t>Depth</a:t>
            </a:r>
            <a:r>
              <a:rPr sz="1800" spc="-15" dirty="0">
                <a:solidFill>
                  <a:srgbClr val="DA1F28"/>
                </a:solidFill>
                <a:latin typeface="Arial" panose="020B0604020202020204"/>
                <a:cs typeface="Arial" panose="020B0604020202020204"/>
              </a:rPr>
              <a:t> </a:t>
            </a:r>
            <a:r>
              <a:rPr sz="1800" dirty="0">
                <a:solidFill>
                  <a:srgbClr val="DA1F28"/>
                </a:solidFill>
                <a:latin typeface="Arial" panose="020B0604020202020204"/>
                <a:cs typeface="Arial" panose="020B0604020202020204"/>
              </a:rPr>
              <a:t>of</a:t>
            </a:r>
            <a:r>
              <a:rPr sz="1800" spc="-30" dirty="0">
                <a:solidFill>
                  <a:srgbClr val="DA1F28"/>
                </a:solidFill>
                <a:latin typeface="Arial" panose="020B0604020202020204"/>
                <a:cs typeface="Arial" panose="020B0604020202020204"/>
              </a:rPr>
              <a:t> </a:t>
            </a:r>
            <a:r>
              <a:rPr sz="1800" spc="-10" dirty="0">
                <a:solidFill>
                  <a:srgbClr val="DA1F28"/>
                </a:solidFill>
                <a:latin typeface="Arial" panose="020B0604020202020204"/>
                <a:cs typeface="Arial" panose="020B0604020202020204"/>
              </a:rPr>
              <a:t>Field,DOF)</a:t>
            </a:r>
            <a:endParaRPr sz="1800" dirty="0">
              <a:latin typeface="Arial" panose="020B0604020202020204"/>
              <a:cs typeface="Arial" panose="020B0604020202020204"/>
            </a:endParaRPr>
          </a:p>
          <a:p>
            <a:pPr marL="12700" marR="5080" indent="571500">
              <a:lnSpc>
                <a:spcPct val="100000"/>
              </a:lnSpc>
              <a:spcBef>
                <a:spcPts val="95"/>
              </a:spcBef>
            </a:pPr>
            <a:r>
              <a:rPr sz="1800" spc="-5" dirty="0">
                <a:latin typeface="黑体" panose="02010609060101010101" charset="-122"/>
                <a:cs typeface="黑体" panose="02010609060101010101" charset="-122"/>
              </a:rPr>
              <a:t>景深是指在被摄物体聚焦清楚后，在物体前后一定距离内，其影像仍然清晰的范围。</a:t>
            </a:r>
            <a:endParaRPr sz="1800" dirty="0">
              <a:latin typeface="黑体" panose="02010609060101010101" charset="-122"/>
              <a:cs typeface="黑体" panose="0201060906010101010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sp>
        <p:nvSpPr>
          <p:cNvPr id="3" name="object 7"/>
          <p:cNvSpPr txBox="1"/>
          <p:nvPr/>
        </p:nvSpPr>
        <p:spPr>
          <a:xfrm>
            <a:off x="1755207" y="1429006"/>
            <a:ext cx="8681586" cy="3317240"/>
          </a:xfrm>
          <a:prstGeom prst="rect">
            <a:avLst/>
          </a:prstGeom>
        </p:spPr>
        <p:txBody>
          <a:bodyPr vert="horz" wrap="square" lIns="0" tIns="12700" rIns="0" bIns="0" rtlCol="0">
            <a:spAutoFit/>
          </a:bodyPr>
          <a:lstStyle/>
          <a:p>
            <a:pPr marL="12700">
              <a:lnSpc>
                <a:spcPct val="100000"/>
              </a:lnSpc>
              <a:spcBef>
                <a:spcPts val="100"/>
              </a:spcBef>
            </a:pPr>
            <a:r>
              <a:rPr lang="en-US" altLang="zh-CN" spc="-5" dirty="0">
                <a:solidFill>
                  <a:srgbClr val="DA1F28"/>
                </a:solidFill>
                <a:latin typeface="黑体" panose="02010609060101010101" charset="-122"/>
                <a:cs typeface="黑体" panose="02010609060101010101" charset="-122"/>
              </a:rPr>
              <a:t>6.</a:t>
            </a:r>
            <a:r>
              <a:rPr sz="1800" spc="-5" dirty="0">
                <a:solidFill>
                  <a:srgbClr val="DA1F28"/>
                </a:solidFill>
                <a:latin typeface="黑体" panose="02010609060101010101" charset="-122"/>
                <a:cs typeface="黑体" panose="02010609060101010101" charset="-122"/>
              </a:rPr>
              <a:t>分辨率(</a:t>
            </a:r>
            <a:r>
              <a:rPr sz="1800" spc="-10" dirty="0">
                <a:solidFill>
                  <a:srgbClr val="DA1F28"/>
                </a:solidFill>
                <a:latin typeface="Arial" panose="020B0604020202020204"/>
                <a:cs typeface="Arial" panose="020B0604020202020204"/>
              </a:rPr>
              <a:t>Resolution)</a:t>
            </a:r>
            <a:endParaRPr sz="1800" dirty="0">
              <a:latin typeface="Arial" panose="020B0604020202020204"/>
              <a:cs typeface="Arial" panose="020B0604020202020204"/>
            </a:endParaRPr>
          </a:p>
          <a:p>
            <a:pPr marL="12700" marR="5080" indent="800100">
              <a:lnSpc>
                <a:spcPct val="100000"/>
              </a:lnSpc>
              <a:spcBef>
                <a:spcPts val="95"/>
              </a:spcBef>
            </a:pPr>
            <a:r>
              <a:rPr sz="1800" spc="-5" dirty="0">
                <a:latin typeface="黑体" panose="02010609060101010101" charset="-122"/>
                <a:cs typeface="黑体" panose="02010609060101010101" charset="-122"/>
              </a:rPr>
              <a:t>分辨率代表镜头记录物体细节的能力，以每毫米里面能够分辨黑白对线的数量为计量单位。</a:t>
            </a:r>
            <a:endParaRPr sz="1800" dirty="0">
              <a:latin typeface="黑体" panose="02010609060101010101" charset="-122"/>
              <a:cs typeface="黑体" panose="02010609060101010101" charset="-122"/>
            </a:endParaRPr>
          </a:p>
          <a:p>
            <a:pPr>
              <a:lnSpc>
                <a:spcPct val="100000"/>
              </a:lnSpc>
              <a:spcBef>
                <a:spcPts val="15"/>
              </a:spcBef>
            </a:pPr>
            <a:endParaRPr sz="1600" dirty="0">
              <a:latin typeface="黑体" panose="02010609060101010101" charset="-122"/>
              <a:cs typeface="黑体" panose="02010609060101010101" charset="-122"/>
            </a:endParaRPr>
          </a:p>
          <a:p>
            <a:pPr marL="12700">
              <a:lnSpc>
                <a:spcPct val="100000"/>
              </a:lnSpc>
            </a:pPr>
            <a:r>
              <a:rPr lang="en-US" altLang="zh-CN" dirty="0">
                <a:solidFill>
                  <a:srgbClr val="DA1F28"/>
                </a:solidFill>
                <a:latin typeface="黑体" panose="02010609060101010101" charset="-122"/>
                <a:cs typeface="黑体" panose="02010609060101010101" charset="-122"/>
              </a:rPr>
              <a:t>7.</a:t>
            </a:r>
            <a:r>
              <a:rPr sz="1800" dirty="0">
                <a:solidFill>
                  <a:srgbClr val="DA1F28"/>
                </a:solidFill>
                <a:latin typeface="黑体" panose="02010609060101010101" charset="-122"/>
                <a:cs typeface="黑体" panose="02010609060101010101" charset="-122"/>
              </a:rPr>
              <a:t>工作距离(</a:t>
            </a:r>
            <a:r>
              <a:rPr sz="1800" dirty="0">
                <a:solidFill>
                  <a:srgbClr val="DA1F28"/>
                </a:solidFill>
                <a:latin typeface="Arial" panose="020B0604020202020204"/>
                <a:cs typeface="Arial" panose="020B0604020202020204"/>
              </a:rPr>
              <a:t>Working</a:t>
            </a:r>
            <a:r>
              <a:rPr sz="1800" spc="-55" dirty="0">
                <a:solidFill>
                  <a:srgbClr val="DA1F28"/>
                </a:solidFill>
                <a:latin typeface="Arial" panose="020B0604020202020204"/>
                <a:cs typeface="Arial" panose="020B0604020202020204"/>
              </a:rPr>
              <a:t> </a:t>
            </a:r>
            <a:r>
              <a:rPr sz="1800" spc="-10" dirty="0">
                <a:solidFill>
                  <a:srgbClr val="DA1F28"/>
                </a:solidFill>
                <a:latin typeface="Arial" panose="020B0604020202020204"/>
                <a:cs typeface="Arial" panose="020B0604020202020204"/>
              </a:rPr>
              <a:t>distance,WD)</a:t>
            </a:r>
            <a:endParaRPr sz="1800" dirty="0">
              <a:latin typeface="Arial" panose="020B0604020202020204"/>
              <a:cs typeface="Arial" panose="020B0604020202020204"/>
            </a:endParaRPr>
          </a:p>
          <a:p>
            <a:pPr marL="1041400">
              <a:lnSpc>
                <a:spcPct val="100000"/>
              </a:lnSpc>
              <a:spcBef>
                <a:spcPts val="95"/>
              </a:spcBef>
            </a:pPr>
            <a:r>
              <a:rPr sz="1800" spc="-5" dirty="0">
                <a:latin typeface="黑体" panose="02010609060101010101" charset="-122"/>
                <a:cs typeface="黑体" panose="02010609060101010101" charset="-122"/>
              </a:rPr>
              <a:t>镜头第一个工作面到被测物体的距离。</a:t>
            </a:r>
            <a:endParaRPr sz="1800" dirty="0">
              <a:latin typeface="黑体" panose="02010609060101010101" charset="-122"/>
              <a:cs typeface="黑体" panose="02010609060101010101" charset="-122"/>
            </a:endParaRPr>
          </a:p>
          <a:p>
            <a:pPr>
              <a:lnSpc>
                <a:spcPct val="100000"/>
              </a:lnSpc>
              <a:spcBef>
                <a:spcPts val="15"/>
              </a:spcBef>
            </a:pPr>
            <a:endParaRPr sz="1600" dirty="0">
              <a:latin typeface="黑体" panose="02010609060101010101" charset="-122"/>
              <a:cs typeface="黑体" panose="02010609060101010101" charset="-122"/>
            </a:endParaRPr>
          </a:p>
          <a:p>
            <a:pPr marL="12700">
              <a:lnSpc>
                <a:spcPct val="100000"/>
              </a:lnSpc>
            </a:pPr>
            <a:r>
              <a:rPr lang="en-US" altLang="zh-CN" sz="1800" dirty="0">
                <a:solidFill>
                  <a:srgbClr val="DA1F28"/>
                </a:solidFill>
                <a:latin typeface="黑体" panose="02010609060101010101" charset="-122"/>
                <a:cs typeface="黑体" panose="02010609060101010101" charset="-122"/>
              </a:rPr>
              <a:t>8.</a:t>
            </a:r>
            <a:r>
              <a:rPr sz="1800" dirty="0">
                <a:solidFill>
                  <a:srgbClr val="DA1F28"/>
                </a:solidFill>
                <a:latin typeface="黑体" panose="02010609060101010101" charset="-122"/>
                <a:cs typeface="黑体" panose="02010609060101010101" charset="-122"/>
              </a:rPr>
              <a:t>视野范围(</a:t>
            </a:r>
            <a:r>
              <a:rPr sz="1800" dirty="0">
                <a:solidFill>
                  <a:srgbClr val="DA1F28"/>
                </a:solidFill>
                <a:latin typeface="Arial" panose="020B0604020202020204"/>
                <a:cs typeface="Arial" panose="020B0604020202020204"/>
              </a:rPr>
              <a:t>Field</a:t>
            </a:r>
            <a:r>
              <a:rPr sz="1800" spc="-10" dirty="0">
                <a:solidFill>
                  <a:srgbClr val="DA1F28"/>
                </a:solidFill>
                <a:latin typeface="Arial" panose="020B0604020202020204"/>
                <a:cs typeface="Arial" panose="020B0604020202020204"/>
              </a:rPr>
              <a:t> </a:t>
            </a:r>
            <a:r>
              <a:rPr sz="1800" dirty="0">
                <a:solidFill>
                  <a:srgbClr val="DA1F28"/>
                </a:solidFill>
                <a:latin typeface="Arial" panose="020B0604020202020204"/>
                <a:cs typeface="Arial" panose="020B0604020202020204"/>
              </a:rPr>
              <a:t>of</a:t>
            </a:r>
            <a:r>
              <a:rPr sz="1800" spc="-15" dirty="0">
                <a:solidFill>
                  <a:srgbClr val="DA1F28"/>
                </a:solidFill>
                <a:latin typeface="Arial" panose="020B0604020202020204"/>
                <a:cs typeface="Arial" panose="020B0604020202020204"/>
              </a:rPr>
              <a:t> </a:t>
            </a:r>
            <a:r>
              <a:rPr sz="1800" spc="-10" dirty="0">
                <a:solidFill>
                  <a:srgbClr val="DA1F28"/>
                </a:solidFill>
                <a:latin typeface="Arial" panose="020B0604020202020204"/>
                <a:cs typeface="Arial" panose="020B0604020202020204"/>
              </a:rPr>
              <a:t>View,FOV)</a:t>
            </a:r>
            <a:endParaRPr sz="1800" dirty="0">
              <a:latin typeface="Arial" panose="020B0604020202020204"/>
              <a:cs typeface="Arial" panose="020B0604020202020204"/>
            </a:endParaRPr>
          </a:p>
          <a:p>
            <a:pPr marL="1041400">
              <a:lnSpc>
                <a:spcPct val="100000"/>
              </a:lnSpc>
              <a:spcBef>
                <a:spcPts val="95"/>
              </a:spcBef>
            </a:pPr>
            <a:r>
              <a:rPr sz="1800" spc="-5" dirty="0">
                <a:latin typeface="黑体" panose="02010609060101010101" charset="-122"/>
                <a:cs typeface="黑体" panose="02010609060101010101" charset="-122"/>
              </a:rPr>
              <a:t>相机实际拍到区域的尺寸。</a:t>
            </a:r>
            <a:endParaRPr sz="1800" dirty="0">
              <a:latin typeface="黑体" panose="02010609060101010101" charset="-122"/>
              <a:cs typeface="黑体" panose="02010609060101010101" charset="-122"/>
            </a:endParaRPr>
          </a:p>
          <a:p>
            <a:pPr>
              <a:lnSpc>
                <a:spcPct val="100000"/>
              </a:lnSpc>
              <a:spcBef>
                <a:spcPts val="15"/>
              </a:spcBef>
            </a:pPr>
            <a:endParaRPr sz="1600" dirty="0">
              <a:latin typeface="黑体" panose="02010609060101010101" charset="-122"/>
              <a:cs typeface="黑体" panose="02010609060101010101" charset="-122"/>
            </a:endParaRPr>
          </a:p>
          <a:p>
            <a:pPr marL="583565" marR="2176780" indent="-571500">
              <a:lnSpc>
                <a:spcPct val="100000"/>
              </a:lnSpc>
            </a:pPr>
            <a:r>
              <a:rPr lang="en-US" altLang="zh-CN" spc="-5" dirty="0">
                <a:solidFill>
                  <a:srgbClr val="DA1F28"/>
                </a:solidFill>
                <a:latin typeface="黑体" panose="02010609060101010101" charset="-122"/>
                <a:cs typeface="黑体" panose="02010609060101010101" charset="-122"/>
              </a:rPr>
              <a:t>9.</a:t>
            </a:r>
            <a:r>
              <a:rPr sz="1800" spc="-5" dirty="0">
                <a:solidFill>
                  <a:srgbClr val="DA1F28"/>
                </a:solidFill>
                <a:latin typeface="黑体" panose="02010609060101010101" charset="-122"/>
                <a:cs typeface="黑体" panose="02010609060101010101" charset="-122"/>
              </a:rPr>
              <a:t>光学放大倍数(</a:t>
            </a:r>
            <a:r>
              <a:rPr sz="1800" spc="-10" dirty="0">
                <a:solidFill>
                  <a:srgbClr val="DA1F28"/>
                </a:solidFill>
                <a:latin typeface="Arial" panose="020B0604020202020204"/>
                <a:cs typeface="Arial" panose="020B0604020202020204"/>
              </a:rPr>
              <a:t>Magnification,ß) </a:t>
            </a:r>
            <a:r>
              <a:rPr sz="1800" spc="-10" dirty="0">
                <a:latin typeface="Arial" panose="020B0604020202020204"/>
                <a:cs typeface="Arial" panose="020B0604020202020204"/>
              </a:rPr>
              <a:t>CCD/FOV</a:t>
            </a:r>
            <a:r>
              <a:rPr sz="1800" spc="-10" dirty="0">
                <a:latin typeface="宋体" panose="02010600030101010101" pitchFamily="2" charset="-122"/>
                <a:cs typeface="宋体" panose="02010600030101010101" pitchFamily="2" charset="-122"/>
              </a:rPr>
              <a:t>，</a:t>
            </a:r>
            <a:r>
              <a:rPr sz="1800" spc="-5" dirty="0">
                <a:latin typeface="黑体" panose="02010609060101010101" charset="-122"/>
                <a:cs typeface="黑体" panose="02010609060101010101" charset="-122"/>
              </a:rPr>
              <a:t>即芯片尺寸除以视野范围。</a:t>
            </a:r>
            <a:endParaRPr sz="1800" dirty="0">
              <a:latin typeface="黑体" panose="02010609060101010101" charset="-122"/>
              <a:cs typeface="黑体" panose="02010609060101010101"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工业镜头</a:t>
            </a:r>
            <a:endParaRPr lang="zh-CN" altLang="en-US" dirty="0">
              <a:cs typeface="+mn-cs"/>
              <a:sym typeface="+mn-ea"/>
            </a:endParaRPr>
          </a:p>
        </p:txBody>
      </p:sp>
      <p:sp>
        <p:nvSpPr>
          <p:cNvPr id="5" name="object 7"/>
          <p:cNvSpPr txBox="1"/>
          <p:nvPr/>
        </p:nvSpPr>
        <p:spPr>
          <a:xfrm>
            <a:off x="1963483" y="1280755"/>
            <a:ext cx="7112000" cy="574039"/>
          </a:xfrm>
          <a:prstGeom prst="rect">
            <a:avLst/>
          </a:prstGeom>
        </p:spPr>
        <p:txBody>
          <a:bodyPr vert="horz" wrap="square" lIns="0" tIns="164736"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369570" marR="0" lvl="0" indent="0" defTabSz="914400" eaLnBrk="1" fontAlgn="auto" latinLnBrk="0" hangingPunct="1">
              <a:lnSpc>
                <a:spcPct val="100000"/>
              </a:lnSpc>
              <a:spcBef>
                <a:spcPts val="100"/>
              </a:spcBef>
              <a:spcAft>
                <a:spcPts val="0"/>
              </a:spcAft>
              <a:buClrTx/>
              <a:buSzTx/>
              <a:buFontTx/>
              <a:buNone/>
              <a:defRPr/>
            </a:pPr>
            <a:r>
              <a:rPr kumimoji="0" lang="zh-CN" altLang="en-US" sz="1800" b="0" i="0" u="none" strike="noStrike" kern="0" cap="none" spc="-10" normalizeH="0" baseline="0" noProof="0">
                <a:ln>
                  <a:noFill/>
                </a:ln>
                <a:solidFill>
                  <a:srgbClr val="2DA2BF"/>
                </a:solidFill>
                <a:effectLst/>
                <a:uLnTx/>
                <a:uFillTx/>
                <a:latin typeface="黑体" panose="02010609060101010101" charset="-122"/>
                <a:ea typeface="宋体" panose="02010600030101010101" pitchFamily="2" charset="-122"/>
              </a:rPr>
              <a:t>工业镜头选型：</a:t>
            </a:r>
            <a:endParaRPr kumimoji="0" lang="zh-CN" altLang="en-US" sz="1800" b="0" i="0" u="none" strike="noStrike" kern="0" cap="none" spc="-10" normalizeH="0" baseline="0" noProof="0" dirty="0">
              <a:ln>
                <a:noFill/>
              </a:ln>
              <a:solidFill>
                <a:srgbClr val="2DA2BF"/>
              </a:solidFill>
              <a:effectLst/>
              <a:uLnTx/>
              <a:uFillTx/>
              <a:latin typeface="黑体" panose="02010609060101010101" charset="-122"/>
              <a:ea typeface="宋体" panose="02010600030101010101" pitchFamily="2" charset="-122"/>
            </a:endParaRPr>
          </a:p>
        </p:txBody>
      </p:sp>
      <p:sp>
        <p:nvSpPr>
          <p:cNvPr id="6" name="object 8"/>
          <p:cNvSpPr txBox="1"/>
          <p:nvPr/>
        </p:nvSpPr>
        <p:spPr>
          <a:xfrm>
            <a:off x="2391997" y="2066471"/>
            <a:ext cx="6769100" cy="2494280"/>
          </a:xfrm>
          <a:prstGeom prst="rect">
            <a:avLst/>
          </a:prstGeom>
        </p:spPr>
        <p:txBody>
          <a:bodyPr vert="horz" wrap="square" lIns="0" tIns="12700" rIns="0" bIns="0" rtlCol="0">
            <a:spAutoFit/>
          </a:bodyPr>
          <a:lstStyle/>
          <a:p>
            <a:pPr marL="12700">
              <a:spcBef>
                <a:spcPts val="100"/>
              </a:spcBef>
            </a:pPr>
            <a:r>
              <a:rPr kern="0" spc="-5" dirty="0">
                <a:solidFill>
                  <a:sysClr val="windowText" lastClr="000000"/>
                </a:solidFill>
                <a:latin typeface="黑体" panose="02010609060101010101" charset="-122"/>
                <a:cs typeface="黑体" panose="02010609060101010101" charset="-122"/>
              </a:rPr>
              <a:t>首先要选择合适的镜头。选择镜头应该遵循以下原则：</a:t>
            </a:r>
            <a:endParaRPr kern="0" dirty="0">
              <a:solidFill>
                <a:sysClr val="windowText" lastClr="000000"/>
              </a:solidFill>
              <a:latin typeface="黑体" panose="02010609060101010101" charset="-122"/>
              <a:cs typeface="黑体" panose="02010609060101010101" charset="-122"/>
            </a:endParaRPr>
          </a:p>
          <a:p>
            <a:pPr>
              <a:spcBef>
                <a:spcPts val="45"/>
              </a:spcBef>
            </a:pPr>
            <a:endParaRPr sz="1650" kern="0" dirty="0">
              <a:solidFill>
                <a:sysClr val="windowText" lastClr="000000"/>
              </a:solidFill>
              <a:latin typeface="黑体" panose="02010609060101010101" charset="-122"/>
              <a:cs typeface="黑体" panose="02010609060101010101" charset="-122"/>
            </a:endParaRPr>
          </a:p>
          <a:p>
            <a:pPr marL="927735" indent="-343535">
              <a:buSzPct val="94000"/>
              <a:buFontTx/>
              <a:buAutoNum type="arabicParenR"/>
              <a:tabLst>
                <a:tab pos="927735" algn="l"/>
              </a:tabLst>
            </a:pPr>
            <a:r>
              <a:rPr kern="0" spc="-5" dirty="0">
                <a:solidFill>
                  <a:sysClr val="windowText" lastClr="000000"/>
                </a:solidFill>
                <a:latin typeface="黑体" panose="02010609060101010101" charset="-122"/>
                <a:cs typeface="黑体" panose="02010609060101010101" charset="-122"/>
              </a:rPr>
              <a:t>与之相配的相机的芯片尺寸是多大；</a:t>
            </a:r>
            <a:endParaRPr kern="0" dirty="0">
              <a:solidFill>
                <a:sysClr val="windowText" lastClr="000000"/>
              </a:solidFill>
              <a:latin typeface="黑体" panose="02010609060101010101" charset="-122"/>
              <a:cs typeface="黑体" panose="02010609060101010101" charset="-122"/>
            </a:endParaRPr>
          </a:p>
          <a:p>
            <a:pPr marL="927735" indent="-343535">
              <a:buSzPct val="94000"/>
              <a:buFontTx/>
              <a:buAutoNum type="arabicParenR"/>
              <a:tabLst>
                <a:tab pos="927735" algn="l"/>
              </a:tabLst>
            </a:pPr>
            <a:r>
              <a:rPr kern="0" dirty="0">
                <a:solidFill>
                  <a:sysClr val="windowText" lastClr="000000"/>
                </a:solidFill>
                <a:latin typeface="黑体" panose="02010609060101010101" charset="-122"/>
                <a:cs typeface="黑体" panose="02010609060101010101" charset="-122"/>
              </a:rPr>
              <a:t>相机的接口类型是哪种的，C接口，CS</a:t>
            </a:r>
            <a:r>
              <a:rPr kern="0" spc="-10" dirty="0">
                <a:solidFill>
                  <a:sysClr val="windowText" lastClr="000000"/>
                </a:solidFill>
                <a:latin typeface="黑体" panose="02010609060101010101" charset="-122"/>
                <a:cs typeface="黑体" panose="02010609060101010101" charset="-122"/>
              </a:rPr>
              <a:t>接口还是其它接口；</a:t>
            </a:r>
            <a:endParaRPr kern="0" dirty="0">
              <a:solidFill>
                <a:sysClr val="windowText" lastClr="000000"/>
              </a:solidFill>
              <a:latin typeface="黑体" panose="02010609060101010101" charset="-122"/>
              <a:cs typeface="黑体" panose="02010609060101010101" charset="-122"/>
            </a:endParaRPr>
          </a:p>
          <a:p>
            <a:pPr marL="927735" indent="-343535">
              <a:buSzPct val="94000"/>
              <a:buFontTx/>
              <a:buAutoNum type="arabicParenR"/>
              <a:tabLst>
                <a:tab pos="927735" algn="l"/>
              </a:tabLst>
            </a:pPr>
            <a:r>
              <a:rPr kern="0" spc="-10" dirty="0">
                <a:solidFill>
                  <a:sysClr val="windowText" lastClr="000000"/>
                </a:solidFill>
                <a:latin typeface="黑体" panose="02010609060101010101" charset="-122"/>
                <a:cs typeface="黑体" panose="02010609060101010101" charset="-122"/>
              </a:rPr>
              <a:t>镜头的工作距离；</a:t>
            </a:r>
            <a:endParaRPr kern="0" dirty="0">
              <a:solidFill>
                <a:sysClr val="windowText" lastClr="000000"/>
              </a:solidFill>
              <a:latin typeface="黑体" panose="02010609060101010101" charset="-122"/>
              <a:cs typeface="黑体" panose="02010609060101010101" charset="-122"/>
            </a:endParaRPr>
          </a:p>
          <a:p>
            <a:pPr marL="927735" indent="-343535">
              <a:buSzPct val="94000"/>
              <a:buFontTx/>
              <a:buAutoNum type="arabicParenR"/>
              <a:tabLst>
                <a:tab pos="927735" algn="l"/>
              </a:tabLst>
            </a:pPr>
            <a:r>
              <a:rPr kern="0" spc="-10" dirty="0">
                <a:solidFill>
                  <a:sysClr val="windowText" lastClr="000000"/>
                </a:solidFill>
                <a:latin typeface="黑体" panose="02010609060101010101" charset="-122"/>
                <a:cs typeface="黑体" panose="02010609060101010101" charset="-122"/>
              </a:rPr>
              <a:t>镜头视场角；</a:t>
            </a:r>
            <a:endParaRPr kern="0" dirty="0">
              <a:solidFill>
                <a:sysClr val="windowText" lastClr="000000"/>
              </a:solidFill>
              <a:latin typeface="黑体" panose="02010609060101010101" charset="-122"/>
              <a:cs typeface="黑体" panose="02010609060101010101" charset="-122"/>
            </a:endParaRPr>
          </a:p>
          <a:p>
            <a:pPr marL="927735" indent="-343535">
              <a:buSzPct val="94000"/>
              <a:buFontTx/>
              <a:buAutoNum type="arabicParenR"/>
              <a:tabLst>
                <a:tab pos="927735" algn="l"/>
              </a:tabLst>
            </a:pPr>
            <a:r>
              <a:rPr kern="0" spc="-10" dirty="0">
                <a:solidFill>
                  <a:sysClr val="windowText" lastClr="000000"/>
                </a:solidFill>
                <a:latin typeface="黑体" panose="02010609060101010101" charset="-122"/>
                <a:cs typeface="黑体" panose="02010609060101010101" charset="-122"/>
              </a:rPr>
              <a:t>镜头光谱特性；</a:t>
            </a:r>
            <a:endParaRPr kern="0" dirty="0">
              <a:solidFill>
                <a:sysClr val="windowText" lastClr="000000"/>
              </a:solidFill>
              <a:latin typeface="黑体" panose="02010609060101010101" charset="-122"/>
              <a:cs typeface="黑体" panose="02010609060101010101" charset="-122"/>
            </a:endParaRPr>
          </a:p>
          <a:p>
            <a:pPr marL="927735" indent="-343535">
              <a:buSzPct val="94000"/>
              <a:buFontTx/>
              <a:buAutoNum type="arabicParenR"/>
              <a:tabLst>
                <a:tab pos="927735" algn="l"/>
              </a:tabLst>
            </a:pPr>
            <a:r>
              <a:rPr kern="0" spc="-10" dirty="0">
                <a:solidFill>
                  <a:sysClr val="windowText" lastClr="000000"/>
                </a:solidFill>
                <a:latin typeface="黑体" panose="02010609060101010101" charset="-122"/>
                <a:cs typeface="黑体" panose="02010609060101010101" charset="-122"/>
              </a:rPr>
              <a:t>镜头畸变率；</a:t>
            </a:r>
            <a:endParaRPr kern="0" dirty="0">
              <a:solidFill>
                <a:sysClr val="windowText" lastClr="000000"/>
              </a:solidFill>
              <a:latin typeface="黑体" panose="02010609060101010101" charset="-122"/>
              <a:cs typeface="黑体" panose="02010609060101010101" charset="-122"/>
            </a:endParaRPr>
          </a:p>
          <a:p>
            <a:pPr marL="927735" indent="-343535">
              <a:buSzPct val="94000"/>
              <a:buFontTx/>
              <a:buAutoNum type="arabicParenR"/>
              <a:tabLst>
                <a:tab pos="927735" algn="l"/>
              </a:tabLst>
            </a:pPr>
            <a:r>
              <a:rPr kern="0" spc="-10" dirty="0">
                <a:solidFill>
                  <a:sysClr val="windowText" lastClr="000000"/>
                </a:solidFill>
                <a:latin typeface="黑体" panose="02010609060101010101" charset="-122"/>
                <a:cs typeface="黑体" panose="02010609060101010101" charset="-122"/>
              </a:rPr>
              <a:t>镜头机械结构尺寸；</a:t>
            </a:r>
            <a:endParaRPr kern="0" dirty="0">
              <a:solidFill>
                <a:sysClr val="windowText" lastClr="000000"/>
              </a:solidFill>
              <a:latin typeface="黑体" panose="02010609060101010101" charset="-122"/>
              <a:cs typeface="黑体"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bwMode="auto">
          <a:xfrm>
            <a:off x="0" y="13544"/>
            <a:ext cx="12192000" cy="653541"/>
          </a:xfrm>
          <a:prstGeom prst="rect">
            <a:avLst/>
          </a:prstGeom>
          <a:solidFill>
            <a:schemeClr val="accent1"/>
          </a:solidFill>
          <a:ln>
            <a:noFill/>
          </a:ln>
        </p:spPr>
        <p:txBody>
          <a:bodyPr lIns="121907" tIns="60953" rIns="121907" bIns="60953" anchor="b"/>
          <a:lstStyle>
            <a:lvl1pPr eaLnBrk="0" hangingPunct="0">
              <a:defRPr>
                <a:solidFill>
                  <a:schemeClr val="tx1"/>
                </a:solidFill>
                <a:latin typeface="Tw Cen MT" panose="020B0602020104020603" charset="0"/>
                <a:ea typeface="宋体" panose="02010600030101010101" pitchFamily="2" charset="-122"/>
              </a:defRPr>
            </a:lvl1pPr>
            <a:lvl2pPr marL="742950" indent="-285750" eaLnBrk="0" hangingPunct="0">
              <a:defRPr>
                <a:solidFill>
                  <a:schemeClr val="tx1"/>
                </a:solidFill>
                <a:latin typeface="Tw Cen MT" panose="020B0602020104020603" charset="0"/>
                <a:ea typeface="宋体" panose="02010600030101010101" pitchFamily="2" charset="-122"/>
              </a:defRPr>
            </a:lvl2pPr>
            <a:lvl3pPr marL="1143000" indent="-228600" eaLnBrk="0" hangingPunct="0">
              <a:defRPr>
                <a:solidFill>
                  <a:schemeClr val="tx1"/>
                </a:solidFill>
                <a:latin typeface="Tw Cen MT" panose="020B0602020104020603" charset="0"/>
                <a:ea typeface="宋体" panose="02010600030101010101" pitchFamily="2" charset="-122"/>
              </a:defRPr>
            </a:lvl3pPr>
            <a:lvl4pPr marL="1600200" indent="-228600" eaLnBrk="0" hangingPunct="0">
              <a:defRPr>
                <a:solidFill>
                  <a:schemeClr val="tx1"/>
                </a:solidFill>
                <a:latin typeface="Tw Cen MT" panose="020B0602020104020603" charset="0"/>
                <a:ea typeface="宋体" panose="02010600030101010101" pitchFamily="2" charset="-122"/>
              </a:defRPr>
            </a:lvl4pPr>
            <a:lvl5pPr marL="2057400" indent="-228600" eaLnBrk="0" hangingPunct="0">
              <a:defRPr>
                <a:solidFill>
                  <a:schemeClr val="tx1"/>
                </a:solidFill>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9pPr>
          </a:lstStyle>
          <a:p>
            <a:pPr eaLnBrk="1" hangingPunct="1">
              <a:defRPr/>
            </a:pPr>
            <a:r>
              <a:rPr lang="zh-CN" altLang="en-US" sz="2665" b="1" dirty="0">
                <a:solidFill>
                  <a:schemeClr val="bg1"/>
                </a:solidFill>
                <a:latin typeface="+mj-ea"/>
                <a:ea typeface="+mj-ea"/>
              </a:rPr>
              <a:t>机器视觉和人眼比较</a:t>
            </a:r>
            <a:endParaRPr lang="en-US" altLang="zh-CN" sz="2665" b="1" dirty="0">
              <a:solidFill>
                <a:schemeClr val="bg1"/>
              </a:solidFill>
              <a:latin typeface="+mj-ea"/>
              <a:ea typeface="+mj-ea"/>
            </a:endParaRPr>
          </a:p>
        </p:txBody>
      </p:sp>
      <p:sp>
        <p:nvSpPr>
          <p:cNvPr id="6" name="object 7"/>
          <p:cNvSpPr txBox="1"/>
          <p:nvPr/>
        </p:nvSpPr>
        <p:spPr>
          <a:xfrm>
            <a:off x="1771190" y="1503444"/>
            <a:ext cx="1656714" cy="504190"/>
          </a:xfrm>
          <a:prstGeom prst="rect">
            <a:avLst/>
          </a:prstGeom>
        </p:spPr>
        <p:txBody>
          <a:bodyPr vert="horz" wrap="square" lIns="0" tIns="3175" rIns="0" bIns="0" rtlCol="0">
            <a:spAutoFit/>
          </a:bodyPr>
          <a:lstStyle/>
          <a:p>
            <a:pPr marL="472440">
              <a:lnSpc>
                <a:spcPct val="100000"/>
              </a:lnSpc>
              <a:spcBef>
                <a:spcPts val="25"/>
              </a:spcBef>
            </a:pPr>
            <a:r>
              <a:rPr sz="2800" spc="-25" dirty="0" err="1">
                <a:solidFill>
                  <a:srgbClr val="FFFFFF"/>
                </a:solidFill>
                <a:latin typeface="黑体" panose="02010609060101010101" charset="-122"/>
                <a:cs typeface="黑体" panose="02010609060101010101" charset="-122"/>
              </a:rPr>
              <a:t>特</a:t>
            </a:r>
            <a:r>
              <a:rPr sz="2800" spc="-50" dirty="0" err="1">
                <a:solidFill>
                  <a:srgbClr val="FFFFFF"/>
                </a:solidFill>
                <a:latin typeface="黑体" panose="02010609060101010101" charset="-122"/>
                <a:cs typeface="黑体" panose="02010609060101010101" charset="-122"/>
              </a:rPr>
              <a:t>性</a:t>
            </a:r>
            <a:endParaRPr sz="2800" dirty="0">
              <a:latin typeface="黑体" panose="02010609060101010101" charset="-122"/>
              <a:cs typeface="黑体" panose="02010609060101010101" charset="-122"/>
            </a:endParaRPr>
          </a:p>
        </p:txBody>
      </p:sp>
      <p:grpSp>
        <p:nvGrpSpPr>
          <p:cNvPr id="7" name="object 8"/>
          <p:cNvGrpSpPr/>
          <p:nvPr/>
        </p:nvGrpSpPr>
        <p:grpSpPr>
          <a:xfrm>
            <a:off x="3759915" y="1421843"/>
            <a:ext cx="3295650" cy="613410"/>
            <a:chOff x="2528271" y="1403181"/>
            <a:chExt cx="3295650" cy="613410"/>
          </a:xfrm>
        </p:grpSpPr>
        <p:sp>
          <p:nvSpPr>
            <p:cNvPr id="8" name="object 9"/>
            <p:cNvSpPr/>
            <p:nvPr/>
          </p:nvSpPr>
          <p:spPr>
            <a:xfrm>
              <a:off x="2555773" y="1430680"/>
              <a:ext cx="3240405" cy="558165"/>
            </a:xfrm>
            <a:custGeom>
              <a:avLst/>
              <a:gdLst/>
              <a:ahLst/>
              <a:cxnLst/>
              <a:rect l="l" t="t" r="r" b="b"/>
              <a:pathLst>
                <a:path w="3240404" h="558164">
                  <a:moveTo>
                    <a:pt x="3240354" y="0"/>
                  </a:moveTo>
                  <a:lnTo>
                    <a:pt x="0" y="0"/>
                  </a:lnTo>
                  <a:lnTo>
                    <a:pt x="0" y="558152"/>
                  </a:lnTo>
                  <a:lnTo>
                    <a:pt x="3240354" y="558152"/>
                  </a:lnTo>
                  <a:lnTo>
                    <a:pt x="3240354" y="0"/>
                  </a:lnTo>
                  <a:close/>
                </a:path>
              </a:pathLst>
            </a:custGeom>
            <a:solidFill>
              <a:srgbClr val="2DA2BF"/>
            </a:solidFill>
          </p:spPr>
          <p:txBody>
            <a:bodyPr wrap="square" lIns="0" tIns="0" rIns="0" bIns="0" rtlCol="0"/>
            <a:lstStyle/>
            <a:p/>
          </p:txBody>
        </p:sp>
        <p:sp>
          <p:nvSpPr>
            <p:cNvPr id="9" name="object 10"/>
            <p:cNvSpPr/>
            <p:nvPr/>
          </p:nvSpPr>
          <p:spPr>
            <a:xfrm>
              <a:off x="2528271" y="1403181"/>
              <a:ext cx="3295650" cy="613410"/>
            </a:xfrm>
            <a:custGeom>
              <a:avLst/>
              <a:gdLst/>
              <a:ahLst/>
              <a:cxnLst/>
              <a:rect l="l" t="t" r="r" b="b"/>
              <a:pathLst>
                <a:path w="3295650" h="613410">
                  <a:moveTo>
                    <a:pt x="27508" y="0"/>
                  </a:moveTo>
                  <a:lnTo>
                    <a:pt x="20205" y="0"/>
                  </a:lnTo>
                  <a:lnTo>
                    <a:pt x="13220" y="2895"/>
                  </a:lnTo>
                  <a:lnTo>
                    <a:pt x="2895" y="13220"/>
                  </a:lnTo>
                  <a:lnTo>
                    <a:pt x="0" y="20205"/>
                  </a:lnTo>
                  <a:lnTo>
                    <a:pt x="0" y="592950"/>
                  </a:lnTo>
                  <a:lnTo>
                    <a:pt x="2895" y="599948"/>
                  </a:lnTo>
                  <a:lnTo>
                    <a:pt x="13220" y="610260"/>
                  </a:lnTo>
                  <a:lnTo>
                    <a:pt x="20205" y="613156"/>
                  </a:lnTo>
                  <a:lnTo>
                    <a:pt x="3275152" y="613156"/>
                  </a:lnTo>
                  <a:lnTo>
                    <a:pt x="3282149" y="610260"/>
                  </a:lnTo>
                  <a:lnTo>
                    <a:pt x="3292462" y="599948"/>
                  </a:lnTo>
                  <a:lnTo>
                    <a:pt x="3295357" y="592950"/>
                  </a:lnTo>
                  <a:lnTo>
                    <a:pt x="3295357" y="585660"/>
                  </a:lnTo>
                  <a:lnTo>
                    <a:pt x="27508" y="585660"/>
                  </a:lnTo>
                  <a:lnTo>
                    <a:pt x="27508" y="580161"/>
                  </a:lnTo>
                  <a:lnTo>
                    <a:pt x="33007" y="580161"/>
                  </a:lnTo>
                  <a:lnTo>
                    <a:pt x="33007" y="33007"/>
                  </a:lnTo>
                  <a:lnTo>
                    <a:pt x="27508" y="33007"/>
                  </a:lnTo>
                  <a:lnTo>
                    <a:pt x="27508" y="0"/>
                  </a:lnTo>
                  <a:close/>
                </a:path>
                <a:path w="3295650" h="613410">
                  <a:moveTo>
                    <a:pt x="28968" y="580161"/>
                  </a:moveTo>
                  <a:lnTo>
                    <a:pt x="27508" y="580161"/>
                  </a:lnTo>
                  <a:lnTo>
                    <a:pt x="27508" y="585660"/>
                  </a:lnTo>
                  <a:lnTo>
                    <a:pt x="31394" y="581774"/>
                  </a:lnTo>
                  <a:lnTo>
                    <a:pt x="30365" y="580732"/>
                  </a:lnTo>
                  <a:lnTo>
                    <a:pt x="28968" y="580161"/>
                  </a:lnTo>
                  <a:close/>
                </a:path>
                <a:path w="3295650" h="613410">
                  <a:moveTo>
                    <a:pt x="31394" y="581774"/>
                  </a:moveTo>
                  <a:lnTo>
                    <a:pt x="27508" y="585660"/>
                  </a:lnTo>
                  <a:lnTo>
                    <a:pt x="33007" y="585660"/>
                  </a:lnTo>
                  <a:lnTo>
                    <a:pt x="33007" y="584200"/>
                  </a:lnTo>
                  <a:lnTo>
                    <a:pt x="32423" y="582803"/>
                  </a:lnTo>
                  <a:lnTo>
                    <a:pt x="31394" y="581774"/>
                  </a:lnTo>
                  <a:close/>
                </a:path>
                <a:path w="3295650" h="613410">
                  <a:moveTo>
                    <a:pt x="3262363" y="580161"/>
                  </a:moveTo>
                  <a:lnTo>
                    <a:pt x="33007" y="580161"/>
                  </a:lnTo>
                  <a:lnTo>
                    <a:pt x="33007" y="585660"/>
                  </a:lnTo>
                  <a:lnTo>
                    <a:pt x="3262363" y="585660"/>
                  </a:lnTo>
                  <a:lnTo>
                    <a:pt x="3262363" y="580161"/>
                  </a:lnTo>
                  <a:close/>
                </a:path>
                <a:path w="3295650" h="613410">
                  <a:moveTo>
                    <a:pt x="3263976" y="581774"/>
                  </a:moveTo>
                  <a:lnTo>
                    <a:pt x="3262947" y="582803"/>
                  </a:lnTo>
                  <a:lnTo>
                    <a:pt x="3262363" y="584200"/>
                  </a:lnTo>
                  <a:lnTo>
                    <a:pt x="3262363" y="585660"/>
                  </a:lnTo>
                  <a:lnTo>
                    <a:pt x="3267862" y="585660"/>
                  </a:lnTo>
                  <a:lnTo>
                    <a:pt x="3263976" y="581774"/>
                  </a:lnTo>
                  <a:close/>
                </a:path>
                <a:path w="3295650" h="613410">
                  <a:moveTo>
                    <a:pt x="3267862" y="580161"/>
                  </a:moveTo>
                  <a:lnTo>
                    <a:pt x="3266401" y="580161"/>
                  </a:lnTo>
                  <a:lnTo>
                    <a:pt x="3265004" y="580732"/>
                  </a:lnTo>
                  <a:lnTo>
                    <a:pt x="3263976" y="581774"/>
                  </a:lnTo>
                  <a:lnTo>
                    <a:pt x="3267862" y="585660"/>
                  </a:lnTo>
                  <a:lnTo>
                    <a:pt x="3267862" y="580161"/>
                  </a:lnTo>
                  <a:close/>
                </a:path>
                <a:path w="3295650" h="613410">
                  <a:moveTo>
                    <a:pt x="3295357" y="580161"/>
                  </a:moveTo>
                  <a:lnTo>
                    <a:pt x="3267862" y="580161"/>
                  </a:lnTo>
                  <a:lnTo>
                    <a:pt x="3267862" y="585660"/>
                  </a:lnTo>
                  <a:lnTo>
                    <a:pt x="3295357" y="585660"/>
                  </a:lnTo>
                  <a:lnTo>
                    <a:pt x="3295357" y="580161"/>
                  </a:lnTo>
                  <a:close/>
                </a:path>
                <a:path w="3295650" h="613410">
                  <a:moveTo>
                    <a:pt x="33007" y="580161"/>
                  </a:moveTo>
                  <a:lnTo>
                    <a:pt x="28968" y="580161"/>
                  </a:lnTo>
                  <a:lnTo>
                    <a:pt x="30365" y="580732"/>
                  </a:lnTo>
                  <a:lnTo>
                    <a:pt x="32423" y="582803"/>
                  </a:lnTo>
                  <a:lnTo>
                    <a:pt x="33007" y="584200"/>
                  </a:lnTo>
                  <a:lnTo>
                    <a:pt x="33007" y="580161"/>
                  </a:lnTo>
                  <a:close/>
                </a:path>
                <a:path w="3295650" h="613410">
                  <a:moveTo>
                    <a:pt x="3262363" y="28968"/>
                  </a:moveTo>
                  <a:lnTo>
                    <a:pt x="3262363" y="584200"/>
                  </a:lnTo>
                  <a:lnTo>
                    <a:pt x="3262947" y="582803"/>
                  </a:lnTo>
                  <a:lnTo>
                    <a:pt x="3265004" y="580732"/>
                  </a:lnTo>
                  <a:lnTo>
                    <a:pt x="3266401" y="580161"/>
                  </a:lnTo>
                  <a:lnTo>
                    <a:pt x="3295357" y="580161"/>
                  </a:lnTo>
                  <a:lnTo>
                    <a:pt x="3295357" y="33007"/>
                  </a:lnTo>
                  <a:lnTo>
                    <a:pt x="3266401" y="33007"/>
                  </a:lnTo>
                  <a:lnTo>
                    <a:pt x="3265004" y="32423"/>
                  </a:lnTo>
                  <a:lnTo>
                    <a:pt x="3262947" y="30365"/>
                  </a:lnTo>
                  <a:lnTo>
                    <a:pt x="3262363" y="28968"/>
                  </a:lnTo>
                  <a:close/>
                </a:path>
                <a:path w="3295650" h="613410">
                  <a:moveTo>
                    <a:pt x="3247313" y="44005"/>
                  </a:moveTo>
                  <a:lnTo>
                    <a:pt x="48056" y="44005"/>
                  </a:lnTo>
                  <a:lnTo>
                    <a:pt x="46634" y="44589"/>
                  </a:lnTo>
                  <a:lnTo>
                    <a:pt x="44589" y="46634"/>
                  </a:lnTo>
                  <a:lnTo>
                    <a:pt x="44005" y="48056"/>
                  </a:lnTo>
                  <a:lnTo>
                    <a:pt x="44005" y="565111"/>
                  </a:lnTo>
                  <a:lnTo>
                    <a:pt x="44589" y="566521"/>
                  </a:lnTo>
                  <a:lnTo>
                    <a:pt x="46634" y="568566"/>
                  </a:lnTo>
                  <a:lnTo>
                    <a:pt x="48056" y="569163"/>
                  </a:lnTo>
                  <a:lnTo>
                    <a:pt x="3247313" y="569163"/>
                  </a:lnTo>
                  <a:lnTo>
                    <a:pt x="3248723" y="568566"/>
                  </a:lnTo>
                  <a:lnTo>
                    <a:pt x="3250780" y="566521"/>
                  </a:lnTo>
                  <a:lnTo>
                    <a:pt x="3251365" y="565111"/>
                  </a:lnTo>
                  <a:lnTo>
                    <a:pt x="3251365" y="563664"/>
                  </a:lnTo>
                  <a:lnTo>
                    <a:pt x="49504" y="563664"/>
                  </a:lnTo>
                  <a:lnTo>
                    <a:pt x="49504" y="558152"/>
                  </a:lnTo>
                  <a:lnTo>
                    <a:pt x="55003" y="558152"/>
                  </a:lnTo>
                  <a:lnTo>
                    <a:pt x="55003" y="55003"/>
                  </a:lnTo>
                  <a:lnTo>
                    <a:pt x="49504" y="55003"/>
                  </a:lnTo>
                  <a:lnTo>
                    <a:pt x="49504" y="49504"/>
                  </a:lnTo>
                  <a:lnTo>
                    <a:pt x="3251365" y="49504"/>
                  </a:lnTo>
                  <a:lnTo>
                    <a:pt x="3251365" y="48056"/>
                  </a:lnTo>
                  <a:lnTo>
                    <a:pt x="3250780" y="46634"/>
                  </a:lnTo>
                  <a:lnTo>
                    <a:pt x="3248723" y="44589"/>
                  </a:lnTo>
                  <a:lnTo>
                    <a:pt x="3247313" y="44005"/>
                  </a:lnTo>
                  <a:close/>
                </a:path>
                <a:path w="3295650" h="613410">
                  <a:moveTo>
                    <a:pt x="55003" y="558152"/>
                  </a:moveTo>
                  <a:lnTo>
                    <a:pt x="49504" y="558152"/>
                  </a:lnTo>
                  <a:lnTo>
                    <a:pt x="49504" y="563664"/>
                  </a:lnTo>
                  <a:lnTo>
                    <a:pt x="55003" y="563664"/>
                  </a:lnTo>
                  <a:lnTo>
                    <a:pt x="55003" y="558152"/>
                  </a:lnTo>
                  <a:close/>
                </a:path>
                <a:path w="3295650" h="613410">
                  <a:moveTo>
                    <a:pt x="3240366" y="558152"/>
                  </a:moveTo>
                  <a:lnTo>
                    <a:pt x="55003" y="558152"/>
                  </a:lnTo>
                  <a:lnTo>
                    <a:pt x="55003" y="563664"/>
                  </a:lnTo>
                  <a:lnTo>
                    <a:pt x="3240366" y="563664"/>
                  </a:lnTo>
                  <a:lnTo>
                    <a:pt x="3240366" y="558152"/>
                  </a:lnTo>
                  <a:close/>
                </a:path>
                <a:path w="3295650" h="613410">
                  <a:moveTo>
                    <a:pt x="3245866" y="49504"/>
                  </a:moveTo>
                  <a:lnTo>
                    <a:pt x="3240366" y="49504"/>
                  </a:lnTo>
                  <a:lnTo>
                    <a:pt x="3240366" y="563664"/>
                  </a:lnTo>
                  <a:lnTo>
                    <a:pt x="3245866" y="563664"/>
                  </a:lnTo>
                  <a:lnTo>
                    <a:pt x="3245866" y="558152"/>
                  </a:lnTo>
                  <a:lnTo>
                    <a:pt x="3251365" y="558152"/>
                  </a:lnTo>
                  <a:lnTo>
                    <a:pt x="3251365" y="55003"/>
                  </a:lnTo>
                  <a:lnTo>
                    <a:pt x="3245866" y="55003"/>
                  </a:lnTo>
                  <a:lnTo>
                    <a:pt x="3245866" y="49504"/>
                  </a:lnTo>
                  <a:close/>
                </a:path>
                <a:path w="3295650" h="613410">
                  <a:moveTo>
                    <a:pt x="3251365" y="558152"/>
                  </a:moveTo>
                  <a:lnTo>
                    <a:pt x="3245866" y="558152"/>
                  </a:lnTo>
                  <a:lnTo>
                    <a:pt x="3245866" y="563664"/>
                  </a:lnTo>
                  <a:lnTo>
                    <a:pt x="3251365" y="563664"/>
                  </a:lnTo>
                  <a:lnTo>
                    <a:pt x="3251365" y="558152"/>
                  </a:lnTo>
                  <a:close/>
                </a:path>
                <a:path w="3295650" h="613410">
                  <a:moveTo>
                    <a:pt x="55003" y="49504"/>
                  </a:moveTo>
                  <a:lnTo>
                    <a:pt x="49504" y="49504"/>
                  </a:lnTo>
                  <a:lnTo>
                    <a:pt x="49504" y="55003"/>
                  </a:lnTo>
                  <a:lnTo>
                    <a:pt x="55003" y="55003"/>
                  </a:lnTo>
                  <a:lnTo>
                    <a:pt x="55003" y="49504"/>
                  </a:lnTo>
                  <a:close/>
                </a:path>
                <a:path w="3295650" h="613410">
                  <a:moveTo>
                    <a:pt x="3240366" y="49504"/>
                  </a:moveTo>
                  <a:lnTo>
                    <a:pt x="55003" y="49504"/>
                  </a:lnTo>
                  <a:lnTo>
                    <a:pt x="55003" y="55003"/>
                  </a:lnTo>
                  <a:lnTo>
                    <a:pt x="3240366" y="55003"/>
                  </a:lnTo>
                  <a:lnTo>
                    <a:pt x="3240366" y="49504"/>
                  </a:lnTo>
                  <a:close/>
                </a:path>
                <a:path w="3295650" h="613410">
                  <a:moveTo>
                    <a:pt x="3251365" y="49504"/>
                  </a:moveTo>
                  <a:lnTo>
                    <a:pt x="3245866" y="49504"/>
                  </a:lnTo>
                  <a:lnTo>
                    <a:pt x="3245866" y="55003"/>
                  </a:lnTo>
                  <a:lnTo>
                    <a:pt x="3251365" y="55003"/>
                  </a:lnTo>
                  <a:lnTo>
                    <a:pt x="3251365" y="49504"/>
                  </a:lnTo>
                  <a:close/>
                </a:path>
                <a:path w="3295650" h="613410">
                  <a:moveTo>
                    <a:pt x="27508" y="27508"/>
                  </a:moveTo>
                  <a:lnTo>
                    <a:pt x="27508" y="33007"/>
                  </a:lnTo>
                  <a:lnTo>
                    <a:pt x="28968" y="33007"/>
                  </a:lnTo>
                  <a:lnTo>
                    <a:pt x="30365" y="32423"/>
                  </a:lnTo>
                  <a:lnTo>
                    <a:pt x="31394" y="31394"/>
                  </a:lnTo>
                  <a:lnTo>
                    <a:pt x="27508" y="27508"/>
                  </a:lnTo>
                  <a:close/>
                </a:path>
                <a:path w="3295650" h="613410">
                  <a:moveTo>
                    <a:pt x="33007" y="28968"/>
                  </a:moveTo>
                  <a:lnTo>
                    <a:pt x="32423" y="30365"/>
                  </a:lnTo>
                  <a:lnTo>
                    <a:pt x="30365" y="32423"/>
                  </a:lnTo>
                  <a:lnTo>
                    <a:pt x="28968" y="33007"/>
                  </a:lnTo>
                  <a:lnTo>
                    <a:pt x="33007" y="33007"/>
                  </a:lnTo>
                  <a:lnTo>
                    <a:pt x="33007" y="28968"/>
                  </a:lnTo>
                  <a:close/>
                </a:path>
                <a:path w="3295650" h="613410">
                  <a:moveTo>
                    <a:pt x="3262363" y="27508"/>
                  </a:moveTo>
                  <a:lnTo>
                    <a:pt x="33007" y="27508"/>
                  </a:lnTo>
                  <a:lnTo>
                    <a:pt x="33007" y="33007"/>
                  </a:lnTo>
                  <a:lnTo>
                    <a:pt x="3262363" y="33007"/>
                  </a:lnTo>
                  <a:lnTo>
                    <a:pt x="3262363" y="27508"/>
                  </a:lnTo>
                  <a:close/>
                </a:path>
                <a:path w="3295650" h="613410">
                  <a:moveTo>
                    <a:pt x="3267862" y="27508"/>
                  </a:moveTo>
                  <a:lnTo>
                    <a:pt x="3263976" y="31394"/>
                  </a:lnTo>
                  <a:lnTo>
                    <a:pt x="3265004" y="32423"/>
                  </a:lnTo>
                  <a:lnTo>
                    <a:pt x="3266401" y="33007"/>
                  </a:lnTo>
                  <a:lnTo>
                    <a:pt x="3267862" y="33007"/>
                  </a:lnTo>
                  <a:lnTo>
                    <a:pt x="3267862" y="27508"/>
                  </a:lnTo>
                  <a:close/>
                </a:path>
                <a:path w="3295650" h="613410">
                  <a:moveTo>
                    <a:pt x="3295357" y="27508"/>
                  </a:moveTo>
                  <a:lnTo>
                    <a:pt x="3267862" y="27508"/>
                  </a:lnTo>
                  <a:lnTo>
                    <a:pt x="3267862" y="33007"/>
                  </a:lnTo>
                  <a:lnTo>
                    <a:pt x="3295357" y="33007"/>
                  </a:lnTo>
                  <a:lnTo>
                    <a:pt x="3295357" y="27508"/>
                  </a:lnTo>
                  <a:close/>
                </a:path>
                <a:path w="3295650" h="613410">
                  <a:moveTo>
                    <a:pt x="3275152" y="0"/>
                  </a:moveTo>
                  <a:lnTo>
                    <a:pt x="27508" y="0"/>
                  </a:lnTo>
                  <a:lnTo>
                    <a:pt x="27508" y="27508"/>
                  </a:lnTo>
                  <a:lnTo>
                    <a:pt x="31394" y="31394"/>
                  </a:lnTo>
                  <a:lnTo>
                    <a:pt x="32423" y="30365"/>
                  </a:lnTo>
                  <a:lnTo>
                    <a:pt x="33007" y="28968"/>
                  </a:lnTo>
                  <a:lnTo>
                    <a:pt x="33007" y="27508"/>
                  </a:lnTo>
                  <a:lnTo>
                    <a:pt x="3295357" y="27508"/>
                  </a:lnTo>
                  <a:lnTo>
                    <a:pt x="3295357" y="20205"/>
                  </a:lnTo>
                  <a:lnTo>
                    <a:pt x="3292462" y="13220"/>
                  </a:lnTo>
                  <a:lnTo>
                    <a:pt x="3282149" y="2895"/>
                  </a:lnTo>
                  <a:lnTo>
                    <a:pt x="3275152" y="0"/>
                  </a:lnTo>
                  <a:close/>
                </a:path>
                <a:path w="3295650" h="613410">
                  <a:moveTo>
                    <a:pt x="3267862" y="27508"/>
                  </a:moveTo>
                  <a:lnTo>
                    <a:pt x="3262363" y="27508"/>
                  </a:lnTo>
                  <a:lnTo>
                    <a:pt x="3262363" y="28968"/>
                  </a:lnTo>
                  <a:lnTo>
                    <a:pt x="3262947" y="30365"/>
                  </a:lnTo>
                  <a:lnTo>
                    <a:pt x="3263976" y="31394"/>
                  </a:lnTo>
                  <a:lnTo>
                    <a:pt x="3267862" y="27508"/>
                  </a:lnTo>
                  <a:close/>
                </a:path>
              </a:pathLst>
            </a:custGeom>
            <a:solidFill>
              <a:srgbClr val="1E768C"/>
            </a:solidFill>
          </p:spPr>
          <p:txBody>
            <a:bodyPr wrap="square" lIns="0" tIns="0" rIns="0" bIns="0" rtlCol="0"/>
            <a:lstStyle/>
            <a:p/>
          </p:txBody>
        </p:sp>
      </p:grpSp>
      <p:sp>
        <p:nvSpPr>
          <p:cNvPr id="10" name="object 11"/>
          <p:cNvSpPr txBox="1"/>
          <p:nvPr/>
        </p:nvSpPr>
        <p:spPr>
          <a:xfrm>
            <a:off x="3787417" y="1449342"/>
            <a:ext cx="3240405" cy="558165"/>
          </a:xfrm>
          <a:prstGeom prst="rect">
            <a:avLst/>
          </a:prstGeom>
        </p:spPr>
        <p:txBody>
          <a:bodyPr vert="horz" wrap="square" lIns="0" tIns="29845" rIns="0" bIns="0" rtlCol="0">
            <a:spAutoFit/>
          </a:bodyPr>
          <a:lstStyle/>
          <a:p>
            <a:pPr marL="908685">
              <a:lnSpc>
                <a:spcPct val="100000"/>
              </a:lnSpc>
              <a:spcBef>
                <a:spcPts val="235"/>
              </a:spcBef>
            </a:pPr>
            <a:r>
              <a:rPr sz="2800" spc="-25" dirty="0">
                <a:solidFill>
                  <a:srgbClr val="FFFFFF"/>
                </a:solidFill>
                <a:latin typeface="黑体" panose="02010609060101010101" charset="-122"/>
                <a:cs typeface="黑体" panose="02010609060101010101" charset="-122"/>
              </a:rPr>
              <a:t>人</a:t>
            </a:r>
            <a:r>
              <a:rPr sz="2800" spc="-35" dirty="0">
                <a:solidFill>
                  <a:srgbClr val="FFFFFF"/>
                </a:solidFill>
                <a:latin typeface="黑体" panose="02010609060101010101" charset="-122"/>
                <a:cs typeface="黑体" panose="02010609060101010101" charset="-122"/>
              </a:rPr>
              <a:t>类视</a:t>
            </a:r>
            <a:r>
              <a:rPr sz="2800" spc="-50" dirty="0">
                <a:solidFill>
                  <a:srgbClr val="FFFFFF"/>
                </a:solidFill>
                <a:latin typeface="黑体" panose="02010609060101010101" charset="-122"/>
                <a:cs typeface="黑体" panose="02010609060101010101" charset="-122"/>
              </a:rPr>
              <a:t>觉</a:t>
            </a:r>
            <a:endParaRPr sz="2800">
              <a:latin typeface="黑体" panose="02010609060101010101" charset="-122"/>
              <a:cs typeface="黑体" panose="02010609060101010101" charset="-122"/>
            </a:endParaRPr>
          </a:p>
        </p:txBody>
      </p:sp>
      <p:grpSp>
        <p:nvGrpSpPr>
          <p:cNvPr id="11" name="object 12"/>
          <p:cNvGrpSpPr/>
          <p:nvPr/>
        </p:nvGrpSpPr>
        <p:grpSpPr>
          <a:xfrm>
            <a:off x="7216299" y="1395348"/>
            <a:ext cx="3007360" cy="640080"/>
            <a:chOff x="5984655" y="1376686"/>
            <a:chExt cx="3007360" cy="640080"/>
          </a:xfrm>
        </p:grpSpPr>
        <p:sp>
          <p:nvSpPr>
            <p:cNvPr id="12" name="object 13"/>
            <p:cNvSpPr/>
            <p:nvPr/>
          </p:nvSpPr>
          <p:spPr>
            <a:xfrm>
              <a:off x="6012154" y="1404188"/>
              <a:ext cx="2952750" cy="584835"/>
            </a:xfrm>
            <a:custGeom>
              <a:avLst/>
              <a:gdLst/>
              <a:ahLst/>
              <a:cxnLst/>
              <a:rect l="l" t="t" r="r" b="b"/>
              <a:pathLst>
                <a:path w="2952750" h="584835">
                  <a:moveTo>
                    <a:pt x="2952330" y="0"/>
                  </a:moveTo>
                  <a:lnTo>
                    <a:pt x="0" y="0"/>
                  </a:lnTo>
                  <a:lnTo>
                    <a:pt x="0" y="584644"/>
                  </a:lnTo>
                  <a:lnTo>
                    <a:pt x="2952330" y="584644"/>
                  </a:lnTo>
                  <a:lnTo>
                    <a:pt x="2952330" y="0"/>
                  </a:lnTo>
                  <a:close/>
                </a:path>
              </a:pathLst>
            </a:custGeom>
            <a:solidFill>
              <a:srgbClr val="2DA2BF"/>
            </a:solidFill>
          </p:spPr>
          <p:txBody>
            <a:bodyPr wrap="square" lIns="0" tIns="0" rIns="0" bIns="0" rtlCol="0"/>
            <a:lstStyle/>
            <a:p/>
          </p:txBody>
        </p:sp>
        <p:sp>
          <p:nvSpPr>
            <p:cNvPr id="13" name="object 14"/>
            <p:cNvSpPr/>
            <p:nvPr/>
          </p:nvSpPr>
          <p:spPr>
            <a:xfrm>
              <a:off x="5984655" y="1376686"/>
              <a:ext cx="3007360" cy="640080"/>
            </a:xfrm>
            <a:custGeom>
              <a:avLst/>
              <a:gdLst/>
              <a:ahLst/>
              <a:cxnLst/>
              <a:rect l="l" t="t" r="r" b="b"/>
              <a:pathLst>
                <a:path w="3007359" h="640080">
                  <a:moveTo>
                    <a:pt x="27508" y="0"/>
                  </a:moveTo>
                  <a:lnTo>
                    <a:pt x="20205" y="0"/>
                  </a:lnTo>
                  <a:lnTo>
                    <a:pt x="13220" y="2908"/>
                  </a:lnTo>
                  <a:lnTo>
                    <a:pt x="8051" y="8064"/>
                  </a:lnTo>
                  <a:lnTo>
                    <a:pt x="2895" y="13220"/>
                  </a:lnTo>
                  <a:lnTo>
                    <a:pt x="0" y="20205"/>
                  </a:lnTo>
                  <a:lnTo>
                    <a:pt x="0" y="619442"/>
                  </a:lnTo>
                  <a:lnTo>
                    <a:pt x="2895" y="626440"/>
                  </a:lnTo>
                  <a:lnTo>
                    <a:pt x="8064" y="631596"/>
                  </a:lnTo>
                  <a:lnTo>
                    <a:pt x="13220" y="636752"/>
                  </a:lnTo>
                  <a:lnTo>
                    <a:pt x="20205" y="639648"/>
                  </a:lnTo>
                  <a:lnTo>
                    <a:pt x="2987128" y="639648"/>
                  </a:lnTo>
                  <a:lnTo>
                    <a:pt x="2994126" y="636752"/>
                  </a:lnTo>
                  <a:lnTo>
                    <a:pt x="3004439" y="626440"/>
                  </a:lnTo>
                  <a:lnTo>
                    <a:pt x="3007334" y="619442"/>
                  </a:lnTo>
                  <a:lnTo>
                    <a:pt x="3007334" y="612152"/>
                  </a:lnTo>
                  <a:lnTo>
                    <a:pt x="27508" y="612152"/>
                  </a:lnTo>
                  <a:lnTo>
                    <a:pt x="27508" y="606653"/>
                  </a:lnTo>
                  <a:lnTo>
                    <a:pt x="33007" y="606653"/>
                  </a:lnTo>
                  <a:lnTo>
                    <a:pt x="33007" y="33007"/>
                  </a:lnTo>
                  <a:lnTo>
                    <a:pt x="27508" y="33007"/>
                  </a:lnTo>
                  <a:lnTo>
                    <a:pt x="27508" y="0"/>
                  </a:lnTo>
                  <a:close/>
                </a:path>
                <a:path w="3007359" h="640080">
                  <a:moveTo>
                    <a:pt x="28968" y="606653"/>
                  </a:moveTo>
                  <a:lnTo>
                    <a:pt x="27508" y="606653"/>
                  </a:lnTo>
                  <a:lnTo>
                    <a:pt x="27508" y="612152"/>
                  </a:lnTo>
                  <a:lnTo>
                    <a:pt x="31394" y="608266"/>
                  </a:lnTo>
                  <a:lnTo>
                    <a:pt x="30365" y="607225"/>
                  </a:lnTo>
                  <a:lnTo>
                    <a:pt x="28968" y="606653"/>
                  </a:lnTo>
                  <a:close/>
                </a:path>
                <a:path w="3007359" h="640080">
                  <a:moveTo>
                    <a:pt x="31394" y="608266"/>
                  </a:moveTo>
                  <a:lnTo>
                    <a:pt x="27508" y="612152"/>
                  </a:lnTo>
                  <a:lnTo>
                    <a:pt x="33007" y="612152"/>
                  </a:lnTo>
                  <a:lnTo>
                    <a:pt x="33007" y="610692"/>
                  </a:lnTo>
                  <a:lnTo>
                    <a:pt x="32423" y="609295"/>
                  </a:lnTo>
                  <a:lnTo>
                    <a:pt x="31394" y="608266"/>
                  </a:lnTo>
                  <a:close/>
                </a:path>
                <a:path w="3007359" h="640080">
                  <a:moveTo>
                    <a:pt x="2974327" y="606653"/>
                  </a:moveTo>
                  <a:lnTo>
                    <a:pt x="33007" y="606653"/>
                  </a:lnTo>
                  <a:lnTo>
                    <a:pt x="33007" y="612152"/>
                  </a:lnTo>
                  <a:lnTo>
                    <a:pt x="2974327" y="612152"/>
                  </a:lnTo>
                  <a:lnTo>
                    <a:pt x="2974327" y="606653"/>
                  </a:lnTo>
                  <a:close/>
                </a:path>
                <a:path w="3007359" h="640080">
                  <a:moveTo>
                    <a:pt x="2975940" y="608266"/>
                  </a:moveTo>
                  <a:lnTo>
                    <a:pt x="2974911" y="609295"/>
                  </a:lnTo>
                  <a:lnTo>
                    <a:pt x="2974327" y="610692"/>
                  </a:lnTo>
                  <a:lnTo>
                    <a:pt x="2974327" y="612152"/>
                  </a:lnTo>
                  <a:lnTo>
                    <a:pt x="2979826" y="612152"/>
                  </a:lnTo>
                  <a:lnTo>
                    <a:pt x="2975940" y="608266"/>
                  </a:lnTo>
                  <a:close/>
                </a:path>
                <a:path w="3007359" h="640080">
                  <a:moveTo>
                    <a:pt x="2979826" y="612140"/>
                  </a:moveTo>
                  <a:close/>
                </a:path>
                <a:path w="3007359" h="640080">
                  <a:moveTo>
                    <a:pt x="3007334" y="606653"/>
                  </a:moveTo>
                  <a:lnTo>
                    <a:pt x="2979826" y="606653"/>
                  </a:lnTo>
                  <a:lnTo>
                    <a:pt x="2979839" y="612152"/>
                  </a:lnTo>
                  <a:lnTo>
                    <a:pt x="3007334" y="612152"/>
                  </a:lnTo>
                  <a:lnTo>
                    <a:pt x="3007334" y="606653"/>
                  </a:lnTo>
                  <a:close/>
                </a:path>
                <a:path w="3007359" h="640080">
                  <a:moveTo>
                    <a:pt x="2979826" y="606653"/>
                  </a:moveTo>
                  <a:lnTo>
                    <a:pt x="2978378" y="606653"/>
                  </a:lnTo>
                  <a:lnTo>
                    <a:pt x="2976981" y="607225"/>
                  </a:lnTo>
                  <a:lnTo>
                    <a:pt x="2975940" y="608266"/>
                  </a:lnTo>
                  <a:lnTo>
                    <a:pt x="2979826" y="612140"/>
                  </a:lnTo>
                  <a:lnTo>
                    <a:pt x="2979826" y="606653"/>
                  </a:lnTo>
                  <a:close/>
                </a:path>
                <a:path w="3007359" h="640080">
                  <a:moveTo>
                    <a:pt x="33007" y="606653"/>
                  </a:moveTo>
                  <a:lnTo>
                    <a:pt x="28968" y="606653"/>
                  </a:lnTo>
                  <a:lnTo>
                    <a:pt x="30365" y="607225"/>
                  </a:lnTo>
                  <a:lnTo>
                    <a:pt x="32423" y="609295"/>
                  </a:lnTo>
                  <a:lnTo>
                    <a:pt x="33007" y="610692"/>
                  </a:lnTo>
                  <a:lnTo>
                    <a:pt x="33007" y="606653"/>
                  </a:lnTo>
                  <a:close/>
                </a:path>
                <a:path w="3007359" h="640080">
                  <a:moveTo>
                    <a:pt x="2974327" y="28968"/>
                  </a:moveTo>
                  <a:lnTo>
                    <a:pt x="2974327" y="610692"/>
                  </a:lnTo>
                  <a:lnTo>
                    <a:pt x="2974911" y="609295"/>
                  </a:lnTo>
                  <a:lnTo>
                    <a:pt x="2976981" y="607225"/>
                  </a:lnTo>
                  <a:lnTo>
                    <a:pt x="2978378" y="606653"/>
                  </a:lnTo>
                  <a:lnTo>
                    <a:pt x="3007334" y="606653"/>
                  </a:lnTo>
                  <a:lnTo>
                    <a:pt x="3007334" y="33007"/>
                  </a:lnTo>
                  <a:lnTo>
                    <a:pt x="2978378" y="33007"/>
                  </a:lnTo>
                  <a:lnTo>
                    <a:pt x="2976981" y="32423"/>
                  </a:lnTo>
                  <a:lnTo>
                    <a:pt x="2974911" y="30365"/>
                  </a:lnTo>
                  <a:lnTo>
                    <a:pt x="2974327" y="28968"/>
                  </a:lnTo>
                  <a:close/>
                </a:path>
                <a:path w="3007359" h="640080">
                  <a:moveTo>
                    <a:pt x="2959277" y="44005"/>
                  </a:moveTo>
                  <a:lnTo>
                    <a:pt x="48056" y="44005"/>
                  </a:lnTo>
                  <a:lnTo>
                    <a:pt x="46634" y="44589"/>
                  </a:lnTo>
                  <a:lnTo>
                    <a:pt x="44589" y="46634"/>
                  </a:lnTo>
                  <a:lnTo>
                    <a:pt x="44005" y="48056"/>
                  </a:lnTo>
                  <a:lnTo>
                    <a:pt x="44005" y="591604"/>
                  </a:lnTo>
                  <a:lnTo>
                    <a:pt x="44589" y="593013"/>
                  </a:lnTo>
                  <a:lnTo>
                    <a:pt x="46634" y="595071"/>
                  </a:lnTo>
                  <a:lnTo>
                    <a:pt x="48056" y="595655"/>
                  </a:lnTo>
                  <a:lnTo>
                    <a:pt x="2959277" y="595655"/>
                  </a:lnTo>
                  <a:lnTo>
                    <a:pt x="2960700" y="595071"/>
                  </a:lnTo>
                  <a:lnTo>
                    <a:pt x="2962744" y="593013"/>
                  </a:lnTo>
                  <a:lnTo>
                    <a:pt x="2963329" y="591604"/>
                  </a:lnTo>
                  <a:lnTo>
                    <a:pt x="2963329" y="590156"/>
                  </a:lnTo>
                  <a:lnTo>
                    <a:pt x="49504" y="590156"/>
                  </a:lnTo>
                  <a:lnTo>
                    <a:pt x="49504" y="584657"/>
                  </a:lnTo>
                  <a:lnTo>
                    <a:pt x="55003" y="584657"/>
                  </a:lnTo>
                  <a:lnTo>
                    <a:pt x="55003" y="55003"/>
                  </a:lnTo>
                  <a:lnTo>
                    <a:pt x="49504" y="55003"/>
                  </a:lnTo>
                  <a:lnTo>
                    <a:pt x="49504" y="49504"/>
                  </a:lnTo>
                  <a:lnTo>
                    <a:pt x="2963329" y="49504"/>
                  </a:lnTo>
                  <a:lnTo>
                    <a:pt x="2963329" y="48056"/>
                  </a:lnTo>
                  <a:lnTo>
                    <a:pt x="2962744" y="46634"/>
                  </a:lnTo>
                  <a:lnTo>
                    <a:pt x="2960700" y="44589"/>
                  </a:lnTo>
                  <a:lnTo>
                    <a:pt x="2959277" y="44005"/>
                  </a:lnTo>
                  <a:close/>
                </a:path>
                <a:path w="3007359" h="640080">
                  <a:moveTo>
                    <a:pt x="55003" y="584657"/>
                  </a:moveTo>
                  <a:lnTo>
                    <a:pt x="49504" y="584657"/>
                  </a:lnTo>
                  <a:lnTo>
                    <a:pt x="49504" y="590156"/>
                  </a:lnTo>
                  <a:lnTo>
                    <a:pt x="55003" y="590156"/>
                  </a:lnTo>
                  <a:lnTo>
                    <a:pt x="55003" y="584657"/>
                  </a:lnTo>
                  <a:close/>
                </a:path>
                <a:path w="3007359" h="640080">
                  <a:moveTo>
                    <a:pt x="2952330" y="584657"/>
                  </a:moveTo>
                  <a:lnTo>
                    <a:pt x="55003" y="584657"/>
                  </a:lnTo>
                  <a:lnTo>
                    <a:pt x="55003" y="590156"/>
                  </a:lnTo>
                  <a:lnTo>
                    <a:pt x="2952330" y="590156"/>
                  </a:lnTo>
                  <a:lnTo>
                    <a:pt x="2952330" y="584657"/>
                  </a:lnTo>
                  <a:close/>
                </a:path>
                <a:path w="3007359" h="640080">
                  <a:moveTo>
                    <a:pt x="2957830" y="49504"/>
                  </a:moveTo>
                  <a:lnTo>
                    <a:pt x="2952330" y="49504"/>
                  </a:lnTo>
                  <a:lnTo>
                    <a:pt x="2952330" y="590156"/>
                  </a:lnTo>
                  <a:lnTo>
                    <a:pt x="2957830" y="590156"/>
                  </a:lnTo>
                  <a:lnTo>
                    <a:pt x="2957830" y="584657"/>
                  </a:lnTo>
                  <a:lnTo>
                    <a:pt x="2963329" y="584657"/>
                  </a:lnTo>
                  <a:lnTo>
                    <a:pt x="2963329" y="55003"/>
                  </a:lnTo>
                  <a:lnTo>
                    <a:pt x="2957830" y="55003"/>
                  </a:lnTo>
                  <a:lnTo>
                    <a:pt x="2957830" y="49504"/>
                  </a:lnTo>
                  <a:close/>
                </a:path>
                <a:path w="3007359" h="640080">
                  <a:moveTo>
                    <a:pt x="2963329" y="584657"/>
                  </a:moveTo>
                  <a:lnTo>
                    <a:pt x="2957830" y="584657"/>
                  </a:lnTo>
                  <a:lnTo>
                    <a:pt x="2957830" y="590156"/>
                  </a:lnTo>
                  <a:lnTo>
                    <a:pt x="2963329" y="590156"/>
                  </a:lnTo>
                  <a:lnTo>
                    <a:pt x="2963329" y="584657"/>
                  </a:lnTo>
                  <a:close/>
                </a:path>
                <a:path w="3007359" h="640080">
                  <a:moveTo>
                    <a:pt x="55003" y="49504"/>
                  </a:moveTo>
                  <a:lnTo>
                    <a:pt x="49504" y="49504"/>
                  </a:lnTo>
                  <a:lnTo>
                    <a:pt x="49504" y="55003"/>
                  </a:lnTo>
                  <a:lnTo>
                    <a:pt x="55003" y="55003"/>
                  </a:lnTo>
                  <a:lnTo>
                    <a:pt x="55003" y="49504"/>
                  </a:lnTo>
                  <a:close/>
                </a:path>
                <a:path w="3007359" h="640080">
                  <a:moveTo>
                    <a:pt x="2952330" y="49504"/>
                  </a:moveTo>
                  <a:lnTo>
                    <a:pt x="55003" y="49504"/>
                  </a:lnTo>
                  <a:lnTo>
                    <a:pt x="55003" y="55003"/>
                  </a:lnTo>
                  <a:lnTo>
                    <a:pt x="2952330" y="55003"/>
                  </a:lnTo>
                  <a:lnTo>
                    <a:pt x="2952330" y="49504"/>
                  </a:lnTo>
                  <a:close/>
                </a:path>
                <a:path w="3007359" h="640080">
                  <a:moveTo>
                    <a:pt x="2963329" y="49504"/>
                  </a:moveTo>
                  <a:lnTo>
                    <a:pt x="2957830" y="49504"/>
                  </a:lnTo>
                  <a:lnTo>
                    <a:pt x="2957830" y="55003"/>
                  </a:lnTo>
                  <a:lnTo>
                    <a:pt x="2963329" y="55003"/>
                  </a:lnTo>
                  <a:lnTo>
                    <a:pt x="2963329" y="49504"/>
                  </a:lnTo>
                  <a:close/>
                </a:path>
                <a:path w="3007359" h="640080">
                  <a:moveTo>
                    <a:pt x="27508" y="27508"/>
                  </a:moveTo>
                  <a:lnTo>
                    <a:pt x="27508" y="33007"/>
                  </a:lnTo>
                  <a:lnTo>
                    <a:pt x="28968" y="33007"/>
                  </a:lnTo>
                  <a:lnTo>
                    <a:pt x="30365" y="32423"/>
                  </a:lnTo>
                  <a:lnTo>
                    <a:pt x="31394" y="31394"/>
                  </a:lnTo>
                  <a:lnTo>
                    <a:pt x="27508" y="27508"/>
                  </a:lnTo>
                  <a:close/>
                </a:path>
                <a:path w="3007359" h="640080">
                  <a:moveTo>
                    <a:pt x="33007" y="28968"/>
                  </a:moveTo>
                  <a:lnTo>
                    <a:pt x="32423" y="30365"/>
                  </a:lnTo>
                  <a:lnTo>
                    <a:pt x="30365" y="32423"/>
                  </a:lnTo>
                  <a:lnTo>
                    <a:pt x="28968" y="33007"/>
                  </a:lnTo>
                  <a:lnTo>
                    <a:pt x="33007" y="33007"/>
                  </a:lnTo>
                  <a:lnTo>
                    <a:pt x="33007" y="28968"/>
                  </a:lnTo>
                  <a:close/>
                </a:path>
                <a:path w="3007359" h="640080">
                  <a:moveTo>
                    <a:pt x="2974327" y="27508"/>
                  </a:moveTo>
                  <a:lnTo>
                    <a:pt x="33007" y="27508"/>
                  </a:lnTo>
                  <a:lnTo>
                    <a:pt x="33007" y="33007"/>
                  </a:lnTo>
                  <a:lnTo>
                    <a:pt x="2974327" y="33007"/>
                  </a:lnTo>
                  <a:lnTo>
                    <a:pt x="2974327" y="27508"/>
                  </a:lnTo>
                  <a:close/>
                </a:path>
                <a:path w="3007359" h="640080">
                  <a:moveTo>
                    <a:pt x="2979826" y="27520"/>
                  </a:moveTo>
                  <a:lnTo>
                    <a:pt x="2975940" y="31394"/>
                  </a:lnTo>
                  <a:lnTo>
                    <a:pt x="2976981" y="32423"/>
                  </a:lnTo>
                  <a:lnTo>
                    <a:pt x="2978378" y="33007"/>
                  </a:lnTo>
                  <a:lnTo>
                    <a:pt x="2979826" y="33007"/>
                  </a:lnTo>
                  <a:lnTo>
                    <a:pt x="2979826" y="27520"/>
                  </a:lnTo>
                  <a:close/>
                </a:path>
                <a:path w="3007359" h="640080">
                  <a:moveTo>
                    <a:pt x="3007334" y="27508"/>
                  </a:moveTo>
                  <a:lnTo>
                    <a:pt x="2979839" y="27508"/>
                  </a:lnTo>
                  <a:lnTo>
                    <a:pt x="2979826" y="33007"/>
                  </a:lnTo>
                  <a:lnTo>
                    <a:pt x="3007334" y="33007"/>
                  </a:lnTo>
                  <a:lnTo>
                    <a:pt x="3007334" y="27508"/>
                  </a:lnTo>
                  <a:close/>
                </a:path>
                <a:path w="3007359" h="640080">
                  <a:moveTo>
                    <a:pt x="2987128" y="0"/>
                  </a:moveTo>
                  <a:lnTo>
                    <a:pt x="27508" y="0"/>
                  </a:lnTo>
                  <a:lnTo>
                    <a:pt x="27520" y="27520"/>
                  </a:lnTo>
                  <a:lnTo>
                    <a:pt x="31394" y="31394"/>
                  </a:lnTo>
                  <a:lnTo>
                    <a:pt x="32423" y="30365"/>
                  </a:lnTo>
                  <a:lnTo>
                    <a:pt x="33007" y="28968"/>
                  </a:lnTo>
                  <a:lnTo>
                    <a:pt x="33007" y="27508"/>
                  </a:lnTo>
                  <a:lnTo>
                    <a:pt x="3007334" y="27508"/>
                  </a:lnTo>
                  <a:lnTo>
                    <a:pt x="3007334" y="20205"/>
                  </a:lnTo>
                  <a:lnTo>
                    <a:pt x="3004439" y="13220"/>
                  </a:lnTo>
                  <a:lnTo>
                    <a:pt x="2994126" y="2908"/>
                  </a:lnTo>
                  <a:lnTo>
                    <a:pt x="2987128" y="0"/>
                  </a:lnTo>
                  <a:close/>
                </a:path>
                <a:path w="3007359" h="640080">
                  <a:moveTo>
                    <a:pt x="2979826" y="27508"/>
                  </a:moveTo>
                  <a:lnTo>
                    <a:pt x="2974327" y="27508"/>
                  </a:lnTo>
                  <a:lnTo>
                    <a:pt x="2974327" y="28968"/>
                  </a:lnTo>
                  <a:lnTo>
                    <a:pt x="2974911" y="30365"/>
                  </a:lnTo>
                  <a:lnTo>
                    <a:pt x="2975940" y="31394"/>
                  </a:lnTo>
                  <a:lnTo>
                    <a:pt x="2979826" y="27508"/>
                  </a:lnTo>
                  <a:close/>
                </a:path>
                <a:path w="3007359" h="640080">
                  <a:moveTo>
                    <a:pt x="2979826" y="27508"/>
                  </a:moveTo>
                  <a:lnTo>
                    <a:pt x="2975940" y="31394"/>
                  </a:lnTo>
                  <a:lnTo>
                    <a:pt x="2979826" y="27520"/>
                  </a:lnTo>
                  <a:close/>
                </a:path>
              </a:pathLst>
            </a:custGeom>
            <a:solidFill>
              <a:srgbClr val="1E768C"/>
            </a:solidFill>
          </p:spPr>
          <p:txBody>
            <a:bodyPr wrap="square" lIns="0" tIns="0" rIns="0" bIns="0" rtlCol="0"/>
            <a:lstStyle/>
            <a:p/>
          </p:txBody>
        </p:sp>
      </p:grpSp>
      <p:sp>
        <p:nvSpPr>
          <p:cNvPr id="14" name="object 15"/>
          <p:cNvSpPr txBox="1">
            <a:spLocks noGrp="1"/>
          </p:cNvSpPr>
          <p:nvPr>
            <p:ph type="title"/>
          </p:nvPr>
        </p:nvSpPr>
        <p:spPr>
          <a:xfrm>
            <a:off x="7243798" y="1422850"/>
            <a:ext cx="2952750" cy="584835"/>
          </a:xfrm>
          <a:prstGeom prst="rect">
            <a:avLst/>
          </a:prstGeom>
        </p:spPr>
        <p:txBody>
          <a:bodyPr vert="horz" wrap="square" lIns="0" tIns="43180" rIns="0" bIns="0" rtlCol="0">
            <a:spAutoFit/>
          </a:bodyPr>
          <a:lstStyle/>
          <a:p>
            <a:pPr marL="765175">
              <a:lnSpc>
                <a:spcPct val="100000"/>
              </a:lnSpc>
              <a:spcBef>
                <a:spcPts val="340"/>
              </a:spcBef>
            </a:pPr>
            <a:r>
              <a:rPr sz="2800" spc="-25" dirty="0">
                <a:solidFill>
                  <a:srgbClr val="FFFFFF"/>
                </a:solidFill>
              </a:rPr>
              <a:t>机</a:t>
            </a:r>
            <a:r>
              <a:rPr sz="2800" spc="-35" dirty="0">
                <a:solidFill>
                  <a:srgbClr val="FFFFFF"/>
                </a:solidFill>
              </a:rPr>
              <a:t>器视</a:t>
            </a:r>
            <a:r>
              <a:rPr sz="2800" spc="-50" dirty="0">
                <a:solidFill>
                  <a:srgbClr val="FFFFFF"/>
                </a:solidFill>
              </a:rPr>
              <a:t>觉</a:t>
            </a:r>
            <a:endParaRPr sz="2800"/>
          </a:p>
        </p:txBody>
      </p:sp>
      <p:grpSp>
        <p:nvGrpSpPr>
          <p:cNvPr id="15" name="object 16"/>
          <p:cNvGrpSpPr/>
          <p:nvPr/>
        </p:nvGrpSpPr>
        <p:grpSpPr>
          <a:xfrm>
            <a:off x="1743691" y="2124013"/>
            <a:ext cx="1711325" cy="775335"/>
            <a:chOff x="512047" y="2105351"/>
            <a:chExt cx="1711325" cy="775335"/>
          </a:xfrm>
        </p:grpSpPr>
        <p:sp>
          <p:nvSpPr>
            <p:cNvPr id="16" name="object 17"/>
            <p:cNvSpPr/>
            <p:nvPr/>
          </p:nvSpPr>
          <p:spPr>
            <a:xfrm>
              <a:off x="539546" y="2132850"/>
              <a:ext cx="1656714" cy="720090"/>
            </a:xfrm>
            <a:custGeom>
              <a:avLst/>
              <a:gdLst/>
              <a:ahLst/>
              <a:cxnLst/>
              <a:rect l="l" t="t" r="r" b="b"/>
              <a:pathLst>
                <a:path w="1656714" h="720089">
                  <a:moveTo>
                    <a:pt x="1656181" y="0"/>
                  </a:moveTo>
                  <a:lnTo>
                    <a:pt x="0" y="0"/>
                  </a:lnTo>
                  <a:lnTo>
                    <a:pt x="0" y="720077"/>
                  </a:lnTo>
                  <a:lnTo>
                    <a:pt x="1656181" y="720077"/>
                  </a:lnTo>
                  <a:lnTo>
                    <a:pt x="1656181" y="0"/>
                  </a:lnTo>
                  <a:close/>
                </a:path>
              </a:pathLst>
            </a:custGeom>
            <a:solidFill>
              <a:srgbClr val="2DA2BF"/>
            </a:solidFill>
          </p:spPr>
          <p:txBody>
            <a:bodyPr wrap="square" lIns="0" tIns="0" rIns="0" bIns="0" rtlCol="0"/>
            <a:lstStyle/>
            <a:p/>
          </p:txBody>
        </p:sp>
        <p:sp>
          <p:nvSpPr>
            <p:cNvPr id="17" name="object 18"/>
            <p:cNvSpPr/>
            <p:nvPr/>
          </p:nvSpPr>
          <p:spPr>
            <a:xfrm>
              <a:off x="512047" y="2105351"/>
              <a:ext cx="1711325" cy="775335"/>
            </a:xfrm>
            <a:custGeom>
              <a:avLst/>
              <a:gdLst/>
              <a:ahLst/>
              <a:cxnLst/>
              <a:rect l="l" t="t" r="r" b="b"/>
              <a:pathLst>
                <a:path w="1711325" h="775335">
                  <a:moveTo>
                    <a:pt x="27508" y="0"/>
                  </a:moveTo>
                  <a:lnTo>
                    <a:pt x="20205" y="0"/>
                  </a:lnTo>
                  <a:lnTo>
                    <a:pt x="13220" y="2908"/>
                  </a:lnTo>
                  <a:lnTo>
                    <a:pt x="2908" y="13220"/>
                  </a:lnTo>
                  <a:lnTo>
                    <a:pt x="0" y="20205"/>
                  </a:lnTo>
                  <a:lnTo>
                    <a:pt x="0" y="754875"/>
                  </a:lnTo>
                  <a:lnTo>
                    <a:pt x="2908" y="761873"/>
                  </a:lnTo>
                  <a:lnTo>
                    <a:pt x="13220" y="772185"/>
                  </a:lnTo>
                  <a:lnTo>
                    <a:pt x="20205" y="775081"/>
                  </a:lnTo>
                  <a:lnTo>
                    <a:pt x="1690979" y="775081"/>
                  </a:lnTo>
                  <a:lnTo>
                    <a:pt x="1697977" y="772185"/>
                  </a:lnTo>
                  <a:lnTo>
                    <a:pt x="1708289" y="761873"/>
                  </a:lnTo>
                  <a:lnTo>
                    <a:pt x="1711185" y="754875"/>
                  </a:lnTo>
                  <a:lnTo>
                    <a:pt x="1711185" y="747585"/>
                  </a:lnTo>
                  <a:lnTo>
                    <a:pt x="27508" y="747585"/>
                  </a:lnTo>
                  <a:lnTo>
                    <a:pt x="27508" y="742086"/>
                  </a:lnTo>
                  <a:lnTo>
                    <a:pt x="33007" y="742086"/>
                  </a:lnTo>
                  <a:lnTo>
                    <a:pt x="33007" y="33007"/>
                  </a:lnTo>
                  <a:lnTo>
                    <a:pt x="27508" y="33007"/>
                  </a:lnTo>
                  <a:lnTo>
                    <a:pt x="27508" y="0"/>
                  </a:lnTo>
                  <a:close/>
                </a:path>
                <a:path w="1711325" h="775335">
                  <a:moveTo>
                    <a:pt x="28968" y="742086"/>
                  </a:moveTo>
                  <a:lnTo>
                    <a:pt x="27508" y="742086"/>
                  </a:lnTo>
                  <a:lnTo>
                    <a:pt x="27508" y="747585"/>
                  </a:lnTo>
                  <a:lnTo>
                    <a:pt x="31394" y="743699"/>
                  </a:lnTo>
                  <a:lnTo>
                    <a:pt x="30365" y="742657"/>
                  </a:lnTo>
                  <a:lnTo>
                    <a:pt x="28968" y="742086"/>
                  </a:lnTo>
                  <a:close/>
                </a:path>
                <a:path w="1711325" h="775335">
                  <a:moveTo>
                    <a:pt x="31394" y="743699"/>
                  </a:moveTo>
                  <a:lnTo>
                    <a:pt x="27508" y="747585"/>
                  </a:lnTo>
                  <a:lnTo>
                    <a:pt x="33007" y="747585"/>
                  </a:lnTo>
                  <a:lnTo>
                    <a:pt x="33007" y="746125"/>
                  </a:lnTo>
                  <a:lnTo>
                    <a:pt x="32423" y="744728"/>
                  </a:lnTo>
                  <a:lnTo>
                    <a:pt x="31394" y="743699"/>
                  </a:lnTo>
                  <a:close/>
                </a:path>
                <a:path w="1711325" h="775335">
                  <a:moveTo>
                    <a:pt x="1678190" y="742086"/>
                  </a:moveTo>
                  <a:lnTo>
                    <a:pt x="33007" y="742086"/>
                  </a:lnTo>
                  <a:lnTo>
                    <a:pt x="33007" y="747585"/>
                  </a:lnTo>
                  <a:lnTo>
                    <a:pt x="1678190" y="747585"/>
                  </a:lnTo>
                  <a:lnTo>
                    <a:pt x="1678190" y="742086"/>
                  </a:lnTo>
                  <a:close/>
                </a:path>
                <a:path w="1711325" h="775335">
                  <a:moveTo>
                    <a:pt x="1679803" y="743699"/>
                  </a:moveTo>
                  <a:lnTo>
                    <a:pt x="1678762" y="744728"/>
                  </a:lnTo>
                  <a:lnTo>
                    <a:pt x="1678190" y="746125"/>
                  </a:lnTo>
                  <a:lnTo>
                    <a:pt x="1678190" y="747585"/>
                  </a:lnTo>
                  <a:lnTo>
                    <a:pt x="1683689" y="747585"/>
                  </a:lnTo>
                  <a:lnTo>
                    <a:pt x="1679803" y="743699"/>
                  </a:lnTo>
                  <a:close/>
                </a:path>
                <a:path w="1711325" h="775335">
                  <a:moveTo>
                    <a:pt x="1683689" y="742086"/>
                  </a:moveTo>
                  <a:lnTo>
                    <a:pt x="1682229" y="742086"/>
                  </a:lnTo>
                  <a:lnTo>
                    <a:pt x="1680832" y="742657"/>
                  </a:lnTo>
                  <a:lnTo>
                    <a:pt x="1679803" y="743699"/>
                  </a:lnTo>
                  <a:lnTo>
                    <a:pt x="1683689" y="747585"/>
                  </a:lnTo>
                  <a:lnTo>
                    <a:pt x="1683689" y="742086"/>
                  </a:lnTo>
                  <a:close/>
                </a:path>
                <a:path w="1711325" h="775335">
                  <a:moveTo>
                    <a:pt x="1711185" y="742086"/>
                  </a:moveTo>
                  <a:lnTo>
                    <a:pt x="1683689" y="742086"/>
                  </a:lnTo>
                  <a:lnTo>
                    <a:pt x="1683689" y="747585"/>
                  </a:lnTo>
                  <a:lnTo>
                    <a:pt x="1711185" y="747585"/>
                  </a:lnTo>
                  <a:lnTo>
                    <a:pt x="1711185" y="742086"/>
                  </a:lnTo>
                  <a:close/>
                </a:path>
                <a:path w="1711325" h="775335">
                  <a:moveTo>
                    <a:pt x="33007" y="742086"/>
                  </a:moveTo>
                  <a:lnTo>
                    <a:pt x="28968" y="742086"/>
                  </a:lnTo>
                  <a:lnTo>
                    <a:pt x="30365" y="742657"/>
                  </a:lnTo>
                  <a:lnTo>
                    <a:pt x="32423" y="744728"/>
                  </a:lnTo>
                  <a:lnTo>
                    <a:pt x="33007" y="746125"/>
                  </a:lnTo>
                  <a:lnTo>
                    <a:pt x="33007" y="742086"/>
                  </a:lnTo>
                  <a:close/>
                </a:path>
                <a:path w="1711325" h="775335">
                  <a:moveTo>
                    <a:pt x="1678190" y="28968"/>
                  </a:moveTo>
                  <a:lnTo>
                    <a:pt x="1678190" y="746125"/>
                  </a:lnTo>
                  <a:lnTo>
                    <a:pt x="1678762" y="744728"/>
                  </a:lnTo>
                  <a:lnTo>
                    <a:pt x="1680832" y="742657"/>
                  </a:lnTo>
                  <a:lnTo>
                    <a:pt x="1682229" y="742086"/>
                  </a:lnTo>
                  <a:lnTo>
                    <a:pt x="1711185" y="742086"/>
                  </a:lnTo>
                  <a:lnTo>
                    <a:pt x="1711185" y="33007"/>
                  </a:lnTo>
                  <a:lnTo>
                    <a:pt x="1682229" y="33007"/>
                  </a:lnTo>
                  <a:lnTo>
                    <a:pt x="1680832" y="32423"/>
                  </a:lnTo>
                  <a:lnTo>
                    <a:pt x="1678762" y="30365"/>
                  </a:lnTo>
                  <a:lnTo>
                    <a:pt x="1678190" y="28968"/>
                  </a:lnTo>
                  <a:close/>
                </a:path>
                <a:path w="1711325" h="775335">
                  <a:moveTo>
                    <a:pt x="1663141" y="44005"/>
                  </a:moveTo>
                  <a:lnTo>
                    <a:pt x="46469" y="44005"/>
                  </a:lnTo>
                  <a:lnTo>
                    <a:pt x="44005" y="46469"/>
                  </a:lnTo>
                  <a:lnTo>
                    <a:pt x="44005" y="728624"/>
                  </a:lnTo>
                  <a:lnTo>
                    <a:pt x="46469" y="731088"/>
                  </a:lnTo>
                  <a:lnTo>
                    <a:pt x="1663141" y="731088"/>
                  </a:lnTo>
                  <a:lnTo>
                    <a:pt x="1664550" y="730504"/>
                  </a:lnTo>
                  <a:lnTo>
                    <a:pt x="1666595" y="728446"/>
                  </a:lnTo>
                  <a:lnTo>
                    <a:pt x="1667192" y="727036"/>
                  </a:lnTo>
                  <a:lnTo>
                    <a:pt x="1667192" y="725589"/>
                  </a:lnTo>
                  <a:lnTo>
                    <a:pt x="49504" y="725589"/>
                  </a:lnTo>
                  <a:lnTo>
                    <a:pt x="49504" y="720090"/>
                  </a:lnTo>
                  <a:lnTo>
                    <a:pt x="55003" y="720090"/>
                  </a:lnTo>
                  <a:lnTo>
                    <a:pt x="55003" y="55003"/>
                  </a:lnTo>
                  <a:lnTo>
                    <a:pt x="49504" y="55003"/>
                  </a:lnTo>
                  <a:lnTo>
                    <a:pt x="49504" y="49504"/>
                  </a:lnTo>
                  <a:lnTo>
                    <a:pt x="1667192" y="49504"/>
                  </a:lnTo>
                  <a:lnTo>
                    <a:pt x="1667192" y="48056"/>
                  </a:lnTo>
                  <a:lnTo>
                    <a:pt x="1666595" y="46634"/>
                  </a:lnTo>
                  <a:lnTo>
                    <a:pt x="1664550" y="44589"/>
                  </a:lnTo>
                  <a:lnTo>
                    <a:pt x="1663141" y="44005"/>
                  </a:lnTo>
                  <a:close/>
                </a:path>
                <a:path w="1711325" h="775335">
                  <a:moveTo>
                    <a:pt x="55003" y="720090"/>
                  </a:moveTo>
                  <a:lnTo>
                    <a:pt x="49504" y="720090"/>
                  </a:lnTo>
                  <a:lnTo>
                    <a:pt x="49504" y="725589"/>
                  </a:lnTo>
                  <a:lnTo>
                    <a:pt x="55003" y="725589"/>
                  </a:lnTo>
                  <a:lnTo>
                    <a:pt x="55003" y="720090"/>
                  </a:lnTo>
                  <a:close/>
                </a:path>
                <a:path w="1711325" h="775335">
                  <a:moveTo>
                    <a:pt x="1656194" y="720090"/>
                  </a:moveTo>
                  <a:lnTo>
                    <a:pt x="55003" y="720090"/>
                  </a:lnTo>
                  <a:lnTo>
                    <a:pt x="55003" y="725589"/>
                  </a:lnTo>
                  <a:lnTo>
                    <a:pt x="1656194" y="725589"/>
                  </a:lnTo>
                  <a:lnTo>
                    <a:pt x="1656194" y="720090"/>
                  </a:lnTo>
                  <a:close/>
                </a:path>
                <a:path w="1711325" h="775335">
                  <a:moveTo>
                    <a:pt x="1661693" y="49504"/>
                  </a:moveTo>
                  <a:lnTo>
                    <a:pt x="1656194" y="49504"/>
                  </a:lnTo>
                  <a:lnTo>
                    <a:pt x="1656194" y="725589"/>
                  </a:lnTo>
                  <a:lnTo>
                    <a:pt x="1661693" y="725589"/>
                  </a:lnTo>
                  <a:lnTo>
                    <a:pt x="1661693" y="720090"/>
                  </a:lnTo>
                  <a:lnTo>
                    <a:pt x="1667192" y="720090"/>
                  </a:lnTo>
                  <a:lnTo>
                    <a:pt x="1667192" y="55003"/>
                  </a:lnTo>
                  <a:lnTo>
                    <a:pt x="1661693" y="55003"/>
                  </a:lnTo>
                  <a:lnTo>
                    <a:pt x="1661693" y="49504"/>
                  </a:lnTo>
                  <a:close/>
                </a:path>
                <a:path w="1711325" h="775335">
                  <a:moveTo>
                    <a:pt x="1667192" y="720090"/>
                  </a:moveTo>
                  <a:lnTo>
                    <a:pt x="1661693" y="720090"/>
                  </a:lnTo>
                  <a:lnTo>
                    <a:pt x="1661693" y="725589"/>
                  </a:lnTo>
                  <a:lnTo>
                    <a:pt x="1667192" y="725589"/>
                  </a:lnTo>
                  <a:lnTo>
                    <a:pt x="1667192" y="720090"/>
                  </a:lnTo>
                  <a:close/>
                </a:path>
                <a:path w="1711325" h="775335">
                  <a:moveTo>
                    <a:pt x="55003" y="49504"/>
                  </a:moveTo>
                  <a:lnTo>
                    <a:pt x="49504" y="49504"/>
                  </a:lnTo>
                  <a:lnTo>
                    <a:pt x="49504" y="55003"/>
                  </a:lnTo>
                  <a:lnTo>
                    <a:pt x="55003" y="55003"/>
                  </a:lnTo>
                  <a:lnTo>
                    <a:pt x="55003" y="49504"/>
                  </a:lnTo>
                  <a:close/>
                </a:path>
                <a:path w="1711325" h="775335">
                  <a:moveTo>
                    <a:pt x="1656194" y="49504"/>
                  </a:moveTo>
                  <a:lnTo>
                    <a:pt x="55003" y="49504"/>
                  </a:lnTo>
                  <a:lnTo>
                    <a:pt x="55003" y="55003"/>
                  </a:lnTo>
                  <a:lnTo>
                    <a:pt x="1656194" y="55003"/>
                  </a:lnTo>
                  <a:lnTo>
                    <a:pt x="1656194" y="49504"/>
                  </a:lnTo>
                  <a:close/>
                </a:path>
                <a:path w="1711325" h="775335">
                  <a:moveTo>
                    <a:pt x="1667192" y="49504"/>
                  </a:moveTo>
                  <a:lnTo>
                    <a:pt x="1661693" y="49504"/>
                  </a:lnTo>
                  <a:lnTo>
                    <a:pt x="1661693" y="55003"/>
                  </a:lnTo>
                  <a:lnTo>
                    <a:pt x="1667192" y="55003"/>
                  </a:lnTo>
                  <a:lnTo>
                    <a:pt x="1667192" y="49504"/>
                  </a:lnTo>
                  <a:close/>
                </a:path>
                <a:path w="1711325" h="775335">
                  <a:moveTo>
                    <a:pt x="27508" y="27508"/>
                  </a:moveTo>
                  <a:lnTo>
                    <a:pt x="27508" y="33007"/>
                  </a:lnTo>
                  <a:lnTo>
                    <a:pt x="28968" y="33007"/>
                  </a:lnTo>
                  <a:lnTo>
                    <a:pt x="30365" y="32423"/>
                  </a:lnTo>
                  <a:lnTo>
                    <a:pt x="31394" y="31394"/>
                  </a:lnTo>
                  <a:lnTo>
                    <a:pt x="27508" y="27508"/>
                  </a:lnTo>
                  <a:close/>
                </a:path>
                <a:path w="1711325" h="775335">
                  <a:moveTo>
                    <a:pt x="33007" y="28968"/>
                  </a:moveTo>
                  <a:lnTo>
                    <a:pt x="32423" y="30365"/>
                  </a:lnTo>
                  <a:lnTo>
                    <a:pt x="30365" y="32423"/>
                  </a:lnTo>
                  <a:lnTo>
                    <a:pt x="28968" y="33007"/>
                  </a:lnTo>
                  <a:lnTo>
                    <a:pt x="33007" y="33007"/>
                  </a:lnTo>
                  <a:lnTo>
                    <a:pt x="33007" y="28968"/>
                  </a:lnTo>
                  <a:close/>
                </a:path>
                <a:path w="1711325" h="775335">
                  <a:moveTo>
                    <a:pt x="1678190" y="27508"/>
                  </a:moveTo>
                  <a:lnTo>
                    <a:pt x="33007" y="27508"/>
                  </a:lnTo>
                  <a:lnTo>
                    <a:pt x="33007" y="33007"/>
                  </a:lnTo>
                  <a:lnTo>
                    <a:pt x="1678190" y="33007"/>
                  </a:lnTo>
                  <a:lnTo>
                    <a:pt x="1678190" y="27508"/>
                  </a:lnTo>
                  <a:close/>
                </a:path>
                <a:path w="1711325" h="775335">
                  <a:moveTo>
                    <a:pt x="1683689" y="27508"/>
                  </a:moveTo>
                  <a:lnTo>
                    <a:pt x="1679803" y="31394"/>
                  </a:lnTo>
                  <a:lnTo>
                    <a:pt x="1680832" y="32423"/>
                  </a:lnTo>
                  <a:lnTo>
                    <a:pt x="1682229" y="33007"/>
                  </a:lnTo>
                  <a:lnTo>
                    <a:pt x="1683689" y="33007"/>
                  </a:lnTo>
                  <a:lnTo>
                    <a:pt x="1683689" y="27508"/>
                  </a:lnTo>
                  <a:close/>
                </a:path>
                <a:path w="1711325" h="775335">
                  <a:moveTo>
                    <a:pt x="1711185" y="27508"/>
                  </a:moveTo>
                  <a:lnTo>
                    <a:pt x="1683689" y="27508"/>
                  </a:lnTo>
                  <a:lnTo>
                    <a:pt x="1683689" y="33007"/>
                  </a:lnTo>
                  <a:lnTo>
                    <a:pt x="1711185" y="33007"/>
                  </a:lnTo>
                  <a:lnTo>
                    <a:pt x="1711185" y="27508"/>
                  </a:lnTo>
                  <a:close/>
                </a:path>
                <a:path w="1711325" h="775335">
                  <a:moveTo>
                    <a:pt x="1690979" y="0"/>
                  </a:moveTo>
                  <a:lnTo>
                    <a:pt x="27508" y="0"/>
                  </a:lnTo>
                  <a:lnTo>
                    <a:pt x="27508" y="27508"/>
                  </a:lnTo>
                  <a:lnTo>
                    <a:pt x="31394" y="31394"/>
                  </a:lnTo>
                  <a:lnTo>
                    <a:pt x="32423" y="30365"/>
                  </a:lnTo>
                  <a:lnTo>
                    <a:pt x="33007" y="28968"/>
                  </a:lnTo>
                  <a:lnTo>
                    <a:pt x="33007" y="27508"/>
                  </a:lnTo>
                  <a:lnTo>
                    <a:pt x="1711185" y="27508"/>
                  </a:lnTo>
                  <a:lnTo>
                    <a:pt x="1711185" y="20205"/>
                  </a:lnTo>
                  <a:lnTo>
                    <a:pt x="1708289" y="13220"/>
                  </a:lnTo>
                  <a:lnTo>
                    <a:pt x="1697977" y="2908"/>
                  </a:lnTo>
                  <a:lnTo>
                    <a:pt x="1690979" y="0"/>
                  </a:lnTo>
                  <a:close/>
                </a:path>
                <a:path w="1711325" h="775335">
                  <a:moveTo>
                    <a:pt x="1683689" y="27508"/>
                  </a:moveTo>
                  <a:lnTo>
                    <a:pt x="1678190" y="27508"/>
                  </a:lnTo>
                  <a:lnTo>
                    <a:pt x="1678190" y="28968"/>
                  </a:lnTo>
                  <a:lnTo>
                    <a:pt x="1678762" y="30365"/>
                  </a:lnTo>
                  <a:lnTo>
                    <a:pt x="1679803" y="31394"/>
                  </a:lnTo>
                  <a:lnTo>
                    <a:pt x="1683689" y="27508"/>
                  </a:lnTo>
                  <a:close/>
                </a:path>
              </a:pathLst>
            </a:custGeom>
            <a:solidFill>
              <a:srgbClr val="1E768C"/>
            </a:solidFill>
          </p:spPr>
          <p:txBody>
            <a:bodyPr wrap="square" lIns="0" tIns="0" rIns="0" bIns="0" rtlCol="0"/>
            <a:lstStyle/>
            <a:p/>
          </p:txBody>
        </p:sp>
      </p:grpSp>
      <p:sp>
        <p:nvSpPr>
          <p:cNvPr id="18" name="object 19"/>
          <p:cNvSpPr txBox="1"/>
          <p:nvPr/>
        </p:nvSpPr>
        <p:spPr>
          <a:xfrm>
            <a:off x="2052679" y="2037085"/>
            <a:ext cx="1092200" cy="878840"/>
          </a:xfrm>
          <a:prstGeom prst="rect">
            <a:avLst/>
          </a:prstGeom>
        </p:spPr>
        <p:txBody>
          <a:bodyPr vert="horz" wrap="square" lIns="0" tIns="12065" rIns="0" bIns="0" rtlCol="0">
            <a:spAutoFit/>
          </a:bodyPr>
          <a:lstStyle/>
          <a:p>
            <a:pPr marL="190500" marR="5080" indent="-178435">
              <a:lnSpc>
                <a:spcPct val="100000"/>
              </a:lnSpc>
              <a:spcBef>
                <a:spcPts val="95"/>
              </a:spcBef>
            </a:pPr>
            <a:r>
              <a:rPr sz="2800" spc="-25" dirty="0">
                <a:solidFill>
                  <a:srgbClr val="FFFFFF"/>
                </a:solidFill>
                <a:latin typeface="黑体" panose="02010609060101010101" charset="-122"/>
                <a:cs typeface="黑体" panose="02010609060101010101" charset="-122"/>
              </a:rPr>
              <a:t>空</a:t>
            </a:r>
            <a:r>
              <a:rPr sz="2800" spc="-35" dirty="0">
                <a:solidFill>
                  <a:srgbClr val="FFFFFF"/>
                </a:solidFill>
                <a:latin typeface="黑体" panose="02010609060101010101" charset="-122"/>
                <a:cs typeface="黑体" panose="02010609060101010101" charset="-122"/>
              </a:rPr>
              <a:t>间</a:t>
            </a:r>
            <a:r>
              <a:rPr sz="2800" spc="-50" dirty="0">
                <a:solidFill>
                  <a:srgbClr val="FFFFFF"/>
                </a:solidFill>
                <a:latin typeface="黑体" panose="02010609060101010101" charset="-122"/>
                <a:cs typeface="黑体" panose="02010609060101010101" charset="-122"/>
              </a:rPr>
              <a:t>分</a:t>
            </a:r>
            <a:r>
              <a:rPr sz="2800" spc="-25" dirty="0">
                <a:solidFill>
                  <a:srgbClr val="FFFFFF"/>
                </a:solidFill>
                <a:latin typeface="黑体" panose="02010609060101010101" charset="-122"/>
                <a:cs typeface="黑体" panose="02010609060101010101" charset="-122"/>
              </a:rPr>
              <a:t>辨</a:t>
            </a:r>
            <a:r>
              <a:rPr sz="2800" spc="-50" dirty="0">
                <a:solidFill>
                  <a:srgbClr val="FFFFFF"/>
                </a:solidFill>
                <a:latin typeface="黑体" panose="02010609060101010101" charset="-122"/>
                <a:cs typeface="黑体" panose="02010609060101010101" charset="-122"/>
              </a:rPr>
              <a:t>力</a:t>
            </a:r>
            <a:endParaRPr sz="2800" dirty="0">
              <a:latin typeface="黑体" panose="02010609060101010101" charset="-122"/>
              <a:cs typeface="黑体" panose="02010609060101010101" charset="-122"/>
            </a:endParaRPr>
          </a:p>
        </p:txBody>
      </p:sp>
      <p:grpSp>
        <p:nvGrpSpPr>
          <p:cNvPr id="19" name="object 20"/>
          <p:cNvGrpSpPr/>
          <p:nvPr/>
        </p:nvGrpSpPr>
        <p:grpSpPr>
          <a:xfrm>
            <a:off x="1743691" y="2988110"/>
            <a:ext cx="1711325" cy="559435"/>
            <a:chOff x="512047" y="2969448"/>
            <a:chExt cx="1711325" cy="559435"/>
          </a:xfrm>
        </p:grpSpPr>
        <p:sp>
          <p:nvSpPr>
            <p:cNvPr id="20" name="object 21"/>
            <p:cNvSpPr/>
            <p:nvPr/>
          </p:nvSpPr>
          <p:spPr>
            <a:xfrm>
              <a:off x="539546" y="2996946"/>
              <a:ext cx="1656714" cy="504190"/>
            </a:xfrm>
            <a:custGeom>
              <a:avLst/>
              <a:gdLst/>
              <a:ahLst/>
              <a:cxnLst/>
              <a:rect l="l" t="t" r="r" b="b"/>
              <a:pathLst>
                <a:path w="1656714" h="504189">
                  <a:moveTo>
                    <a:pt x="1656181" y="0"/>
                  </a:moveTo>
                  <a:lnTo>
                    <a:pt x="0" y="0"/>
                  </a:lnTo>
                  <a:lnTo>
                    <a:pt x="0" y="504050"/>
                  </a:lnTo>
                  <a:lnTo>
                    <a:pt x="1656181" y="504050"/>
                  </a:lnTo>
                  <a:lnTo>
                    <a:pt x="1656181" y="0"/>
                  </a:lnTo>
                  <a:close/>
                </a:path>
              </a:pathLst>
            </a:custGeom>
            <a:solidFill>
              <a:srgbClr val="2DA2BF"/>
            </a:solidFill>
          </p:spPr>
          <p:txBody>
            <a:bodyPr wrap="square" lIns="0" tIns="0" rIns="0" bIns="0" rtlCol="0"/>
            <a:lstStyle/>
            <a:p/>
          </p:txBody>
        </p:sp>
        <p:sp>
          <p:nvSpPr>
            <p:cNvPr id="21" name="object 22"/>
            <p:cNvSpPr/>
            <p:nvPr/>
          </p:nvSpPr>
          <p:spPr>
            <a:xfrm>
              <a:off x="512047" y="2969448"/>
              <a:ext cx="1711325" cy="559435"/>
            </a:xfrm>
            <a:custGeom>
              <a:avLst/>
              <a:gdLst/>
              <a:ahLst/>
              <a:cxnLst/>
              <a:rect l="l" t="t" r="r" b="b"/>
              <a:pathLst>
                <a:path w="1711325" h="559435">
                  <a:moveTo>
                    <a:pt x="27508" y="0"/>
                  </a:moveTo>
                  <a:lnTo>
                    <a:pt x="20205" y="0"/>
                  </a:lnTo>
                  <a:lnTo>
                    <a:pt x="13220" y="2895"/>
                  </a:lnTo>
                  <a:lnTo>
                    <a:pt x="2895" y="13220"/>
                  </a:lnTo>
                  <a:lnTo>
                    <a:pt x="0" y="20205"/>
                  </a:lnTo>
                  <a:lnTo>
                    <a:pt x="0" y="538848"/>
                  </a:lnTo>
                  <a:lnTo>
                    <a:pt x="2895" y="545846"/>
                  </a:lnTo>
                  <a:lnTo>
                    <a:pt x="13220" y="556158"/>
                  </a:lnTo>
                  <a:lnTo>
                    <a:pt x="20205" y="559054"/>
                  </a:lnTo>
                  <a:lnTo>
                    <a:pt x="1690979" y="559054"/>
                  </a:lnTo>
                  <a:lnTo>
                    <a:pt x="1697977" y="556158"/>
                  </a:lnTo>
                  <a:lnTo>
                    <a:pt x="1708289" y="545846"/>
                  </a:lnTo>
                  <a:lnTo>
                    <a:pt x="1711185" y="538848"/>
                  </a:lnTo>
                  <a:lnTo>
                    <a:pt x="1711185" y="531558"/>
                  </a:lnTo>
                  <a:lnTo>
                    <a:pt x="27508" y="531558"/>
                  </a:lnTo>
                  <a:lnTo>
                    <a:pt x="27508" y="526059"/>
                  </a:lnTo>
                  <a:lnTo>
                    <a:pt x="33007" y="526059"/>
                  </a:lnTo>
                  <a:lnTo>
                    <a:pt x="33007" y="33007"/>
                  </a:lnTo>
                  <a:lnTo>
                    <a:pt x="27508" y="33007"/>
                  </a:lnTo>
                  <a:lnTo>
                    <a:pt x="27508" y="0"/>
                  </a:lnTo>
                  <a:close/>
                </a:path>
                <a:path w="1711325" h="559435">
                  <a:moveTo>
                    <a:pt x="28968" y="526059"/>
                  </a:moveTo>
                  <a:lnTo>
                    <a:pt x="27508" y="526059"/>
                  </a:lnTo>
                  <a:lnTo>
                    <a:pt x="27508" y="531558"/>
                  </a:lnTo>
                  <a:lnTo>
                    <a:pt x="31394" y="527672"/>
                  </a:lnTo>
                  <a:lnTo>
                    <a:pt x="30365" y="526643"/>
                  </a:lnTo>
                  <a:lnTo>
                    <a:pt x="28968" y="526059"/>
                  </a:lnTo>
                  <a:close/>
                </a:path>
                <a:path w="1711325" h="559435">
                  <a:moveTo>
                    <a:pt x="31394" y="527672"/>
                  </a:moveTo>
                  <a:lnTo>
                    <a:pt x="27508" y="531558"/>
                  </a:lnTo>
                  <a:lnTo>
                    <a:pt x="33007" y="531558"/>
                  </a:lnTo>
                  <a:lnTo>
                    <a:pt x="33007" y="530098"/>
                  </a:lnTo>
                  <a:lnTo>
                    <a:pt x="32423" y="528701"/>
                  </a:lnTo>
                  <a:lnTo>
                    <a:pt x="31394" y="527672"/>
                  </a:lnTo>
                  <a:close/>
                </a:path>
                <a:path w="1711325" h="559435">
                  <a:moveTo>
                    <a:pt x="1678190" y="526059"/>
                  </a:moveTo>
                  <a:lnTo>
                    <a:pt x="33007" y="526059"/>
                  </a:lnTo>
                  <a:lnTo>
                    <a:pt x="33007" y="531558"/>
                  </a:lnTo>
                  <a:lnTo>
                    <a:pt x="1678190" y="531558"/>
                  </a:lnTo>
                  <a:lnTo>
                    <a:pt x="1678190" y="526059"/>
                  </a:lnTo>
                  <a:close/>
                </a:path>
                <a:path w="1711325" h="559435">
                  <a:moveTo>
                    <a:pt x="1679803" y="527672"/>
                  </a:moveTo>
                  <a:lnTo>
                    <a:pt x="1678762" y="528701"/>
                  </a:lnTo>
                  <a:lnTo>
                    <a:pt x="1678190" y="530098"/>
                  </a:lnTo>
                  <a:lnTo>
                    <a:pt x="1678190" y="531558"/>
                  </a:lnTo>
                  <a:lnTo>
                    <a:pt x="1683689" y="531558"/>
                  </a:lnTo>
                  <a:lnTo>
                    <a:pt x="1679803" y="527672"/>
                  </a:lnTo>
                  <a:close/>
                </a:path>
                <a:path w="1711325" h="559435">
                  <a:moveTo>
                    <a:pt x="1683689" y="526059"/>
                  </a:moveTo>
                  <a:lnTo>
                    <a:pt x="1682229" y="526059"/>
                  </a:lnTo>
                  <a:lnTo>
                    <a:pt x="1680832" y="526643"/>
                  </a:lnTo>
                  <a:lnTo>
                    <a:pt x="1679803" y="527672"/>
                  </a:lnTo>
                  <a:lnTo>
                    <a:pt x="1683689" y="531558"/>
                  </a:lnTo>
                  <a:lnTo>
                    <a:pt x="1683689" y="526059"/>
                  </a:lnTo>
                  <a:close/>
                </a:path>
                <a:path w="1711325" h="559435">
                  <a:moveTo>
                    <a:pt x="1711185" y="526059"/>
                  </a:moveTo>
                  <a:lnTo>
                    <a:pt x="1683689" y="526059"/>
                  </a:lnTo>
                  <a:lnTo>
                    <a:pt x="1683689" y="531558"/>
                  </a:lnTo>
                  <a:lnTo>
                    <a:pt x="1711185" y="531558"/>
                  </a:lnTo>
                  <a:lnTo>
                    <a:pt x="1711185" y="526059"/>
                  </a:lnTo>
                  <a:close/>
                </a:path>
                <a:path w="1711325" h="559435">
                  <a:moveTo>
                    <a:pt x="33007" y="526059"/>
                  </a:moveTo>
                  <a:lnTo>
                    <a:pt x="28968" y="526059"/>
                  </a:lnTo>
                  <a:lnTo>
                    <a:pt x="30365" y="526643"/>
                  </a:lnTo>
                  <a:lnTo>
                    <a:pt x="32423" y="528701"/>
                  </a:lnTo>
                  <a:lnTo>
                    <a:pt x="33007" y="530098"/>
                  </a:lnTo>
                  <a:lnTo>
                    <a:pt x="33007" y="526059"/>
                  </a:lnTo>
                  <a:close/>
                </a:path>
                <a:path w="1711325" h="559435">
                  <a:moveTo>
                    <a:pt x="1678190" y="28968"/>
                  </a:moveTo>
                  <a:lnTo>
                    <a:pt x="1678190" y="530098"/>
                  </a:lnTo>
                  <a:lnTo>
                    <a:pt x="1678762" y="528701"/>
                  </a:lnTo>
                  <a:lnTo>
                    <a:pt x="1680832" y="526643"/>
                  </a:lnTo>
                  <a:lnTo>
                    <a:pt x="1682229" y="526059"/>
                  </a:lnTo>
                  <a:lnTo>
                    <a:pt x="1711185" y="526059"/>
                  </a:lnTo>
                  <a:lnTo>
                    <a:pt x="1711185" y="33007"/>
                  </a:lnTo>
                  <a:lnTo>
                    <a:pt x="1682229" y="33007"/>
                  </a:lnTo>
                  <a:lnTo>
                    <a:pt x="1680832" y="32423"/>
                  </a:lnTo>
                  <a:lnTo>
                    <a:pt x="1678762" y="30365"/>
                  </a:lnTo>
                  <a:lnTo>
                    <a:pt x="1678190" y="28968"/>
                  </a:lnTo>
                  <a:close/>
                </a:path>
                <a:path w="1711325" h="559435">
                  <a:moveTo>
                    <a:pt x="1663141" y="44005"/>
                  </a:moveTo>
                  <a:lnTo>
                    <a:pt x="46469" y="44005"/>
                  </a:lnTo>
                  <a:lnTo>
                    <a:pt x="44005" y="46469"/>
                  </a:lnTo>
                  <a:lnTo>
                    <a:pt x="44005" y="512597"/>
                  </a:lnTo>
                  <a:lnTo>
                    <a:pt x="46469" y="515061"/>
                  </a:lnTo>
                  <a:lnTo>
                    <a:pt x="1663141" y="515061"/>
                  </a:lnTo>
                  <a:lnTo>
                    <a:pt x="1664550" y="514477"/>
                  </a:lnTo>
                  <a:lnTo>
                    <a:pt x="1666595" y="512419"/>
                  </a:lnTo>
                  <a:lnTo>
                    <a:pt x="1667192" y="511009"/>
                  </a:lnTo>
                  <a:lnTo>
                    <a:pt x="1667192" y="509562"/>
                  </a:lnTo>
                  <a:lnTo>
                    <a:pt x="49504" y="509562"/>
                  </a:lnTo>
                  <a:lnTo>
                    <a:pt x="49504" y="504063"/>
                  </a:lnTo>
                  <a:lnTo>
                    <a:pt x="55003" y="504063"/>
                  </a:lnTo>
                  <a:lnTo>
                    <a:pt x="55003" y="55003"/>
                  </a:lnTo>
                  <a:lnTo>
                    <a:pt x="49504" y="55003"/>
                  </a:lnTo>
                  <a:lnTo>
                    <a:pt x="49504" y="49504"/>
                  </a:lnTo>
                  <a:lnTo>
                    <a:pt x="1667192" y="49504"/>
                  </a:lnTo>
                  <a:lnTo>
                    <a:pt x="1667192" y="48056"/>
                  </a:lnTo>
                  <a:lnTo>
                    <a:pt x="1666595" y="46634"/>
                  </a:lnTo>
                  <a:lnTo>
                    <a:pt x="1664550" y="44589"/>
                  </a:lnTo>
                  <a:lnTo>
                    <a:pt x="1663141" y="44005"/>
                  </a:lnTo>
                  <a:close/>
                </a:path>
                <a:path w="1711325" h="559435">
                  <a:moveTo>
                    <a:pt x="55003" y="504063"/>
                  </a:moveTo>
                  <a:lnTo>
                    <a:pt x="49504" y="504063"/>
                  </a:lnTo>
                  <a:lnTo>
                    <a:pt x="49504" y="509562"/>
                  </a:lnTo>
                  <a:lnTo>
                    <a:pt x="55003" y="509562"/>
                  </a:lnTo>
                  <a:lnTo>
                    <a:pt x="55003" y="504063"/>
                  </a:lnTo>
                  <a:close/>
                </a:path>
                <a:path w="1711325" h="559435">
                  <a:moveTo>
                    <a:pt x="1656194" y="504063"/>
                  </a:moveTo>
                  <a:lnTo>
                    <a:pt x="55003" y="504063"/>
                  </a:lnTo>
                  <a:lnTo>
                    <a:pt x="55003" y="509562"/>
                  </a:lnTo>
                  <a:lnTo>
                    <a:pt x="1656194" y="509562"/>
                  </a:lnTo>
                  <a:lnTo>
                    <a:pt x="1656194" y="504063"/>
                  </a:lnTo>
                  <a:close/>
                </a:path>
                <a:path w="1711325" h="559435">
                  <a:moveTo>
                    <a:pt x="1661693" y="49504"/>
                  </a:moveTo>
                  <a:lnTo>
                    <a:pt x="1656194" y="49504"/>
                  </a:lnTo>
                  <a:lnTo>
                    <a:pt x="1656194" y="509562"/>
                  </a:lnTo>
                  <a:lnTo>
                    <a:pt x="1661693" y="509562"/>
                  </a:lnTo>
                  <a:lnTo>
                    <a:pt x="1661693" y="504063"/>
                  </a:lnTo>
                  <a:lnTo>
                    <a:pt x="1667192" y="504063"/>
                  </a:lnTo>
                  <a:lnTo>
                    <a:pt x="1667192" y="55003"/>
                  </a:lnTo>
                  <a:lnTo>
                    <a:pt x="1661693" y="55003"/>
                  </a:lnTo>
                  <a:lnTo>
                    <a:pt x="1661693" y="49504"/>
                  </a:lnTo>
                  <a:close/>
                </a:path>
                <a:path w="1711325" h="559435">
                  <a:moveTo>
                    <a:pt x="1667192" y="504063"/>
                  </a:moveTo>
                  <a:lnTo>
                    <a:pt x="1661693" y="504063"/>
                  </a:lnTo>
                  <a:lnTo>
                    <a:pt x="1661693" y="509562"/>
                  </a:lnTo>
                  <a:lnTo>
                    <a:pt x="1667192" y="509562"/>
                  </a:lnTo>
                  <a:lnTo>
                    <a:pt x="1667192" y="504063"/>
                  </a:lnTo>
                  <a:close/>
                </a:path>
                <a:path w="1711325" h="559435">
                  <a:moveTo>
                    <a:pt x="55003" y="49504"/>
                  </a:moveTo>
                  <a:lnTo>
                    <a:pt x="49504" y="49504"/>
                  </a:lnTo>
                  <a:lnTo>
                    <a:pt x="49504" y="55003"/>
                  </a:lnTo>
                  <a:lnTo>
                    <a:pt x="55003" y="55003"/>
                  </a:lnTo>
                  <a:lnTo>
                    <a:pt x="55003" y="49504"/>
                  </a:lnTo>
                  <a:close/>
                </a:path>
                <a:path w="1711325" h="559435">
                  <a:moveTo>
                    <a:pt x="1656194" y="49504"/>
                  </a:moveTo>
                  <a:lnTo>
                    <a:pt x="55003" y="49504"/>
                  </a:lnTo>
                  <a:lnTo>
                    <a:pt x="55003" y="55003"/>
                  </a:lnTo>
                  <a:lnTo>
                    <a:pt x="1656194" y="55003"/>
                  </a:lnTo>
                  <a:lnTo>
                    <a:pt x="1656194" y="49504"/>
                  </a:lnTo>
                  <a:close/>
                </a:path>
                <a:path w="1711325" h="559435">
                  <a:moveTo>
                    <a:pt x="1667192" y="49504"/>
                  </a:moveTo>
                  <a:lnTo>
                    <a:pt x="1661693" y="49504"/>
                  </a:lnTo>
                  <a:lnTo>
                    <a:pt x="1661693" y="55003"/>
                  </a:lnTo>
                  <a:lnTo>
                    <a:pt x="1667192" y="55003"/>
                  </a:lnTo>
                  <a:lnTo>
                    <a:pt x="1667192" y="49504"/>
                  </a:lnTo>
                  <a:close/>
                </a:path>
                <a:path w="1711325" h="559435">
                  <a:moveTo>
                    <a:pt x="27508" y="27508"/>
                  </a:moveTo>
                  <a:lnTo>
                    <a:pt x="27508" y="33007"/>
                  </a:lnTo>
                  <a:lnTo>
                    <a:pt x="28968" y="33007"/>
                  </a:lnTo>
                  <a:lnTo>
                    <a:pt x="30365" y="32423"/>
                  </a:lnTo>
                  <a:lnTo>
                    <a:pt x="31394" y="31394"/>
                  </a:lnTo>
                  <a:lnTo>
                    <a:pt x="27508" y="27508"/>
                  </a:lnTo>
                  <a:close/>
                </a:path>
                <a:path w="1711325" h="559435">
                  <a:moveTo>
                    <a:pt x="33007" y="28968"/>
                  </a:moveTo>
                  <a:lnTo>
                    <a:pt x="32423" y="30365"/>
                  </a:lnTo>
                  <a:lnTo>
                    <a:pt x="30365" y="32423"/>
                  </a:lnTo>
                  <a:lnTo>
                    <a:pt x="28968" y="33007"/>
                  </a:lnTo>
                  <a:lnTo>
                    <a:pt x="33007" y="33007"/>
                  </a:lnTo>
                  <a:lnTo>
                    <a:pt x="33007" y="28968"/>
                  </a:lnTo>
                  <a:close/>
                </a:path>
                <a:path w="1711325" h="559435">
                  <a:moveTo>
                    <a:pt x="1678190" y="27508"/>
                  </a:moveTo>
                  <a:lnTo>
                    <a:pt x="33007" y="27508"/>
                  </a:lnTo>
                  <a:lnTo>
                    <a:pt x="33007" y="33007"/>
                  </a:lnTo>
                  <a:lnTo>
                    <a:pt x="1678190" y="33007"/>
                  </a:lnTo>
                  <a:lnTo>
                    <a:pt x="1678190" y="27508"/>
                  </a:lnTo>
                  <a:close/>
                </a:path>
                <a:path w="1711325" h="559435">
                  <a:moveTo>
                    <a:pt x="1683689" y="27508"/>
                  </a:moveTo>
                  <a:lnTo>
                    <a:pt x="1679803" y="31394"/>
                  </a:lnTo>
                  <a:lnTo>
                    <a:pt x="1680832" y="32423"/>
                  </a:lnTo>
                  <a:lnTo>
                    <a:pt x="1682229" y="33007"/>
                  </a:lnTo>
                  <a:lnTo>
                    <a:pt x="1683689" y="33007"/>
                  </a:lnTo>
                  <a:lnTo>
                    <a:pt x="1683689" y="27508"/>
                  </a:lnTo>
                  <a:close/>
                </a:path>
                <a:path w="1711325" h="559435">
                  <a:moveTo>
                    <a:pt x="1711185" y="27508"/>
                  </a:moveTo>
                  <a:lnTo>
                    <a:pt x="1683689" y="27508"/>
                  </a:lnTo>
                  <a:lnTo>
                    <a:pt x="1683689" y="33007"/>
                  </a:lnTo>
                  <a:lnTo>
                    <a:pt x="1711185" y="33007"/>
                  </a:lnTo>
                  <a:lnTo>
                    <a:pt x="1711185" y="27508"/>
                  </a:lnTo>
                  <a:close/>
                </a:path>
                <a:path w="1711325" h="559435">
                  <a:moveTo>
                    <a:pt x="1690979" y="0"/>
                  </a:moveTo>
                  <a:lnTo>
                    <a:pt x="27508" y="0"/>
                  </a:lnTo>
                  <a:lnTo>
                    <a:pt x="27508" y="27508"/>
                  </a:lnTo>
                  <a:lnTo>
                    <a:pt x="31394" y="31394"/>
                  </a:lnTo>
                  <a:lnTo>
                    <a:pt x="32423" y="30365"/>
                  </a:lnTo>
                  <a:lnTo>
                    <a:pt x="33007" y="28968"/>
                  </a:lnTo>
                  <a:lnTo>
                    <a:pt x="33007" y="27508"/>
                  </a:lnTo>
                  <a:lnTo>
                    <a:pt x="1711185" y="27508"/>
                  </a:lnTo>
                  <a:lnTo>
                    <a:pt x="1711185" y="20205"/>
                  </a:lnTo>
                  <a:lnTo>
                    <a:pt x="1708289" y="13220"/>
                  </a:lnTo>
                  <a:lnTo>
                    <a:pt x="1697977" y="2895"/>
                  </a:lnTo>
                  <a:lnTo>
                    <a:pt x="1690979" y="0"/>
                  </a:lnTo>
                  <a:close/>
                </a:path>
                <a:path w="1711325" h="559435">
                  <a:moveTo>
                    <a:pt x="1683689" y="27508"/>
                  </a:moveTo>
                  <a:lnTo>
                    <a:pt x="1678190" y="27508"/>
                  </a:lnTo>
                  <a:lnTo>
                    <a:pt x="1678190" y="28968"/>
                  </a:lnTo>
                  <a:lnTo>
                    <a:pt x="1678762" y="30365"/>
                  </a:lnTo>
                  <a:lnTo>
                    <a:pt x="1679803" y="31394"/>
                  </a:lnTo>
                  <a:lnTo>
                    <a:pt x="1683689" y="27508"/>
                  </a:lnTo>
                  <a:close/>
                </a:path>
              </a:pathLst>
            </a:custGeom>
            <a:solidFill>
              <a:srgbClr val="1E768C"/>
            </a:solidFill>
          </p:spPr>
          <p:txBody>
            <a:bodyPr wrap="square" lIns="0" tIns="0" rIns="0" bIns="0" rtlCol="0"/>
            <a:lstStyle/>
            <a:p/>
          </p:txBody>
        </p:sp>
      </p:grpSp>
      <p:sp>
        <p:nvSpPr>
          <p:cNvPr id="22" name="object 23"/>
          <p:cNvSpPr txBox="1"/>
          <p:nvPr/>
        </p:nvSpPr>
        <p:spPr>
          <a:xfrm>
            <a:off x="1771190" y="3015607"/>
            <a:ext cx="1656714" cy="504190"/>
          </a:xfrm>
          <a:prstGeom prst="rect">
            <a:avLst/>
          </a:prstGeom>
        </p:spPr>
        <p:txBody>
          <a:bodyPr vert="horz" wrap="square" lIns="0" tIns="3175" rIns="0" bIns="0" rtlCol="0">
            <a:spAutoFit/>
          </a:bodyPr>
          <a:lstStyle/>
          <a:p>
            <a:pPr marL="472440">
              <a:lnSpc>
                <a:spcPct val="100000"/>
              </a:lnSpc>
              <a:spcBef>
                <a:spcPts val="25"/>
              </a:spcBef>
            </a:pPr>
            <a:r>
              <a:rPr sz="2800" spc="-25" dirty="0">
                <a:solidFill>
                  <a:srgbClr val="FFFFFF"/>
                </a:solidFill>
                <a:latin typeface="黑体" panose="02010609060101010101" charset="-122"/>
                <a:cs typeface="黑体" panose="02010609060101010101" charset="-122"/>
              </a:rPr>
              <a:t>速</a:t>
            </a:r>
            <a:r>
              <a:rPr sz="2800" spc="-50" dirty="0">
                <a:solidFill>
                  <a:srgbClr val="FFFFFF"/>
                </a:solidFill>
                <a:latin typeface="黑体" panose="02010609060101010101" charset="-122"/>
                <a:cs typeface="黑体" panose="02010609060101010101" charset="-122"/>
              </a:rPr>
              <a:t>度</a:t>
            </a:r>
            <a:endParaRPr sz="2800">
              <a:latin typeface="黑体" panose="02010609060101010101" charset="-122"/>
              <a:cs typeface="黑体" panose="02010609060101010101" charset="-122"/>
            </a:endParaRPr>
          </a:p>
        </p:txBody>
      </p:sp>
      <p:grpSp>
        <p:nvGrpSpPr>
          <p:cNvPr id="23" name="object 24"/>
          <p:cNvGrpSpPr/>
          <p:nvPr/>
        </p:nvGrpSpPr>
        <p:grpSpPr>
          <a:xfrm>
            <a:off x="1743691" y="3852205"/>
            <a:ext cx="1711325" cy="775335"/>
            <a:chOff x="512047" y="3833543"/>
            <a:chExt cx="1711325" cy="775335"/>
          </a:xfrm>
        </p:grpSpPr>
        <p:sp>
          <p:nvSpPr>
            <p:cNvPr id="24" name="object 25"/>
            <p:cNvSpPr/>
            <p:nvPr/>
          </p:nvSpPr>
          <p:spPr>
            <a:xfrm>
              <a:off x="539546" y="3861053"/>
              <a:ext cx="1656714" cy="720090"/>
            </a:xfrm>
            <a:custGeom>
              <a:avLst/>
              <a:gdLst/>
              <a:ahLst/>
              <a:cxnLst/>
              <a:rect l="l" t="t" r="r" b="b"/>
              <a:pathLst>
                <a:path w="1656714" h="720089">
                  <a:moveTo>
                    <a:pt x="1656181" y="0"/>
                  </a:moveTo>
                  <a:lnTo>
                    <a:pt x="0" y="0"/>
                  </a:lnTo>
                  <a:lnTo>
                    <a:pt x="0" y="720077"/>
                  </a:lnTo>
                  <a:lnTo>
                    <a:pt x="1656181" y="720077"/>
                  </a:lnTo>
                  <a:lnTo>
                    <a:pt x="1656181" y="0"/>
                  </a:lnTo>
                  <a:close/>
                </a:path>
              </a:pathLst>
            </a:custGeom>
            <a:solidFill>
              <a:srgbClr val="2DA2BF"/>
            </a:solidFill>
          </p:spPr>
          <p:txBody>
            <a:bodyPr wrap="square" lIns="0" tIns="0" rIns="0" bIns="0" rtlCol="0"/>
            <a:lstStyle/>
            <a:p/>
          </p:txBody>
        </p:sp>
        <p:sp>
          <p:nvSpPr>
            <p:cNvPr id="25" name="object 26"/>
            <p:cNvSpPr/>
            <p:nvPr/>
          </p:nvSpPr>
          <p:spPr>
            <a:xfrm>
              <a:off x="512047" y="3833543"/>
              <a:ext cx="1711325" cy="775335"/>
            </a:xfrm>
            <a:custGeom>
              <a:avLst/>
              <a:gdLst/>
              <a:ahLst/>
              <a:cxnLst/>
              <a:rect l="l" t="t" r="r" b="b"/>
              <a:pathLst>
                <a:path w="1711325" h="775335">
                  <a:moveTo>
                    <a:pt x="27508" y="0"/>
                  </a:moveTo>
                  <a:lnTo>
                    <a:pt x="20205" y="0"/>
                  </a:lnTo>
                  <a:lnTo>
                    <a:pt x="13220" y="2908"/>
                  </a:lnTo>
                  <a:lnTo>
                    <a:pt x="2908" y="13220"/>
                  </a:lnTo>
                  <a:lnTo>
                    <a:pt x="0" y="20205"/>
                  </a:lnTo>
                  <a:lnTo>
                    <a:pt x="0" y="754875"/>
                  </a:lnTo>
                  <a:lnTo>
                    <a:pt x="2908" y="761873"/>
                  </a:lnTo>
                  <a:lnTo>
                    <a:pt x="13220" y="772185"/>
                  </a:lnTo>
                  <a:lnTo>
                    <a:pt x="20205" y="775081"/>
                  </a:lnTo>
                  <a:lnTo>
                    <a:pt x="1690979" y="775081"/>
                  </a:lnTo>
                  <a:lnTo>
                    <a:pt x="1697977" y="772185"/>
                  </a:lnTo>
                  <a:lnTo>
                    <a:pt x="1708289" y="761873"/>
                  </a:lnTo>
                  <a:lnTo>
                    <a:pt x="1711185" y="754875"/>
                  </a:lnTo>
                  <a:lnTo>
                    <a:pt x="1711185" y="747585"/>
                  </a:lnTo>
                  <a:lnTo>
                    <a:pt x="27508" y="747585"/>
                  </a:lnTo>
                  <a:lnTo>
                    <a:pt x="27508" y="742086"/>
                  </a:lnTo>
                  <a:lnTo>
                    <a:pt x="33007" y="742086"/>
                  </a:lnTo>
                  <a:lnTo>
                    <a:pt x="33007" y="33007"/>
                  </a:lnTo>
                  <a:lnTo>
                    <a:pt x="27508" y="33007"/>
                  </a:lnTo>
                  <a:lnTo>
                    <a:pt x="27508" y="0"/>
                  </a:lnTo>
                  <a:close/>
                </a:path>
                <a:path w="1711325" h="775335">
                  <a:moveTo>
                    <a:pt x="28968" y="742086"/>
                  </a:moveTo>
                  <a:lnTo>
                    <a:pt x="27508" y="742086"/>
                  </a:lnTo>
                  <a:lnTo>
                    <a:pt x="27508" y="747585"/>
                  </a:lnTo>
                  <a:lnTo>
                    <a:pt x="31394" y="743699"/>
                  </a:lnTo>
                  <a:lnTo>
                    <a:pt x="30365" y="742657"/>
                  </a:lnTo>
                  <a:lnTo>
                    <a:pt x="28968" y="742086"/>
                  </a:lnTo>
                  <a:close/>
                </a:path>
                <a:path w="1711325" h="775335">
                  <a:moveTo>
                    <a:pt x="31394" y="743699"/>
                  </a:moveTo>
                  <a:lnTo>
                    <a:pt x="27508" y="747585"/>
                  </a:lnTo>
                  <a:lnTo>
                    <a:pt x="33007" y="747585"/>
                  </a:lnTo>
                  <a:lnTo>
                    <a:pt x="33007" y="746125"/>
                  </a:lnTo>
                  <a:lnTo>
                    <a:pt x="32423" y="744728"/>
                  </a:lnTo>
                  <a:lnTo>
                    <a:pt x="31394" y="743699"/>
                  </a:lnTo>
                  <a:close/>
                </a:path>
                <a:path w="1711325" h="775335">
                  <a:moveTo>
                    <a:pt x="1678190" y="742086"/>
                  </a:moveTo>
                  <a:lnTo>
                    <a:pt x="33007" y="742086"/>
                  </a:lnTo>
                  <a:lnTo>
                    <a:pt x="33007" y="747585"/>
                  </a:lnTo>
                  <a:lnTo>
                    <a:pt x="1678190" y="747585"/>
                  </a:lnTo>
                  <a:lnTo>
                    <a:pt x="1678190" y="742086"/>
                  </a:lnTo>
                  <a:close/>
                </a:path>
                <a:path w="1711325" h="775335">
                  <a:moveTo>
                    <a:pt x="1679803" y="743699"/>
                  </a:moveTo>
                  <a:lnTo>
                    <a:pt x="1678762" y="744728"/>
                  </a:lnTo>
                  <a:lnTo>
                    <a:pt x="1678190" y="746125"/>
                  </a:lnTo>
                  <a:lnTo>
                    <a:pt x="1678190" y="747585"/>
                  </a:lnTo>
                  <a:lnTo>
                    <a:pt x="1683689" y="747585"/>
                  </a:lnTo>
                  <a:lnTo>
                    <a:pt x="1679803" y="743699"/>
                  </a:lnTo>
                  <a:close/>
                </a:path>
                <a:path w="1711325" h="775335">
                  <a:moveTo>
                    <a:pt x="1683689" y="742086"/>
                  </a:moveTo>
                  <a:lnTo>
                    <a:pt x="1682229" y="742086"/>
                  </a:lnTo>
                  <a:lnTo>
                    <a:pt x="1680832" y="742657"/>
                  </a:lnTo>
                  <a:lnTo>
                    <a:pt x="1679803" y="743699"/>
                  </a:lnTo>
                  <a:lnTo>
                    <a:pt x="1683689" y="747585"/>
                  </a:lnTo>
                  <a:lnTo>
                    <a:pt x="1683689" y="742086"/>
                  </a:lnTo>
                  <a:close/>
                </a:path>
                <a:path w="1711325" h="775335">
                  <a:moveTo>
                    <a:pt x="1711185" y="742086"/>
                  </a:moveTo>
                  <a:lnTo>
                    <a:pt x="1683689" y="742086"/>
                  </a:lnTo>
                  <a:lnTo>
                    <a:pt x="1683689" y="747585"/>
                  </a:lnTo>
                  <a:lnTo>
                    <a:pt x="1711185" y="747585"/>
                  </a:lnTo>
                  <a:lnTo>
                    <a:pt x="1711185" y="742086"/>
                  </a:lnTo>
                  <a:close/>
                </a:path>
                <a:path w="1711325" h="775335">
                  <a:moveTo>
                    <a:pt x="33007" y="742086"/>
                  </a:moveTo>
                  <a:lnTo>
                    <a:pt x="28968" y="742086"/>
                  </a:lnTo>
                  <a:lnTo>
                    <a:pt x="30365" y="742657"/>
                  </a:lnTo>
                  <a:lnTo>
                    <a:pt x="32423" y="744728"/>
                  </a:lnTo>
                  <a:lnTo>
                    <a:pt x="33007" y="746125"/>
                  </a:lnTo>
                  <a:lnTo>
                    <a:pt x="33007" y="742086"/>
                  </a:lnTo>
                  <a:close/>
                </a:path>
                <a:path w="1711325" h="775335">
                  <a:moveTo>
                    <a:pt x="1678190" y="28968"/>
                  </a:moveTo>
                  <a:lnTo>
                    <a:pt x="1678190" y="746125"/>
                  </a:lnTo>
                  <a:lnTo>
                    <a:pt x="1678762" y="744728"/>
                  </a:lnTo>
                  <a:lnTo>
                    <a:pt x="1680832" y="742657"/>
                  </a:lnTo>
                  <a:lnTo>
                    <a:pt x="1682229" y="742086"/>
                  </a:lnTo>
                  <a:lnTo>
                    <a:pt x="1711185" y="742086"/>
                  </a:lnTo>
                  <a:lnTo>
                    <a:pt x="1711185" y="33007"/>
                  </a:lnTo>
                  <a:lnTo>
                    <a:pt x="1682229" y="33007"/>
                  </a:lnTo>
                  <a:lnTo>
                    <a:pt x="1680832" y="32423"/>
                  </a:lnTo>
                  <a:lnTo>
                    <a:pt x="1678762" y="30365"/>
                  </a:lnTo>
                  <a:lnTo>
                    <a:pt x="1678190" y="28968"/>
                  </a:lnTo>
                  <a:close/>
                </a:path>
                <a:path w="1711325" h="775335">
                  <a:moveTo>
                    <a:pt x="1663141" y="44005"/>
                  </a:moveTo>
                  <a:lnTo>
                    <a:pt x="46469" y="44005"/>
                  </a:lnTo>
                  <a:lnTo>
                    <a:pt x="44005" y="46469"/>
                  </a:lnTo>
                  <a:lnTo>
                    <a:pt x="44005" y="728624"/>
                  </a:lnTo>
                  <a:lnTo>
                    <a:pt x="46469" y="731088"/>
                  </a:lnTo>
                  <a:lnTo>
                    <a:pt x="1663141" y="731088"/>
                  </a:lnTo>
                  <a:lnTo>
                    <a:pt x="1664550" y="730504"/>
                  </a:lnTo>
                  <a:lnTo>
                    <a:pt x="1666595" y="728446"/>
                  </a:lnTo>
                  <a:lnTo>
                    <a:pt x="1667192" y="727036"/>
                  </a:lnTo>
                  <a:lnTo>
                    <a:pt x="1667192" y="725589"/>
                  </a:lnTo>
                  <a:lnTo>
                    <a:pt x="49504" y="725589"/>
                  </a:lnTo>
                  <a:lnTo>
                    <a:pt x="49504" y="720090"/>
                  </a:lnTo>
                  <a:lnTo>
                    <a:pt x="55003" y="720090"/>
                  </a:lnTo>
                  <a:lnTo>
                    <a:pt x="55003" y="55003"/>
                  </a:lnTo>
                  <a:lnTo>
                    <a:pt x="49504" y="55003"/>
                  </a:lnTo>
                  <a:lnTo>
                    <a:pt x="49504" y="49504"/>
                  </a:lnTo>
                  <a:lnTo>
                    <a:pt x="1667192" y="49504"/>
                  </a:lnTo>
                  <a:lnTo>
                    <a:pt x="1667192" y="48056"/>
                  </a:lnTo>
                  <a:lnTo>
                    <a:pt x="1666595" y="46634"/>
                  </a:lnTo>
                  <a:lnTo>
                    <a:pt x="1664550" y="44589"/>
                  </a:lnTo>
                  <a:lnTo>
                    <a:pt x="1663141" y="44005"/>
                  </a:lnTo>
                  <a:close/>
                </a:path>
                <a:path w="1711325" h="775335">
                  <a:moveTo>
                    <a:pt x="55003" y="720090"/>
                  </a:moveTo>
                  <a:lnTo>
                    <a:pt x="49504" y="720090"/>
                  </a:lnTo>
                  <a:lnTo>
                    <a:pt x="49504" y="725589"/>
                  </a:lnTo>
                  <a:lnTo>
                    <a:pt x="55003" y="725589"/>
                  </a:lnTo>
                  <a:lnTo>
                    <a:pt x="55003" y="720090"/>
                  </a:lnTo>
                  <a:close/>
                </a:path>
                <a:path w="1711325" h="775335">
                  <a:moveTo>
                    <a:pt x="1656194" y="720090"/>
                  </a:moveTo>
                  <a:lnTo>
                    <a:pt x="55003" y="720090"/>
                  </a:lnTo>
                  <a:lnTo>
                    <a:pt x="55003" y="725589"/>
                  </a:lnTo>
                  <a:lnTo>
                    <a:pt x="1656194" y="725589"/>
                  </a:lnTo>
                  <a:lnTo>
                    <a:pt x="1656194" y="720090"/>
                  </a:lnTo>
                  <a:close/>
                </a:path>
                <a:path w="1711325" h="775335">
                  <a:moveTo>
                    <a:pt x="1661693" y="49504"/>
                  </a:moveTo>
                  <a:lnTo>
                    <a:pt x="1656194" y="49504"/>
                  </a:lnTo>
                  <a:lnTo>
                    <a:pt x="1656194" y="725589"/>
                  </a:lnTo>
                  <a:lnTo>
                    <a:pt x="1661693" y="725589"/>
                  </a:lnTo>
                  <a:lnTo>
                    <a:pt x="1661693" y="720090"/>
                  </a:lnTo>
                  <a:lnTo>
                    <a:pt x="1667192" y="720090"/>
                  </a:lnTo>
                  <a:lnTo>
                    <a:pt x="1667192" y="55003"/>
                  </a:lnTo>
                  <a:lnTo>
                    <a:pt x="1661693" y="55003"/>
                  </a:lnTo>
                  <a:lnTo>
                    <a:pt x="1661693" y="49504"/>
                  </a:lnTo>
                  <a:close/>
                </a:path>
                <a:path w="1711325" h="775335">
                  <a:moveTo>
                    <a:pt x="1667192" y="720090"/>
                  </a:moveTo>
                  <a:lnTo>
                    <a:pt x="1661693" y="720090"/>
                  </a:lnTo>
                  <a:lnTo>
                    <a:pt x="1661693" y="725589"/>
                  </a:lnTo>
                  <a:lnTo>
                    <a:pt x="1667192" y="725589"/>
                  </a:lnTo>
                  <a:lnTo>
                    <a:pt x="1667192" y="720090"/>
                  </a:lnTo>
                  <a:close/>
                </a:path>
                <a:path w="1711325" h="775335">
                  <a:moveTo>
                    <a:pt x="55003" y="49504"/>
                  </a:moveTo>
                  <a:lnTo>
                    <a:pt x="49504" y="49504"/>
                  </a:lnTo>
                  <a:lnTo>
                    <a:pt x="49504" y="55003"/>
                  </a:lnTo>
                  <a:lnTo>
                    <a:pt x="55003" y="55003"/>
                  </a:lnTo>
                  <a:lnTo>
                    <a:pt x="55003" y="49504"/>
                  </a:lnTo>
                  <a:close/>
                </a:path>
                <a:path w="1711325" h="775335">
                  <a:moveTo>
                    <a:pt x="1656194" y="49504"/>
                  </a:moveTo>
                  <a:lnTo>
                    <a:pt x="55003" y="49504"/>
                  </a:lnTo>
                  <a:lnTo>
                    <a:pt x="55003" y="55003"/>
                  </a:lnTo>
                  <a:lnTo>
                    <a:pt x="1656194" y="55003"/>
                  </a:lnTo>
                  <a:lnTo>
                    <a:pt x="1656194" y="49504"/>
                  </a:lnTo>
                  <a:close/>
                </a:path>
                <a:path w="1711325" h="775335">
                  <a:moveTo>
                    <a:pt x="1667192" y="49504"/>
                  </a:moveTo>
                  <a:lnTo>
                    <a:pt x="1661693" y="49504"/>
                  </a:lnTo>
                  <a:lnTo>
                    <a:pt x="1661693" y="55003"/>
                  </a:lnTo>
                  <a:lnTo>
                    <a:pt x="1667192" y="55003"/>
                  </a:lnTo>
                  <a:lnTo>
                    <a:pt x="1667192" y="49504"/>
                  </a:lnTo>
                  <a:close/>
                </a:path>
                <a:path w="1711325" h="775335">
                  <a:moveTo>
                    <a:pt x="27508" y="27508"/>
                  </a:moveTo>
                  <a:lnTo>
                    <a:pt x="27508" y="33007"/>
                  </a:lnTo>
                  <a:lnTo>
                    <a:pt x="28968" y="33007"/>
                  </a:lnTo>
                  <a:lnTo>
                    <a:pt x="30365" y="32423"/>
                  </a:lnTo>
                  <a:lnTo>
                    <a:pt x="31394" y="31394"/>
                  </a:lnTo>
                  <a:lnTo>
                    <a:pt x="27508" y="27508"/>
                  </a:lnTo>
                  <a:close/>
                </a:path>
                <a:path w="1711325" h="775335">
                  <a:moveTo>
                    <a:pt x="33007" y="28968"/>
                  </a:moveTo>
                  <a:lnTo>
                    <a:pt x="32423" y="30365"/>
                  </a:lnTo>
                  <a:lnTo>
                    <a:pt x="30365" y="32423"/>
                  </a:lnTo>
                  <a:lnTo>
                    <a:pt x="28968" y="33007"/>
                  </a:lnTo>
                  <a:lnTo>
                    <a:pt x="33007" y="33007"/>
                  </a:lnTo>
                  <a:lnTo>
                    <a:pt x="33007" y="28968"/>
                  </a:lnTo>
                  <a:close/>
                </a:path>
                <a:path w="1711325" h="775335">
                  <a:moveTo>
                    <a:pt x="1678190" y="27508"/>
                  </a:moveTo>
                  <a:lnTo>
                    <a:pt x="33007" y="27508"/>
                  </a:lnTo>
                  <a:lnTo>
                    <a:pt x="33007" y="33007"/>
                  </a:lnTo>
                  <a:lnTo>
                    <a:pt x="1678190" y="33007"/>
                  </a:lnTo>
                  <a:lnTo>
                    <a:pt x="1678190" y="27508"/>
                  </a:lnTo>
                  <a:close/>
                </a:path>
                <a:path w="1711325" h="775335">
                  <a:moveTo>
                    <a:pt x="1683689" y="27508"/>
                  </a:moveTo>
                  <a:lnTo>
                    <a:pt x="1679803" y="31394"/>
                  </a:lnTo>
                  <a:lnTo>
                    <a:pt x="1680832" y="32423"/>
                  </a:lnTo>
                  <a:lnTo>
                    <a:pt x="1682229" y="33007"/>
                  </a:lnTo>
                  <a:lnTo>
                    <a:pt x="1683689" y="33007"/>
                  </a:lnTo>
                  <a:lnTo>
                    <a:pt x="1683689" y="27508"/>
                  </a:lnTo>
                  <a:close/>
                </a:path>
                <a:path w="1711325" h="775335">
                  <a:moveTo>
                    <a:pt x="1711185" y="27508"/>
                  </a:moveTo>
                  <a:lnTo>
                    <a:pt x="1683689" y="27508"/>
                  </a:lnTo>
                  <a:lnTo>
                    <a:pt x="1683689" y="33007"/>
                  </a:lnTo>
                  <a:lnTo>
                    <a:pt x="1711185" y="33007"/>
                  </a:lnTo>
                  <a:lnTo>
                    <a:pt x="1711185" y="27508"/>
                  </a:lnTo>
                  <a:close/>
                </a:path>
                <a:path w="1711325" h="775335">
                  <a:moveTo>
                    <a:pt x="1690979" y="0"/>
                  </a:moveTo>
                  <a:lnTo>
                    <a:pt x="27508" y="0"/>
                  </a:lnTo>
                  <a:lnTo>
                    <a:pt x="27508" y="27508"/>
                  </a:lnTo>
                  <a:lnTo>
                    <a:pt x="31394" y="31394"/>
                  </a:lnTo>
                  <a:lnTo>
                    <a:pt x="32423" y="30365"/>
                  </a:lnTo>
                  <a:lnTo>
                    <a:pt x="33007" y="28968"/>
                  </a:lnTo>
                  <a:lnTo>
                    <a:pt x="33007" y="27508"/>
                  </a:lnTo>
                  <a:lnTo>
                    <a:pt x="1711185" y="27508"/>
                  </a:lnTo>
                  <a:lnTo>
                    <a:pt x="1711185" y="20205"/>
                  </a:lnTo>
                  <a:lnTo>
                    <a:pt x="1708289" y="13220"/>
                  </a:lnTo>
                  <a:lnTo>
                    <a:pt x="1697977" y="2908"/>
                  </a:lnTo>
                  <a:lnTo>
                    <a:pt x="1690979" y="0"/>
                  </a:lnTo>
                  <a:close/>
                </a:path>
                <a:path w="1711325" h="775335">
                  <a:moveTo>
                    <a:pt x="1683689" y="27508"/>
                  </a:moveTo>
                  <a:lnTo>
                    <a:pt x="1678190" y="27508"/>
                  </a:lnTo>
                  <a:lnTo>
                    <a:pt x="1678190" y="28968"/>
                  </a:lnTo>
                  <a:lnTo>
                    <a:pt x="1678762" y="30365"/>
                  </a:lnTo>
                  <a:lnTo>
                    <a:pt x="1679803" y="31394"/>
                  </a:lnTo>
                  <a:lnTo>
                    <a:pt x="1683689" y="27508"/>
                  </a:lnTo>
                  <a:close/>
                </a:path>
              </a:pathLst>
            </a:custGeom>
            <a:solidFill>
              <a:srgbClr val="1E768C"/>
            </a:solidFill>
          </p:spPr>
          <p:txBody>
            <a:bodyPr wrap="square" lIns="0" tIns="0" rIns="0" bIns="0" rtlCol="0"/>
            <a:lstStyle/>
            <a:p/>
          </p:txBody>
        </p:sp>
      </p:grpSp>
      <p:sp>
        <p:nvSpPr>
          <p:cNvPr id="26" name="object 27"/>
          <p:cNvSpPr txBox="1"/>
          <p:nvPr/>
        </p:nvSpPr>
        <p:spPr>
          <a:xfrm>
            <a:off x="1771190" y="3879715"/>
            <a:ext cx="1656714" cy="720090"/>
          </a:xfrm>
          <a:prstGeom prst="rect">
            <a:avLst/>
          </a:prstGeom>
        </p:spPr>
        <p:txBody>
          <a:bodyPr vert="horz" wrap="square" lIns="0" tIns="111125" rIns="0" bIns="0" rtlCol="0">
            <a:spAutoFit/>
          </a:bodyPr>
          <a:lstStyle/>
          <a:p>
            <a:pPr marL="116840">
              <a:lnSpc>
                <a:spcPct val="100000"/>
              </a:lnSpc>
              <a:spcBef>
                <a:spcPts val="875"/>
              </a:spcBef>
            </a:pPr>
            <a:r>
              <a:rPr sz="2800" spc="-25" dirty="0">
                <a:solidFill>
                  <a:srgbClr val="FFFFFF"/>
                </a:solidFill>
                <a:latin typeface="黑体" panose="02010609060101010101" charset="-122"/>
                <a:cs typeface="黑体" panose="02010609060101010101" charset="-122"/>
              </a:rPr>
              <a:t>感</a:t>
            </a:r>
            <a:r>
              <a:rPr sz="2800" spc="-35" dirty="0">
                <a:solidFill>
                  <a:srgbClr val="FFFFFF"/>
                </a:solidFill>
                <a:latin typeface="黑体" panose="02010609060101010101" charset="-122"/>
                <a:cs typeface="黑体" panose="02010609060101010101" charset="-122"/>
              </a:rPr>
              <a:t>光范</a:t>
            </a:r>
            <a:r>
              <a:rPr sz="2800" spc="-50" dirty="0">
                <a:solidFill>
                  <a:srgbClr val="FFFFFF"/>
                </a:solidFill>
                <a:latin typeface="黑体" panose="02010609060101010101" charset="-122"/>
                <a:cs typeface="黑体" panose="02010609060101010101" charset="-122"/>
              </a:rPr>
              <a:t>围</a:t>
            </a:r>
            <a:endParaRPr sz="2800">
              <a:latin typeface="黑体" panose="02010609060101010101" charset="-122"/>
              <a:cs typeface="黑体" panose="02010609060101010101" charset="-122"/>
            </a:endParaRPr>
          </a:p>
        </p:txBody>
      </p:sp>
      <p:grpSp>
        <p:nvGrpSpPr>
          <p:cNvPr id="27" name="object 28"/>
          <p:cNvGrpSpPr/>
          <p:nvPr/>
        </p:nvGrpSpPr>
        <p:grpSpPr>
          <a:xfrm>
            <a:off x="1743691" y="4860317"/>
            <a:ext cx="1711325" cy="775335"/>
            <a:chOff x="512047" y="4841655"/>
            <a:chExt cx="1711325" cy="775335"/>
          </a:xfrm>
        </p:grpSpPr>
        <p:sp>
          <p:nvSpPr>
            <p:cNvPr id="28" name="object 29"/>
            <p:cNvSpPr/>
            <p:nvPr/>
          </p:nvSpPr>
          <p:spPr>
            <a:xfrm>
              <a:off x="539546" y="4869154"/>
              <a:ext cx="1656714" cy="720090"/>
            </a:xfrm>
            <a:custGeom>
              <a:avLst/>
              <a:gdLst/>
              <a:ahLst/>
              <a:cxnLst/>
              <a:rect l="l" t="t" r="r" b="b"/>
              <a:pathLst>
                <a:path w="1656714" h="720089">
                  <a:moveTo>
                    <a:pt x="1656181" y="0"/>
                  </a:moveTo>
                  <a:lnTo>
                    <a:pt x="0" y="0"/>
                  </a:lnTo>
                  <a:lnTo>
                    <a:pt x="0" y="720077"/>
                  </a:lnTo>
                  <a:lnTo>
                    <a:pt x="1656181" y="720077"/>
                  </a:lnTo>
                  <a:lnTo>
                    <a:pt x="1656181" y="0"/>
                  </a:lnTo>
                  <a:close/>
                </a:path>
              </a:pathLst>
            </a:custGeom>
            <a:solidFill>
              <a:srgbClr val="2DA2BF"/>
            </a:solidFill>
          </p:spPr>
          <p:txBody>
            <a:bodyPr wrap="square" lIns="0" tIns="0" rIns="0" bIns="0" rtlCol="0"/>
            <a:lstStyle/>
            <a:p/>
          </p:txBody>
        </p:sp>
        <p:sp>
          <p:nvSpPr>
            <p:cNvPr id="29" name="object 30"/>
            <p:cNvSpPr/>
            <p:nvPr/>
          </p:nvSpPr>
          <p:spPr>
            <a:xfrm>
              <a:off x="512047" y="4841655"/>
              <a:ext cx="1711325" cy="775335"/>
            </a:xfrm>
            <a:custGeom>
              <a:avLst/>
              <a:gdLst/>
              <a:ahLst/>
              <a:cxnLst/>
              <a:rect l="l" t="t" r="r" b="b"/>
              <a:pathLst>
                <a:path w="1711325" h="775335">
                  <a:moveTo>
                    <a:pt x="27508" y="0"/>
                  </a:moveTo>
                  <a:lnTo>
                    <a:pt x="20205" y="0"/>
                  </a:lnTo>
                  <a:lnTo>
                    <a:pt x="13220" y="2908"/>
                  </a:lnTo>
                  <a:lnTo>
                    <a:pt x="2908" y="13220"/>
                  </a:lnTo>
                  <a:lnTo>
                    <a:pt x="0" y="20205"/>
                  </a:lnTo>
                  <a:lnTo>
                    <a:pt x="0" y="754875"/>
                  </a:lnTo>
                  <a:lnTo>
                    <a:pt x="2908" y="761872"/>
                  </a:lnTo>
                  <a:lnTo>
                    <a:pt x="13220" y="772185"/>
                  </a:lnTo>
                  <a:lnTo>
                    <a:pt x="20205" y="775080"/>
                  </a:lnTo>
                  <a:lnTo>
                    <a:pt x="1690979" y="775080"/>
                  </a:lnTo>
                  <a:lnTo>
                    <a:pt x="1697977" y="772185"/>
                  </a:lnTo>
                  <a:lnTo>
                    <a:pt x="1708289" y="761872"/>
                  </a:lnTo>
                  <a:lnTo>
                    <a:pt x="1711185" y="754875"/>
                  </a:lnTo>
                  <a:lnTo>
                    <a:pt x="1711185" y="747585"/>
                  </a:lnTo>
                  <a:lnTo>
                    <a:pt x="27508" y="747585"/>
                  </a:lnTo>
                  <a:lnTo>
                    <a:pt x="27508" y="742086"/>
                  </a:lnTo>
                  <a:lnTo>
                    <a:pt x="33007" y="742086"/>
                  </a:lnTo>
                  <a:lnTo>
                    <a:pt x="33007" y="33007"/>
                  </a:lnTo>
                  <a:lnTo>
                    <a:pt x="27508" y="33007"/>
                  </a:lnTo>
                  <a:lnTo>
                    <a:pt x="27508" y="0"/>
                  </a:lnTo>
                  <a:close/>
                </a:path>
                <a:path w="1711325" h="775335">
                  <a:moveTo>
                    <a:pt x="28968" y="742086"/>
                  </a:moveTo>
                  <a:lnTo>
                    <a:pt x="27508" y="742086"/>
                  </a:lnTo>
                  <a:lnTo>
                    <a:pt x="27508" y="747585"/>
                  </a:lnTo>
                  <a:lnTo>
                    <a:pt x="31394" y="743699"/>
                  </a:lnTo>
                  <a:lnTo>
                    <a:pt x="30365" y="742657"/>
                  </a:lnTo>
                  <a:lnTo>
                    <a:pt x="28968" y="742086"/>
                  </a:lnTo>
                  <a:close/>
                </a:path>
                <a:path w="1711325" h="775335">
                  <a:moveTo>
                    <a:pt x="31394" y="743699"/>
                  </a:moveTo>
                  <a:lnTo>
                    <a:pt x="27508" y="747585"/>
                  </a:lnTo>
                  <a:lnTo>
                    <a:pt x="33007" y="747585"/>
                  </a:lnTo>
                  <a:lnTo>
                    <a:pt x="33007" y="746124"/>
                  </a:lnTo>
                  <a:lnTo>
                    <a:pt x="32423" y="744727"/>
                  </a:lnTo>
                  <a:lnTo>
                    <a:pt x="31394" y="743699"/>
                  </a:lnTo>
                  <a:close/>
                </a:path>
                <a:path w="1711325" h="775335">
                  <a:moveTo>
                    <a:pt x="1678190" y="742086"/>
                  </a:moveTo>
                  <a:lnTo>
                    <a:pt x="33007" y="742086"/>
                  </a:lnTo>
                  <a:lnTo>
                    <a:pt x="33007" y="747585"/>
                  </a:lnTo>
                  <a:lnTo>
                    <a:pt x="1678190" y="747585"/>
                  </a:lnTo>
                  <a:lnTo>
                    <a:pt x="1678190" y="742086"/>
                  </a:lnTo>
                  <a:close/>
                </a:path>
                <a:path w="1711325" h="775335">
                  <a:moveTo>
                    <a:pt x="1679803" y="743699"/>
                  </a:moveTo>
                  <a:lnTo>
                    <a:pt x="1678762" y="744727"/>
                  </a:lnTo>
                  <a:lnTo>
                    <a:pt x="1678190" y="746124"/>
                  </a:lnTo>
                  <a:lnTo>
                    <a:pt x="1678190" y="747585"/>
                  </a:lnTo>
                  <a:lnTo>
                    <a:pt x="1683689" y="747585"/>
                  </a:lnTo>
                  <a:lnTo>
                    <a:pt x="1679803" y="743699"/>
                  </a:lnTo>
                  <a:close/>
                </a:path>
                <a:path w="1711325" h="775335">
                  <a:moveTo>
                    <a:pt x="1683689" y="742086"/>
                  </a:moveTo>
                  <a:lnTo>
                    <a:pt x="1682229" y="742086"/>
                  </a:lnTo>
                  <a:lnTo>
                    <a:pt x="1680832" y="742657"/>
                  </a:lnTo>
                  <a:lnTo>
                    <a:pt x="1679803" y="743699"/>
                  </a:lnTo>
                  <a:lnTo>
                    <a:pt x="1683689" y="747585"/>
                  </a:lnTo>
                  <a:lnTo>
                    <a:pt x="1683689" y="742086"/>
                  </a:lnTo>
                  <a:close/>
                </a:path>
                <a:path w="1711325" h="775335">
                  <a:moveTo>
                    <a:pt x="1711185" y="742086"/>
                  </a:moveTo>
                  <a:lnTo>
                    <a:pt x="1683689" y="742086"/>
                  </a:lnTo>
                  <a:lnTo>
                    <a:pt x="1683689" y="747585"/>
                  </a:lnTo>
                  <a:lnTo>
                    <a:pt x="1711185" y="747585"/>
                  </a:lnTo>
                  <a:lnTo>
                    <a:pt x="1711185" y="742086"/>
                  </a:lnTo>
                  <a:close/>
                </a:path>
                <a:path w="1711325" h="775335">
                  <a:moveTo>
                    <a:pt x="33007" y="742086"/>
                  </a:moveTo>
                  <a:lnTo>
                    <a:pt x="28968" y="742086"/>
                  </a:lnTo>
                  <a:lnTo>
                    <a:pt x="30365" y="742657"/>
                  </a:lnTo>
                  <a:lnTo>
                    <a:pt x="32423" y="744727"/>
                  </a:lnTo>
                  <a:lnTo>
                    <a:pt x="33007" y="746124"/>
                  </a:lnTo>
                  <a:lnTo>
                    <a:pt x="33007" y="742086"/>
                  </a:lnTo>
                  <a:close/>
                </a:path>
                <a:path w="1711325" h="775335">
                  <a:moveTo>
                    <a:pt x="1678190" y="28968"/>
                  </a:moveTo>
                  <a:lnTo>
                    <a:pt x="1678190" y="746124"/>
                  </a:lnTo>
                  <a:lnTo>
                    <a:pt x="1678762" y="744727"/>
                  </a:lnTo>
                  <a:lnTo>
                    <a:pt x="1680832" y="742657"/>
                  </a:lnTo>
                  <a:lnTo>
                    <a:pt x="1682229" y="742086"/>
                  </a:lnTo>
                  <a:lnTo>
                    <a:pt x="1711185" y="742086"/>
                  </a:lnTo>
                  <a:lnTo>
                    <a:pt x="1711185" y="33007"/>
                  </a:lnTo>
                  <a:lnTo>
                    <a:pt x="1682229" y="33007"/>
                  </a:lnTo>
                  <a:lnTo>
                    <a:pt x="1680832" y="32423"/>
                  </a:lnTo>
                  <a:lnTo>
                    <a:pt x="1678762" y="30365"/>
                  </a:lnTo>
                  <a:lnTo>
                    <a:pt x="1678190" y="28968"/>
                  </a:lnTo>
                  <a:close/>
                </a:path>
                <a:path w="1711325" h="775335">
                  <a:moveTo>
                    <a:pt x="1663141" y="44005"/>
                  </a:moveTo>
                  <a:lnTo>
                    <a:pt x="46469" y="44005"/>
                  </a:lnTo>
                  <a:lnTo>
                    <a:pt x="44005" y="46469"/>
                  </a:lnTo>
                  <a:lnTo>
                    <a:pt x="44005" y="728624"/>
                  </a:lnTo>
                  <a:lnTo>
                    <a:pt x="46469" y="731088"/>
                  </a:lnTo>
                  <a:lnTo>
                    <a:pt x="1663141" y="731088"/>
                  </a:lnTo>
                  <a:lnTo>
                    <a:pt x="1664550" y="730503"/>
                  </a:lnTo>
                  <a:lnTo>
                    <a:pt x="1666595" y="728446"/>
                  </a:lnTo>
                  <a:lnTo>
                    <a:pt x="1667192" y="727036"/>
                  </a:lnTo>
                  <a:lnTo>
                    <a:pt x="1667192" y="725589"/>
                  </a:lnTo>
                  <a:lnTo>
                    <a:pt x="49504" y="725589"/>
                  </a:lnTo>
                  <a:lnTo>
                    <a:pt x="49504" y="720089"/>
                  </a:lnTo>
                  <a:lnTo>
                    <a:pt x="55003" y="720089"/>
                  </a:lnTo>
                  <a:lnTo>
                    <a:pt x="55003" y="55003"/>
                  </a:lnTo>
                  <a:lnTo>
                    <a:pt x="49504" y="55003"/>
                  </a:lnTo>
                  <a:lnTo>
                    <a:pt x="49504" y="49504"/>
                  </a:lnTo>
                  <a:lnTo>
                    <a:pt x="1667192" y="49504"/>
                  </a:lnTo>
                  <a:lnTo>
                    <a:pt x="1667192" y="48056"/>
                  </a:lnTo>
                  <a:lnTo>
                    <a:pt x="1666595" y="46634"/>
                  </a:lnTo>
                  <a:lnTo>
                    <a:pt x="1664550" y="44589"/>
                  </a:lnTo>
                  <a:lnTo>
                    <a:pt x="1663141" y="44005"/>
                  </a:lnTo>
                  <a:close/>
                </a:path>
                <a:path w="1711325" h="775335">
                  <a:moveTo>
                    <a:pt x="55003" y="720089"/>
                  </a:moveTo>
                  <a:lnTo>
                    <a:pt x="49504" y="720089"/>
                  </a:lnTo>
                  <a:lnTo>
                    <a:pt x="49504" y="725589"/>
                  </a:lnTo>
                  <a:lnTo>
                    <a:pt x="55003" y="725589"/>
                  </a:lnTo>
                  <a:lnTo>
                    <a:pt x="55003" y="720089"/>
                  </a:lnTo>
                  <a:close/>
                </a:path>
                <a:path w="1711325" h="775335">
                  <a:moveTo>
                    <a:pt x="1656194" y="720089"/>
                  </a:moveTo>
                  <a:lnTo>
                    <a:pt x="55003" y="720089"/>
                  </a:lnTo>
                  <a:lnTo>
                    <a:pt x="55003" y="725589"/>
                  </a:lnTo>
                  <a:lnTo>
                    <a:pt x="1656194" y="725589"/>
                  </a:lnTo>
                  <a:lnTo>
                    <a:pt x="1656194" y="720089"/>
                  </a:lnTo>
                  <a:close/>
                </a:path>
                <a:path w="1711325" h="775335">
                  <a:moveTo>
                    <a:pt x="1661693" y="49504"/>
                  </a:moveTo>
                  <a:lnTo>
                    <a:pt x="1656194" y="49504"/>
                  </a:lnTo>
                  <a:lnTo>
                    <a:pt x="1656194" y="725589"/>
                  </a:lnTo>
                  <a:lnTo>
                    <a:pt x="1661693" y="725589"/>
                  </a:lnTo>
                  <a:lnTo>
                    <a:pt x="1661693" y="720089"/>
                  </a:lnTo>
                  <a:lnTo>
                    <a:pt x="1667192" y="720089"/>
                  </a:lnTo>
                  <a:lnTo>
                    <a:pt x="1667192" y="55003"/>
                  </a:lnTo>
                  <a:lnTo>
                    <a:pt x="1661693" y="55003"/>
                  </a:lnTo>
                  <a:lnTo>
                    <a:pt x="1661693" y="49504"/>
                  </a:lnTo>
                  <a:close/>
                </a:path>
                <a:path w="1711325" h="775335">
                  <a:moveTo>
                    <a:pt x="1667192" y="720089"/>
                  </a:moveTo>
                  <a:lnTo>
                    <a:pt x="1661693" y="720089"/>
                  </a:lnTo>
                  <a:lnTo>
                    <a:pt x="1661693" y="725589"/>
                  </a:lnTo>
                  <a:lnTo>
                    <a:pt x="1667192" y="725589"/>
                  </a:lnTo>
                  <a:lnTo>
                    <a:pt x="1667192" y="720089"/>
                  </a:lnTo>
                  <a:close/>
                </a:path>
                <a:path w="1711325" h="775335">
                  <a:moveTo>
                    <a:pt x="55003" y="49504"/>
                  </a:moveTo>
                  <a:lnTo>
                    <a:pt x="49504" y="49504"/>
                  </a:lnTo>
                  <a:lnTo>
                    <a:pt x="49504" y="55003"/>
                  </a:lnTo>
                  <a:lnTo>
                    <a:pt x="55003" y="55003"/>
                  </a:lnTo>
                  <a:lnTo>
                    <a:pt x="55003" y="49504"/>
                  </a:lnTo>
                  <a:close/>
                </a:path>
                <a:path w="1711325" h="775335">
                  <a:moveTo>
                    <a:pt x="1656194" y="49504"/>
                  </a:moveTo>
                  <a:lnTo>
                    <a:pt x="55003" y="49504"/>
                  </a:lnTo>
                  <a:lnTo>
                    <a:pt x="55003" y="55003"/>
                  </a:lnTo>
                  <a:lnTo>
                    <a:pt x="1656194" y="55003"/>
                  </a:lnTo>
                  <a:lnTo>
                    <a:pt x="1656194" y="49504"/>
                  </a:lnTo>
                  <a:close/>
                </a:path>
                <a:path w="1711325" h="775335">
                  <a:moveTo>
                    <a:pt x="1667192" y="49504"/>
                  </a:moveTo>
                  <a:lnTo>
                    <a:pt x="1661693" y="49504"/>
                  </a:lnTo>
                  <a:lnTo>
                    <a:pt x="1661693" y="55003"/>
                  </a:lnTo>
                  <a:lnTo>
                    <a:pt x="1667192" y="55003"/>
                  </a:lnTo>
                  <a:lnTo>
                    <a:pt x="1667192" y="49504"/>
                  </a:lnTo>
                  <a:close/>
                </a:path>
                <a:path w="1711325" h="775335">
                  <a:moveTo>
                    <a:pt x="27508" y="27508"/>
                  </a:moveTo>
                  <a:lnTo>
                    <a:pt x="27508" y="33007"/>
                  </a:lnTo>
                  <a:lnTo>
                    <a:pt x="28968" y="33007"/>
                  </a:lnTo>
                  <a:lnTo>
                    <a:pt x="30365" y="32423"/>
                  </a:lnTo>
                  <a:lnTo>
                    <a:pt x="31394" y="31394"/>
                  </a:lnTo>
                  <a:lnTo>
                    <a:pt x="27508" y="27508"/>
                  </a:lnTo>
                  <a:close/>
                </a:path>
                <a:path w="1711325" h="775335">
                  <a:moveTo>
                    <a:pt x="33007" y="28968"/>
                  </a:moveTo>
                  <a:lnTo>
                    <a:pt x="32423" y="30365"/>
                  </a:lnTo>
                  <a:lnTo>
                    <a:pt x="30365" y="32423"/>
                  </a:lnTo>
                  <a:lnTo>
                    <a:pt x="28968" y="33007"/>
                  </a:lnTo>
                  <a:lnTo>
                    <a:pt x="33007" y="33007"/>
                  </a:lnTo>
                  <a:lnTo>
                    <a:pt x="33007" y="28968"/>
                  </a:lnTo>
                  <a:close/>
                </a:path>
                <a:path w="1711325" h="775335">
                  <a:moveTo>
                    <a:pt x="1678190" y="27508"/>
                  </a:moveTo>
                  <a:lnTo>
                    <a:pt x="33007" y="27508"/>
                  </a:lnTo>
                  <a:lnTo>
                    <a:pt x="33007" y="33007"/>
                  </a:lnTo>
                  <a:lnTo>
                    <a:pt x="1678190" y="33007"/>
                  </a:lnTo>
                  <a:lnTo>
                    <a:pt x="1678190" y="27508"/>
                  </a:lnTo>
                  <a:close/>
                </a:path>
                <a:path w="1711325" h="775335">
                  <a:moveTo>
                    <a:pt x="1683689" y="27508"/>
                  </a:moveTo>
                  <a:lnTo>
                    <a:pt x="1679803" y="31394"/>
                  </a:lnTo>
                  <a:lnTo>
                    <a:pt x="1680832" y="32423"/>
                  </a:lnTo>
                  <a:lnTo>
                    <a:pt x="1682229" y="33007"/>
                  </a:lnTo>
                  <a:lnTo>
                    <a:pt x="1683689" y="33007"/>
                  </a:lnTo>
                  <a:lnTo>
                    <a:pt x="1683689" y="27508"/>
                  </a:lnTo>
                  <a:close/>
                </a:path>
                <a:path w="1711325" h="775335">
                  <a:moveTo>
                    <a:pt x="1711185" y="27508"/>
                  </a:moveTo>
                  <a:lnTo>
                    <a:pt x="1683689" y="27508"/>
                  </a:lnTo>
                  <a:lnTo>
                    <a:pt x="1683689" y="33007"/>
                  </a:lnTo>
                  <a:lnTo>
                    <a:pt x="1711185" y="33007"/>
                  </a:lnTo>
                  <a:lnTo>
                    <a:pt x="1711185" y="27508"/>
                  </a:lnTo>
                  <a:close/>
                </a:path>
                <a:path w="1711325" h="775335">
                  <a:moveTo>
                    <a:pt x="1690979" y="0"/>
                  </a:moveTo>
                  <a:lnTo>
                    <a:pt x="27508" y="0"/>
                  </a:lnTo>
                  <a:lnTo>
                    <a:pt x="27508" y="27508"/>
                  </a:lnTo>
                  <a:lnTo>
                    <a:pt x="31394" y="31394"/>
                  </a:lnTo>
                  <a:lnTo>
                    <a:pt x="32423" y="30365"/>
                  </a:lnTo>
                  <a:lnTo>
                    <a:pt x="33007" y="28968"/>
                  </a:lnTo>
                  <a:lnTo>
                    <a:pt x="33007" y="27508"/>
                  </a:lnTo>
                  <a:lnTo>
                    <a:pt x="1711185" y="27508"/>
                  </a:lnTo>
                  <a:lnTo>
                    <a:pt x="1711185" y="20205"/>
                  </a:lnTo>
                  <a:lnTo>
                    <a:pt x="1708289" y="13220"/>
                  </a:lnTo>
                  <a:lnTo>
                    <a:pt x="1697977" y="2908"/>
                  </a:lnTo>
                  <a:lnTo>
                    <a:pt x="1690979" y="0"/>
                  </a:lnTo>
                  <a:close/>
                </a:path>
                <a:path w="1711325" h="775335">
                  <a:moveTo>
                    <a:pt x="1683689" y="27508"/>
                  </a:moveTo>
                  <a:lnTo>
                    <a:pt x="1678190" y="27508"/>
                  </a:lnTo>
                  <a:lnTo>
                    <a:pt x="1678190" y="28968"/>
                  </a:lnTo>
                  <a:lnTo>
                    <a:pt x="1678762" y="30365"/>
                  </a:lnTo>
                  <a:lnTo>
                    <a:pt x="1679803" y="31394"/>
                  </a:lnTo>
                  <a:lnTo>
                    <a:pt x="1683689" y="27508"/>
                  </a:lnTo>
                  <a:close/>
                </a:path>
              </a:pathLst>
            </a:custGeom>
            <a:solidFill>
              <a:srgbClr val="1E768C"/>
            </a:solidFill>
          </p:spPr>
          <p:txBody>
            <a:bodyPr wrap="square" lIns="0" tIns="0" rIns="0" bIns="0" rtlCol="0"/>
            <a:lstStyle/>
            <a:p/>
          </p:txBody>
        </p:sp>
      </p:grpSp>
      <p:sp>
        <p:nvSpPr>
          <p:cNvPr id="30" name="object 31"/>
          <p:cNvSpPr txBox="1"/>
          <p:nvPr/>
        </p:nvSpPr>
        <p:spPr>
          <a:xfrm>
            <a:off x="1771190" y="4887816"/>
            <a:ext cx="1656714" cy="720090"/>
          </a:xfrm>
          <a:prstGeom prst="rect">
            <a:avLst/>
          </a:prstGeom>
        </p:spPr>
        <p:txBody>
          <a:bodyPr vert="horz" wrap="square" lIns="0" tIns="111125" rIns="0" bIns="0" rtlCol="0">
            <a:spAutoFit/>
          </a:bodyPr>
          <a:lstStyle/>
          <a:p>
            <a:pPr marL="472440">
              <a:lnSpc>
                <a:spcPct val="100000"/>
              </a:lnSpc>
              <a:spcBef>
                <a:spcPts val="875"/>
              </a:spcBef>
            </a:pPr>
            <a:r>
              <a:rPr sz="2800" spc="-25" dirty="0">
                <a:solidFill>
                  <a:srgbClr val="FFFFFF"/>
                </a:solidFill>
                <a:latin typeface="黑体" panose="02010609060101010101" charset="-122"/>
                <a:cs typeface="黑体" panose="02010609060101010101" charset="-122"/>
              </a:rPr>
              <a:t>其</a:t>
            </a:r>
            <a:r>
              <a:rPr sz="2800" spc="-50" dirty="0">
                <a:solidFill>
                  <a:srgbClr val="FFFFFF"/>
                </a:solidFill>
                <a:latin typeface="黑体" panose="02010609060101010101" charset="-122"/>
                <a:cs typeface="黑体" panose="02010609060101010101" charset="-122"/>
              </a:rPr>
              <a:t>他</a:t>
            </a:r>
            <a:endParaRPr sz="2800">
              <a:latin typeface="黑体" panose="02010609060101010101" charset="-122"/>
              <a:cs typeface="黑体" panose="02010609060101010101" charset="-122"/>
            </a:endParaRPr>
          </a:p>
        </p:txBody>
      </p:sp>
      <p:sp>
        <p:nvSpPr>
          <p:cNvPr id="31" name="object 32"/>
          <p:cNvSpPr/>
          <p:nvPr/>
        </p:nvSpPr>
        <p:spPr>
          <a:xfrm>
            <a:off x="3759909" y="2168974"/>
            <a:ext cx="3295650" cy="613410"/>
          </a:xfrm>
          <a:custGeom>
            <a:avLst/>
            <a:gdLst/>
            <a:ahLst/>
            <a:cxnLst/>
            <a:rect l="l" t="t" r="r" b="b"/>
            <a:pathLst>
              <a:path w="3295650" h="613410">
                <a:moveTo>
                  <a:pt x="3295358" y="20205"/>
                </a:moveTo>
                <a:lnTo>
                  <a:pt x="3292462" y="13220"/>
                </a:lnTo>
                <a:lnTo>
                  <a:pt x="3282150" y="2895"/>
                </a:lnTo>
                <a:lnTo>
                  <a:pt x="3275152" y="0"/>
                </a:lnTo>
                <a:lnTo>
                  <a:pt x="27508" y="0"/>
                </a:lnTo>
                <a:lnTo>
                  <a:pt x="20205" y="0"/>
                </a:lnTo>
                <a:lnTo>
                  <a:pt x="13220" y="2895"/>
                </a:lnTo>
                <a:lnTo>
                  <a:pt x="2895" y="13220"/>
                </a:lnTo>
                <a:lnTo>
                  <a:pt x="0" y="20205"/>
                </a:lnTo>
                <a:lnTo>
                  <a:pt x="0" y="592950"/>
                </a:lnTo>
                <a:lnTo>
                  <a:pt x="2895" y="599948"/>
                </a:lnTo>
                <a:lnTo>
                  <a:pt x="13220" y="610260"/>
                </a:lnTo>
                <a:lnTo>
                  <a:pt x="20205" y="613156"/>
                </a:lnTo>
                <a:lnTo>
                  <a:pt x="3275152" y="613156"/>
                </a:lnTo>
                <a:lnTo>
                  <a:pt x="3282150" y="610260"/>
                </a:lnTo>
                <a:lnTo>
                  <a:pt x="3292462" y="599948"/>
                </a:lnTo>
                <a:lnTo>
                  <a:pt x="3295358" y="592950"/>
                </a:lnTo>
                <a:lnTo>
                  <a:pt x="3295358" y="585660"/>
                </a:lnTo>
                <a:lnTo>
                  <a:pt x="3295358" y="580161"/>
                </a:lnTo>
                <a:lnTo>
                  <a:pt x="3295358" y="33007"/>
                </a:lnTo>
                <a:lnTo>
                  <a:pt x="3295358" y="27508"/>
                </a:lnTo>
                <a:lnTo>
                  <a:pt x="3295358" y="20205"/>
                </a:lnTo>
                <a:close/>
              </a:path>
            </a:pathLst>
          </a:custGeom>
          <a:solidFill>
            <a:srgbClr val="B5E9F4"/>
          </a:solidFill>
        </p:spPr>
        <p:txBody>
          <a:bodyPr wrap="square" lIns="0" tIns="0" rIns="0" bIns="0" rtlCol="0"/>
          <a:lstStyle/>
          <a:p/>
        </p:txBody>
      </p:sp>
      <p:sp>
        <p:nvSpPr>
          <p:cNvPr id="32" name="object 33"/>
          <p:cNvSpPr txBox="1"/>
          <p:nvPr/>
        </p:nvSpPr>
        <p:spPr>
          <a:xfrm>
            <a:off x="3787417" y="2196470"/>
            <a:ext cx="3240405" cy="558165"/>
          </a:xfrm>
          <a:prstGeom prst="rect">
            <a:avLst/>
          </a:prstGeom>
        </p:spPr>
        <p:txBody>
          <a:bodyPr vert="horz" wrap="square" lIns="0" tIns="31750" rIns="0" bIns="0" rtlCol="0">
            <a:spAutoFit/>
          </a:bodyPr>
          <a:lstStyle/>
          <a:p>
            <a:pPr marL="434340" marR="168910" indent="-342900">
              <a:lnSpc>
                <a:spcPts val="2060"/>
              </a:lnSpc>
              <a:spcBef>
                <a:spcPts val="250"/>
              </a:spcBef>
            </a:pPr>
            <a:r>
              <a:rPr sz="1800" dirty="0">
                <a:solidFill>
                  <a:srgbClr val="FF0000"/>
                </a:solidFill>
                <a:latin typeface="宋体" panose="02010600030101010101" pitchFamily="2" charset="-122"/>
                <a:cs typeface="宋体" panose="02010600030101010101" pitchFamily="2" charset="-122"/>
              </a:rPr>
              <a:t>分辨率较差</a:t>
            </a:r>
            <a:r>
              <a:rPr sz="1800" spc="-10" dirty="0">
                <a:latin typeface="宋体" panose="02010600030101010101" pitchFamily="2" charset="-122"/>
                <a:cs typeface="宋体" panose="02010600030101010101" pitchFamily="2" charset="-122"/>
              </a:rPr>
              <a:t>，不能观看微小的</a:t>
            </a:r>
            <a:r>
              <a:rPr sz="1800" spc="-25" dirty="0">
                <a:latin typeface="宋体" panose="02010600030101010101" pitchFamily="2" charset="-122"/>
                <a:cs typeface="宋体" panose="02010600030101010101" pitchFamily="2" charset="-122"/>
              </a:rPr>
              <a:t>目标</a:t>
            </a:r>
            <a:endParaRPr sz="1800">
              <a:latin typeface="宋体" panose="02010600030101010101" pitchFamily="2" charset="-122"/>
              <a:cs typeface="宋体" panose="02010600030101010101" pitchFamily="2" charset="-122"/>
            </a:endParaRPr>
          </a:p>
        </p:txBody>
      </p:sp>
      <p:sp>
        <p:nvSpPr>
          <p:cNvPr id="33" name="object 34"/>
          <p:cNvSpPr/>
          <p:nvPr/>
        </p:nvSpPr>
        <p:spPr>
          <a:xfrm>
            <a:off x="7173796" y="2141924"/>
            <a:ext cx="3049905" cy="613410"/>
          </a:xfrm>
          <a:custGeom>
            <a:avLst/>
            <a:gdLst/>
            <a:ahLst/>
            <a:cxnLst/>
            <a:rect l="l" t="t" r="r" b="b"/>
            <a:pathLst>
              <a:path w="3049904" h="613410">
                <a:moveTo>
                  <a:pt x="3049828" y="20205"/>
                </a:moveTo>
                <a:lnTo>
                  <a:pt x="3046933" y="13220"/>
                </a:lnTo>
                <a:lnTo>
                  <a:pt x="3036620" y="2895"/>
                </a:lnTo>
                <a:lnTo>
                  <a:pt x="3029623" y="0"/>
                </a:lnTo>
                <a:lnTo>
                  <a:pt x="27508" y="0"/>
                </a:lnTo>
                <a:lnTo>
                  <a:pt x="20205" y="0"/>
                </a:lnTo>
                <a:lnTo>
                  <a:pt x="13220" y="2895"/>
                </a:lnTo>
                <a:lnTo>
                  <a:pt x="2895" y="13220"/>
                </a:lnTo>
                <a:lnTo>
                  <a:pt x="0" y="20205"/>
                </a:lnTo>
                <a:lnTo>
                  <a:pt x="0" y="592950"/>
                </a:lnTo>
                <a:lnTo>
                  <a:pt x="2895" y="599948"/>
                </a:lnTo>
                <a:lnTo>
                  <a:pt x="13220" y="610260"/>
                </a:lnTo>
                <a:lnTo>
                  <a:pt x="20205" y="613156"/>
                </a:lnTo>
                <a:lnTo>
                  <a:pt x="3029623" y="613156"/>
                </a:lnTo>
                <a:lnTo>
                  <a:pt x="3036620" y="610260"/>
                </a:lnTo>
                <a:lnTo>
                  <a:pt x="3046933" y="599948"/>
                </a:lnTo>
                <a:lnTo>
                  <a:pt x="3049828" y="592950"/>
                </a:lnTo>
                <a:lnTo>
                  <a:pt x="3049828" y="585660"/>
                </a:lnTo>
                <a:lnTo>
                  <a:pt x="3049828" y="580161"/>
                </a:lnTo>
                <a:lnTo>
                  <a:pt x="3049828" y="33007"/>
                </a:lnTo>
                <a:lnTo>
                  <a:pt x="3049828" y="27508"/>
                </a:lnTo>
                <a:lnTo>
                  <a:pt x="3049828" y="20205"/>
                </a:lnTo>
                <a:close/>
              </a:path>
            </a:pathLst>
          </a:custGeom>
          <a:solidFill>
            <a:srgbClr val="B5E9F4"/>
          </a:solidFill>
        </p:spPr>
        <p:txBody>
          <a:bodyPr wrap="square" lIns="0" tIns="0" rIns="0" bIns="0" rtlCol="0"/>
          <a:lstStyle/>
          <a:p/>
        </p:txBody>
      </p:sp>
      <p:sp>
        <p:nvSpPr>
          <p:cNvPr id="34" name="object 35"/>
          <p:cNvSpPr txBox="1"/>
          <p:nvPr/>
        </p:nvSpPr>
        <p:spPr>
          <a:xfrm>
            <a:off x="7201304" y="2169432"/>
            <a:ext cx="2995295" cy="558165"/>
          </a:xfrm>
          <a:prstGeom prst="rect">
            <a:avLst/>
          </a:prstGeom>
        </p:spPr>
        <p:txBody>
          <a:bodyPr vert="horz" wrap="square" lIns="0" tIns="31750" rIns="0" bIns="0" rtlCol="0">
            <a:spAutoFit/>
          </a:bodyPr>
          <a:lstStyle/>
          <a:p>
            <a:pPr marL="433705" marR="152400" indent="-342900">
              <a:lnSpc>
                <a:spcPts val="2060"/>
              </a:lnSpc>
              <a:spcBef>
                <a:spcPts val="250"/>
              </a:spcBef>
            </a:pPr>
            <a:r>
              <a:rPr sz="1800" spc="-5" dirty="0">
                <a:latin typeface="宋体" panose="02010600030101010101" pitchFamily="2" charset="-122"/>
                <a:cs typeface="宋体" panose="02010600030101010101" pitchFamily="2" charset="-122"/>
              </a:rPr>
              <a:t>可以观测小到微米大到天体</a:t>
            </a:r>
            <a:r>
              <a:rPr sz="1800" spc="-20" dirty="0">
                <a:latin typeface="宋体" panose="02010600030101010101" pitchFamily="2" charset="-122"/>
                <a:cs typeface="宋体" panose="02010600030101010101" pitchFamily="2" charset="-122"/>
              </a:rPr>
              <a:t>的目标</a:t>
            </a:r>
            <a:endParaRPr sz="1800">
              <a:latin typeface="宋体" panose="02010600030101010101" pitchFamily="2" charset="-122"/>
              <a:cs typeface="宋体" panose="02010600030101010101" pitchFamily="2" charset="-122"/>
            </a:endParaRPr>
          </a:p>
        </p:txBody>
      </p:sp>
      <p:sp>
        <p:nvSpPr>
          <p:cNvPr id="35" name="object 36"/>
          <p:cNvSpPr/>
          <p:nvPr/>
        </p:nvSpPr>
        <p:spPr>
          <a:xfrm>
            <a:off x="3725797" y="2916103"/>
            <a:ext cx="3261995" cy="631190"/>
          </a:xfrm>
          <a:custGeom>
            <a:avLst/>
            <a:gdLst/>
            <a:ahLst/>
            <a:cxnLst/>
            <a:rect l="l" t="t" r="r" b="b"/>
            <a:pathLst>
              <a:path w="3261995" h="631189">
                <a:moveTo>
                  <a:pt x="3261830" y="20218"/>
                </a:moveTo>
                <a:lnTo>
                  <a:pt x="3258934" y="13220"/>
                </a:lnTo>
                <a:lnTo>
                  <a:pt x="3248622" y="2895"/>
                </a:lnTo>
                <a:lnTo>
                  <a:pt x="3241624" y="0"/>
                </a:lnTo>
                <a:lnTo>
                  <a:pt x="27508" y="0"/>
                </a:lnTo>
                <a:lnTo>
                  <a:pt x="20205" y="0"/>
                </a:lnTo>
                <a:lnTo>
                  <a:pt x="13220" y="2895"/>
                </a:lnTo>
                <a:lnTo>
                  <a:pt x="8051" y="8064"/>
                </a:lnTo>
                <a:lnTo>
                  <a:pt x="2895" y="13220"/>
                </a:lnTo>
                <a:lnTo>
                  <a:pt x="0" y="20218"/>
                </a:lnTo>
                <a:lnTo>
                  <a:pt x="0" y="610857"/>
                </a:lnTo>
                <a:lnTo>
                  <a:pt x="2895" y="617855"/>
                </a:lnTo>
                <a:lnTo>
                  <a:pt x="8051" y="623011"/>
                </a:lnTo>
                <a:lnTo>
                  <a:pt x="13220" y="628167"/>
                </a:lnTo>
                <a:lnTo>
                  <a:pt x="20205" y="631063"/>
                </a:lnTo>
                <a:lnTo>
                  <a:pt x="3241624" y="631063"/>
                </a:lnTo>
                <a:lnTo>
                  <a:pt x="3248622" y="628167"/>
                </a:lnTo>
                <a:lnTo>
                  <a:pt x="3258934" y="617855"/>
                </a:lnTo>
                <a:lnTo>
                  <a:pt x="3261830" y="610857"/>
                </a:lnTo>
                <a:lnTo>
                  <a:pt x="3261830" y="603567"/>
                </a:lnTo>
                <a:lnTo>
                  <a:pt x="3261830" y="598068"/>
                </a:lnTo>
                <a:lnTo>
                  <a:pt x="3261830" y="33007"/>
                </a:lnTo>
                <a:lnTo>
                  <a:pt x="3261830" y="27508"/>
                </a:lnTo>
                <a:lnTo>
                  <a:pt x="3261830" y="20218"/>
                </a:lnTo>
                <a:close/>
              </a:path>
            </a:pathLst>
          </a:custGeom>
          <a:solidFill>
            <a:srgbClr val="B5E9F4"/>
          </a:solidFill>
        </p:spPr>
        <p:txBody>
          <a:bodyPr wrap="square" lIns="0" tIns="0" rIns="0" bIns="0" rtlCol="0"/>
          <a:lstStyle/>
          <a:p/>
        </p:txBody>
      </p:sp>
      <p:sp>
        <p:nvSpPr>
          <p:cNvPr id="36" name="object 37"/>
          <p:cNvSpPr txBox="1"/>
          <p:nvPr/>
        </p:nvSpPr>
        <p:spPr>
          <a:xfrm>
            <a:off x="3753305" y="2943611"/>
            <a:ext cx="3207385" cy="576580"/>
          </a:xfrm>
          <a:prstGeom prst="rect">
            <a:avLst/>
          </a:prstGeom>
        </p:spPr>
        <p:txBody>
          <a:bodyPr vert="horz" wrap="square" lIns="0" tIns="8890" rIns="0" bIns="0" rtlCol="0">
            <a:spAutoFit/>
          </a:bodyPr>
          <a:lstStyle/>
          <a:p>
            <a:pPr marL="90805" marR="306705">
              <a:lnSpc>
                <a:spcPct val="100000"/>
              </a:lnSpc>
              <a:spcBef>
                <a:spcPts val="70"/>
              </a:spcBef>
            </a:pPr>
            <a:r>
              <a:rPr sz="1800" dirty="0">
                <a:latin typeface="Times New Roman" panose="02020603050405020304"/>
                <a:cs typeface="Times New Roman" panose="02020603050405020304"/>
              </a:rPr>
              <a:t>0.1</a:t>
            </a:r>
            <a:r>
              <a:rPr sz="1800" spc="-5" dirty="0">
                <a:latin typeface="宋体" panose="02010600030101010101" pitchFamily="2" charset="-122"/>
                <a:cs typeface="宋体" panose="02010600030101010101" pitchFamily="2" charset="-122"/>
              </a:rPr>
              <a:t>秒的视觉暂留使人眼无法看清较快速运动的目标</a:t>
            </a:r>
            <a:endParaRPr sz="1800">
              <a:latin typeface="宋体" panose="02010600030101010101" pitchFamily="2" charset="-122"/>
              <a:cs typeface="宋体" panose="02010600030101010101" pitchFamily="2" charset="-122"/>
            </a:endParaRPr>
          </a:p>
        </p:txBody>
      </p:sp>
      <p:sp>
        <p:nvSpPr>
          <p:cNvPr id="37" name="object 38"/>
          <p:cNvSpPr/>
          <p:nvPr/>
        </p:nvSpPr>
        <p:spPr>
          <a:xfrm>
            <a:off x="7173796" y="2916103"/>
            <a:ext cx="3049905" cy="775335"/>
          </a:xfrm>
          <a:custGeom>
            <a:avLst/>
            <a:gdLst/>
            <a:ahLst/>
            <a:cxnLst/>
            <a:rect l="l" t="t" r="r" b="b"/>
            <a:pathLst>
              <a:path w="3049904" h="775335">
                <a:moveTo>
                  <a:pt x="3049828" y="20205"/>
                </a:moveTo>
                <a:lnTo>
                  <a:pt x="3046933" y="13220"/>
                </a:lnTo>
                <a:lnTo>
                  <a:pt x="3036620" y="2895"/>
                </a:lnTo>
                <a:lnTo>
                  <a:pt x="3029623" y="0"/>
                </a:lnTo>
                <a:lnTo>
                  <a:pt x="27508" y="0"/>
                </a:lnTo>
                <a:lnTo>
                  <a:pt x="20205" y="0"/>
                </a:lnTo>
                <a:lnTo>
                  <a:pt x="13220" y="2895"/>
                </a:lnTo>
                <a:lnTo>
                  <a:pt x="2895" y="13220"/>
                </a:lnTo>
                <a:lnTo>
                  <a:pt x="0" y="20205"/>
                </a:lnTo>
                <a:lnTo>
                  <a:pt x="0" y="754875"/>
                </a:lnTo>
                <a:lnTo>
                  <a:pt x="2895" y="761873"/>
                </a:lnTo>
                <a:lnTo>
                  <a:pt x="13220" y="772185"/>
                </a:lnTo>
                <a:lnTo>
                  <a:pt x="20205" y="775081"/>
                </a:lnTo>
                <a:lnTo>
                  <a:pt x="3029623" y="775081"/>
                </a:lnTo>
                <a:lnTo>
                  <a:pt x="3036620" y="772185"/>
                </a:lnTo>
                <a:lnTo>
                  <a:pt x="3046933" y="761873"/>
                </a:lnTo>
                <a:lnTo>
                  <a:pt x="3049828" y="754875"/>
                </a:lnTo>
                <a:lnTo>
                  <a:pt x="3049828" y="747585"/>
                </a:lnTo>
                <a:lnTo>
                  <a:pt x="3049828" y="742086"/>
                </a:lnTo>
                <a:lnTo>
                  <a:pt x="3049828" y="33007"/>
                </a:lnTo>
                <a:lnTo>
                  <a:pt x="3049828" y="27508"/>
                </a:lnTo>
                <a:lnTo>
                  <a:pt x="3049828" y="20205"/>
                </a:lnTo>
                <a:close/>
              </a:path>
            </a:pathLst>
          </a:custGeom>
          <a:solidFill>
            <a:srgbClr val="B5E9F4"/>
          </a:solidFill>
        </p:spPr>
        <p:txBody>
          <a:bodyPr wrap="square" lIns="0" tIns="0" rIns="0" bIns="0" rtlCol="0"/>
          <a:lstStyle/>
          <a:p/>
        </p:txBody>
      </p:sp>
      <p:sp>
        <p:nvSpPr>
          <p:cNvPr id="38" name="object 39"/>
          <p:cNvSpPr txBox="1"/>
          <p:nvPr/>
        </p:nvSpPr>
        <p:spPr>
          <a:xfrm>
            <a:off x="7280041" y="2874894"/>
            <a:ext cx="2997200" cy="84836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宋体" panose="02010600030101010101" pitchFamily="2" charset="-122"/>
                <a:cs typeface="宋体" panose="02010600030101010101" pitchFamily="2" charset="-122"/>
              </a:rPr>
              <a:t>快门时间可达到</a:t>
            </a:r>
            <a:r>
              <a:rPr sz="1800" dirty="0">
                <a:latin typeface="Times New Roman" panose="02020603050405020304"/>
                <a:cs typeface="Times New Roman" panose="02020603050405020304"/>
              </a:rPr>
              <a:t>10</a:t>
            </a:r>
            <a:r>
              <a:rPr sz="1800" spc="-10" dirty="0">
                <a:latin typeface="宋体" panose="02010600030101010101" pitchFamily="2" charset="-122"/>
                <a:cs typeface="宋体" panose="02010600030101010101" pitchFamily="2" charset="-122"/>
              </a:rPr>
              <a:t>微妙左右，</a:t>
            </a:r>
            <a:r>
              <a:rPr sz="1800" dirty="0">
                <a:latin typeface="宋体" panose="02010600030101010101" pitchFamily="2" charset="-122"/>
                <a:cs typeface="宋体" panose="02010600030101010101" pitchFamily="2" charset="-122"/>
              </a:rPr>
              <a:t>高速像机帧率可达到</a:t>
            </a:r>
            <a:r>
              <a:rPr sz="1800" dirty="0">
                <a:latin typeface="Times New Roman" panose="02020603050405020304"/>
                <a:cs typeface="Times New Roman" panose="02020603050405020304"/>
              </a:rPr>
              <a:t>1000</a:t>
            </a:r>
            <a:r>
              <a:rPr sz="1800" spc="-50" dirty="0">
                <a:latin typeface="宋体" panose="02010600030101010101" pitchFamily="2" charset="-122"/>
                <a:cs typeface="宋体" panose="02010600030101010101" pitchFamily="2" charset="-122"/>
              </a:rPr>
              <a:t>以 </a:t>
            </a:r>
            <a:r>
              <a:rPr sz="1800" dirty="0">
                <a:latin typeface="宋体" panose="02010600030101010101" pitchFamily="2" charset="-122"/>
                <a:cs typeface="宋体" panose="02010600030101010101" pitchFamily="2" charset="-122"/>
              </a:rPr>
              <a:t>上，</a:t>
            </a:r>
            <a:r>
              <a:rPr sz="1800" spc="-5" dirty="0">
                <a:solidFill>
                  <a:srgbClr val="FF0000"/>
                </a:solidFill>
                <a:latin typeface="宋体" panose="02010600030101010101" pitchFamily="2" charset="-122"/>
                <a:cs typeface="宋体" panose="02010600030101010101" pitchFamily="2" charset="-122"/>
              </a:rPr>
              <a:t>处理器的速度越来越快</a:t>
            </a:r>
            <a:endParaRPr sz="1800">
              <a:latin typeface="宋体" panose="02010600030101010101" pitchFamily="2" charset="-122"/>
              <a:cs typeface="宋体" panose="02010600030101010101" pitchFamily="2" charset="-122"/>
            </a:endParaRPr>
          </a:p>
        </p:txBody>
      </p:sp>
      <p:sp>
        <p:nvSpPr>
          <p:cNvPr id="39" name="object 40"/>
          <p:cNvSpPr/>
          <p:nvPr/>
        </p:nvSpPr>
        <p:spPr>
          <a:xfrm>
            <a:off x="3692256" y="3838758"/>
            <a:ext cx="3295650" cy="775335"/>
          </a:xfrm>
          <a:custGeom>
            <a:avLst/>
            <a:gdLst/>
            <a:ahLst/>
            <a:cxnLst/>
            <a:rect l="l" t="t" r="r" b="b"/>
            <a:pathLst>
              <a:path w="3295650" h="775335">
                <a:moveTo>
                  <a:pt x="3295358" y="20205"/>
                </a:moveTo>
                <a:lnTo>
                  <a:pt x="3292462" y="13220"/>
                </a:lnTo>
                <a:lnTo>
                  <a:pt x="3282150" y="2895"/>
                </a:lnTo>
                <a:lnTo>
                  <a:pt x="3275152" y="0"/>
                </a:lnTo>
                <a:lnTo>
                  <a:pt x="27508" y="0"/>
                </a:lnTo>
                <a:lnTo>
                  <a:pt x="20205" y="0"/>
                </a:lnTo>
                <a:lnTo>
                  <a:pt x="13220" y="2895"/>
                </a:lnTo>
                <a:lnTo>
                  <a:pt x="2895" y="13220"/>
                </a:lnTo>
                <a:lnTo>
                  <a:pt x="0" y="20205"/>
                </a:lnTo>
                <a:lnTo>
                  <a:pt x="0" y="754875"/>
                </a:lnTo>
                <a:lnTo>
                  <a:pt x="2895" y="761873"/>
                </a:lnTo>
                <a:lnTo>
                  <a:pt x="13220" y="772185"/>
                </a:lnTo>
                <a:lnTo>
                  <a:pt x="20205" y="775081"/>
                </a:lnTo>
                <a:lnTo>
                  <a:pt x="3275152" y="775081"/>
                </a:lnTo>
                <a:lnTo>
                  <a:pt x="3282150" y="772185"/>
                </a:lnTo>
                <a:lnTo>
                  <a:pt x="3292462" y="761873"/>
                </a:lnTo>
                <a:lnTo>
                  <a:pt x="3295358" y="754875"/>
                </a:lnTo>
                <a:lnTo>
                  <a:pt x="3295358" y="747585"/>
                </a:lnTo>
                <a:lnTo>
                  <a:pt x="3295358" y="742086"/>
                </a:lnTo>
                <a:lnTo>
                  <a:pt x="3295358" y="33007"/>
                </a:lnTo>
                <a:lnTo>
                  <a:pt x="3295358" y="27508"/>
                </a:lnTo>
                <a:lnTo>
                  <a:pt x="3295358" y="20205"/>
                </a:lnTo>
                <a:close/>
              </a:path>
            </a:pathLst>
          </a:custGeom>
          <a:solidFill>
            <a:srgbClr val="B5E9F4"/>
          </a:solidFill>
        </p:spPr>
        <p:txBody>
          <a:bodyPr wrap="square" lIns="0" tIns="0" rIns="0" bIns="0" rtlCol="0"/>
          <a:lstStyle/>
          <a:p/>
        </p:txBody>
      </p:sp>
      <p:sp>
        <p:nvSpPr>
          <p:cNvPr id="40" name="object 41"/>
          <p:cNvSpPr txBox="1"/>
          <p:nvPr/>
        </p:nvSpPr>
        <p:spPr>
          <a:xfrm>
            <a:off x="3719764" y="3866266"/>
            <a:ext cx="3240405" cy="720090"/>
          </a:xfrm>
          <a:prstGeom prst="rect">
            <a:avLst/>
          </a:prstGeom>
        </p:spPr>
        <p:txBody>
          <a:bodyPr vert="horz" wrap="square" lIns="0" tIns="217804" rIns="0" bIns="0" rtlCol="0">
            <a:spAutoFit/>
          </a:bodyPr>
          <a:lstStyle/>
          <a:p>
            <a:pPr marL="91440">
              <a:lnSpc>
                <a:spcPct val="100000"/>
              </a:lnSpc>
              <a:spcBef>
                <a:spcPts val="1715"/>
              </a:spcBef>
            </a:pPr>
            <a:r>
              <a:rPr sz="1800" spc="-10" dirty="0">
                <a:latin typeface="Times New Roman" panose="02020603050405020304"/>
                <a:cs typeface="Times New Roman" panose="02020603050405020304"/>
              </a:rPr>
              <a:t>400nm-750nm</a:t>
            </a:r>
            <a:r>
              <a:rPr sz="1800" spc="-10" dirty="0">
                <a:latin typeface="宋体" panose="02010600030101010101" pitchFamily="2" charset="-122"/>
                <a:cs typeface="宋体" panose="02010600030101010101" pitchFamily="2" charset="-122"/>
              </a:rPr>
              <a:t>范围的可见光</a:t>
            </a:r>
            <a:endParaRPr sz="1800">
              <a:latin typeface="宋体" panose="02010600030101010101" pitchFamily="2" charset="-122"/>
              <a:cs typeface="宋体" panose="02010600030101010101" pitchFamily="2" charset="-122"/>
            </a:endParaRPr>
          </a:p>
        </p:txBody>
      </p:sp>
      <p:sp>
        <p:nvSpPr>
          <p:cNvPr id="41" name="object 42"/>
          <p:cNvSpPr/>
          <p:nvPr/>
        </p:nvSpPr>
        <p:spPr>
          <a:xfrm>
            <a:off x="7195043" y="3838758"/>
            <a:ext cx="2884805" cy="788670"/>
          </a:xfrm>
          <a:custGeom>
            <a:avLst/>
            <a:gdLst/>
            <a:ahLst/>
            <a:cxnLst/>
            <a:rect l="l" t="t" r="r" b="b"/>
            <a:pathLst>
              <a:path w="2884804" h="788670">
                <a:moveTo>
                  <a:pt x="2884563" y="20218"/>
                </a:moveTo>
                <a:lnTo>
                  <a:pt x="2881668" y="13220"/>
                </a:lnTo>
                <a:lnTo>
                  <a:pt x="2871355" y="2895"/>
                </a:lnTo>
                <a:lnTo>
                  <a:pt x="2864358" y="0"/>
                </a:lnTo>
                <a:lnTo>
                  <a:pt x="27508" y="0"/>
                </a:lnTo>
                <a:lnTo>
                  <a:pt x="20218" y="0"/>
                </a:lnTo>
                <a:lnTo>
                  <a:pt x="13220" y="2895"/>
                </a:lnTo>
                <a:lnTo>
                  <a:pt x="2895" y="13220"/>
                </a:lnTo>
                <a:lnTo>
                  <a:pt x="0" y="20218"/>
                </a:lnTo>
                <a:lnTo>
                  <a:pt x="0" y="768324"/>
                </a:lnTo>
                <a:lnTo>
                  <a:pt x="2895" y="775322"/>
                </a:lnTo>
                <a:lnTo>
                  <a:pt x="13220" y="785634"/>
                </a:lnTo>
                <a:lnTo>
                  <a:pt x="20218" y="788530"/>
                </a:lnTo>
                <a:lnTo>
                  <a:pt x="2864358" y="788530"/>
                </a:lnTo>
                <a:lnTo>
                  <a:pt x="2871355" y="785634"/>
                </a:lnTo>
                <a:lnTo>
                  <a:pt x="2881668" y="775322"/>
                </a:lnTo>
                <a:lnTo>
                  <a:pt x="2884563" y="768324"/>
                </a:lnTo>
                <a:lnTo>
                  <a:pt x="2884563" y="761034"/>
                </a:lnTo>
                <a:lnTo>
                  <a:pt x="2884563" y="755535"/>
                </a:lnTo>
                <a:lnTo>
                  <a:pt x="2884563" y="33007"/>
                </a:lnTo>
                <a:lnTo>
                  <a:pt x="2884563" y="27508"/>
                </a:lnTo>
                <a:lnTo>
                  <a:pt x="2884563" y="20218"/>
                </a:lnTo>
                <a:close/>
              </a:path>
            </a:pathLst>
          </a:custGeom>
          <a:solidFill>
            <a:srgbClr val="B5E9F4"/>
          </a:solidFill>
        </p:spPr>
        <p:txBody>
          <a:bodyPr wrap="square" lIns="0" tIns="0" rIns="0" bIns="0" rtlCol="0"/>
          <a:lstStyle/>
          <a:p/>
        </p:txBody>
      </p:sp>
      <p:sp>
        <p:nvSpPr>
          <p:cNvPr id="42" name="object 43"/>
          <p:cNvSpPr txBox="1"/>
          <p:nvPr/>
        </p:nvSpPr>
        <p:spPr>
          <a:xfrm>
            <a:off x="7222551" y="3866266"/>
            <a:ext cx="2829560" cy="734060"/>
          </a:xfrm>
          <a:prstGeom prst="rect">
            <a:avLst/>
          </a:prstGeom>
        </p:spPr>
        <p:txBody>
          <a:bodyPr vert="horz" wrap="square" lIns="0" tIns="0" rIns="0" bIns="0" rtlCol="0">
            <a:spAutoFit/>
          </a:bodyPr>
          <a:lstStyle/>
          <a:p>
            <a:pPr marL="91440">
              <a:lnSpc>
                <a:spcPts val="1820"/>
              </a:lnSpc>
            </a:pPr>
            <a:r>
              <a:rPr sz="1800" spc="-5" dirty="0">
                <a:latin typeface="宋体" panose="02010600030101010101" pitchFamily="2" charset="-122"/>
                <a:cs typeface="宋体" panose="02010600030101010101" pitchFamily="2" charset="-122"/>
              </a:rPr>
              <a:t>从紫外到红外的较宽光范</a:t>
            </a:r>
            <a:endParaRPr sz="1800">
              <a:latin typeface="宋体" panose="02010600030101010101" pitchFamily="2" charset="-122"/>
              <a:cs typeface="宋体" panose="02010600030101010101" pitchFamily="2" charset="-122"/>
            </a:endParaRPr>
          </a:p>
          <a:p>
            <a:pPr marL="434340" marR="165100">
              <a:lnSpc>
                <a:spcPts val="2160"/>
              </a:lnSpc>
            </a:pPr>
            <a:r>
              <a:rPr sz="1800" dirty="0">
                <a:latin typeface="宋体" panose="02010600030101010101" pitchFamily="2" charset="-122"/>
                <a:cs typeface="宋体" panose="02010600030101010101" pitchFamily="2" charset="-122"/>
              </a:rPr>
              <a:t>范围，另外有</a:t>
            </a:r>
            <a:r>
              <a:rPr sz="1800" spc="-25" dirty="0">
                <a:latin typeface="Times New Roman" panose="02020603050405020304"/>
                <a:cs typeface="Times New Roman" panose="02020603050405020304"/>
              </a:rPr>
              <a:t>X</a:t>
            </a:r>
            <a:r>
              <a:rPr sz="1800" spc="-20" dirty="0">
                <a:latin typeface="宋体" panose="02010600030101010101" pitchFamily="2" charset="-122"/>
                <a:cs typeface="宋体" panose="02010600030101010101" pitchFamily="2" charset="-122"/>
              </a:rPr>
              <a:t>光等特</a:t>
            </a:r>
            <a:r>
              <a:rPr sz="1800" spc="-15" dirty="0">
                <a:latin typeface="宋体" panose="02010600030101010101" pitchFamily="2" charset="-122"/>
                <a:cs typeface="宋体" panose="02010600030101010101" pitchFamily="2" charset="-122"/>
              </a:rPr>
              <a:t>殊摄像机</a:t>
            </a:r>
            <a:endParaRPr sz="1800">
              <a:latin typeface="宋体" panose="02010600030101010101" pitchFamily="2" charset="-122"/>
              <a:cs typeface="宋体" panose="02010600030101010101" pitchFamily="2" charset="-122"/>
            </a:endParaRPr>
          </a:p>
        </p:txBody>
      </p:sp>
      <p:sp>
        <p:nvSpPr>
          <p:cNvPr id="43" name="object 44"/>
          <p:cNvSpPr/>
          <p:nvPr/>
        </p:nvSpPr>
        <p:spPr>
          <a:xfrm>
            <a:off x="3692256" y="4860321"/>
            <a:ext cx="3363595" cy="1207135"/>
          </a:xfrm>
          <a:custGeom>
            <a:avLst/>
            <a:gdLst/>
            <a:ahLst/>
            <a:cxnLst/>
            <a:rect l="l" t="t" r="r" b="b"/>
            <a:pathLst>
              <a:path w="3363595" h="1207135">
                <a:moveTo>
                  <a:pt x="3363023" y="20218"/>
                </a:moveTo>
                <a:lnTo>
                  <a:pt x="3360128" y="13220"/>
                </a:lnTo>
                <a:lnTo>
                  <a:pt x="3349802" y="2895"/>
                </a:lnTo>
                <a:lnTo>
                  <a:pt x="3342805" y="0"/>
                </a:lnTo>
                <a:lnTo>
                  <a:pt x="27508" y="0"/>
                </a:lnTo>
                <a:lnTo>
                  <a:pt x="20205" y="0"/>
                </a:lnTo>
                <a:lnTo>
                  <a:pt x="13220" y="2895"/>
                </a:lnTo>
                <a:lnTo>
                  <a:pt x="2895" y="13220"/>
                </a:lnTo>
                <a:lnTo>
                  <a:pt x="0" y="20218"/>
                </a:lnTo>
                <a:lnTo>
                  <a:pt x="0" y="1186929"/>
                </a:lnTo>
                <a:lnTo>
                  <a:pt x="2895" y="1193914"/>
                </a:lnTo>
                <a:lnTo>
                  <a:pt x="13220" y="1204239"/>
                </a:lnTo>
                <a:lnTo>
                  <a:pt x="20205" y="1207135"/>
                </a:lnTo>
                <a:lnTo>
                  <a:pt x="3342805" y="1207135"/>
                </a:lnTo>
                <a:lnTo>
                  <a:pt x="3349802" y="1204239"/>
                </a:lnTo>
                <a:lnTo>
                  <a:pt x="3360128" y="1193914"/>
                </a:lnTo>
                <a:lnTo>
                  <a:pt x="3363023" y="1186929"/>
                </a:lnTo>
                <a:lnTo>
                  <a:pt x="3363023" y="1179626"/>
                </a:lnTo>
                <a:lnTo>
                  <a:pt x="3363023" y="1174127"/>
                </a:lnTo>
                <a:lnTo>
                  <a:pt x="3363023" y="33007"/>
                </a:lnTo>
                <a:lnTo>
                  <a:pt x="3363023" y="27508"/>
                </a:lnTo>
                <a:lnTo>
                  <a:pt x="3363023" y="20218"/>
                </a:lnTo>
                <a:close/>
              </a:path>
            </a:pathLst>
          </a:custGeom>
          <a:solidFill>
            <a:srgbClr val="B5E9F4"/>
          </a:solidFill>
        </p:spPr>
        <p:txBody>
          <a:bodyPr wrap="square" lIns="0" tIns="0" rIns="0" bIns="0" rtlCol="0"/>
          <a:lstStyle/>
          <a:p/>
        </p:txBody>
      </p:sp>
      <p:sp>
        <p:nvSpPr>
          <p:cNvPr id="44" name="object 45"/>
          <p:cNvSpPr txBox="1"/>
          <p:nvPr/>
        </p:nvSpPr>
        <p:spPr>
          <a:xfrm>
            <a:off x="3719764" y="4887816"/>
            <a:ext cx="3308350" cy="1152525"/>
          </a:xfrm>
          <a:prstGeom prst="rect">
            <a:avLst/>
          </a:prstGeom>
        </p:spPr>
        <p:txBody>
          <a:bodyPr vert="horz" wrap="square" lIns="0" tIns="10795" rIns="0" bIns="0" rtlCol="0">
            <a:spAutoFit/>
          </a:bodyPr>
          <a:lstStyle/>
          <a:p>
            <a:pPr marL="91440" marR="8255" algn="ctr">
              <a:lnSpc>
                <a:spcPct val="104000"/>
              </a:lnSpc>
              <a:spcBef>
                <a:spcPts val="85"/>
              </a:spcBef>
            </a:pPr>
            <a:r>
              <a:rPr sz="1800" dirty="0">
                <a:solidFill>
                  <a:srgbClr val="FF0000"/>
                </a:solidFill>
                <a:latin typeface="宋体" panose="02010600030101010101" pitchFamily="2" charset="-122"/>
                <a:cs typeface="宋体" panose="02010600030101010101" pitchFamily="2" charset="-122"/>
              </a:rPr>
              <a:t>主观性</a:t>
            </a:r>
            <a:r>
              <a:rPr sz="1800" spc="-5" dirty="0">
                <a:latin typeface="宋体" panose="02010600030101010101" pitchFamily="2" charset="-122"/>
                <a:cs typeface="宋体" panose="02010600030101010101" pitchFamily="2" charset="-122"/>
              </a:rPr>
              <a:t>，受心理影响，易疲劳。对环境温度、湿度的适应性差，</a:t>
            </a:r>
            <a:endParaRPr sz="1800">
              <a:latin typeface="宋体" panose="02010600030101010101" pitchFamily="2" charset="-122"/>
              <a:cs typeface="宋体" panose="02010600030101010101" pitchFamily="2" charset="-122"/>
            </a:endParaRPr>
          </a:p>
          <a:p>
            <a:pPr marL="303530" algn="ctr">
              <a:lnSpc>
                <a:spcPts val="2065"/>
              </a:lnSpc>
            </a:pPr>
            <a:r>
              <a:rPr sz="1800" spc="-5" dirty="0">
                <a:latin typeface="宋体" panose="02010600030101010101" pitchFamily="2" charset="-122"/>
                <a:cs typeface="宋体" panose="02010600030101010101" pitchFamily="2" charset="-122"/>
              </a:rPr>
              <a:t>另外有许多场合对人有损害</a:t>
            </a:r>
            <a:endParaRPr sz="1800">
              <a:latin typeface="宋体" panose="02010600030101010101" pitchFamily="2" charset="-122"/>
              <a:cs typeface="宋体" panose="02010600030101010101" pitchFamily="2" charset="-122"/>
            </a:endParaRPr>
          </a:p>
        </p:txBody>
      </p:sp>
      <p:sp>
        <p:nvSpPr>
          <p:cNvPr id="45" name="object 46"/>
          <p:cNvSpPr/>
          <p:nvPr/>
        </p:nvSpPr>
        <p:spPr>
          <a:xfrm>
            <a:off x="7152447" y="4860321"/>
            <a:ext cx="2927350" cy="1207135"/>
          </a:xfrm>
          <a:custGeom>
            <a:avLst/>
            <a:gdLst/>
            <a:ahLst/>
            <a:cxnLst/>
            <a:rect l="l" t="t" r="r" b="b"/>
            <a:pathLst>
              <a:path w="2927350" h="1207135">
                <a:moveTo>
                  <a:pt x="2927159" y="20205"/>
                </a:moveTo>
                <a:lnTo>
                  <a:pt x="2924264" y="13220"/>
                </a:lnTo>
                <a:lnTo>
                  <a:pt x="2913951" y="2908"/>
                </a:lnTo>
                <a:lnTo>
                  <a:pt x="2906953" y="0"/>
                </a:lnTo>
                <a:lnTo>
                  <a:pt x="27508" y="0"/>
                </a:lnTo>
                <a:lnTo>
                  <a:pt x="20205" y="0"/>
                </a:lnTo>
                <a:lnTo>
                  <a:pt x="13220" y="2908"/>
                </a:lnTo>
                <a:lnTo>
                  <a:pt x="2895" y="13220"/>
                </a:lnTo>
                <a:lnTo>
                  <a:pt x="0" y="20205"/>
                </a:lnTo>
                <a:lnTo>
                  <a:pt x="0" y="1186929"/>
                </a:lnTo>
                <a:lnTo>
                  <a:pt x="2895" y="1193914"/>
                </a:lnTo>
                <a:lnTo>
                  <a:pt x="13220" y="1204239"/>
                </a:lnTo>
                <a:lnTo>
                  <a:pt x="20205" y="1207135"/>
                </a:lnTo>
                <a:lnTo>
                  <a:pt x="2906953" y="1207135"/>
                </a:lnTo>
                <a:lnTo>
                  <a:pt x="2913951" y="1204239"/>
                </a:lnTo>
                <a:lnTo>
                  <a:pt x="2924264" y="1193914"/>
                </a:lnTo>
                <a:lnTo>
                  <a:pt x="2927159" y="1186929"/>
                </a:lnTo>
                <a:lnTo>
                  <a:pt x="2927159" y="1179626"/>
                </a:lnTo>
                <a:lnTo>
                  <a:pt x="2927159" y="1174127"/>
                </a:lnTo>
                <a:lnTo>
                  <a:pt x="2927159" y="33007"/>
                </a:lnTo>
                <a:lnTo>
                  <a:pt x="2927159" y="27508"/>
                </a:lnTo>
                <a:lnTo>
                  <a:pt x="2927159" y="20205"/>
                </a:lnTo>
                <a:close/>
              </a:path>
            </a:pathLst>
          </a:custGeom>
          <a:solidFill>
            <a:srgbClr val="B5E9F4"/>
          </a:solidFill>
        </p:spPr>
        <p:txBody>
          <a:bodyPr wrap="square" lIns="0" tIns="0" rIns="0" bIns="0" rtlCol="0"/>
          <a:lstStyle/>
          <a:p/>
        </p:txBody>
      </p:sp>
      <p:sp>
        <p:nvSpPr>
          <p:cNvPr id="46" name="object 47"/>
          <p:cNvSpPr txBox="1"/>
          <p:nvPr/>
        </p:nvSpPr>
        <p:spPr>
          <a:xfrm>
            <a:off x="7179955" y="4887816"/>
            <a:ext cx="2872740" cy="1152525"/>
          </a:xfrm>
          <a:prstGeom prst="rect">
            <a:avLst/>
          </a:prstGeom>
        </p:spPr>
        <p:txBody>
          <a:bodyPr vert="horz" wrap="square" lIns="0" tIns="177800" rIns="0" bIns="0" rtlCol="0">
            <a:spAutoFit/>
          </a:bodyPr>
          <a:lstStyle/>
          <a:p>
            <a:pPr marL="434340" marR="144145" indent="-342900">
              <a:lnSpc>
                <a:spcPct val="98000"/>
              </a:lnSpc>
              <a:spcBef>
                <a:spcPts val="1400"/>
              </a:spcBef>
            </a:pPr>
            <a:r>
              <a:rPr sz="1800" dirty="0">
                <a:solidFill>
                  <a:srgbClr val="FF0000"/>
                </a:solidFill>
                <a:latin typeface="宋体" panose="02010600030101010101" pitchFamily="2" charset="-122"/>
                <a:cs typeface="宋体" panose="02010600030101010101" pitchFamily="2" charset="-122"/>
              </a:rPr>
              <a:t>客观性</a:t>
            </a:r>
            <a:r>
              <a:rPr sz="1800" spc="-10" dirty="0">
                <a:latin typeface="宋体" panose="02010600030101010101" pitchFamily="2" charset="-122"/>
                <a:cs typeface="宋体" panose="02010600030101010101" pitchFamily="2" charset="-122"/>
              </a:rPr>
              <a:t>，可连续工作。对</a:t>
            </a:r>
            <a:r>
              <a:rPr sz="1800" spc="-5" dirty="0">
                <a:latin typeface="宋体" panose="02010600030101010101" pitchFamily="2" charset="-122"/>
                <a:cs typeface="宋体" panose="02010600030101010101" pitchFamily="2" charset="-122"/>
              </a:rPr>
              <a:t>环境适应性强，另外可</a:t>
            </a:r>
            <a:r>
              <a:rPr sz="1800" spc="-10" dirty="0">
                <a:latin typeface="宋体" panose="02010600030101010101" pitchFamily="2" charset="-122"/>
                <a:cs typeface="宋体" panose="02010600030101010101" pitchFamily="2" charset="-122"/>
              </a:rPr>
              <a:t>加防护装置</a:t>
            </a:r>
            <a:endParaRPr sz="1800">
              <a:latin typeface="宋体" panose="02010600030101010101" pitchFamily="2" charset="-122"/>
              <a:cs typeface="宋体" panose="02010600030101010101" pitchFamily="2" charset="-122"/>
            </a:endParaRPr>
          </a:p>
        </p:txBody>
      </p:sp>
      <p:grpSp>
        <p:nvGrpSpPr>
          <p:cNvPr id="47" name="object 16"/>
          <p:cNvGrpSpPr/>
          <p:nvPr/>
        </p:nvGrpSpPr>
        <p:grpSpPr>
          <a:xfrm>
            <a:off x="1743691" y="1407846"/>
            <a:ext cx="1711325" cy="576570"/>
            <a:chOff x="512047" y="2105351"/>
            <a:chExt cx="1711325" cy="775335"/>
          </a:xfrm>
        </p:grpSpPr>
        <p:sp>
          <p:nvSpPr>
            <p:cNvPr id="48" name="object 17"/>
            <p:cNvSpPr/>
            <p:nvPr/>
          </p:nvSpPr>
          <p:spPr>
            <a:xfrm>
              <a:off x="539546" y="2132850"/>
              <a:ext cx="1656714" cy="720090"/>
            </a:xfrm>
            <a:custGeom>
              <a:avLst/>
              <a:gdLst/>
              <a:ahLst/>
              <a:cxnLst/>
              <a:rect l="l" t="t" r="r" b="b"/>
              <a:pathLst>
                <a:path w="1656714" h="720089">
                  <a:moveTo>
                    <a:pt x="1656181" y="0"/>
                  </a:moveTo>
                  <a:lnTo>
                    <a:pt x="0" y="0"/>
                  </a:lnTo>
                  <a:lnTo>
                    <a:pt x="0" y="720077"/>
                  </a:lnTo>
                  <a:lnTo>
                    <a:pt x="1656181" y="720077"/>
                  </a:lnTo>
                  <a:lnTo>
                    <a:pt x="1656181" y="0"/>
                  </a:lnTo>
                  <a:close/>
                </a:path>
              </a:pathLst>
            </a:custGeom>
            <a:solidFill>
              <a:srgbClr val="2DA2BF"/>
            </a:solidFill>
          </p:spPr>
          <p:txBody>
            <a:bodyPr wrap="square" lIns="0" tIns="0" rIns="0" bIns="0" rtlCol="0"/>
            <a:lstStyle/>
            <a:p>
              <a:endParaRPr dirty="0"/>
            </a:p>
          </p:txBody>
        </p:sp>
        <p:sp>
          <p:nvSpPr>
            <p:cNvPr id="49" name="object 18"/>
            <p:cNvSpPr/>
            <p:nvPr/>
          </p:nvSpPr>
          <p:spPr>
            <a:xfrm>
              <a:off x="512047" y="2105351"/>
              <a:ext cx="1711325" cy="775335"/>
            </a:xfrm>
            <a:custGeom>
              <a:avLst/>
              <a:gdLst/>
              <a:ahLst/>
              <a:cxnLst/>
              <a:rect l="l" t="t" r="r" b="b"/>
              <a:pathLst>
                <a:path w="1711325" h="775335">
                  <a:moveTo>
                    <a:pt x="27508" y="0"/>
                  </a:moveTo>
                  <a:lnTo>
                    <a:pt x="20205" y="0"/>
                  </a:lnTo>
                  <a:lnTo>
                    <a:pt x="13220" y="2908"/>
                  </a:lnTo>
                  <a:lnTo>
                    <a:pt x="2908" y="13220"/>
                  </a:lnTo>
                  <a:lnTo>
                    <a:pt x="0" y="20205"/>
                  </a:lnTo>
                  <a:lnTo>
                    <a:pt x="0" y="754875"/>
                  </a:lnTo>
                  <a:lnTo>
                    <a:pt x="2908" y="761873"/>
                  </a:lnTo>
                  <a:lnTo>
                    <a:pt x="13220" y="772185"/>
                  </a:lnTo>
                  <a:lnTo>
                    <a:pt x="20205" y="775081"/>
                  </a:lnTo>
                  <a:lnTo>
                    <a:pt x="1690979" y="775081"/>
                  </a:lnTo>
                  <a:lnTo>
                    <a:pt x="1697977" y="772185"/>
                  </a:lnTo>
                  <a:lnTo>
                    <a:pt x="1708289" y="761873"/>
                  </a:lnTo>
                  <a:lnTo>
                    <a:pt x="1711185" y="754875"/>
                  </a:lnTo>
                  <a:lnTo>
                    <a:pt x="1711185" y="747585"/>
                  </a:lnTo>
                  <a:lnTo>
                    <a:pt x="27508" y="747585"/>
                  </a:lnTo>
                  <a:lnTo>
                    <a:pt x="27508" y="742086"/>
                  </a:lnTo>
                  <a:lnTo>
                    <a:pt x="33007" y="742086"/>
                  </a:lnTo>
                  <a:lnTo>
                    <a:pt x="33007" y="33007"/>
                  </a:lnTo>
                  <a:lnTo>
                    <a:pt x="27508" y="33007"/>
                  </a:lnTo>
                  <a:lnTo>
                    <a:pt x="27508" y="0"/>
                  </a:lnTo>
                  <a:close/>
                </a:path>
                <a:path w="1711325" h="775335">
                  <a:moveTo>
                    <a:pt x="28968" y="742086"/>
                  </a:moveTo>
                  <a:lnTo>
                    <a:pt x="27508" y="742086"/>
                  </a:lnTo>
                  <a:lnTo>
                    <a:pt x="27508" y="747585"/>
                  </a:lnTo>
                  <a:lnTo>
                    <a:pt x="31394" y="743699"/>
                  </a:lnTo>
                  <a:lnTo>
                    <a:pt x="30365" y="742657"/>
                  </a:lnTo>
                  <a:lnTo>
                    <a:pt x="28968" y="742086"/>
                  </a:lnTo>
                  <a:close/>
                </a:path>
                <a:path w="1711325" h="775335">
                  <a:moveTo>
                    <a:pt x="31394" y="743699"/>
                  </a:moveTo>
                  <a:lnTo>
                    <a:pt x="27508" y="747585"/>
                  </a:lnTo>
                  <a:lnTo>
                    <a:pt x="33007" y="747585"/>
                  </a:lnTo>
                  <a:lnTo>
                    <a:pt x="33007" y="746125"/>
                  </a:lnTo>
                  <a:lnTo>
                    <a:pt x="32423" y="744728"/>
                  </a:lnTo>
                  <a:lnTo>
                    <a:pt x="31394" y="743699"/>
                  </a:lnTo>
                  <a:close/>
                </a:path>
                <a:path w="1711325" h="775335">
                  <a:moveTo>
                    <a:pt x="1678190" y="742086"/>
                  </a:moveTo>
                  <a:lnTo>
                    <a:pt x="33007" y="742086"/>
                  </a:lnTo>
                  <a:lnTo>
                    <a:pt x="33007" y="747585"/>
                  </a:lnTo>
                  <a:lnTo>
                    <a:pt x="1678190" y="747585"/>
                  </a:lnTo>
                  <a:lnTo>
                    <a:pt x="1678190" y="742086"/>
                  </a:lnTo>
                  <a:close/>
                </a:path>
                <a:path w="1711325" h="775335">
                  <a:moveTo>
                    <a:pt x="1679803" y="743699"/>
                  </a:moveTo>
                  <a:lnTo>
                    <a:pt x="1678762" y="744728"/>
                  </a:lnTo>
                  <a:lnTo>
                    <a:pt x="1678190" y="746125"/>
                  </a:lnTo>
                  <a:lnTo>
                    <a:pt x="1678190" y="747585"/>
                  </a:lnTo>
                  <a:lnTo>
                    <a:pt x="1683689" y="747585"/>
                  </a:lnTo>
                  <a:lnTo>
                    <a:pt x="1679803" y="743699"/>
                  </a:lnTo>
                  <a:close/>
                </a:path>
                <a:path w="1711325" h="775335">
                  <a:moveTo>
                    <a:pt x="1683689" y="742086"/>
                  </a:moveTo>
                  <a:lnTo>
                    <a:pt x="1682229" y="742086"/>
                  </a:lnTo>
                  <a:lnTo>
                    <a:pt x="1680832" y="742657"/>
                  </a:lnTo>
                  <a:lnTo>
                    <a:pt x="1679803" y="743699"/>
                  </a:lnTo>
                  <a:lnTo>
                    <a:pt x="1683689" y="747585"/>
                  </a:lnTo>
                  <a:lnTo>
                    <a:pt x="1683689" y="742086"/>
                  </a:lnTo>
                  <a:close/>
                </a:path>
                <a:path w="1711325" h="775335">
                  <a:moveTo>
                    <a:pt x="1711185" y="742086"/>
                  </a:moveTo>
                  <a:lnTo>
                    <a:pt x="1683689" y="742086"/>
                  </a:lnTo>
                  <a:lnTo>
                    <a:pt x="1683689" y="747585"/>
                  </a:lnTo>
                  <a:lnTo>
                    <a:pt x="1711185" y="747585"/>
                  </a:lnTo>
                  <a:lnTo>
                    <a:pt x="1711185" y="742086"/>
                  </a:lnTo>
                  <a:close/>
                </a:path>
                <a:path w="1711325" h="775335">
                  <a:moveTo>
                    <a:pt x="33007" y="742086"/>
                  </a:moveTo>
                  <a:lnTo>
                    <a:pt x="28968" y="742086"/>
                  </a:lnTo>
                  <a:lnTo>
                    <a:pt x="30365" y="742657"/>
                  </a:lnTo>
                  <a:lnTo>
                    <a:pt x="32423" y="744728"/>
                  </a:lnTo>
                  <a:lnTo>
                    <a:pt x="33007" y="746125"/>
                  </a:lnTo>
                  <a:lnTo>
                    <a:pt x="33007" y="742086"/>
                  </a:lnTo>
                  <a:close/>
                </a:path>
                <a:path w="1711325" h="775335">
                  <a:moveTo>
                    <a:pt x="1678190" y="28968"/>
                  </a:moveTo>
                  <a:lnTo>
                    <a:pt x="1678190" y="746125"/>
                  </a:lnTo>
                  <a:lnTo>
                    <a:pt x="1678762" y="744728"/>
                  </a:lnTo>
                  <a:lnTo>
                    <a:pt x="1680832" y="742657"/>
                  </a:lnTo>
                  <a:lnTo>
                    <a:pt x="1682229" y="742086"/>
                  </a:lnTo>
                  <a:lnTo>
                    <a:pt x="1711185" y="742086"/>
                  </a:lnTo>
                  <a:lnTo>
                    <a:pt x="1711185" y="33007"/>
                  </a:lnTo>
                  <a:lnTo>
                    <a:pt x="1682229" y="33007"/>
                  </a:lnTo>
                  <a:lnTo>
                    <a:pt x="1680832" y="32423"/>
                  </a:lnTo>
                  <a:lnTo>
                    <a:pt x="1678762" y="30365"/>
                  </a:lnTo>
                  <a:lnTo>
                    <a:pt x="1678190" y="28968"/>
                  </a:lnTo>
                  <a:close/>
                </a:path>
                <a:path w="1711325" h="775335">
                  <a:moveTo>
                    <a:pt x="1663141" y="44005"/>
                  </a:moveTo>
                  <a:lnTo>
                    <a:pt x="46469" y="44005"/>
                  </a:lnTo>
                  <a:lnTo>
                    <a:pt x="44005" y="46469"/>
                  </a:lnTo>
                  <a:lnTo>
                    <a:pt x="44005" y="728624"/>
                  </a:lnTo>
                  <a:lnTo>
                    <a:pt x="46469" y="731088"/>
                  </a:lnTo>
                  <a:lnTo>
                    <a:pt x="1663141" y="731088"/>
                  </a:lnTo>
                  <a:lnTo>
                    <a:pt x="1664550" y="730504"/>
                  </a:lnTo>
                  <a:lnTo>
                    <a:pt x="1666595" y="728446"/>
                  </a:lnTo>
                  <a:lnTo>
                    <a:pt x="1667192" y="727036"/>
                  </a:lnTo>
                  <a:lnTo>
                    <a:pt x="1667192" y="725589"/>
                  </a:lnTo>
                  <a:lnTo>
                    <a:pt x="49504" y="725589"/>
                  </a:lnTo>
                  <a:lnTo>
                    <a:pt x="49504" y="720090"/>
                  </a:lnTo>
                  <a:lnTo>
                    <a:pt x="55003" y="720090"/>
                  </a:lnTo>
                  <a:lnTo>
                    <a:pt x="55003" y="55003"/>
                  </a:lnTo>
                  <a:lnTo>
                    <a:pt x="49504" y="55003"/>
                  </a:lnTo>
                  <a:lnTo>
                    <a:pt x="49504" y="49504"/>
                  </a:lnTo>
                  <a:lnTo>
                    <a:pt x="1667192" y="49504"/>
                  </a:lnTo>
                  <a:lnTo>
                    <a:pt x="1667192" y="48056"/>
                  </a:lnTo>
                  <a:lnTo>
                    <a:pt x="1666595" y="46634"/>
                  </a:lnTo>
                  <a:lnTo>
                    <a:pt x="1664550" y="44589"/>
                  </a:lnTo>
                  <a:lnTo>
                    <a:pt x="1663141" y="44005"/>
                  </a:lnTo>
                  <a:close/>
                </a:path>
                <a:path w="1711325" h="775335">
                  <a:moveTo>
                    <a:pt x="55003" y="720090"/>
                  </a:moveTo>
                  <a:lnTo>
                    <a:pt x="49504" y="720090"/>
                  </a:lnTo>
                  <a:lnTo>
                    <a:pt x="49504" y="725589"/>
                  </a:lnTo>
                  <a:lnTo>
                    <a:pt x="55003" y="725589"/>
                  </a:lnTo>
                  <a:lnTo>
                    <a:pt x="55003" y="720090"/>
                  </a:lnTo>
                  <a:close/>
                </a:path>
                <a:path w="1711325" h="775335">
                  <a:moveTo>
                    <a:pt x="1656194" y="720090"/>
                  </a:moveTo>
                  <a:lnTo>
                    <a:pt x="55003" y="720090"/>
                  </a:lnTo>
                  <a:lnTo>
                    <a:pt x="55003" y="725589"/>
                  </a:lnTo>
                  <a:lnTo>
                    <a:pt x="1656194" y="725589"/>
                  </a:lnTo>
                  <a:lnTo>
                    <a:pt x="1656194" y="720090"/>
                  </a:lnTo>
                  <a:close/>
                </a:path>
                <a:path w="1711325" h="775335">
                  <a:moveTo>
                    <a:pt x="1661693" y="49504"/>
                  </a:moveTo>
                  <a:lnTo>
                    <a:pt x="1656194" y="49504"/>
                  </a:lnTo>
                  <a:lnTo>
                    <a:pt x="1656194" y="725589"/>
                  </a:lnTo>
                  <a:lnTo>
                    <a:pt x="1661693" y="725589"/>
                  </a:lnTo>
                  <a:lnTo>
                    <a:pt x="1661693" y="720090"/>
                  </a:lnTo>
                  <a:lnTo>
                    <a:pt x="1667192" y="720090"/>
                  </a:lnTo>
                  <a:lnTo>
                    <a:pt x="1667192" y="55003"/>
                  </a:lnTo>
                  <a:lnTo>
                    <a:pt x="1661693" y="55003"/>
                  </a:lnTo>
                  <a:lnTo>
                    <a:pt x="1661693" y="49504"/>
                  </a:lnTo>
                  <a:close/>
                </a:path>
                <a:path w="1711325" h="775335">
                  <a:moveTo>
                    <a:pt x="1667192" y="720090"/>
                  </a:moveTo>
                  <a:lnTo>
                    <a:pt x="1661693" y="720090"/>
                  </a:lnTo>
                  <a:lnTo>
                    <a:pt x="1661693" y="725589"/>
                  </a:lnTo>
                  <a:lnTo>
                    <a:pt x="1667192" y="725589"/>
                  </a:lnTo>
                  <a:lnTo>
                    <a:pt x="1667192" y="720090"/>
                  </a:lnTo>
                  <a:close/>
                </a:path>
                <a:path w="1711325" h="775335">
                  <a:moveTo>
                    <a:pt x="55003" y="49504"/>
                  </a:moveTo>
                  <a:lnTo>
                    <a:pt x="49504" y="49504"/>
                  </a:lnTo>
                  <a:lnTo>
                    <a:pt x="49504" y="55003"/>
                  </a:lnTo>
                  <a:lnTo>
                    <a:pt x="55003" y="55003"/>
                  </a:lnTo>
                  <a:lnTo>
                    <a:pt x="55003" y="49504"/>
                  </a:lnTo>
                  <a:close/>
                </a:path>
                <a:path w="1711325" h="775335">
                  <a:moveTo>
                    <a:pt x="1656194" y="49504"/>
                  </a:moveTo>
                  <a:lnTo>
                    <a:pt x="55003" y="49504"/>
                  </a:lnTo>
                  <a:lnTo>
                    <a:pt x="55003" y="55003"/>
                  </a:lnTo>
                  <a:lnTo>
                    <a:pt x="1656194" y="55003"/>
                  </a:lnTo>
                  <a:lnTo>
                    <a:pt x="1656194" y="49504"/>
                  </a:lnTo>
                  <a:close/>
                </a:path>
                <a:path w="1711325" h="775335">
                  <a:moveTo>
                    <a:pt x="1667192" y="49504"/>
                  </a:moveTo>
                  <a:lnTo>
                    <a:pt x="1661693" y="49504"/>
                  </a:lnTo>
                  <a:lnTo>
                    <a:pt x="1661693" y="55003"/>
                  </a:lnTo>
                  <a:lnTo>
                    <a:pt x="1667192" y="55003"/>
                  </a:lnTo>
                  <a:lnTo>
                    <a:pt x="1667192" y="49504"/>
                  </a:lnTo>
                  <a:close/>
                </a:path>
                <a:path w="1711325" h="775335">
                  <a:moveTo>
                    <a:pt x="27508" y="27508"/>
                  </a:moveTo>
                  <a:lnTo>
                    <a:pt x="27508" y="33007"/>
                  </a:lnTo>
                  <a:lnTo>
                    <a:pt x="28968" y="33007"/>
                  </a:lnTo>
                  <a:lnTo>
                    <a:pt x="30365" y="32423"/>
                  </a:lnTo>
                  <a:lnTo>
                    <a:pt x="31394" y="31394"/>
                  </a:lnTo>
                  <a:lnTo>
                    <a:pt x="27508" y="27508"/>
                  </a:lnTo>
                  <a:close/>
                </a:path>
                <a:path w="1711325" h="775335">
                  <a:moveTo>
                    <a:pt x="33007" y="28968"/>
                  </a:moveTo>
                  <a:lnTo>
                    <a:pt x="32423" y="30365"/>
                  </a:lnTo>
                  <a:lnTo>
                    <a:pt x="30365" y="32423"/>
                  </a:lnTo>
                  <a:lnTo>
                    <a:pt x="28968" y="33007"/>
                  </a:lnTo>
                  <a:lnTo>
                    <a:pt x="33007" y="33007"/>
                  </a:lnTo>
                  <a:lnTo>
                    <a:pt x="33007" y="28968"/>
                  </a:lnTo>
                  <a:close/>
                </a:path>
                <a:path w="1711325" h="775335">
                  <a:moveTo>
                    <a:pt x="1678190" y="27508"/>
                  </a:moveTo>
                  <a:lnTo>
                    <a:pt x="33007" y="27508"/>
                  </a:lnTo>
                  <a:lnTo>
                    <a:pt x="33007" y="33007"/>
                  </a:lnTo>
                  <a:lnTo>
                    <a:pt x="1678190" y="33007"/>
                  </a:lnTo>
                  <a:lnTo>
                    <a:pt x="1678190" y="27508"/>
                  </a:lnTo>
                  <a:close/>
                </a:path>
                <a:path w="1711325" h="775335">
                  <a:moveTo>
                    <a:pt x="1683689" y="27508"/>
                  </a:moveTo>
                  <a:lnTo>
                    <a:pt x="1679803" y="31394"/>
                  </a:lnTo>
                  <a:lnTo>
                    <a:pt x="1680832" y="32423"/>
                  </a:lnTo>
                  <a:lnTo>
                    <a:pt x="1682229" y="33007"/>
                  </a:lnTo>
                  <a:lnTo>
                    <a:pt x="1683689" y="33007"/>
                  </a:lnTo>
                  <a:lnTo>
                    <a:pt x="1683689" y="27508"/>
                  </a:lnTo>
                  <a:close/>
                </a:path>
                <a:path w="1711325" h="775335">
                  <a:moveTo>
                    <a:pt x="1711185" y="27508"/>
                  </a:moveTo>
                  <a:lnTo>
                    <a:pt x="1683689" y="27508"/>
                  </a:lnTo>
                  <a:lnTo>
                    <a:pt x="1683689" y="33007"/>
                  </a:lnTo>
                  <a:lnTo>
                    <a:pt x="1711185" y="33007"/>
                  </a:lnTo>
                  <a:lnTo>
                    <a:pt x="1711185" y="27508"/>
                  </a:lnTo>
                  <a:close/>
                </a:path>
                <a:path w="1711325" h="775335">
                  <a:moveTo>
                    <a:pt x="1690979" y="0"/>
                  </a:moveTo>
                  <a:lnTo>
                    <a:pt x="27508" y="0"/>
                  </a:lnTo>
                  <a:lnTo>
                    <a:pt x="27508" y="27508"/>
                  </a:lnTo>
                  <a:lnTo>
                    <a:pt x="31394" y="31394"/>
                  </a:lnTo>
                  <a:lnTo>
                    <a:pt x="32423" y="30365"/>
                  </a:lnTo>
                  <a:lnTo>
                    <a:pt x="33007" y="28968"/>
                  </a:lnTo>
                  <a:lnTo>
                    <a:pt x="33007" y="27508"/>
                  </a:lnTo>
                  <a:lnTo>
                    <a:pt x="1711185" y="27508"/>
                  </a:lnTo>
                  <a:lnTo>
                    <a:pt x="1711185" y="20205"/>
                  </a:lnTo>
                  <a:lnTo>
                    <a:pt x="1708289" y="13220"/>
                  </a:lnTo>
                  <a:lnTo>
                    <a:pt x="1697977" y="2908"/>
                  </a:lnTo>
                  <a:lnTo>
                    <a:pt x="1690979" y="0"/>
                  </a:lnTo>
                  <a:close/>
                </a:path>
                <a:path w="1711325" h="775335">
                  <a:moveTo>
                    <a:pt x="1683689" y="27508"/>
                  </a:moveTo>
                  <a:lnTo>
                    <a:pt x="1678190" y="27508"/>
                  </a:lnTo>
                  <a:lnTo>
                    <a:pt x="1678190" y="28968"/>
                  </a:lnTo>
                  <a:lnTo>
                    <a:pt x="1678762" y="30365"/>
                  </a:lnTo>
                  <a:lnTo>
                    <a:pt x="1679803" y="31394"/>
                  </a:lnTo>
                  <a:lnTo>
                    <a:pt x="1683689" y="27508"/>
                  </a:lnTo>
                  <a:close/>
                </a:path>
              </a:pathLst>
            </a:custGeom>
            <a:solidFill>
              <a:srgbClr val="1E768C"/>
            </a:solidFill>
          </p:spPr>
          <p:txBody>
            <a:bodyPr wrap="square" lIns="0" tIns="0" rIns="0" bIns="0" rtlCol="0"/>
            <a:lstStyle/>
            <a:p/>
          </p:txBody>
        </p:sp>
      </p:grpSp>
      <p:sp>
        <p:nvSpPr>
          <p:cNvPr id="50" name="object 19"/>
          <p:cNvSpPr txBox="1"/>
          <p:nvPr/>
        </p:nvSpPr>
        <p:spPr>
          <a:xfrm>
            <a:off x="2239291" y="1439798"/>
            <a:ext cx="1092200" cy="443070"/>
          </a:xfrm>
          <a:prstGeom prst="rect">
            <a:avLst/>
          </a:prstGeom>
        </p:spPr>
        <p:txBody>
          <a:bodyPr vert="horz" wrap="square" lIns="0" tIns="12065" rIns="0" bIns="0" rtlCol="0">
            <a:spAutoFit/>
          </a:bodyPr>
          <a:lstStyle/>
          <a:p>
            <a:pPr marL="190500" marR="5080" indent="-178435">
              <a:lnSpc>
                <a:spcPct val="100000"/>
              </a:lnSpc>
              <a:spcBef>
                <a:spcPts val="95"/>
              </a:spcBef>
            </a:pPr>
            <a:r>
              <a:rPr lang="zh-CN" altLang="en-US" sz="2800" spc="-25" dirty="0">
                <a:solidFill>
                  <a:srgbClr val="FFFFFF"/>
                </a:solidFill>
                <a:latin typeface="黑体" panose="02010609060101010101" charset="-122"/>
                <a:cs typeface="黑体" panose="02010609060101010101" charset="-122"/>
              </a:rPr>
              <a:t>特性</a:t>
            </a:r>
            <a:endParaRPr sz="2800" dirty="0">
              <a:latin typeface="黑体" panose="02010609060101010101" charset="-122"/>
              <a:cs typeface="黑体" panose="02010609060101010101"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3" name="object 7"/>
          <p:cNvSpPr txBox="1"/>
          <p:nvPr/>
        </p:nvSpPr>
        <p:spPr>
          <a:xfrm>
            <a:off x="3704593" y="2653051"/>
            <a:ext cx="2596515" cy="84836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69315" indent="-857250">
              <a:lnSpc>
                <a:spcPct val="100000"/>
              </a:lnSpc>
              <a:spcBef>
                <a:spcPts val="100"/>
              </a:spcBef>
              <a:buSzPct val="96000"/>
              <a:buFontTx/>
              <a:buAutoNum type="arabicPlain"/>
              <a:tabLst>
                <a:tab pos="869950" algn="l"/>
              </a:tabLst>
            </a:pPr>
            <a:r>
              <a:rPr lang="zh-CN" altLang="en-US" sz="2700" u="heavy" spc="-25">
                <a:solidFill>
                  <a:srgbClr val="FF8119"/>
                </a:solidFill>
                <a:uFill>
                  <a:solidFill>
                    <a:srgbClr val="FF8119"/>
                  </a:solidFill>
                </a:uFill>
                <a:hlinkClick r:id="rId1" action="ppaction://hlinksldjump"/>
              </a:rPr>
              <a:t>简介</a:t>
            </a:r>
            <a:endParaRPr lang="zh-CN" altLang="en-US" sz="2700"/>
          </a:p>
          <a:p>
            <a:pPr marL="869315" indent="-857250">
              <a:lnSpc>
                <a:spcPct val="100000"/>
              </a:lnSpc>
              <a:buSzPct val="96000"/>
              <a:buFontTx/>
              <a:buAutoNum type="arabicPlain"/>
              <a:tabLst>
                <a:tab pos="869950" algn="l"/>
              </a:tabLst>
            </a:pPr>
            <a:r>
              <a:rPr lang="zh-CN" altLang="en-US" sz="2700" u="heavy" spc="-10">
                <a:solidFill>
                  <a:srgbClr val="FF8119"/>
                </a:solidFill>
                <a:uFill>
                  <a:solidFill>
                    <a:srgbClr val="FF8119"/>
                  </a:solidFill>
                </a:uFill>
                <a:hlinkClick r:id="rId2" action="ppaction://hlinksldjump"/>
              </a:rPr>
              <a:t>光源的种类</a:t>
            </a:r>
            <a:endParaRPr lang="zh-CN" altLang="en-US" sz="2700"/>
          </a:p>
        </p:txBody>
      </p:sp>
      <p:sp>
        <p:nvSpPr>
          <p:cNvPr id="4" name="object 8"/>
          <p:cNvSpPr txBox="1"/>
          <p:nvPr/>
        </p:nvSpPr>
        <p:spPr>
          <a:xfrm>
            <a:off x="3704593" y="3476011"/>
            <a:ext cx="3625215" cy="1671320"/>
          </a:xfrm>
          <a:prstGeom prst="rect">
            <a:avLst/>
          </a:prstGeom>
        </p:spPr>
        <p:txBody>
          <a:bodyPr vert="horz" wrap="square" lIns="0" tIns="12700" rIns="0" bIns="0" rtlCol="0">
            <a:spAutoFit/>
          </a:bodyPr>
          <a:lstStyle/>
          <a:p>
            <a:pPr marL="869315" indent="-857250">
              <a:lnSpc>
                <a:spcPct val="100000"/>
              </a:lnSpc>
              <a:spcBef>
                <a:spcPts val="100"/>
              </a:spcBef>
              <a:buSzPct val="96000"/>
              <a:buAutoNum type="arabicPlain" startAt="3"/>
              <a:tabLst>
                <a:tab pos="869950" algn="l"/>
              </a:tabLst>
            </a:pPr>
            <a:r>
              <a:rPr sz="2700" u="heavy" spc="-10" dirty="0">
                <a:solidFill>
                  <a:srgbClr val="FF8119"/>
                </a:solidFill>
                <a:uFill>
                  <a:solidFill>
                    <a:srgbClr val="FF8119"/>
                  </a:solidFill>
                </a:uFill>
                <a:latin typeface="黑体" panose="02010609060101010101" charset="-122"/>
                <a:cs typeface="黑体" panose="02010609060101010101" charset="-122"/>
                <a:hlinkClick r:id="rId3" action="ppaction://hlinksldjump"/>
              </a:rPr>
              <a:t>照明技术基础知识</a:t>
            </a:r>
            <a:endParaRPr sz="2700">
              <a:latin typeface="黑体" panose="02010609060101010101" charset="-122"/>
              <a:cs typeface="黑体" panose="02010609060101010101" charset="-122"/>
            </a:endParaRPr>
          </a:p>
          <a:p>
            <a:pPr marL="870585" indent="-858520">
              <a:lnSpc>
                <a:spcPct val="100000"/>
              </a:lnSpc>
              <a:buSzPct val="96000"/>
              <a:buAutoNum type="arabicPlain" startAt="3"/>
              <a:tabLst>
                <a:tab pos="870585" algn="l"/>
              </a:tabLst>
            </a:pPr>
            <a:r>
              <a:rPr sz="2700" u="heavy" spc="-10" dirty="0">
                <a:solidFill>
                  <a:srgbClr val="FF8119"/>
                </a:solidFill>
                <a:uFill>
                  <a:solidFill>
                    <a:srgbClr val="FF8119"/>
                  </a:solidFill>
                </a:uFill>
                <a:latin typeface="黑体" panose="02010609060101010101" charset="-122"/>
                <a:cs typeface="黑体" panose="02010609060101010101" charset="-122"/>
                <a:hlinkClick r:id="rId4" action="ppaction://hlinksldjump"/>
              </a:rPr>
              <a:t>LED</a:t>
            </a:r>
            <a:r>
              <a:rPr sz="2700" u="heavy" spc="-25" dirty="0">
                <a:solidFill>
                  <a:srgbClr val="FF8119"/>
                </a:solidFill>
                <a:uFill>
                  <a:solidFill>
                    <a:srgbClr val="FF8119"/>
                  </a:solidFill>
                </a:uFill>
                <a:latin typeface="黑体" panose="02010609060101010101" charset="-122"/>
                <a:cs typeface="黑体" panose="02010609060101010101" charset="-122"/>
                <a:hlinkClick r:id="rId4" action="ppaction://hlinksldjump"/>
              </a:rPr>
              <a:t>光源</a:t>
            </a:r>
            <a:endParaRPr sz="2700">
              <a:latin typeface="黑体" panose="02010609060101010101" charset="-122"/>
              <a:cs typeface="黑体" panose="02010609060101010101" charset="-122"/>
            </a:endParaRPr>
          </a:p>
          <a:p>
            <a:pPr marL="869315" indent="-857250">
              <a:lnSpc>
                <a:spcPct val="100000"/>
              </a:lnSpc>
              <a:buSzPct val="96000"/>
              <a:buAutoNum type="arabicPlain" startAt="3"/>
              <a:tabLst>
                <a:tab pos="869950" algn="l"/>
              </a:tabLst>
            </a:pPr>
            <a:r>
              <a:rPr sz="2700" u="heavy" spc="-15" dirty="0">
                <a:solidFill>
                  <a:srgbClr val="FF8119"/>
                </a:solidFill>
                <a:uFill>
                  <a:solidFill>
                    <a:srgbClr val="FF8119"/>
                  </a:solidFill>
                </a:uFill>
                <a:latin typeface="黑体" panose="02010609060101010101" charset="-122"/>
                <a:cs typeface="黑体" panose="02010609060101010101" charset="-122"/>
                <a:hlinkClick r:id="rId5" action="ppaction://hlinksldjump"/>
              </a:rPr>
              <a:t>打光方式</a:t>
            </a:r>
            <a:endParaRPr sz="2700">
              <a:latin typeface="黑体" panose="02010609060101010101" charset="-122"/>
              <a:cs typeface="黑体" panose="02010609060101010101" charset="-122"/>
            </a:endParaRPr>
          </a:p>
          <a:p>
            <a:pPr marL="869315" indent="-857250">
              <a:lnSpc>
                <a:spcPct val="100000"/>
              </a:lnSpc>
              <a:buSzPct val="96000"/>
              <a:buAutoNum type="arabicPlain" startAt="3"/>
              <a:tabLst>
                <a:tab pos="869950" algn="l"/>
              </a:tabLst>
            </a:pPr>
            <a:r>
              <a:rPr sz="2700" u="heavy" spc="-15" dirty="0">
                <a:solidFill>
                  <a:srgbClr val="FF8119"/>
                </a:solidFill>
                <a:uFill>
                  <a:solidFill>
                    <a:srgbClr val="FF8119"/>
                  </a:solidFill>
                </a:uFill>
                <a:latin typeface="黑体" panose="02010609060101010101" charset="-122"/>
                <a:cs typeface="黑体" panose="02010609060101010101" charset="-122"/>
              </a:rPr>
              <a:t>光源选择</a:t>
            </a:r>
            <a:endParaRPr sz="2700">
              <a:latin typeface="黑体" panose="02010609060101010101" charset="-122"/>
              <a:cs typeface="黑体" panose="02010609060101010101" charset="-122"/>
            </a:endParaRPr>
          </a:p>
        </p:txBody>
      </p:sp>
      <p:sp>
        <p:nvSpPr>
          <p:cNvPr id="2" name="文本框 1"/>
          <p:cNvSpPr txBox="1"/>
          <p:nvPr/>
        </p:nvSpPr>
        <p:spPr>
          <a:xfrm>
            <a:off x="3704593" y="1356519"/>
            <a:ext cx="1210588" cy="707886"/>
          </a:xfrm>
          <a:prstGeom prst="rect">
            <a:avLst/>
          </a:prstGeom>
          <a:noFill/>
        </p:spPr>
        <p:txBody>
          <a:bodyPr wrap="none" rtlCol="0">
            <a:spAutoFit/>
          </a:bodyPr>
          <a:lstStyle/>
          <a:p>
            <a:r>
              <a:rPr lang="zh-CN" altLang="en-US" sz="4000" dirty="0"/>
              <a:t>光源</a:t>
            </a:r>
            <a:endParaRPr lang="zh-CN" altLang="en-US" sz="4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6" name="object 7"/>
          <p:cNvSpPr txBox="1"/>
          <p:nvPr/>
        </p:nvSpPr>
        <p:spPr>
          <a:xfrm>
            <a:off x="3063230" y="1695154"/>
            <a:ext cx="18542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2DA2BF"/>
                </a:solidFill>
                <a:latin typeface="黑体" panose="02010609060101010101" charset="-122"/>
                <a:cs typeface="黑体" panose="02010609060101010101" charset="-122"/>
              </a:rPr>
              <a:t>为什么需要光源：</a:t>
            </a:r>
            <a:endParaRPr sz="1800" dirty="0">
              <a:latin typeface="黑体" panose="02010609060101010101" charset="-122"/>
              <a:cs typeface="黑体" panose="02010609060101010101" charset="-122"/>
            </a:endParaRPr>
          </a:p>
        </p:txBody>
      </p:sp>
      <p:sp>
        <p:nvSpPr>
          <p:cNvPr id="7" name="object 8"/>
          <p:cNvSpPr txBox="1"/>
          <p:nvPr/>
        </p:nvSpPr>
        <p:spPr>
          <a:xfrm>
            <a:off x="3206105" y="2623956"/>
            <a:ext cx="2768600" cy="1122680"/>
          </a:xfrm>
          <a:prstGeom prst="rect">
            <a:avLst/>
          </a:prstGeom>
        </p:spPr>
        <p:txBody>
          <a:bodyPr vert="horz" wrap="square" lIns="0" tIns="12700" rIns="0" bIns="0" rtlCol="0">
            <a:spAutoFit/>
          </a:bodyPr>
          <a:lstStyle/>
          <a:p>
            <a:pPr marL="230505" indent="-218440">
              <a:lnSpc>
                <a:spcPct val="100000"/>
              </a:lnSpc>
              <a:spcBef>
                <a:spcPts val="100"/>
              </a:spcBef>
              <a:buFont typeface="Lucida Sans Unicode" panose="020B0602030504020204"/>
              <a:buChar char="•"/>
              <a:tabLst>
                <a:tab pos="231140" algn="l"/>
              </a:tabLst>
            </a:pPr>
            <a:r>
              <a:rPr sz="1800" spc="-25" dirty="0">
                <a:latin typeface="黑体" panose="02010609060101010101" charset="-122"/>
                <a:cs typeface="黑体" panose="02010609060101010101" charset="-122"/>
              </a:rPr>
              <a:t>目的</a:t>
            </a:r>
            <a:endParaRPr sz="1800" dirty="0">
              <a:latin typeface="黑体" panose="02010609060101010101" charset="-122"/>
              <a:cs typeface="黑体" panose="02010609060101010101" charset="-122"/>
            </a:endParaRPr>
          </a:p>
          <a:p>
            <a:pPr marL="448310" lvl="1" indent="-217170">
              <a:lnSpc>
                <a:spcPct val="100000"/>
              </a:lnSpc>
              <a:buFont typeface="Lucida Sans Unicode" panose="020B0602030504020204"/>
              <a:buChar char="•"/>
              <a:tabLst>
                <a:tab pos="448945" algn="l"/>
              </a:tabLst>
            </a:pPr>
            <a:r>
              <a:rPr sz="1800" spc="-5" dirty="0">
                <a:latin typeface="黑体" panose="02010609060101010101" charset="-122"/>
                <a:cs typeface="黑体" panose="02010609060101010101" charset="-122"/>
              </a:rPr>
              <a:t>将被测物体与背景尽量</a:t>
            </a:r>
            <a:endParaRPr sz="1800" dirty="0">
              <a:latin typeface="黑体" panose="02010609060101010101" charset="-122"/>
              <a:cs typeface="黑体" panose="02010609060101010101" charset="-122"/>
            </a:endParaRPr>
          </a:p>
          <a:p>
            <a:pPr marL="12700" marR="5080">
              <a:lnSpc>
                <a:spcPts val="1920"/>
              </a:lnSpc>
              <a:spcBef>
                <a:spcPts val="500"/>
              </a:spcBef>
            </a:pPr>
            <a:r>
              <a:rPr sz="1800" spc="-5" dirty="0">
                <a:latin typeface="黑体" panose="02010609060101010101" charset="-122"/>
                <a:cs typeface="黑体" panose="02010609060101010101" charset="-122"/>
              </a:rPr>
              <a:t>明显分别，获得高品质、高</a:t>
            </a:r>
            <a:r>
              <a:rPr sz="1800" spc="-10" dirty="0">
                <a:latin typeface="黑体" panose="02010609060101010101" charset="-122"/>
                <a:cs typeface="黑体" panose="02010609060101010101" charset="-122"/>
              </a:rPr>
              <a:t>对比度的图像</a:t>
            </a:r>
            <a:endParaRPr sz="1800" dirty="0">
              <a:latin typeface="黑体" panose="02010609060101010101" charset="-122"/>
              <a:cs typeface="黑体" panose="02010609060101010101" charset="-122"/>
            </a:endParaRPr>
          </a:p>
        </p:txBody>
      </p:sp>
      <p:sp>
        <p:nvSpPr>
          <p:cNvPr id="8" name="object 9"/>
          <p:cNvSpPr txBox="1"/>
          <p:nvPr/>
        </p:nvSpPr>
        <p:spPr>
          <a:xfrm>
            <a:off x="3206105" y="3995556"/>
            <a:ext cx="2748915" cy="848360"/>
          </a:xfrm>
          <a:prstGeom prst="rect">
            <a:avLst/>
          </a:prstGeom>
        </p:spPr>
        <p:txBody>
          <a:bodyPr vert="horz" wrap="square" lIns="0" tIns="12700" rIns="0" bIns="0" rtlCol="0">
            <a:spAutoFit/>
          </a:bodyPr>
          <a:lstStyle/>
          <a:p>
            <a:pPr marL="157480" indent="-145415">
              <a:lnSpc>
                <a:spcPct val="100000"/>
              </a:lnSpc>
              <a:spcBef>
                <a:spcPts val="100"/>
              </a:spcBef>
              <a:buSzPct val="94000"/>
              <a:buFont typeface="Lucida Sans Unicode" panose="020B0602030504020204"/>
              <a:buChar char="•"/>
              <a:tabLst>
                <a:tab pos="158115" algn="l"/>
              </a:tabLst>
            </a:pPr>
            <a:r>
              <a:rPr sz="1800" spc="-20" dirty="0">
                <a:latin typeface="黑体" panose="02010609060101010101" charset="-122"/>
                <a:cs typeface="黑体" panose="02010609060101010101" charset="-122"/>
              </a:rPr>
              <a:t>重要性</a:t>
            </a:r>
            <a:endParaRPr sz="1800" dirty="0">
              <a:latin typeface="黑体" panose="02010609060101010101" charset="-122"/>
              <a:cs typeface="黑体" panose="02010609060101010101" charset="-122"/>
            </a:endParaRPr>
          </a:p>
          <a:p>
            <a:pPr marL="12700" marR="5080" lvl="1" indent="292100">
              <a:lnSpc>
                <a:spcPct val="100000"/>
              </a:lnSpc>
              <a:buSzPct val="94000"/>
              <a:buFont typeface="Lucida Sans Unicode" panose="020B0602030504020204"/>
              <a:buChar char="•"/>
              <a:tabLst>
                <a:tab pos="450850" algn="l"/>
              </a:tabLst>
            </a:pPr>
            <a:r>
              <a:rPr sz="1800" spc="-5" dirty="0">
                <a:latin typeface="黑体" panose="02010609060101010101" charset="-122"/>
                <a:cs typeface="黑体" panose="02010609060101010101" charset="-122"/>
              </a:rPr>
              <a:t>直接影响处理精度和速</a:t>
            </a:r>
            <a:r>
              <a:rPr sz="1800" spc="-10" dirty="0">
                <a:latin typeface="黑体" panose="02010609060101010101" charset="-122"/>
                <a:cs typeface="黑体" panose="02010609060101010101" charset="-122"/>
              </a:rPr>
              <a:t>度，甚至系统的成败</a:t>
            </a:r>
            <a:endParaRPr sz="1800" dirty="0">
              <a:latin typeface="黑体" panose="02010609060101010101" charset="-122"/>
              <a:cs typeface="黑体" panose="02010609060101010101" charset="-122"/>
            </a:endParaRPr>
          </a:p>
        </p:txBody>
      </p:sp>
      <p:pic>
        <p:nvPicPr>
          <p:cNvPr id="9" name="object 10"/>
          <p:cNvPicPr/>
          <p:nvPr/>
        </p:nvPicPr>
        <p:blipFill>
          <a:blip r:embed="rId1" cstate="print"/>
          <a:stretch>
            <a:fillRect/>
          </a:stretch>
        </p:blipFill>
        <p:spPr>
          <a:xfrm>
            <a:off x="6701347" y="1330017"/>
            <a:ext cx="1285785" cy="1165514"/>
          </a:xfrm>
          <a:prstGeom prst="rect">
            <a:avLst/>
          </a:prstGeom>
        </p:spPr>
      </p:pic>
      <p:pic>
        <p:nvPicPr>
          <p:cNvPr id="10" name="object 12"/>
          <p:cNvPicPr/>
          <p:nvPr/>
        </p:nvPicPr>
        <p:blipFill>
          <a:blip r:embed="rId2" cstate="print"/>
          <a:stretch>
            <a:fillRect/>
          </a:stretch>
        </p:blipFill>
        <p:spPr>
          <a:xfrm>
            <a:off x="6772848" y="4544641"/>
            <a:ext cx="1237119" cy="928649"/>
          </a:xfrm>
          <a:prstGeom prst="rect">
            <a:avLst/>
          </a:prstGeom>
        </p:spPr>
      </p:pic>
      <p:pic>
        <p:nvPicPr>
          <p:cNvPr id="11" name="object 14"/>
          <p:cNvPicPr/>
          <p:nvPr/>
        </p:nvPicPr>
        <p:blipFill>
          <a:blip r:embed="rId3" cstate="print"/>
          <a:stretch>
            <a:fillRect/>
          </a:stretch>
        </p:blipFill>
        <p:spPr>
          <a:xfrm>
            <a:off x="6702909" y="3045957"/>
            <a:ext cx="1332560" cy="1004881"/>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3" name="object 7"/>
          <p:cNvSpPr txBox="1"/>
          <p:nvPr/>
        </p:nvSpPr>
        <p:spPr>
          <a:xfrm>
            <a:off x="3239399" y="1800148"/>
            <a:ext cx="4535805" cy="3793490"/>
          </a:xfrm>
          <a:prstGeom prst="rect">
            <a:avLst/>
          </a:prstGeom>
        </p:spPr>
        <p:txBody>
          <a:bodyPr vert="horz" wrap="square" lIns="0" tIns="12700" rIns="0" bIns="0" rtlCol="0">
            <a:spAutoFit/>
          </a:bodyPr>
          <a:lstStyle/>
          <a:p>
            <a:pPr marR="2686050" algn="r">
              <a:lnSpc>
                <a:spcPct val="100000"/>
              </a:lnSpc>
              <a:spcBef>
                <a:spcPts val="100"/>
              </a:spcBef>
            </a:pPr>
            <a:r>
              <a:rPr sz="1800" spc="-10" dirty="0">
                <a:solidFill>
                  <a:srgbClr val="2DA2BF"/>
                </a:solidFill>
                <a:latin typeface="黑体" panose="02010609060101010101" charset="-122"/>
                <a:cs typeface="黑体" panose="02010609060101010101" charset="-122"/>
              </a:rPr>
              <a:t>为什么需要光源：</a:t>
            </a:r>
            <a:endParaRPr sz="1800">
              <a:latin typeface="黑体" panose="02010609060101010101" charset="-122"/>
              <a:cs typeface="黑体" panose="02010609060101010101" charset="-122"/>
            </a:endParaRPr>
          </a:p>
          <a:p>
            <a:pPr>
              <a:lnSpc>
                <a:spcPct val="100000"/>
              </a:lnSpc>
            </a:pPr>
            <a:endParaRPr sz="1800">
              <a:latin typeface="黑体" panose="02010609060101010101" charset="-122"/>
              <a:cs typeface="黑体" panose="02010609060101010101" charset="-122"/>
            </a:endParaRPr>
          </a:p>
          <a:p>
            <a:pPr marR="2748280" algn="r">
              <a:lnSpc>
                <a:spcPct val="100000"/>
              </a:lnSpc>
              <a:spcBef>
                <a:spcPts val="1395"/>
              </a:spcBef>
            </a:pPr>
            <a:r>
              <a:rPr sz="1800" spc="-10" dirty="0">
                <a:latin typeface="黑体" panose="02010609060101010101" charset="-122"/>
                <a:cs typeface="黑体" panose="02010609060101010101" charset="-122"/>
              </a:rPr>
              <a:t>光源的作用：</a:t>
            </a:r>
            <a:endParaRPr sz="1800">
              <a:latin typeface="黑体" panose="02010609060101010101" charset="-122"/>
              <a:cs typeface="黑体" panose="02010609060101010101" charset="-122"/>
            </a:endParaRPr>
          </a:p>
          <a:p>
            <a:pPr>
              <a:lnSpc>
                <a:spcPct val="100000"/>
              </a:lnSpc>
              <a:spcBef>
                <a:spcPts val="5"/>
              </a:spcBef>
            </a:pPr>
            <a:endParaRPr sz="2300">
              <a:latin typeface="黑体" panose="02010609060101010101" charset="-122"/>
              <a:cs typeface="黑体" panose="02010609060101010101" charset="-122"/>
            </a:endParaRPr>
          </a:p>
          <a:p>
            <a:pPr marL="1093470">
              <a:lnSpc>
                <a:spcPct val="100000"/>
              </a:lnSpc>
            </a:pPr>
            <a:r>
              <a:rPr sz="1800" spc="-10" dirty="0">
                <a:latin typeface="黑体" panose="02010609060101010101" charset="-122"/>
                <a:cs typeface="黑体" panose="02010609060101010101" charset="-122"/>
              </a:rPr>
              <a:t>照亮目标，提高亮度</a:t>
            </a:r>
            <a:endParaRPr sz="1800">
              <a:latin typeface="黑体" panose="02010609060101010101" charset="-122"/>
              <a:cs typeface="黑体" panose="02010609060101010101" charset="-122"/>
            </a:endParaRPr>
          </a:p>
          <a:p>
            <a:pPr>
              <a:lnSpc>
                <a:spcPct val="100000"/>
              </a:lnSpc>
              <a:spcBef>
                <a:spcPts val="20"/>
              </a:spcBef>
            </a:pPr>
            <a:endParaRPr sz="2300">
              <a:latin typeface="黑体" panose="02010609060101010101" charset="-122"/>
              <a:cs typeface="黑体" panose="02010609060101010101" charset="-122"/>
            </a:endParaRPr>
          </a:p>
          <a:p>
            <a:pPr marL="1093470">
              <a:lnSpc>
                <a:spcPct val="100000"/>
              </a:lnSpc>
            </a:pPr>
            <a:r>
              <a:rPr sz="1800" spc="-5" dirty="0">
                <a:latin typeface="黑体" panose="02010609060101010101" charset="-122"/>
                <a:cs typeface="黑体" panose="02010609060101010101" charset="-122"/>
              </a:rPr>
              <a:t>形成有利于图像处理的效果</a:t>
            </a:r>
            <a:endParaRPr sz="1800">
              <a:latin typeface="黑体" panose="02010609060101010101" charset="-122"/>
              <a:cs typeface="黑体" panose="02010609060101010101" charset="-122"/>
            </a:endParaRPr>
          </a:p>
          <a:p>
            <a:pPr>
              <a:lnSpc>
                <a:spcPct val="100000"/>
              </a:lnSpc>
              <a:spcBef>
                <a:spcPts val="15"/>
              </a:spcBef>
            </a:pPr>
            <a:endParaRPr sz="2300">
              <a:latin typeface="黑体" panose="02010609060101010101" charset="-122"/>
              <a:cs typeface="黑体" panose="02010609060101010101" charset="-122"/>
            </a:endParaRPr>
          </a:p>
          <a:p>
            <a:pPr marL="1093470">
              <a:lnSpc>
                <a:spcPct val="100000"/>
              </a:lnSpc>
            </a:pPr>
            <a:r>
              <a:rPr sz="1800" spc="-5" dirty="0">
                <a:latin typeface="黑体" panose="02010609060101010101" charset="-122"/>
                <a:cs typeface="黑体" panose="02010609060101010101" charset="-122"/>
              </a:rPr>
              <a:t>克服环境光干扰，保证图像稳定性</a:t>
            </a:r>
            <a:endParaRPr sz="1800">
              <a:latin typeface="黑体" panose="02010609060101010101" charset="-122"/>
              <a:cs typeface="黑体" panose="02010609060101010101" charset="-122"/>
            </a:endParaRPr>
          </a:p>
          <a:p>
            <a:pPr>
              <a:lnSpc>
                <a:spcPct val="100000"/>
              </a:lnSpc>
            </a:pPr>
            <a:endParaRPr sz="1800">
              <a:latin typeface="黑体" panose="02010609060101010101" charset="-122"/>
              <a:cs typeface="黑体" panose="02010609060101010101" charset="-122"/>
            </a:endParaRPr>
          </a:p>
          <a:p>
            <a:pPr>
              <a:lnSpc>
                <a:spcPct val="100000"/>
              </a:lnSpc>
              <a:spcBef>
                <a:spcPts val="25"/>
              </a:spcBef>
            </a:pPr>
            <a:endParaRPr sz="1400">
              <a:latin typeface="黑体" panose="02010609060101010101" charset="-122"/>
              <a:cs typeface="黑体" panose="02010609060101010101" charset="-122"/>
            </a:endParaRPr>
          </a:p>
          <a:p>
            <a:pPr marL="226695">
              <a:lnSpc>
                <a:spcPct val="100000"/>
              </a:lnSpc>
            </a:pPr>
            <a:r>
              <a:rPr sz="1800" spc="-5" dirty="0">
                <a:solidFill>
                  <a:srgbClr val="2DA2BF"/>
                </a:solidFill>
                <a:latin typeface="黑体" panose="02010609060101010101" charset="-122"/>
                <a:cs typeface="黑体" panose="02010609060101010101" charset="-122"/>
              </a:rPr>
              <a:t>理想的光源应该是明亮，均匀，稳定的</a:t>
            </a:r>
            <a:endParaRPr sz="1800">
              <a:latin typeface="黑体" panose="02010609060101010101" charset="-122"/>
              <a:cs typeface="黑体" panose="02010609060101010101"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3" name="object 7"/>
          <p:cNvSpPr txBox="1"/>
          <p:nvPr/>
        </p:nvSpPr>
        <p:spPr>
          <a:xfrm>
            <a:off x="2749317" y="1611938"/>
            <a:ext cx="23114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DA2BF"/>
                </a:solidFill>
                <a:latin typeface="黑体" panose="02010609060101010101" charset="-122"/>
                <a:cs typeface="黑体" panose="02010609060101010101" charset="-122"/>
              </a:rPr>
              <a:t>光源基础知识：光谱图</a:t>
            </a:r>
            <a:endParaRPr sz="1800">
              <a:latin typeface="黑体" panose="02010609060101010101" charset="-122"/>
              <a:cs typeface="黑体" panose="02010609060101010101" charset="-122"/>
            </a:endParaRPr>
          </a:p>
        </p:txBody>
      </p:sp>
      <p:sp>
        <p:nvSpPr>
          <p:cNvPr id="4" name="object 8"/>
          <p:cNvSpPr txBox="1"/>
          <p:nvPr/>
        </p:nvSpPr>
        <p:spPr>
          <a:xfrm>
            <a:off x="2963744" y="5142894"/>
            <a:ext cx="5511800" cy="574040"/>
          </a:xfrm>
          <a:prstGeom prst="rect">
            <a:avLst/>
          </a:prstGeom>
        </p:spPr>
        <p:txBody>
          <a:bodyPr vert="horz" wrap="square" lIns="0" tIns="12700" rIns="0" bIns="0" rtlCol="0">
            <a:spAutoFit/>
          </a:bodyPr>
          <a:lstStyle/>
          <a:p>
            <a:pPr marL="12700" marR="5080" indent="457200">
              <a:lnSpc>
                <a:spcPct val="100000"/>
              </a:lnSpc>
              <a:spcBef>
                <a:spcPts val="100"/>
              </a:spcBef>
            </a:pPr>
            <a:r>
              <a:rPr sz="1800" spc="-5" dirty="0">
                <a:latin typeface="黑体" panose="02010609060101010101" charset="-122"/>
                <a:cs typeface="黑体" panose="02010609060101010101" charset="-122"/>
              </a:rPr>
              <a:t>可见光是电磁波谱中人眼可以感知的部分人眼可以</a:t>
            </a:r>
            <a:r>
              <a:rPr sz="1800" dirty="0">
                <a:latin typeface="黑体" panose="02010609060101010101" charset="-122"/>
                <a:cs typeface="黑体" panose="02010609060101010101" charset="-122"/>
              </a:rPr>
              <a:t>感知的电磁波长在380—780</a:t>
            </a:r>
            <a:r>
              <a:rPr sz="1800" spc="-20" dirty="0">
                <a:latin typeface="黑体" panose="02010609060101010101" charset="-122"/>
                <a:cs typeface="黑体" panose="02010609060101010101" charset="-122"/>
              </a:rPr>
              <a:t>纳米。</a:t>
            </a:r>
            <a:endParaRPr sz="1800">
              <a:latin typeface="黑体" panose="02010609060101010101" charset="-122"/>
              <a:cs typeface="黑体" panose="02010609060101010101" charset="-122"/>
            </a:endParaRPr>
          </a:p>
        </p:txBody>
      </p:sp>
      <p:pic>
        <p:nvPicPr>
          <p:cNvPr id="5" name="object 9"/>
          <p:cNvPicPr/>
          <p:nvPr/>
        </p:nvPicPr>
        <p:blipFill>
          <a:blip r:embed="rId1" cstate="print"/>
          <a:stretch>
            <a:fillRect/>
          </a:stretch>
        </p:blipFill>
        <p:spPr>
          <a:xfrm>
            <a:off x="2747569" y="2107397"/>
            <a:ext cx="6696861" cy="264320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graphicFrame>
        <p:nvGraphicFramePr>
          <p:cNvPr id="3" name="object 9"/>
          <p:cNvGraphicFramePr>
            <a:graphicFrameLocks noGrp="1"/>
          </p:cNvGraphicFramePr>
          <p:nvPr/>
        </p:nvGraphicFramePr>
        <p:xfrm>
          <a:off x="2382259" y="2766728"/>
          <a:ext cx="4501515" cy="1927860"/>
        </p:xfrm>
        <a:graphic>
          <a:graphicData uri="http://schemas.openxmlformats.org/drawingml/2006/table">
            <a:tbl>
              <a:tblPr firstRow="1" bandRow="1">
                <a:tableStyleId>{2D5ABB26-0587-4C30-8999-92F81FD0307C}</a:tableStyleId>
              </a:tblPr>
              <a:tblGrid>
                <a:gridCol w="1500505"/>
                <a:gridCol w="1500505"/>
                <a:gridCol w="1500505"/>
              </a:tblGrid>
              <a:tr h="481965">
                <a:tc>
                  <a:txBody>
                    <a:bodyPr/>
                    <a:lstStyle/>
                    <a:p>
                      <a:pPr algn="ctr">
                        <a:lnSpc>
                          <a:spcPct val="100000"/>
                        </a:lnSpc>
                        <a:spcBef>
                          <a:spcPts val="180"/>
                        </a:spcBef>
                      </a:pPr>
                      <a:r>
                        <a:rPr sz="1800" b="1" spc="-10" dirty="0">
                          <a:solidFill>
                            <a:srgbClr val="FFFFFF"/>
                          </a:solidFill>
                          <a:latin typeface="黑体" panose="02010609060101010101" charset="-122"/>
                          <a:cs typeface="黑体" panose="02010609060101010101" charset="-122"/>
                        </a:rPr>
                        <a:t>配合</a:t>
                      </a:r>
                      <a:r>
                        <a:rPr sz="1800" b="1" spc="-50" dirty="0">
                          <a:solidFill>
                            <a:srgbClr val="FFFFFF"/>
                          </a:solidFill>
                          <a:latin typeface="黑体" panose="02010609060101010101" charset="-122"/>
                          <a:cs typeface="黑体" panose="02010609060101010101" charset="-122"/>
                        </a:rPr>
                        <a:t>色</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algn="ctr">
                        <a:lnSpc>
                          <a:spcPct val="100000"/>
                        </a:lnSpc>
                        <a:spcBef>
                          <a:spcPts val="180"/>
                        </a:spcBef>
                      </a:pPr>
                      <a:r>
                        <a:rPr sz="1800" b="1" spc="-10" dirty="0">
                          <a:solidFill>
                            <a:srgbClr val="FFFFFF"/>
                          </a:solidFill>
                          <a:latin typeface="黑体" panose="02010609060101010101" charset="-122"/>
                          <a:cs typeface="黑体" panose="02010609060101010101" charset="-122"/>
                        </a:rPr>
                        <a:t>生成</a:t>
                      </a:r>
                      <a:r>
                        <a:rPr sz="1800" b="1" spc="-50" dirty="0">
                          <a:solidFill>
                            <a:srgbClr val="FFFFFF"/>
                          </a:solidFill>
                          <a:latin typeface="黑体" panose="02010609060101010101" charset="-122"/>
                          <a:cs typeface="黑体" panose="02010609060101010101" charset="-122"/>
                        </a:rPr>
                        <a:t>色</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algn="ctr">
                        <a:lnSpc>
                          <a:spcPct val="100000"/>
                        </a:lnSpc>
                        <a:spcBef>
                          <a:spcPts val="180"/>
                        </a:spcBef>
                      </a:pPr>
                      <a:r>
                        <a:rPr sz="1800" b="1" spc="-10" dirty="0">
                          <a:solidFill>
                            <a:srgbClr val="FFFFFF"/>
                          </a:solidFill>
                          <a:latin typeface="黑体" panose="02010609060101010101" charset="-122"/>
                          <a:cs typeface="黑体" panose="02010609060101010101" charset="-122"/>
                        </a:rPr>
                        <a:t>互补</a:t>
                      </a:r>
                      <a:r>
                        <a:rPr sz="1800" b="1" spc="-50" dirty="0">
                          <a:solidFill>
                            <a:srgbClr val="FFFFFF"/>
                          </a:solidFill>
                          <a:latin typeface="黑体" panose="02010609060101010101" charset="-122"/>
                          <a:cs typeface="黑体" panose="02010609060101010101" charset="-122"/>
                        </a:rPr>
                        <a:t>色</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r>
              <a:tr h="481965">
                <a:tc>
                  <a:txBody>
                    <a:bodyPr/>
                    <a:lstStyle/>
                    <a:p>
                      <a:pPr algn="ctr">
                        <a:lnSpc>
                          <a:spcPct val="100000"/>
                        </a:lnSpc>
                        <a:spcBef>
                          <a:spcPts val="180"/>
                        </a:spcBef>
                      </a:pPr>
                      <a:r>
                        <a:rPr sz="1800" b="1" spc="-10" dirty="0">
                          <a:solidFill>
                            <a:srgbClr val="FF0000"/>
                          </a:solidFill>
                          <a:latin typeface="黑体" panose="02010609060101010101" charset="-122"/>
                          <a:cs typeface="黑体" panose="02010609060101010101" charset="-122"/>
                        </a:rPr>
                        <a:t>红</a:t>
                      </a:r>
                      <a:r>
                        <a:rPr sz="1800" b="1" spc="-10" dirty="0">
                          <a:latin typeface="黑体" panose="02010609060101010101" charset="-122"/>
                          <a:cs typeface="黑体" panose="02010609060101010101" charset="-122"/>
                        </a:rPr>
                        <a:t>＋</a:t>
                      </a:r>
                      <a:r>
                        <a:rPr sz="1800" b="1" spc="-50" dirty="0">
                          <a:solidFill>
                            <a:srgbClr val="00B050"/>
                          </a:solidFill>
                          <a:latin typeface="黑体" panose="02010609060101010101" charset="-122"/>
                          <a:cs typeface="黑体" panose="02010609060101010101" charset="-122"/>
                        </a:rPr>
                        <a:t>绿</a:t>
                      </a:r>
                      <a:endParaRPr sz="1800" dirty="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CCCC"/>
                    </a:solidFill>
                  </a:tcPr>
                </a:tc>
                <a:tc>
                  <a:txBody>
                    <a:bodyPr/>
                    <a:lstStyle/>
                    <a:p>
                      <a:pPr algn="ctr">
                        <a:lnSpc>
                          <a:spcPct val="100000"/>
                        </a:lnSpc>
                        <a:spcBef>
                          <a:spcPts val="180"/>
                        </a:spcBef>
                      </a:pPr>
                      <a:r>
                        <a:rPr sz="1800" b="1" dirty="0">
                          <a:solidFill>
                            <a:srgbClr val="FFFF00"/>
                          </a:solidFill>
                          <a:latin typeface="黑体" panose="02010609060101010101" charset="-122"/>
                          <a:cs typeface="黑体" panose="02010609060101010101" charset="-122"/>
                        </a:rPr>
                        <a:t>黄</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CCCC"/>
                    </a:solidFill>
                  </a:tcPr>
                </a:tc>
                <a:tc>
                  <a:txBody>
                    <a:bodyPr/>
                    <a:lstStyle/>
                    <a:p>
                      <a:pPr algn="ctr">
                        <a:lnSpc>
                          <a:spcPct val="100000"/>
                        </a:lnSpc>
                        <a:spcBef>
                          <a:spcPts val="180"/>
                        </a:spcBef>
                      </a:pPr>
                      <a:r>
                        <a:rPr sz="1800" b="1" dirty="0">
                          <a:solidFill>
                            <a:srgbClr val="0070C0"/>
                          </a:solidFill>
                          <a:latin typeface="黑体" panose="02010609060101010101" charset="-122"/>
                          <a:cs typeface="黑体" panose="02010609060101010101" charset="-122"/>
                        </a:rPr>
                        <a:t>蓝</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CCCC"/>
                    </a:solidFill>
                  </a:tcPr>
                </a:tc>
              </a:tr>
              <a:tr h="481965">
                <a:tc>
                  <a:txBody>
                    <a:bodyPr/>
                    <a:lstStyle/>
                    <a:p>
                      <a:pPr algn="ctr">
                        <a:lnSpc>
                          <a:spcPct val="100000"/>
                        </a:lnSpc>
                        <a:spcBef>
                          <a:spcPts val="180"/>
                        </a:spcBef>
                      </a:pPr>
                      <a:r>
                        <a:rPr sz="1800" b="1" spc="-10" dirty="0">
                          <a:solidFill>
                            <a:srgbClr val="FF0000"/>
                          </a:solidFill>
                          <a:latin typeface="黑体" panose="02010609060101010101" charset="-122"/>
                          <a:cs typeface="黑体" panose="02010609060101010101" charset="-122"/>
                        </a:rPr>
                        <a:t>红</a:t>
                      </a:r>
                      <a:r>
                        <a:rPr sz="1800" b="1" spc="-10" dirty="0">
                          <a:latin typeface="黑体" panose="02010609060101010101" charset="-122"/>
                          <a:cs typeface="黑体" panose="02010609060101010101" charset="-122"/>
                        </a:rPr>
                        <a:t>＋</a:t>
                      </a:r>
                      <a:r>
                        <a:rPr sz="1800" b="1" spc="-50" dirty="0">
                          <a:solidFill>
                            <a:srgbClr val="0070C0"/>
                          </a:solidFill>
                          <a:latin typeface="黑体" panose="02010609060101010101" charset="-122"/>
                          <a:cs typeface="黑体" panose="02010609060101010101" charset="-122"/>
                        </a:rPr>
                        <a:t>蓝</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8E8"/>
                    </a:solidFill>
                  </a:tcPr>
                </a:tc>
                <a:tc>
                  <a:txBody>
                    <a:bodyPr/>
                    <a:lstStyle/>
                    <a:p>
                      <a:pPr algn="ctr">
                        <a:lnSpc>
                          <a:spcPct val="100000"/>
                        </a:lnSpc>
                        <a:spcBef>
                          <a:spcPts val="180"/>
                        </a:spcBef>
                      </a:pPr>
                      <a:r>
                        <a:rPr sz="1800" b="1" dirty="0">
                          <a:solidFill>
                            <a:srgbClr val="7030A0"/>
                          </a:solidFill>
                          <a:latin typeface="黑体" panose="02010609060101010101" charset="-122"/>
                          <a:cs typeface="黑体" panose="02010609060101010101" charset="-122"/>
                        </a:rPr>
                        <a:t>紫</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8E8"/>
                    </a:solidFill>
                  </a:tcPr>
                </a:tc>
                <a:tc>
                  <a:txBody>
                    <a:bodyPr/>
                    <a:lstStyle/>
                    <a:p>
                      <a:pPr algn="ctr">
                        <a:lnSpc>
                          <a:spcPct val="100000"/>
                        </a:lnSpc>
                        <a:spcBef>
                          <a:spcPts val="180"/>
                        </a:spcBef>
                      </a:pPr>
                      <a:r>
                        <a:rPr sz="1800" b="1" dirty="0">
                          <a:solidFill>
                            <a:srgbClr val="00B050"/>
                          </a:solidFill>
                          <a:latin typeface="黑体" panose="02010609060101010101" charset="-122"/>
                          <a:cs typeface="黑体" panose="02010609060101010101" charset="-122"/>
                        </a:rPr>
                        <a:t>绿</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8E8"/>
                    </a:solidFill>
                  </a:tcPr>
                </a:tc>
              </a:tr>
              <a:tr h="481965">
                <a:tc>
                  <a:txBody>
                    <a:bodyPr/>
                    <a:lstStyle/>
                    <a:p>
                      <a:pPr algn="ctr">
                        <a:lnSpc>
                          <a:spcPct val="100000"/>
                        </a:lnSpc>
                        <a:spcBef>
                          <a:spcPts val="180"/>
                        </a:spcBef>
                      </a:pPr>
                      <a:r>
                        <a:rPr sz="1800" b="1" spc="-10" dirty="0">
                          <a:solidFill>
                            <a:srgbClr val="00B050"/>
                          </a:solidFill>
                          <a:latin typeface="黑体" panose="02010609060101010101" charset="-122"/>
                          <a:cs typeface="黑体" panose="02010609060101010101" charset="-122"/>
                        </a:rPr>
                        <a:t>绿</a:t>
                      </a:r>
                      <a:r>
                        <a:rPr sz="1800" b="1" spc="-10" dirty="0">
                          <a:latin typeface="黑体" panose="02010609060101010101" charset="-122"/>
                          <a:cs typeface="黑体" panose="02010609060101010101" charset="-122"/>
                        </a:rPr>
                        <a:t>＋</a:t>
                      </a:r>
                      <a:r>
                        <a:rPr sz="1800" b="1" spc="-50" dirty="0">
                          <a:solidFill>
                            <a:srgbClr val="0070C0"/>
                          </a:solidFill>
                          <a:latin typeface="黑体" panose="02010609060101010101" charset="-122"/>
                          <a:cs typeface="黑体" panose="02010609060101010101" charset="-122"/>
                        </a:rPr>
                        <a:t>蓝</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CCCC"/>
                    </a:solidFill>
                  </a:tcPr>
                </a:tc>
                <a:tc>
                  <a:txBody>
                    <a:bodyPr/>
                    <a:lstStyle/>
                    <a:p>
                      <a:pPr algn="ctr">
                        <a:lnSpc>
                          <a:spcPct val="100000"/>
                        </a:lnSpc>
                        <a:spcBef>
                          <a:spcPts val="180"/>
                        </a:spcBef>
                      </a:pPr>
                      <a:r>
                        <a:rPr sz="1800" b="1" dirty="0">
                          <a:solidFill>
                            <a:srgbClr val="92D050"/>
                          </a:solidFill>
                          <a:latin typeface="黑体" panose="02010609060101010101" charset="-122"/>
                          <a:cs typeface="黑体" panose="02010609060101010101" charset="-122"/>
                        </a:rPr>
                        <a:t>青</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CCCC"/>
                    </a:solidFill>
                  </a:tcPr>
                </a:tc>
                <a:tc>
                  <a:txBody>
                    <a:bodyPr/>
                    <a:lstStyle/>
                    <a:p>
                      <a:pPr algn="ctr">
                        <a:lnSpc>
                          <a:spcPct val="100000"/>
                        </a:lnSpc>
                        <a:spcBef>
                          <a:spcPts val="180"/>
                        </a:spcBef>
                      </a:pPr>
                      <a:r>
                        <a:rPr sz="1800" b="1" dirty="0">
                          <a:solidFill>
                            <a:srgbClr val="FF0000"/>
                          </a:solidFill>
                          <a:latin typeface="黑体" panose="02010609060101010101" charset="-122"/>
                          <a:cs typeface="黑体" panose="02010609060101010101" charset="-122"/>
                        </a:rPr>
                        <a:t>红</a:t>
                      </a:r>
                      <a:endParaRPr sz="1800" dirty="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CCCC"/>
                    </a:solidFill>
                  </a:tcPr>
                </a:tc>
              </a:tr>
            </a:tbl>
          </a:graphicData>
        </a:graphic>
      </p:graphicFrame>
      <p:pic>
        <p:nvPicPr>
          <p:cNvPr id="4" name="object 10"/>
          <p:cNvPicPr/>
          <p:nvPr/>
        </p:nvPicPr>
        <p:blipFill>
          <a:blip r:embed="rId1" cstate="print"/>
          <a:stretch>
            <a:fillRect/>
          </a:stretch>
        </p:blipFill>
        <p:spPr>
          <a:xfrm>
            <a:off x="7679783" y="2849279"/>
            <a:ext cx="1819262" cy="1743068"/>
          </a:xfrm>
          <a:prstGeom prst="rect">
            <a:avLst/>
          </a:prstGeom>
        </p:spPr>
      </p:pic>
      <p:sp>
        <p:nvSpPr>
          <p:cNvPr id="5" name="object 12"/>
          <p:cNvSpPr txBox="1"/>
          <p:nvPr/>
        </p:nvSpPr>
        <p:spPr>
          <a:xfrm>
            <a:off x="2610224" y="1854544"/>
            <a:ext cx="32258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2DA2BF"/>
                </a:solidFill>
                <a:latin typeface="黑体" panose="02010609060101010101" charset="-122"/>
                <a:cs typeface="黑体" panose="02010609060101010101" charset="-122"/>
              </a:rPr>
              <a:t>光源基础知识：颜色合成及互补</a:t>
            </a:r>
            <a:endParaRPr sz="1800">
              <a:latin typeface="黑体" panose="02010609060101010101" charset="-122"/>
              <a:cs typeface="黑体" panose="02010609060101010101"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3" name="object 10"/>
          <p:cNvSpPr txBox="1"/>
          <p:nvPr/>
        </p:nvSpPr>
        <p:spPr>
          <a:xfrm>
            <a:off x="3659374" y="1937939"/>
            <a:ext cx="1461135" cy="878840"/>
          </a:xfrm>
          <a:prstGeom prst="rect">
            <a:avLst/>
          </a:prstGeom>
        </p:spPr>
        <p:txBody>
          <a:bodyPr vert="horz" wrap="square" lIns="0" tIns="43180" rIns="0" bIns="0" rtlCol="0">
            <a:spAutoFit/>
          </a:bodyPr>
          <a:lstStyle/>
          <a:p>
            <a:pPr marL="12700" indent="292100">
              <a:lnSpc>
                <a:spcPct val="100000"/>
              </a:lnSpc>
              <a:spcBef>
                <a:spcPts val="340"/>
              </a:spcBef>
            </a:pPr>
            <a:r>
              <a:rPr sz="1800" spc="-10" dirty="0">
                <a:latin typeface="黑体" panose="02010609060101010101" charset="-122"/>
                <a:cs typeface="黑体" panose="02010609060101010101" charset="-122"/>
              </a:rPr>
              <a:t>视觉系统使</a:t>
            </a:r>
            <a:endParaRPr sz="1800" dirty="0">
              <a:latin typeface="黑体" panose="02010609060101010101" charset="-122"/>
              <a:cs typeface="黑体" panose="02010609060101010101" charset="-122"/>
            </a:endParaRPr>
          </a:p>
          <a:p>
            <a:pPr marL="12700" marR="68580">
              <a:lnSpc>
                <a:spcPts val="1920"/>
              </a:lnSpc>
              <a:spcBef>
                <a:spcPts val="500"/>
              </a:spcBef>
            </a:pPr>
            <a:r>
              <a:rPr sz="1800" spc="-10" dirty="0">
                <a:latin typeface="黑体" panose="02010609060101010101" charset="-122"/>
                <a:cs typeface="黑体" panose="02010609060101010101" charset="-122"/>
              </a:rPr>
              <a:t>用的光源主要</a:t>
            </a:r>
            <a:r>
              <a:rPr sz="1800" spc="-20" dirty="0">
                <a:latin typeface="黑体" panose="02010609060101010101" charset="-122"/>
                <a:cs typeface="黑体" panose="02010609060101010101" charset="-122"/>
              </a:rPr>
              <a:t>有三种</a:t>
            </a:r>
            <a:endParaRPr sz="1800" dirty="0">
              <a:latin typeface="黑体" panose="02010609060101010101" charset="-122"/>
              <a:cs typeface="黑体" panose="02010609060101010101" charset="-122"/>
            </a:endParaRPr>
          </a:p>
        </p:txBody>
      </p:sp>
      <p:sp>
        <p:nvSpPr>
          <p:cNvPr id="4" name="object 11"/>
          <p:cNvSpPr txBox="1"/>
          <p:nvPr/>
        </p:nvSpPr>
        <p:spPr>
          <a:xfrm>
            <a:off x="3805679" y="3065624"/>
            <a:ext cx="1386840" cy="299720"/>
          </a:xfrm>
          <a:prstGeom prst="rect">
            <a:avLst/>
          </a:prstGeom>
        </p:spPr>
        <p:txBody>
          <a:bodyPr vert="horz" wrap="square" lIns="0" tIns="12700" rIns="0" bIns="0" rtlCol="0">
            <a:spAutoFit/>
          </a:bodyPr>
          <a:lstStyle/>
          <a:p>
            <a:pPr marL="230505" indent="-218440">
              <a:lnSpc>
                <a:spcPct val="100000"/>
              </a:lnSpc>
              <a:spcBef>
                <a:spcPts val="100"/>
              </a:spcBef>
              <a:buFont typeface="Lucida Sans Unicode" panose="020B0602030504020204"/>
              <a:buChar char="•"/>
              <a:tabLst>
                <a:tab pos="231140" algn="l"/>
              </a:tabLst>
            </a:pPr>
            <a:r>
              <a:rPr sz="1800" spc="-10" dirty="0">
                <a:latin typeface="黑体" panose="02010609060101010101" charset="-122"/>
                <a:cs typeface="黑体" panose="02010609060101010101" charset="-122"/>
              </a:rPr>
              <a:t>高频荧光灯</a:t>
            </a:r>
            <a:endParaRPr sz="1800" dirty="0">
              <a:latin typeface="黑体" panose="02010609060101010101" charset="-122"/>
              <a:cs typeface="黑体" panose="02010609060101010101" charset="-122"/>
            </a:endParaRPr>
          </a:p>
        </p:txBody>
      </p:sp>
      <p:sp>
        <p:nvSpPr>
          <p:cNvPr id="5" name="object 12"/>
          <p:cNvSpPr txBox="1"/>
          <p:nvPr/>
        </p:nvSpPr>
        <p:spPr>
          <a:xfrm>
            <a:off x="3659374" y="3614264"/>
            <a:ext cx="1532890" cy="1122680"/>
          </a:xfrm>
          <a:prstGeom prst="rect">
            <a:avLst/>
          </a:prstGeom>
        </p:spPr>
        <p:txBody>
          <a:bodyPr vert="horz" wrap="square" lIns="0" tIns="12700" rIns="0" bIns="0" rtlCol="0">
            <a:spAutoFit/>
          </a:bodyPr>
          <a:lstStyle/>
          <a:p>
            <a:pPr marL="376555" indent="-218440">
              <a:lnSpc>
                <a:spcPct val="100000"/>
              </a:lnSpc>
              <a:spcBef>
                <a:spcPts val="100"/>
              </a:spcBef>
              <a:buFont typeface="Lucida Sans Unicode" panose="020B0602030504020204"/>
              <a:buChar char="•"/>
              <a:tabLst>
                <a:tab pos="377190" algn="l"/>
              </a:tabLst>
            </a:pPr>
            <a:r>
              <a:rPr sz="1800" spc="-10" dirty="0">
                <a:latin typeface="黑体" panose="02010609060101010101" charset="-122"/>
                <a:cs typeface="黑体" panose="02010609060101010101" charset="-122"/>
              </a:rPr>
              <a:t>光纤卤素灯</a:t>
            </a:r>
            <a:endParaRPr sz="1800">
              <a:latin typeface="黑体" panose="02010609060101010101" charset="-122"/>
              <a:cs typeface="黑体" panose="02010609060101010101" charset="-122"/>
            </a:endParaRPr>
          </a:p>
          <a:p>
            <a:pPr>
              <a:lnSpc>
                <a:spcPct val="100000"/>
              </a:lnSpc>
              <a:spcBef>
                <a:spcPts val="45"/>
              </a:spcBef>
              <a:buFont typeface="Lucida Sans Unicode" panose="020B0602030504020204"/>
              <a:buChar char="•"/>
            </a:pPr>
            <a:endParaRPr sz="1650">
              <a:latin typeface="黑体" panose="02010609060101010101" charset="-122"/>
              <a:cs typeface="黑体" panose="02010609060101010101" charset="-122"/>
            </a:endParaRPr>
          </a:p>
          <a:p>
            <a:pPr marL="12700" marR="45720" indent="146050">
              <a:lnSpc>
                <a:spcPct val="100000"/>
              </a:lnSpc>
              <a:buChar char="•"/>
              <a:tabLst>
                <a:tab pos="377190" algn="l"/>
              </a:tabLst>
            </a:pPr>
            <a:r>
              <a:rPr sz="1800" spc="-10" dirty="0">
                <a:latin typeface="Lucida Sans Unicode" panose="020B0602030504020204"/>
                <a:cs typeface="Lucida Sans Unicode" panose="020B0602030504020204"/>
              </a:rPr>
              <a:t>LED</a:t>
            </a:r>
            <a:r>
              <a:rPr sz="1800" spc="-10" dirty="0">
                <a:latin typeface="黑体" panose="02010609060101010101" charset="-122"/>
                <a:cs typeface="黑体" panose="02010609060101010101" charset="-122"/>
              </a:rPr>
              <a:t>（</a:t>
            </a:r>
            <a:r>
              <a:rPr sz="1800" spc="-25" dirty="0">
                <a:latin typeface="黑体" panose="02010609060101010101" charset="-122"/>
                <a:cs typeface="黑体" panose="02010609060101010101" charset="-122"/>
              </a:rPr>
              <a:t>发光</a:t>
            </a:r>
            <a:r>
              <a:rPr sz="1800" dirty="0">
                <a:latin typeface="黑体" panose="02010609060101010101" charset="-122"/>
                <a:cs typeface="黑体" panose="02010609060101010101" charset="-122"/>
              </a:rPr>
              <a:t>二极管）</a:t>
            </a:r>
            <a:r>
              <a:rPr sz="1800" spc="-25" dirty="0">
                <a:latin typeface="黑体" panose="02010609060101010101" charset="-122"/>
                <a:cs typeface="黑体" panose="02010609060101010101" charset="-122"/>
              </a:rPr>
              <a:t>光源</a:t>
            </a:r>
            <a:endParaRPr sz="1800">
              <a:latin typeface="黑体" panose="02010609060101010101" charset="-122"/>
              <a:cs typeface="黑体" panose="02010609060101010101" charset="-122"/>
            </a:endParaRPr>
          </a:p>
        </p:txBody>
      </p:sp>
      <p:pic>
        <p:nvPicPr>
          <p:cNvPr id="6" name="object 13"/>
          <p:cNvPicPr/>
          <p:nvPr/>
        </p:nvPicPr>
        <p:blipFill>
          <a:blip r:embed="rId1" cstate="print"/>
          <a:stretch>
            <a:fillRect/>
          </a:stretch>
        </p:blipFill>
        <p:spPr>
          <a:xfrm>
            <a:off x="6225914" y="4460615"/>
            <a:ext cx="1357244" cy="1092579"/>
          </a:xfrm>
          <a:prstGeom prst="rect">
            <a:avLst/>
          </a:prstGeom>
        </p:spPr>
      </p:pic>
      <p:pic>
        <p:nvPicPr>
          <p:cNvPr id="7" name="object 14"/>
          <p:cNvPicPr/>
          <p:nvPr/>
        </p:nvPicPr>
        <p:blipFill>
          <a:blip r:embed="rId2" cstate="print"/>
          <a:stretch>
            <a:fillRect/>
          </a:stretch>
        </p:blipFill>
        <p:spPr>
          <a:xfrm>
            <a:off x="6160685" y="2049638"/>
            <a:ext cx="1372161" cy="463829"/>
          </a:xfrm>
          <a:prstGeom prst="rect">
            <a:avLst/>
          </a:prstGeom>
        </p:spPr>
      </p:pic>
      <p:pic>
        <p:nvPicPr>
          <p:cNvPr id="8" name="object 15"/>
          <p:cNvPicPr/>
          <p:nvPr/>
        </p:nvPicPr>
        <p:blipFill>
          <a:blip r:embed="rId3" cstate="print"/>
          <a:stretch>
            <a:fillRect/>
          </a:stretch>
        </p:blipFill>
        <p:spPr>
          <a:xfrm>
            <a:off x="6225990" y="2960395"/>
            <a:ext cx="1357247" cy="1289397"/>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3" name="object 10"/>
          <p:cNvSpPr txBox="1"/>
          <p:nvPr/>
        </p:nvSpPr>
        <p:spPr>
          <a:xfrm>
            <a:off x="3005298" y="1792548"/>
            <a:ext cx="2519045" cy="2219960"/>
          </a:xfrm>
          <a:prstGeom prst="rect">
            <a:avLst/>
          </a:prstGeom>
        </p:spPr>
        <p:txBody>
          <a:bodyPr vert="horz" wrap="square" lIns="0" tIns="12700" rIns="0" bIns="0" rtlCol="0">
            <a:spAutoFit/>
          </a:bodyPr>
          <a:lstStyle/>
          <a:p>
            <a:pPr marL="230505" indent="-218440">
              <a:lnSpc>
                <a:spcPct val="100000"/>
              </a:lnSpc>
              <a:spcBef>
                <a:spcPts val="100"/>
              </a:spcBef>
              <a:buFont typeface="Lucida Sans Unicode" panose="020B0602030504020204"/>
              <a:buChar char="•"/>
              <a:tabLst>
                <a:tab pos="231140" algn="l"/>
              </a:tabLst>
            </a:pPr>
            <a:r>
              <a:rPr sz="1800" spc="-10" dirty="0">
                <a:solidFill>
                  <a:srgbClr val="2DA2BF"/>
                </a:solidFill>
                <a:latin typeface="黑体" panose="02010609060101010101" charset="-122"/>
                <a:cs typeface="黑体" panose="02010609060101010101" charset="-122"/>
              </a:rPr>
              <a:t>高频荧光灯</a:t>
            </a:r>
            <a:endParaRPr sz="1800" dirty="0">
              <a:latin typeface="黑体" panose="02010609060101010101" charset="-122"/>
              <a:cs typeface="黑体" panose="02010609060101010101" charset="-122"/>
            </a:endParaRPr>
          </a:p>
          <a:p>
            <a:pPr>
              <a:lnSpc>
                <a:spcPct val="100000"/>
              </a:lnSpc>
              <a:spcBef>
                <a:spcPts val="45"/>
              </a:spcBef>
              <a:buClr>
                <a:srgbClr val="2DA2BF"/>
              </a:buClr>
              <a:buFont typeface="Lucida Sans Unicode" panose="020B0602030504020204"/>
              <a:buChar char="•"/>
            </a:pPr>
            <a:endParaRPr sz="1650" dirty="0">
              <a:latin typeface="黑体" panose="02010609060101010101" charset="-122"/>
              <a:cs typeface="黑体" panose="02010609060101010101" charset="-122"/>
            </a:endParaRPr>
          </a:p>
          <a:p>
            <a:pPr marL="448310" lvl="1" indent="-217170">
              <a:lnSpc>
                <a:spcPct val="100000"/>
              </a:lnSpc>
              <a:buFont typeface="Lucida Sans Unicode" panose="020B0602030504020204"/>
              <a:buChar char="•"/>
              <a:tabLst>
                <a:tab pos="448945" algn="l"/>
              </a:tabLst>
            </a:pPr>
            <a:r>
              <a:rPr sz="1800" dirty="0">
                <a:latin typeface="黑体" panose="02010609060101010101" charset="-122"/>
                <a:cs typeface="黑体" panose="02010609060101010101" charset="-122"/>
              </a:rPr>
              <a:t>使用寿命约</a:t>
            </a:r>
            <a:r>
              <a:rPr sz="1800" spc="-10" dirty="0">
                <a:latin typeface="Lucida Sans Unicode" panose="020B0602030504020204"/>
                <a:cs typeface="Lucida Sans Unicode" panose="020B0602030504020204"/>
              </a:rPr>
              <a:t>1500</a:t>
            </a:r>
            <a:r>
              <a:rPr sz="1800" spc="-10" dirty="0">
                <a:latin typeface="黑体" panose="02010609060101010101" charset="-122"/>
                <a:cs typeface="黑体" panose="02010609060101010101" charset="-122"/>
              </a:rPr>
              <a:t>－</a:t>
            </a:r>
            <a:endParaRPr sz="1800" dirty="0">
              <a:latin typeface="黑体" panose="02010609060101010101" charset="-122"/>
              <a:cs typeface="黑体" panose="02010609060101010101" charset="-122"/>
            </a:endParaRPr>
          </a:p>
          <a:p>
            <a:pPr marL="12700">
              <a:lnSpc>
                <a:spcPct val="100000"/>
              </a:lnSpc>
            </a:pPr>
            <a:r>
              <a:rPr sz="1800" dirty="0">
                <a:latin typeface="Lucida Sans Unicode" panose="020B0602030504020204"/>
                <a:cs typeface="Lucida Sans Unicode" panose="020B0602030504020204"/>
              </a:rPr>
              <a:t>3000</a:t>
            </a:r>
            <a:r>
              <a:rPr sz="1800" spc="-25" dirty="0">
                <a:latin typeface="黑体" panose="02010609060101010101" charset="-122"/>
                <a:cs typeface="黑体" panose="02010609060101010101" charset="-122"/>
              </a:rPr>
              <a:t>小时</a:t>
            </a:r>
            <a:endParaRPr sz="1800" dirty="0">
              <a:latin typeface="黑体" panose="02010609060101010101" charset="-122"/>
              <a:cs typeface="黑体" panose="02010609060101010101" charset="-122"/>
            </a:endParaRPr>
          </a:p>
          <a:p>
            <a:pPr marL="12700" marR="233680" lvl="1" indent="219075">
              <a:lnSpc>
                <a:spcPct val="100000"/>
              </a:lnSpc>
              <a:buFont typeface="Lucida Sans Unicode" panose="020B0602030504020204"/>
              <a:buChar char="•"/>
              <a:tabLst>
                <a:tab pos="448945" algn="l"/>
              </a:tabLst>
            </a:pPr>
            <a:r>
              <a:rPr sz="1800" spc="-10" dirty="0">
                <a:latin typeface="黑体" panose="02010609060101010101" charset="-122"/>
                <a:cs typeface="黑体" panose="02010609060101010101" charset="-122"/>
              </a:rPr>
              <a:t>优点：扩散性好、适合大面积均匀照射</a:t>
            </a:r>
            <a:endParaRPr sz="1800" dirty="0">
              <a:latin typeface="黑体" panose="02010609060101010101" charset="-122"/>
              <a:cs typeface="黑体" panose="02010609060101010101" charset="-122"/>
            </a:endParaRPr>
          </a:p>
          <a:p>
            <a:pPr marL="12700" marR="5080" lvl="1" indent="217805">
              <a:lnSpc>
                <a:spcPct val="100000"/>
              </a:lnSpc>
              <a:buFont typeface="Lucida Sans Unicode" panose="020B0602030504020204"/>
              <a:buChar char="•"/>
              <a:tabLst>
                <a:tab pos="447040" algn="l"/>
              </a:tabLst>
            </a:pPr>
            <a:r>
              <a:rPr sz="1800" spc="-10" dirty="0">
                <a:latin typeface="黑体" panose="02010609060101010101" charset="-122"/>
                <a:cs typeface="黑体" panose="02010609060101010101" charset="-122"/>
              </a:rPr>
              <a:t>缺点：响应速度慢，</a:t>
            </a:r>
            <a:r>
              <a:rPr sz="1800" spc="-15" dirty="0">
                <a:latin typeface="黑体" panose="02010609060101010101" charset="-122"/>
                <a:cs typeface="黑体" panose="02010609060101010101" charset="-122"/>
              </a:rPr>
              <a:t>亮度较暗</a:t>
            </a:r>
            <a:endParaRPr sz="1800" dirty="0">
              <a:latin typeface="黑体" panose="02010609060101010101" charset="-122"/>
              <a:cs typeface="黑体" panose="02010609060101010101" charset="-122"/>
            </a:endParaRPr>
          </a:p>
        </p:txBody>
      </p:sp>
      <p:pic>
        <p:nvPicPr>
          <p:cNvPr id="4" name="object 11"/>
          <p:cNvPicPr/>
          <p:nvPr/>
        </p:nvPicPr>
        <p:blipFill>
          <a:blip r:embed="rId1" cstate="print"/>
          <a:stretch>
            <a:fillRect/>
          </a:stretch>
        </p:blipFill>
        <p:spPr>
          <a:xfrm>
            <a:off x="6654906" y="1644513"/>
            <a:ext cx="2420319" cy="2220293"/>
          </a:xfrm>
          <a:prstGeom prst="rect">
            <a:avLst/>
          </a:prstGeom>
        </p:spPr>
      </p:pic>
      <p:pic>
        <p:nvPicPr>
          <p:cNvPr id="5" name="object 12"/>
          <p:cNvPicPr/>
          <p:nvPr/>
        </p:nvPicPr>
        <p:blipFill>
          <a:blip r:embed="rId2" cstate="print"/>
          <a:stretch>
            <a:fillRect/>
          </a:stretch>
        </p:blipFill>
        <p:spPr>
          <a:xfrm>
            <a:off x="3716644" y="4501301"/>
            <a:ext cx="2176838" cy="1357322"/>
          </a:xfrm>
          <a:prstGeom prst="rect">
            <a:avLst/>
          </a:prstGeom>
        </p:spPr>
      </p:pic>
      <p:pic>
        <p:nvPicPr>
          <p:cNvPr id="6" name="object 13"/>
          <p:cNvPicPr/>
          <p:nvPr/>
        </p:nvPicPr>
        <p:blipFill>
          <a:blip r:embed="rId3" cstate="print"/>
          <a:stretch>
            <a:fillRect/>
          </a:stretch>
        </p:blipFill>
        <p:spPr>
          <a:xfrm>
            <a:off x="6288065" y="4143772"/>
            <a:ext cx="2000263" cy="1247216"/>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3" name="object 10"/>
          <p:cNvSpPr txBox="1"/>
          <p:nvPr/>
        </p:nvSpPr>
        <p:spPr>
          <a:xfrm>
            <a:off x="2795836" y="1846946"/>
            <a:ext cx="2519045" cy="2219960"/>
          </a:xfrm>
          <a:prstGeom prst="rect">
            <a:avLst/>
          </a:prstGeom>
        </p:spPr>
        <p:txBody>
          <a:bodyPr vert="horz" wrap="square" lIns="0" tIns="12700" rIns="0" bIns="0" rtlCol="0">
            <a:spAutoFit/>
          </a:bodyPr>
          <a:lstStyle/>
          <a:p>
            <a:pPr marL="230505" indent="-218440">
              <a:lnSpc>
                <a:spcPct val="100000"/>
              </a:lnSpc>
              <a:spcBef>
                <a:spcPts val="100"/>
              </a:spcBef>
              <a:buFont typeface="Lucida Sans Unicode" panose="020B0602030504020204"/>
              <a:buChar char="•"/>
              <a:tabLst>
                <a:tab pos="231140" algn="l"/>
              </a:tabLst>
            </a:pPr>
            <a:r>
              <a:rPr sz="1800" spc="-10" dirty="0">
                <a:solidFill>
                  <a:srgbClr val="2DA2BF"/>
                </a:solidFill>
                <a:latin typeface="黑体" panose="02010609060101010101" charset="-122"/>
                <a:cs typeface="黑体" panose="02010609060101010101" charset="-122"/>
              </a:rPr>
              <a:t>光纤卤素灯</a:t>
            </a:r>
            <a:endParaRPr sz="1800" dirty="0">
              <a:latin typeface="黑体" panose="02010609060101010101" charset="-122"/>
              <a:cs typeface="黑体" panose="02010609060101010101" charset="-122"/>
            </a:endParaRPr>
          </a:p>
          <a:p>
            <a:pPr>
              <a:lnSpc>
                <a:spcPct val="100000"/>
              </a:lnSpc>
              <a:spcBef>
                <a:spcPts val="45"/>
              </a:spcBef>
              <a:buClr>
                <a:srgbClr val="2DA2BF"/>
              </a:buClr>
              <a:buFont typeface="Lucida Sans Unicode" panose="020B0602030504020204"/>
              <a:buChar char="•"/>
            </a:pPr>
            <a:endParaRPr sz="1650" dirty="0">
              <a:latin typeface="黑体" panose="02010609060101010101" charset="-122"/>
              <a:cs typeface="黑体" panose="02010609060101010101" charset="-122"/>
            </a:endParaRPr>
          </a:p>
          <a:p>
            <a:pPr marL="12700" marR="340360" lvl="1" indent="219075">
              <a:lnSpc>
                <a:spcPct val="100000"/>
              </a:lnSpc>
              <a:buFont typeface="Lucida Sans Unicode" panose="020B0602030504020204"/>
              <a:buChar char="•"/>
              <a:tabLst>
                <a:tab pos="448945" algn="l"/>
              </a:tabLst>
            </a:pPr>
            <a:r>
              <a:rPr sz="1800" dirty="0">
                <a:latin typeface="黑体" panose="02010609060101010101" charset="-122"/>
                <a:cs typeface="黑体" panose="02010609060101010101" charset="-122"/>
              </a:rPr>
              <a:t>使用寿命约</a:t>
            </a:r>
            <a:r>
              <a:rPr sz="1800" spc="-20" dirty="0">
                <a:latin typeface="Lucida Sans Unicode" panose="020B0602030504020204"/>
                <a:cs typeface="Lucida Sans Unicode" panose="020B0602030504020204"/>
              </a:rPr>
              <a:t>1000</a:t>
            </a:r>
            <a:r>
              <a:rPr sz="1800" spc="-25" dirty="0">
                <a:latin typeface="黑体" panose="02010609060101010101" charset="-122"/>
                <a:cs typeface="黑体" panose="02010609060101010101" charset="-122"/>
              </a:rPr>
              <a:t>小时</a:t>
            </a:r>
            <a:endParaRPr sz="1800" dirty="0">
              <a:latin typeface="黑体" panose="02010609060101010101" charset="-122"/>
              <a:cs typeface="黑体" panose="02010609060101010101" charset="-122"/>
            </a:endParaRPr>
          </a:p>
          <a:p>
            <a:pPr marL="448310" lvl="1" indent="-217170">
              <a:lnSpc>
                <a:spcPct val="100000"/>
              </a:lnSpc>
              <a:buFont typeface="Lucida Sans Unicode" panose="020B0602030504020204"/>
              <a:buChar char="•"/>
              <a:tabLst>
                <a:tab pos="448945" algn="l"/>
              </a:tabLst>
            </a:pPr>
            <a:r>
              <a:rPr sz="1800" spc="-10" dirty="0">
                <a:latin typeface="黑体" panose="02010609060101010101" charset="-122"/>
                <a:cs typeface="黑体" panose="02010609060101010101" charset="-122"/>
              </a:rPr>
              <a:t>优点：亮度高</a:t>
            </a:r>
            <a:endParaRPr sz="1800" dirty="0">
              <a:latin typeface="黑体" panose="02010609060101010101" charset="-122"/>
              <a:cs typeface="黑体" panose="02010609060101010101" charset="-122"/>
            </a:endParaRPr>
          </a:p>
          <a:p>
            <a:pPr marL="447040" lvl="1" indent="-216535">
              <a:lnSpc>
                <a:spcPct val="100000"/>
              </a:lnSpc>
              <a:buFont typeface="Lucida Sans Unicode" panose="020B0602030504020204"/>
              <a:buChar char="•"/>
              <a:tabLst>
                <a:tab pos="447040" algn="l"/>
              </a:tabLst>
            </a:pPr>
            <a:r>
              <a:rPr sz="1800" spc="-10" dirty="0">
                <a:latin typeface="黑体" panose="02010609060101010101" charset="-122"/>
                <a:cs typeface="黑体" panose="02010609060101010101" charset="-122"/>
              </a:rPr>
              <a:t>缺点：响应速度慢，</a:t>
            </a:r>
            <a:endParaRPr sz="1800" dirty="0">
              <a:latin typeface="黑体" panose="02010609060101010101" charset="-122"/>
              <a:cs typeface="黑体" panose="02010609060101010101" charset="-122"/>
            </a:endParaRPr>
          </a:p>
          <a:p>
            <a:pPr marL="12700" marR="212090">
              <a:lnSpc>
                <a:spcPts val="1920"/>
              </a:lnSpc>
              <a:spcBef>
                <a:spcPts val="505"/>
              </a:spcBef>
            </a:pPr>
            <a:r>
              <a:rPr sz="1800" spc="-5" dirty="0">
                <a:latin typeface="黑体" panose="02010609060101010101" charset="-122"/>
                <a:cs typeface="黑体" panose="02010609060101010101" charset="-122"/>
              </a:rPr>
              <a:t>几乎没有光亮度和色温</a:t>
            </a:r>
            <a:r>
              <a:rPr sz="1800" spc="-20" dirty="0">
                <a:latin typeface="黑体" panose="02010609060101010101" charset="-122"/>
                <a:cs typeface="黑体" panose="02010609060101010101" charset="-122"/>
              </a:rPr>
              <a:t>的变化</a:t>
            </a:r>
            <a:endParaRPr sz="1800" dirty="0">
              <a:latin typeface="黑体" panose="02010609060101010101" charset="-122"/>
              <a:cs typeface="黑体" panose="02010609060101010101" charset="-122"/>
            </a:endParaRPr>
          </a:p>
        </p:txBody>
      </p:sp>
      <p:pic>
        <p:nvPicPr>
          <p:cNvPr id="4" name="object 11"/>
          <p:cNvPicPr/>
          <p:nvPr/>
        </p:nvPicPr>
        <p:blipFill>
          <a:blip r:embed="rId1" cstate="print"/>
          <a:stretch>
            <a:fillRect/>
          </a:stretch>
        </p:blipFill>
        <p:spPr>
          <a:xfrm>
            <a:off x="6294369" y="1699283"/>
            <a:ext cx="2407397" cy="2321418"/>
          </a:xfrm>
          <a:prstGeom prst="rect">
            <a:avLst/>
          </a:prstGeom>
        </p:spPr>
      </p:pic>
      <p:pic>
        <p:nvPicPr>
          <p:cNvPr id="5" name="object 12"/>
          <p:cNvPicPr/>
          <p:nvPr/>
        </p:nvPicPr>
        <p:blipFill>
          <a:blip r:embed="rId2" cstate="print"/>
          <a:stretch>
            <a:fillRect/>
          </a:stretch>
        </p:blipFill>
        <p:spPr>
          <a:xfrm>
            <a:off x="3078778" y="4484484"/>
            <a:ext cx="2291408" cy="1428760"/>
          </a:xfrm>
          <a:prstGeom prst="rect">
            <a:avLst/>
          </a:prstGeom>
        </p:spPr>
      </p:pic>
      <p:pic>
        <p:nvPicPr>
          <p:cNvPr id="6" name="object 13"/>
          <p:cNvPicPr/>
          <p:nvPr/>
        </p:nvPicPr>
        <p:blipFill>
          <a:blip r:embed="rId3" cstate="print"/>
          <a:stretch>
            <a:fillRect/>
          </a:stretch>
        </p:blipFill>
        <p:spPr>
          <a:xfrm>
            <a:off x="5650816" y="4270440"/>
            <a:ext cx="2419336" cy="1514467"/>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3" name="object 10"/>
          <p:cNvSpPr txBox="1"/>
          <p:nvPr/>
        </p:nvSpPr>
        <p:spPr>
          <a:xfrm>
            <a:off x="2576931" y="1884827"/>
            <a:ext cx="2540000" cy="2494280"/>
          </a:xfrm>
          <a:prstGeom prst="rect">
            <a:avLst/>
          </a:prstGeom>
        </p:spPr>
        <p:txBody>
          <a:bodyPr vert="horz" wrap="square" lIns="0" tIns="12700" rIns="0" bIns="0" rtlCol="0">
            <a:spAutoFit/>
          </a:bodyPr>
          <a:lstStyle/>
          <a:p>
            <a:pPr marL="230505" indent="-218440">
              <a:lnSpc>
                <a:spcPct val="100000"/>
              </a:lnSpc>
              <a:spcBef>
                <a:spcPts val="100"/>
              </a:spcBef>
              <a:buChar char="•"/>
              <a:tabLst>
                <a:tab pos="231140" algn="l"/>
              </a:tabLst>
            </a:pPr>
            <a:r>
              <a:rPr sz="1800" spc="-10" dirty="0">
                <a:solidFill>
                  <a:srgbClr val="2DA2BF"/>
                </a:solidFill>
                <a:latin typeface="Lucida Sans Unicode" panose="020B0602030504020204"/>
                <a:cs typeface="Lucida Sans Unicode" panose="020B0602030504020204"/>
              </a:rPr>
              <a:t>LED</a:t>
            </a:r>
            <a:r>
              <a:rPr sz="1800" spc="-25" dirty="0">
                <a:solidFill>
                  <a:srgbClr val="2DA2BF"/>
                </a:solidFill>
                <a:latin typeface="黑体" panose="02010609060101010101" charset="-122"/>
                <a:cs typeface="黑体" panose="02010609060101010101" charset="-122"/>
              </a:rPr>
              <a:t>光源</a:t>
            </a:r>
            <a:endParaRPr sz="1800">
              <a:latin typeface="黑体" panose="02010609060101010101" charset="-122"/>
              <a:cs typeface="黑体" panose="02010609060101010101" charset="-122"/>
            </a:endParaRPr>
          </a:p>
          <a:p>
            <a:pPr>
              <a:lnSpc>
                <a:spcPct val="100000"/>
              </a:lnSpc>
              <a:spcBef>
                <a:spcPts val="45"/>
              </a:spcBef>
              <a:buFont typeface="Lucida Sans Unicode" panose="020B0602030504020204"/>
              <a:buChar char="•"/>
            </a:pPr>
            <a:endParaRPr sz="1650">
              <a:latin typeface="黑体" panose="02010609060101010101" charset="-122"/>
              <a:cs typeface="黑体" panose="02010609060101010101" charset="-122"/>
            </a:endParaRPr>
          </a:p>
          <a:p>
            <a:pPr marL="230505" indent="-218440">
              <a:lnSpc>
                <a:spcPct val="100000"/>
              </a:lnSpc>
              <a:buFont typeface="Lucida Sans Unicode" panose="020B0602030504020204"/>
              <a:buChar char="•"/>
              <a:tabLst>
                <a:tab pos="231140" algn="l"/>
              </a:tabLst>
            </a:pPr>
            <a:r>
              <a:rPr sz="1800" dirty="0">
                <a:latin typeface="黑体" panose="02010609060101010101" charset="-122"/>
                <a:cs typeface="黑体" panose="02010609060101010101" charset="-122"/>
              </a:rPr>
              <a:t>使用寿命约</a:t>
            </a:r>
            <a:r>
              <a:rPr sz="1800" spc="-10" dirty="0">
                <a:latin typeface="Lucida Sans Unicode" panose="020B0602030504020204"/>
                <a:cs typeface="Lucida Sans Unicode" panose="020B0602030504020204"/>
              </a:rPr>
              <a:t>10000</a:t>
            </a:r>
            <a:r>
              <a:rPr sz="1800" spc="-10" dirty="0">
                <a:latin typeface="黑体" panose="02010609060101010101" charset="-122"/>
                <a:cs typeface="黑体" panose="02010609060101010101" charset="-122"/>
              </a:rPr>
              <a:t>－</a:t>
            </a:r>
            <a:endParaRPr sz="1800">
              <a:latin typeface="黑体" panose="02010609060101010101" charset="-122"/>
              <a:cs typeface="黑体" panose="02010609060101010101" charset="-122"/>
            </a:endParaRPr>
          </a:p>
          <a:p>
            <a:pPr marL="12700">
              <a:lnSpc>
                <a:spcPct val="100000"/>
              </a:lnSpc>
            </a:pPr>
            <a:r>
              <a:rPr sz="1800" dirty="0">
                <a:latin typeface="Lucida Sans Unicode" panose="020B0602030504020204"/>
                <a:cs typeface="Lucida Sans Unicode" panose="020B0602030504020204"/>
              </a:rPr>
              <a:t>30000</a:t>
            </a:r>
            <a:r>
              <a:rPr sz="1800" spc="-25" dirty="0">
                <a:latin typeface="黑体" panose="02010609060101010101" charset="-122"/>
                <a:cs typeface="黑体" panose="02010609060101010101" charset="-122"/>
              </a:rPr>
              <a:t>小时</a:t>
            </a:r>
            <a:endParaRPr sz="1800">
              <a:latin typeface="黑体" panose="02010609060101010101" charset="-122"/>
              <a:cs typeface="黑体" panose="02010609060101010101" charset="-122"/>
            </a:endParaRPr>
          </a:p>
          <a:p>
            <a:pPr marL="230505" indent="-218440">
              <a:lnSpc>
                <a:spcPct val="100000"/>
              </a:lnSpc>
              <a:buFont typeface="Lucida Sans Unicode" panose="020B0602030504020204"/>
              <a:buChar char="•"/>
              <a:tabLst>
                <a:tab pos="231140" algn="l"/>
              </a:tabLst>
            </a:pPr>
            <a:r>
              <a:rPr sz="1800" dirty="0">
                <a:latin typeface="黑体" panose="02010609060101010101" charset="-122"/>
                <a:cs typeface="黑体" panose="02010609060101010101" charset="-122"/>
              </a:rPr>
              <a:t>可以使用多个</a:t>
            </a:r>
            <a:r>
              <a:rPr sz="1800" spc="-10" dirty="0">
                <a:latin typeface="Lucida Sans Unicode" panose="020B0602030504020204"/>
                <a:cs typeface="Lucida Sans Unicode" panose="020B0602030504020204"/>
              </a:rPr>
              <a:t>LED</a:t>
            </a:r>
            <a:r>
              <a:rPr sz="1800" spc="-25" dirty="0">
                <a:latin typeface="黑体" panose="02010609060101010101" charset="-122"/>
                <a:cs typeface="黑体" panose="02010609060101010101" charset="-122"/>
              </a:rPr>
              <a:t>达到</a:t>
            </a:r>
            <a:endParaRPr sz="1800">
              <a:latin typeface="黑体" panose="02010609060101010101" charset="-122"/>
              <a:cs typeface="黑体" panose="02010609060101010101" charset="-122"/>
            </a:endParaRPr>
          </a:p>
          <a:p>
            <a:pPr marL="12700" marR="5080">
              <a:lnSpc>
                <a:spcPts val="1920"/>
              </a:lnSpc>
              <a:spcBef>
                <a:spcPts val="505"/>
              </a:spcBef>
            </a:pPr>
            <a:r>
              <a:rPr sz="1800" spc="-5" dirty="0">
                <a:latin typeface="黑体" panose="02010609060101010101" charset="-122"/>
                <a:cs typeface="黑体" panose="02010609060101010101" charset="-122"/>
              </a:rPr>
              <a:t>高亮度，同时可组合不同</a:t>
            </a:r>
            <a:r>
              <a:rPr sz="1800" spc="-20" dirty="0">
                <a:latin typeface="黑体" panose="02010609060101010101" charset="-122"/>
                <a:cs typeface="黑体" panose="02010609060101010101" charset="-122"/>
              </a:rPr>
              <a:t>的形状</a:t>
            </a:r>
            <a:endParaRPr sz="1800">
              <a:latin typeface="黑体" panose="02010609060101010101" charset="-122"/>
              <a:cs typeface="黑体" panose="02010609060101010101" charset="-122"/>
            </a:endParaRPr>
          </a:p>
          <a:p>
            <a:pPr marL="12700" marR="15240">
              <a:lnSpc>
                <a:spcPts val="2160"/>
              </a:lnSpc>
              <a:spcBef>
                <a:spcPts val="45"/>
              </a:spcBef>
              <a:buFont typeface="Lucida Sans Unicode" panose="020B0602030504020204"/>
              <a:buChar char="•"/>
              <a:tabLst>
                <a:tab pos="231140" algn="l"/>
              </a:tabLst>
            </a:pPr>
            <a:r>
              <a:rPr sz="1800" spc="-5" dirty="0">
                <a:latin typeface="黑体" panose="02010609060101010101" charset="-122"/>
                <a:cs typeface="黑体" panose="02010609060101010101" charset="-122"/>
              </a:rPr>
              <a:t>响应速度快，波长可以</a:t>
            </a:r>
            <a:r>
              <a:rPr sz="1800" spc="-10" dirty="0">
                <a:latin typeface="黑体" panose="02010609060101010101" charset="-122"/>
                <a:cs typeface="黑体" panose="02010609060101010101" charset="-122"/>
              </a:rPr>
              <a:t>根据用途选择</a:t>
            </a:r>
            <a:endParaRPr sz="1800">
              <a:latin typeface="黑体" panose="02010609060101010101" charset="-122"/>
              <a:cs typeface="黑体" panose="02010609060101010101" charset="-122"/>
            </a:endParaRPr>
          </a:p>
        </p:txBody>
      </p:sp>
      <p:pic>
        <p:nvPicPr>
          <p:cNvPr id="4" name="object 11"/>
          <p:cNvPicPr/>
          <p:nvPr/>
        </p:nvPicPr>
        <p:blipFill>
          <a:blip r:embed="rId1" cstate="print"/>
          <a:stretch>
            <a:fillRect/>
          </a:stretch>
        </p:blipFill>
        <p:spPr>
          <a:xfrm>
            <a:off x="6503482" y="1593689"/>
            <a:ext cx="2390769" cy="2133587"/>
          </a:xfrm>
          <a:prstGeom prst="rect">
            <a:avLst/>
          </a:prstGeom>
        </p:spPr>
      </p:pic>
      <p:grpSp>
        <p:nvGrpSpPr>
          <p:cNvPr id="5" name="object 12"/>
          <p:cNvGrpSpPr/>
          <p:nvPr/>
        </p:nvGrpSpPr>
        <p:grpSpPr>
          <a:xfrm>
            <a:off x="4071884" y="4091297"/>
            <a:ext cx="4358005" cy="1843405"/>
            <a:chOff x="2930982" y="4359745"/>
            <a:chExt cx="4358005" cy="1843405"/>
          </a:xfrm>
        </p:grpSpPr>
        <p:pic>
          <p:nvPicPr>
            <p:cNvPr id="6" name="object 13"/>
            <p:cNvPicPr/>
            <p:nvPr/>
          </p:nvPicPr>
          <p:blipFill>
            <a:blip r:embed="rId2" cstate="print"/>
            <a:stretch>
              <a:fillRect/>
            </a:stretch>
          </p:blipFill>
          <p:spPr>
            <a:xfrm>
              <a:off x="2930982" y="5074132"/>
              <a:ext cx="2286011" cy="1128636"/>
            </a:xfrm>
            <a:prstGeom prst="rect">
              <a:avLst/>
            </a:prstGeom>
          </p:spPr>
        </p:pic>
        <p:pic>
          <p:nvPicPr>
            <p:cNvPr id="7" name="object 14"/>
            <p:cNvPicPr/>
            <p:nvPr/>
          </p:nvPicPr>
          <p:blipFill>
            <a:blip r:embed="rId3" cstate="print"/>
            <a:stretch>
              <a:fillRect/>
            </a:stretch>
          </p:blipFill>
          <p:spPr>
            <a:xfrm>
              <a:off x="5002679" y="4359745"/>
              <a:ext cx="2286015" cy="1128643"/>
            </a:xfrm>
            <a:prstGeom prst="rect">
              <a:avLst/>
            </a:prstGeom>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graphicFrame>
        <p:nvGraphicFramePr>
          <p:cNvPr id="3" name="object 10"/>
          <p:cNvGraphicFramePr>
            <a:graphicFrameLocks noGrp="1"/>
          </p:cNvGraphicFramePr>
          <p:nvPr/>
        </p:nvGraphicFramePr>
        <p:xfrm>
          <a:off x="2881650" y="1910468"/>
          <a:ext cx="6096000" cy="3704590"/>
        </p:xfrm>
        <a:graphic>
          <a:graphicData uri="http://schemas.openxmlformats.org/drawingml/2006/table">
            <a:tbl>
              <a:tblPr firstRow="1" bandRow="1">
                <a:tableStyleId>{2D5ABB26-0587-4C30-8999-92F81FD0307C}</a:tableStyleId>
              </a:tblPr>
              <a:tblGrid>
                <a:gridCol w="1524000"/>
                <a:gridCol w="1524000"/>
                <a:gridCol w="1524000"/>
                <a:gridCol w="1524000"/>
              </a:tblGrid>
              <a:tr h="370205">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2DA2BF"/>
                    </a:solidFill>
                  </a:tcPr>
                </a:tc>
                <a:tc>
                  <a:txBody>
                    <a:bodyPr/>
                    <a:lstStyle/>
                    <a:p>
                      <a:pPr algn="ctr">
                        <a:lnSpc>
                          <a:spcPct val="100000"/>
                        </a:lnSpc>
                        <a:spcBef>
                          <a:spcPts val="180"/>
                        </a:spcBef>
                      </a:pPr>
                      <a:r>
                        <a:rPr sz="1800" b="1" spc="-10" dirty="0">
                          <a:solidFill>
                            <a:srgbClr val="FFFFFF"/>
                          </a:solidFill>
                          <a:latin typeface="黑体" panose="02010609060101010101" charset="-122"/>
                          <a:cs typeface="黑体" panose="02010609060101010101" charset="-122"/>
                        </a:rPr>
                        <a:t>高频荧光</a:t>
                      </a:r>
                      <a:r>
                        <a:rPr sz="1800" b="1" spc="-50" dirty="0">
                          <a:solidFill>
                            <a:srgbClr val="FFFFFF"/>
                          </a:solidFill>
                          <a:latin typeface="黑体" panose="02010609060101010101" charset="-122"/>
                          <a:cs typeface="黑体" panose="02010609060101010101" charset="-122"/>
                        </a:rPr>
                        <a:t>灯</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2DA2BF"/>
                    </a:solidFill>
                  </a:tcPr>
                </a:tc>
                <a:tc>
                  <a:txBody>
                    <a:bodyPr/>
                    <a:lstStyle/>
                    <a:p>
                      <a:pPr algn="ctr">
                        <a:lnSpc>
                          <a:spcPct val="100000"/>
                        </a:lnSpc>
                        <a:spcBef>
                          <a:spcPts val="180"/>
                        </a:spcBef>
                      </a:pPr>
                      <a:r>
                        <a:rPr sz="1800" b="1" spc="-10" dirty="0">
                          <a:solidFill>
                            <a:srgbClr val="FFFFFF"/>
                          </a:solidFill>
                          <a:latin typeface="黑体" panose="02010609060101010101" charset="-122"/>
                          <a:cs typeface="黑体" panose="02010609060101010101" charset="-122"/>
                        </a:rPr>
                        <a:t>卤素</a:t>
                      </a:r>
                      <a:r>
                        <a:rPr sz="1800" b="1" spc="-50" dirty="0">
                          <a:solidFill>
                            <a:srgbClr val="FFFFFF"/>
                          </a:solidFill>
                          <a:latin typeface="黑体" panose="02010609060101010101" charset="-122"/>
                          <a:cs typeface="黑体" panose="02010609060101010101" charset="-122"/>
                        </a:rPr>
                        <a:t>灯</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2DA2BF"/>
                    </a:solidFill>
                  </a:tcPr>
                </a:tc>
                <a:tc>
                  <a:txBody>
                    <a:bodyPr/>
                    <a:lstStyle/>
                    <a:p>
                      <a:pPr algn="ctr">
                        <a:lnSpc>
                          <a:spcPct val="100000"/>
                        </a:lnSpc>
                        <a:spcBef>
                          <a:spcPts val="180"/>
                        </a:spcBef>
                      </a:pPr>
                      <a:r>
                        <a:rPr sz="1800" b="1" spc="-10" dirty="0">
                          <a:solidFill>
                            <a:srgbClr val="FFFFFF"/>
                          </a:solidFill>
                          <a:latin typeface="Lucida Sans Unicode" panose="020B0602030504020204"/>
                          <a:cs typeface="Lucida Sans Unicode" panose="020B0602030504020204"/>
                        </a:rPr>
                        <a:t>LED</a:t>
                      </a:r>
                      <a:r>
                        <a:rPr sz="1800" b="1" spc="-10" dirty="0">
                          <a:solidFill>
                            <a:srgbClr val="FFFFFF"/>
                          </a:solidFill>
                          <a:latin typeface="黑体" panose="02010609060101010101" charset="-122"/>
                          <a:cs typeface="黑体" panose="02010609060101010101" charset="-122"/>
                        </a:rPr>
                        <a:t>光</a:t>
                      </a:r>
                      <a:r>
                        <a:rPr sz="1800" b="1" spc="-50" dirty="0">
                          <a:solidFill>
                            <a:srgbClr val="FFFFFF"/>
                          </a:solidFill>
                          <a:latin typeface="黑体" panose="02010609060101010101" charset="-122"/>
                          <a:cs typeface="黑体" panose="02010609060101010101" charset="-122"/>
                        </a:rPr>
                        <a:t>源</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2DA2BF"/>
                    </a:solidFill>
                  </a:tcPr>
                </a:tc>
              </a:tr>
              <a:tr h="370205">
                <a:tc>
                  <a:txBody>
                    <a:bodyPr/>
                    <a:lstStyle/>
                    <a:p>
                      <a:pPr algn="ctr">
                        <a:lnSpc>
                          <a:spcPct val="100000"/>
                        </a:lnSpc>
                        <a:spcBef>
                          <a:spcPts val="180"/>
                        </a:spcBef>
                      </a:pPr>
                      <a:r>
                        <a:rPr sz="1800" spc="-25" dirty="0">
                          <a:latin typeface="黑体" panose="02010609060101010101" charset="-122"/>
                          <a:cs typeface="黑体" panose="02010609060101010101" charset="-122"/>
                        </a:rPr>
                        <a:t>价格</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E0E8"/>
                    </a:solidFill>
                  </a:tcPr>
                </a:tc>
                <a:tc>
                  <a:txBody>
                    <a:bodyPr/>
                    <a:lstStyle/>
                    <a:p>
                      <a:pPr algn="ctr">
                        <a:lnSpc>
                          <a:spcPct val="100000"/>
                        </a:lnSpc>
                        <a:spcBef>
                          <a:spcPts val="180"/>
                        </a:spcBef>
                      </a:pPr>
                      <a:r>
                        <a:rPr sz="1800" dirty="0">
                          <a:latin typeface="黑体" panose="02010609060101010101" charset="-122"/>
                          <a:cs typeface="黑体" panose="02010609060101010101" charset="-122"/>
                        </a:rPr>
                        <a:t>低</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E0E8"/>
                    </a:solidFill>
                  </a:tcPr>
                </a:tc>
                <a:tc>
                  <a:txBody>
                    <a:bodyPr/>
                    <a:lstStyle/>
                    <a:p>
                      <a:pPr algn="ctr">
                        <a:lnSpc>
                          <a:spcPct val="100000"/>
                        </a:lnSpc>
                        <a:spcBef>
                          <a:spcPts val="180"/>
                        </a:spcBef>
                      </a:pPr>
                      <a:r>
                        <a:rPr sz="1800" dirty="0">
                          <a:latin typeface="黑体" panose="02010609060101010101" charset="-122"/>
                          <a:cs typeface="黑体" panose="02010609060101010101" charset="-122"/>
                        </a:rPr>
                        <a:t>高</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E0E8"/>
                    </a:solidFill>
                  </a:tcPr>
                </a:tc>
                <a:tc>
                  <a:txBody>
                    <a:bodyPr/>
                    <a:lstStyle/>
                    <a:p>
                      <a:pPr algn="ctr">
                        <a:lnSpc>
                          <a:spcPct val="100000"/>
                        </a:lnSpc>
                        <a:spcBef>
                          <a:spcPts val="180"/>
                        </a:spcBef>
                      </a:pPr>
                      <a:r>
                        <a:rPr sz="1800" dirty="0">
                          <a:latin typeface="黑体" panose="02010609060101010101" charset="-122"/>
                          <a:cs typeface="黑体" panose="02010609060101010101" charset="-122"/>
                        </a:rPr>
                        <a:t>中</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E0E8"/>
                    </a:solidFill>
                  </a:tcPr>
                </a:tc>
              </a:tr>
              <a:tr h="370205">
                <a:tc>
                  <a:txBody>
                    <a:bodyPr/>
                    <a:lstStyle/>
                    <a:p>
                      <a:pPr algn="ctr">
                        <a:lnSpc>
                          <a:spcPct val="100000"/>
                        </a:lnSpc>
                        <a:spcBef>
                          <a:spcPts val="180"/>
                        </a:spcBef>
                      </a:pPr>
                      <a:r>
                        <a:rPr sz="1800" spc="-25" dirty="0">
                          <a:latin typeface="黑体" panose="02010609060101010101" charset="-122"/>
                          <a:cs typeface="黑体" panose="02010609060101010101" charset="-122"/>
                        </a:rPr>
                        <a:t>亮度</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algn="ctr">
                        <a:lnSpc>
                          <a:spcPct val="100000"/>
                        </a:lnSpc>
                        <a:spcBef>
                          <a:spcPts val="180"/>
                        </a:spcBef>
                      </a:pPr>
                      <a:r>
                        <a:rPr sz="1800" dirty="0">
                          <a:latin typeface="黑体" panose="02010609060101010101" charset="-122"/>
                          <a:cs typeface="黑体" panose="02010609060101010101" charset="-122"/>
                        </a:rPr>
                        <a:t>低</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algn="ctr">
                        <a:lnSpc>
                          <a:spcPct val="100000"/>
                        </a:lnSpc>
                        <a:spcBef>
                          <a:spcPts val="180"/>
                        </a:spcBef>
                      </a:pPr>
                      <a:r>
                        <a:rPr sz="1800" dirty="0">
                          <a:latin typeface="黑体" panose="02010609060101010101" charset="-122"/>
                          <a:cs typeface="黑体" panose="02010609060101010101" charset="-122"/>
                        </a:rPr>
                        <a:t>高</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algn="ctr">
                        <a:lnSpc>
                          <a:spcPct val="100000"/>
                        </a:lnSpc>
                        <a:spcBef>
                          <a:spcPts val="180"/>
                        </a:spcBef>
                      </a:pPr>
                      <a:r>
                        <a:rPr sz="1800" dirty="0">
                          <a:latin typeface="黑体" panose="02010609060101010101" charset="-122"/>
                          <a:cs typeface="黑体" panose="02010609060101010101" charset="-122"/>
                        </a:rPr>
                        <a:t>中</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r>
              <a:tr h="370205">
                <a:tc>
                  <a:txBody>
                    <a:bodyPr/>
                    <a:lstStyle/>
                    <a:p>
                      <a:pPr algn="ctr">
                        <a:lnSpc>
                          <a:spcPct val="100000"/>
                        </a:lnSpc>
                        <a:spcBef>
                          <a:spcPts val="180"/>
                        </a:spcBef>
                      </a:pPr>
                      <a:r>
                        <a:rPr sz="1800" spc="-20" dirty="0">
                          <a:latin typeface="黑体" panose="02010609060101010101" charset="-122"/>
                          <a:cs typeface="黑体" panose="02010609060101010101" charset="-122"/>
                        </a:rPr>
                        <a:t>稳定性</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algn="ctr">
                        <a:lnSpc>
                          <a:spcPct val="100000"/>
                        </a:lnSpc>
                        <a:spcBef>
                          <a:spcPts val="180"/>
                        </a:spcBef>
                      </a:pPr>
                      <a:r>
                        <a:rPr sz="1800" dirty="0">
                          <a:latin typeface="黑体" panose="02010609060101010101" charset="-122"/>
                          <a:cs typeface="黑体" panose="02010609060101010101" charset="-122"/>
                        </a:rPr>
                        <a:t>低</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algn="ctr">
                        <a:lnSpc>
                          <a:spcPct val="100000"/>
                        </a:lnSpc>
                        <a:spcBef>
                          <a:spcPts val="180"/>
                        </a:spcBef>
                      </a:pPr>
                      <a:r>
                        <a:rPr sz="1800" dirty="0">
                          <a:latin typeface="黑体" panose="02010609060101010101" charset="-122"/>
                          <a:cs typeface="黑体" panose="02010609060101010101" charset="-122"/>
                        </a:rPr>
                        <a:t>中</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algn="ctr">
                        <a:lnSpc>
                          <a:spcPct val="100000"/>
                        </a:lnSpc>
                        <a:spcBef>
                          <a:spcPts val="180"/>
                        </a:spcBef>
                      </a:pPr>
                      <a:r>
                        <a:rPr sz="1800" dirty="0">
                          <a:latin typeface="黑体" panose="02010609060101010101" charset="-122"/>
                          <a:cs typeface="黑体" panose="02010609060101010101" charset="-122"/>
                        </a:rPr>
                        <a:t>高</a:t>
                      </a:r>
                      <a:endParaRPr sz="1800">
                        <a:latin typeface="黑体" panose="02010609060101010101" charset="-122"/>
                        <a:cs typeface="黑体" panose="02010609060101010101" charset="-122"/>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r>
              <a:tr h="370840">
                <a:tc>
                  <a:txBody>
                    <a:bodyPr/>
                    <a:lstStyle/>
                    <a:p>
                      <a:pPr algn="ctr">
                        <a:lnSpc>
                          <a:spcPct val="100000"/>
                        </a:lnSpc>
                        <a:spcBef>
                          <a:spcPts val="175"/>
                        </a:spcBef>
                      </a:pPr>
                      <a:r>
                        <a:rPr sz="1800" spc="-15" dirty="0">
                          <a:latin typeface="黑体" panose="02010609060101010101" charset="-122"/>
                          <a:cs typeface="黑体" panose="02010609060101010101" charset="-122"/>
                        </a:rPr>
                        <a:t>闪光装置</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algn="ctr">
                        <a:lnSpc>
                          <a:spcPct val="100000"/>
                        </a:lnSpc>
                        <a:spcBef>
                          <a:spcPts val="175"/>
                        </a:spcBef>
                      </a:pPr>
                      <a:r>
                        <a:rPr sz="1800" dirty="0">
                          <a:latin typeface="黑体" panose="02010609060101010101" charset="-122"/>
                          <a:cs typeface="黑体" panose="02010609060101010101" charset="-122"/>
                        </a:rPr>
                        <a:t>无</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algn="ctr">
                        <a:lnSpc>
                          <a:spcPct val="100000"/>
                        </a:lnSpc>
                        <a:spcBef>
                          <a:spcPts val="175"/>
                        </a:spcBef>
                      </a:pPr>
                      <a:r>
                        <a:rPr sz="1800" dirty="0">
                          <a:latin typeface="黑体" panose="02010609060101010101" charset="-122"/>
                          <a:cs typeface="黑体" panose="02010609060101010101" charset="-122"/>
                        </a:rPr>
                        <a:t>无</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algn="ctr">
                        <a:lnSpc>
                          <a:spcPct val="100000"/>
                        </a:lnSpc>
                        <a:spcBef>
                          <a:spcPts val="175"/>
                        </a:spcBef>
                      </a:pPr>
                      <a:r>
                        <a:rPr sz="1800" dirty="0">
                          <a:latin typeface="黑体" panose="02010609060101010101" charset="-122"/>
                          <a:cs typeface="黑体" panose="02010609060101010101" charset="-122"/>
                        </a:rPr>
                        <a:t>有</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r>
              <a:tr h="370205">
                <a:tc>
                  <a:txBody>
                    <a:bodyPr/>
                    <a:lstStyle/>
                    <a:p>
                      <a:pPr algn="ctr">
                        <a:lnSpc>
                          <a:spcPct val="100000"/>
                        </a:lnSpc>
                        <a:spcBef>
                          <a:spcPts val="175"/>
                        </a:spcBef>
                      </a:pPr>
                      <a:r>
                        <a:rPr sz="1800" spc="-15" dirty="0">
                          <a:latin typeface="黑体" panose="02010609060101010101" charset="-122"/>
                          <a:cs typeface="黑体" panose="02010609060101010101" charset="-122"/>
                        </a:rPr>
                        <a:t>使用寿命</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algn="ctr">
                        <a:lnSpc>
                          <a:spcPct val="100000"/>
                        </a:lnSpc>
                        <a:spcBef>
                          <a:spcPts val="175"/>
                        </a:spcBef>
                      </a:pPr>
                      <a:r>
                        <a:rPr sz="1800" dirty="0">
                          <a:latin typeface="黑体" panose="02010609060101010101" charset="-122"/>
                          <a:cs typeface="黑体" panose="02010609060101010101" charset="-122"/>
                        </a:rPr>
                        <a:t>中</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algn="ctr">
                        <a:lnSpc>
                          <a:spcPct val="100000"/>
                        </a:lnSpc>
                        <a:spcBef>
                          <a:spcPts val="175"/>
                        </a:spcBef>
                      </a:pPr>
                      <a:r>
                        <a:rPr sz="1800" dirty="0">
                          <a:latin typeface="黑体" panose="02010609060101010101" charset="-122"/>
                          <a:cs typeface="黑体" panose="02010609060101010101" charset="-122"/>
                        </a:rPr>
                        <a:t>低</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algn="ctr">
                        <a:lnSpc>
                          <a:spcPct val="100000"/>
                        </a:lnSpc>
                        <a:spcBef>
                          <a:spcPts val="175"/>
                        </a:spcBef>
                      </a:pPr>
                      <a:r>
                        <a:rPr sz="1800" dirty="0">
                          <a:latin typeface="黑体" panose="02010609060101010101" charset="-122"/>
                          <a:cs typeface="黑体" panose="02010609060101010101" charset="-122"/>
                        </a:rPr>
                        <a:t>高</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r>
              <a:tr h="370840">
                <a:tc>
                  <a:txBody>
                    <a:bodyPr/>
                    <a:lstStyle/>
                    <a:p>
                      <a:pPr algn="ctr">
                        <a:lnSpc>
                          <a:spcPct val="100000"/>
                        </a:lnSpc>
                        <a:spcBef>
                          <a:spcPts val="175"/>
                        </a:spcBef>
                      </a:pPr>
                      <a:r>
                        <a:rPr sz="1800" spc="-10" dirty="0">
                          <a:latin typeface="黑体" panose="02010609060101010101" charset="-122"/>
                          <a:cs typeface="黑体" panose="02010609060101010101" charset="-122"/>
                        </a:rPr>
                        <a:t>光线均匀度</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marL="635" algn="ctr">
                        <a:lnSpc>
                          <a:spcPct val="100000"/>
                        </a:lnSpc>
                        <a:spcBef>
                          <a:spcPts val="175"/>
                        </a:spcBef>
                      </a:pPr>
                      <a:r>
                        <a:rPr sz="1800" dirty="0">
                          <a:latin typeface="黑体" panose="02010609060101010101" charset="-122"/>
                          <a:cs typeface="黑体" panose="02010609060101010101" charset="-122"/>
                        </a:rPr>
                        <a:t>高</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marL="635" algn="ctr">
                        <a:lnSpc>
                          <a:spcPct val="100000"/>
                        </a:lnSpc>
                        <a:spcBef>
                          <a:spcPts val="175"/>
                        </a:spcBef>
                      </a:pPr>
                      <a:r>
                        <a:rPr sz="1800" dirty="0">
                          <a:latin typeface="黑体" panose="02010609060101010101" charset="-122"/>
                          <a:cs typeface="黑体" panose="02010609060101010101" charset="-122"/>
                        </a:rPr>
                        <a:t>中</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marL="635" algn="ctr">
                        <a:lnSpc>
                          <a:spcPct val="100000"/>
                        </a:lnSpc>
                        <a:spcBef>
                          <a:spcPts val="175"/>
                        </a:spcBef>
                      </a:pPr>
                      <a:r>
                        <a:rPr sz="1800" dirty="0">
                          <a:latin typeface="黑体" panose="02010609060101010101" charset="-122"/>
                          <a:cs typeface="黑体" panose="02010609060101010101" charset="-122"/>
                        </a:rPr>
                        <a:t>低</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r>
              <a:tr h="370205">
                <a:tc>
                  <a:txBody>
                    <a:bodyPr/>
                    <a:lstStyle/>
                    <a:p>
                      <a:pPr marL="635" algn="ctr">
                        <a:lnSpc>
                          <a:spcPct val="100000"/>
                        </a:lnSpc>
                        <a:spcBef>
                          <a:spcPts val="175"/>
                        </a:spcBef>
                      </a:pPr>
                      <a:r>
                        <a:rPr sz="1800" spc="-20" dirty="0">
                          <a:latin typeface="黑体" panose="02010609060101010101" charset="-122"/>
                          <a:cs typeface="黑体" panose="02010609060101010101" charset="-122"/>
                        </a:rPr>
                        <a:t>多色光</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marL="635" algn="ctr">
                        <a:lnSpc>
                          <a:spcPct val="100000"/>
                        </a:lnSpc>
                        <a:spcBef>
                          <a:spcPts val="175"/>
                        </a:spcBef>
                      </a:pPr>
                      <a:r>
                        <a:rPr sz="1800" dirty="0">
                          <a:latin typeface="黑体" panose="02010609060101010101" charset="-122"/>
                          <a:cs typeface="黑体" panose="02010609060101010101" charset="-122"/>
                        </a:rPr>
                        <a:t>无</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marL="1270" algn="ctr">
                        <a:lnSpc>
                          <a:spcPct val="100000"/>
                        </a:lnSpc>
                        <a:spcBef>
                          <a:spcPts val="175"/>
                        </a:spcBef>
                      </a:pPr>
                      <a:r>
                        <a:rPr sz="1800" dirty="0">
                          <a:latin typeface="黑体" panose="02010609060101010101" charset="-122"/>
                          <a:cs typeface="黑体" panose="02010609060101010101" charset="-122"/>
                        </a:rPr>
                        <a:t>无</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marL="1270" algn="ctr">
                        <a:lnSpc>
                          <a:spcPct val="100000"/>
                        </a:lnSpc>
                        <a:spcBef>
                          <a:spcPts val="175"/>
                        </a:spcBef>
                      </a:pPr>
                      <a:r>
                        <a:rPr sz="1800" dirty="0">
                          <a:latin typeface="黑体" panose="02010609060101010101" charset="-122"/>
                          <a:cs typeface="黑体" panose="02010609060101010101" charset="-122"/>
                        </a:rPr>
                        <a:t>有</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r>
              <a:tr h="370840">
                <a:tc>
                  <a:txBody>
                    <a:bodyPr/>
                    <a:lstStyle/>
                    <a:p>
                      <a:pPr marL="1270" algn="ctr">
                        <a:lnSpc>
                          <a:spcPct val="100000"/>
                        </a:lnSpc>
                        <a:spcBef>
                          <a:spcPts val="175"/>
                        </a:spcBef>
                      </a:pPr>
                      <a:r>
                        <a:rPr sz="1800" spc="-15" dirty="0">
                          <a:latin typeface="黑体" panose="02010609060101010101" charset="-122"/>
                          <a:cs typeface="黑体" panose="02010609060101010101" charset="-122"/>
                        </a:rPr>
                        <a:t>复杂设计</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marL="1270" algn="ctr">
                        <a:lnSpc>
                          <a:spcPct val="100000"/>
                        </a:lnSpc>
                        <a:spcBef>
                          <a:spcPts val="175"/>
                        </a:spcBef>
                      </a:pPr>
                      <a:r>
                        <a:rPr sz="1800" dirty="0">
                          <a:latin typeface="黑体" panose="02010609060101010101" charset="-122"/>
                          <a:cs typeface="黑体" panose="02010609060101010101" charset="-122"/>
                        </a:rPr>
                        <a:t>低</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marL="1270" algn="ctr">
                        <a:lnSpc>
                          <a:spcPct val="100000"/>
                        </a:lnSpc>
                        <a:spcBef>
                          <a:spcPts val="175"/>
                        </a:spcBef>
                      </a:pPr>
                      <a:r>
                        <a:rPr sz="1800" dirty="0">
                          <a:latin typeface="黑体" panose="02010609060101010101" charset="-122"/>
                          <a:cs typeface="黑体" panose="02010609060101010101" charset="-122"/>
                        </a:rPr>
                        <a:t>中</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c>
                  <a:txBody>
                    <a:bodyPr/>
                    <a:lstStyle/>
                    <a:p>
                      <a:pPr marL="1270" algn="ctr">
                        <a:lnSpc>
                          <a:spcPct val="100000"/>
                        </a:lnSpc>
                        <a:spcBef>
                          <a:spcPts val="175"/>
                        </a:spcBef>
                      </a:pPr>
                      <a:r>
                        <a:rPr sz="1800" dirty="0">
                          <a:latin typeface="黑体" panose="02010609060101010101" charset="-122"/>
                          <a:cs typeface="黑体" panose="02010609060101010101" charset="-122"/>
                        </a:rPr>
                        <a:t>高</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0F4"/>
                    </a:solidFill>
                  </a:tcPr>
                </a:tc>
              </a:tr>
              <a:tr h="370840">
                <a:tc>
                  <a:txBody>
                    <a:bodyPr/>
                    <a:lstStyle/>
                    <a:p>
                      <a:pPr marL="1270" algn="ctr">
                        <a:lnSpc>
                          <a:spcPct val="100000"/>
                        </a:lnSpc>
                        <a:spcBef>
                          <a:spcPts val="175"/>
                        </a:spcBef>
                      </a:pPr>
                      <a:r>
                        <a:rPr sz="1800" spc="-15" dirty="0">
                          <a:latin typeface="黑体" panose="02010609060101010101" charset="-122"/>
                          <a:cs typeface="黑体" panose="02010609060101010101" charset="-122"/>
                        </a:rPr>
                        <a:t>温度影响</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marL="1905" algn="ctr">
                        <a:lnSpc>
                          <a:spcPct val="100000"/>
                        </a:lnSpc>
                        <a:spcBef>
                          <a:spcPts val="175"/>
                        </a:spcBef>
                      </a:pPr>
                      <a:r>
                        <a:rPr sz="1800" dirty="0">
                          <a:latin typeface="黑体" panose="02010609060101010101" charset="-122"/>
                          <a:cs typeface="黑体" panose="02010609060101010101" charset="-122"/>
                        </a:rPr>
                        <a:t>中</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marL="1905" algn="ctr">
                        <a:lnSpc>
                          <a:spcPct val="100000"/>
                        </a:lnSpc>
                        <a:spcBef>
                          <a:spcPts val="175"/>
                        </a:spcBef>
                      </a:pPr>
                      <a:r>
                        <a:rPr sz="1800" dirty="0">
                          <a:latin typeface="黑体" panose="02010609060101010101" charset="-122"/>
                          <a:cs typeface="黑体" panose="02010609060101010101" charset="-122"/>
                        </a:rPr>
                        <a:t>低</a:t>
                      </a:r>
                      <a:endParaRPr sz="180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c>
                  <a:txBody>
                    <a:bodyPr/>
                    <a:lstStyle/>
                    <a:p>
                      <a:pPr marL="1905" algn="ctr">
                        <a:lnSpc>
                          <a:spcPct val="100000"/>
                        </a:lnSpc>
                        <a:spcBef>
                          <a:spcPts val="175"/>
                        </a:spcBef>
                      </a:pPr>
                      <a:r>
                        <a:rPr sz="1800" dirty="0">
                          <a:latin typeface="黑体" panose="02010609060101010101" charset="-122"/>
                          <a:cs typeface="黑体" panose="02010609060101010101" charset="-122"/>
                        </a:rPr>
                        <a:t>高</a:t>
                      </a:r>
                      <a:endParaRPr sz="1800" dirty="0">
                        <a:latin typeface="黑体" panose="02010609060101010101" charset="-122"/>
                        <a:cs typeface="黑体" panose="02010609060101010101" charset="-122"/>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E0E8"/>
                    </a:solidFill>
                  </a:tcPr>
                </a:tc>
              </a:tr>
            </a:tbl>
          </a:graphicData>
        </a:graphic>
      </p:graphicFrame>
      <p:sp>
        <p:nvSpPr>
          <p:cNvPr id="4" name="object 11"/>
          <p:cNvSpPr txBox="1"/>
          <p:nvPr/>
        </p:nvSpPr>
        <p:spPr>
          <a:xfrm>
            <a:off x="2834939" y="1493375"/>
            <a:ext cx="13970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2DA2BF"/>
                </a:solidFill>
                <a:latin typeface="黑体" panose="02010609060101010101" charset="-122"/>
                <a:cs typeface="黑体" panose="02010609060101010101" charset="-122"/>
              </a:rPr>
              <a:t>光源的对比：</a:t>
            </a:r>
            <a:endParaRPr sz="1800">
              <a:latin typeface="黑体" panose="02010609060101010101" charset="-122"/>
              <a:cs typeface="黑体" panose="0201060906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bwMode="auto">
          <a:xfrm>
            <a:off x="0" y="13544"/>
            <a:ext cx="12192000" cy="653541"/>
          </a:xfrm>
          <a:prstGeom prst="rect">
            <a:avLst/>
          </a:prstGeom>
          <a:solidFill>
            <a:schemeClr val="accent1"/>
          </a:solidFill>
          <a:ln>
            <a:noFill/>
          </a:ln>
        </p:spPr>
        <p:txBody>
          <a:bodyPr lIns="121907" tIns="60953" rIns="121907" bIns="60953" anchor="b"/>
          <a:lstStyle>
            <a:lvl1pPr eaLnBrk="0" hangingPunct="0">
              <a:defRPr>
                <a:solidFill>
                  <a:schemeClr val="tx1"/>
                </a:solidFill>
                <a:latin typeface="Tw Cen MT" panose="020B0602020104020603" charset="0"/>
                <a:ea typeface="宋体" panose="02010600030101010101" pitchFamily="2" charset="-122"/>
              </a:defRPr>
            </a:lvl1pPr>
            <a:lvl2pPr marL="742950" indent="-285750" eaLnBrk="0" hangingPunct="0">
              <a:defRPr>
                <a:solidFill>
                  <a:schemeClr val="tx1"/>
                </a:solidFill>
                <a:latin typeface="Tw Cen MT" panose="020B0602020104020603" charset="0"/>
                <a:ea typeface="宋体" panose="02010600030101010101" pitchFamily="2" charset="-122"/>
              </a:defRPr>
            </a:lvl2pPr>
            <a:lvl3pPr marL="1143000" indent="-228600" eaLnBrk="0" hangingPunct="0">
              <a:defRPr>
                <a:solidFill>
                  <a:schemeClr val="tx1"/>
                </a:solidFill>
                <a:latin typeface="Tw Cen MT" panose="020B0602020104020603" charset="0"/>
                <a:ea typeface="宋体" panose="02010600030101010101" pitchFamily="2" charset="-122"/>
              </a:defRPr>
            </a:lvl3pPr>
            <a:lvl4pPr marL="1600200" indent="-228600" eaLnBrk="0" hangingPunct="0">
              <a:defRPr>
                <a:solidFill>
                  <a:schemeClr val="tx1"/>
                </a:solidFill>
                <a:latin typeface="Tw Cen MT" panose="020B0602020104020603" charset="0"/>
                <a:ea typeface="宋体" panose="02010600030101010101" pitchFamily="2" charset="-122"/>
              </a:defRPr>
            </a:lvl4pPr>
            <a:lvl5pPr marL="2057400" indent="-228600" eaLnBrk="0" hangingPunct="0">
              <a:defRPr>
                <a:solidFill>
                  <a:schemeClr val="tx1"/>
                </a:solidFill>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9pPr>
          </a:lstStyle>
          <a:p>
            <a:pPr eaLnBrk="1" hangingPunct="1">
              <a:defRPr/>
            </a:pPr>
            <a:r>
              <a:rPr lang="zh-CN" altLang="en-US" sz="2665" b="1" dirty="0">
                <a:solidFill>
                  <a:schemeClr val="bg1"/>
                </a:solidFill>
                <a:latin typeface="+mj-ea"/>
                <a:ea typeface="+mj-ea"/>
              </a:rPr>
              <a:t>机器视觉结构组成</a:t>
            </a:r>
            <a:endParaRPr lang="en-US" altLang="zh-CN" sz="2665" b="1" dirty="0">
              <a:solidFill>
                <a:schemeClr val="bg1"/>
              </a:solidFill>
              <a:latin typeface="+mj-ea"/>
              <a:ea typeface="+mj-ea"/>
            </a:endParaRPr>
          </a:p>
        </p:txBody>
      </p:sp>
      <p:grpSp>
        <p:nvGrpSpPr>
          <p:cNvPr id="6" name="object 6"/>
          <p:cNvGrpSpPr/>
          <p:nvPr/>
        </p:nvGrpSpPr>
        <p:grpSpPr>
          <a:xfrm>
            <a:off x="1744826" y="1129004"/>
            <a:ext cx="8138392" cy="4867296"/>
            <a:chOff x="502920" y="842769"/>
            <a:chExt cx="7033259" cy="4537710"/>
          </a:xfrm>
        </p:grpSpPr>
        <p:pic>
          <p:nvPicPr>
            <p:cNvPr id="7" name="object 7"/>
            <p:cNvPicPr/>
            <p:nvPr/>
          </p:nvPicPr>
          <p:blipFill>
            <a:blip r:embed="rId1" cstate="print"/>
            <a:stretch>
              <a:fillRect/>
            </a:stretch>
          </p:blipFill>
          <p:spPr>
            <a:xfrm>
              <a:off x="502920" y="842769"/>
              <a:ext cx="4450079" cy="845819"/>
            </a:xfrm>
            <a:prstGeom prst="rect">
              <a:avLst/>
            </a:prstGeom>
          </p:spPr>
        </p:pic>
        <p:pic>
          <p:nvPicPr>
            <p:cNvPr id="8" name="object 8"/>
            <p:cNvPicPr/>
            <p:nvPr/>
          </p:nvPicPr>
          <p:blipFill>
            <a:blip r:embed="rId2" cstate="print"/>
            <a:stretch>
              <a:fillRect/>
            </a:stretch>
          </p:blipFill>
          <p:spPr>
            <a:xfrm>
              <a:off x="1506245" y="1720570"/>
              <a:ext cx="6029909" cy="3659280"/>
            </a:xfrm>
            <a:prstGeom prst="rect">
              <a:avLst/>
            </a:prstGeom>
          </p:spPr>
        </p:pic>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5" name="object 10"/>
          <p:cNvSpPr txBox="1"/>
          <p:nvPr/>
        </p:nvSpPr>
        <p:spPr>
          <a:xfrm>
            <a:off x="2606426" y="1432280"/>
            <a:ext cx="2197100" cy="299720"/>
          </a:xfrm>
          <a:prstGeom prst="rect">
            <a:avLst/>
          </a:prstGeom>
        </p:spPr>
        <p:txBody>
          <a:bodyPr vert="horz" wrap="square" lIns="0" tIns="12700"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12700" marR="0" lvl="0" indent="0" defTabSz="914400" eaLnBrk="1" fontAlgn="auto" latinLnBrk="0" hangingPunct="1">
              <a:lnSpc>
                <a:spcPct val="100000"/>
              </a:lnSpc>
              <a:spcBef>
                <a:spcPts val="100"/>
              </a:spcBef>
              <a:spcAft>
                <a:spcPts val="0"/>
              </a:spcAft>
              <a:buClrTx/>
              <a:buSzTx/>
              <a:buFontTx/>
              <a:buNone/>
              <a:defRPr/>
            </a:pPr>
            <a:r>
              <a:rPr kumimoji="0" lang="zh-CN" altLang="en-US" sz="1800" b="0" i="0" u="none" strike="noStrike" kern="0" cap="none" spc="0" normalizeH="0" baseline="0" noProof="0">
                <a:ln>
                  <a:noFill/>
                </a:ln>
                <a:solidFill>
                  <a:srgbClr val="2DA2BF"/>
                </a:solidFill>
                <a:effectLst/>
                <a:uLnTx/>
                <a:uFillTx/>
                <a:latin typeface="黑体" panose="02010609060101010101" charset="-122"/>
                <a:ea typeface="宋体" panose="02010600030101010101" pitchFamily="2" charset="-122"/>
              </a:rPr>
              <a:t>总结：</a:t>
            </a:r>
            <a:r>
              <a:rPr kumimoji="0" lang="en-US" altLang="zh-CN" sz="1800" b="0" i="0" u="none" strike="noStrike" kern="0" cap="none" spc="0" normalizeH="0" baseline="0" noProof="0">
                <a:ln>
                  <a:noFill/>
                </a:ln>
                <a:solidFill>
                  <a:srgbClr val="2DA2BF"/>
                </a:solidFill>
                <a:effectLst/>
                <a:uLnTx/>
                <a:uFillTx/>
                <a:latin typeface="黑体" panose="02010609060101010101" charset="-122"/>
                <a:ea typeface="宋体" panose="02010600030101010101" pitchFamily="2" charset="-122"/>
              </a:rPr>
              <a:t>LED</a:t>
            </a:r>
            <a:r>
              <a:rPr kumimoji="0" lang="zh-CN" altLang="en-US" sz="1800" b="0" i="0" u="none" strike="noStrike" kern="0" cap="none" spc="-10" normalizeH="0" baseline="0" noProof="0">
                <a:ln>
                  <a:noFill/>
                </a:ln>
                <a:solidFill>
                  <a:srgbClr val="2DA2BF"/>
                </a:solidFill>
                <a:effectLst/>
                <a:uLnTx/>
                <a:uFillTx/>
                <a:latin typeface="黑体" panose="02010609060101010101" charset="-122"/>
                <a:ea typeface="宋体" panose="02010600030101010101" pitchFamily="2" charset="-122"/>
              </a:rPr>
              <a:t>光源的优势</a:t>
            </a:r>
            <a:endParaRPr kumimoji="0" lang="zh-CN" altLang="en-US" sz="1800" b="0" i="0" u="none" strike="noStrike" kern="0" cap="none" spc="-10" normalizeH="0" baseline="0" noProof="0" dirty="0">
              <a:ln>
                <a:noFill/>
              </a:ln>
              <a:solidFill>
                <a:srgbClr val="2DA2BF"/>
              </a:solidFill>
              <a:effectLst/>
              <a:uLnTx/>
              <a:uFillTx/>
              <a:latin typeface="黑体" panose="02010609060101010101" charset="-122"/>
              <a:ea typeface="宋体" panose="02010600030101010101" pitchFamily="2" charset="-122"/>
            </a:endParaRPr>
          </a:p>
        </p:txBody>
      </p:sp>
      <p:sp>
        <p:nvSpPr>
          <p:cNvPr id="6" name="object 11"/>
          <p:cNvSpPr txBox="1"/>
          <p:nvPr/>
        </p:nvSpPr>
        <p:spPr>
          <a:xfrm>
            <a:off x="3105917" y="2044700"/>
            <a:ext cx="5791200" cy="2768600"/>
          </a:xfrm>
          <a:prstGeom prst="rect">
            <a:avLst/>
          </a:prstGeom>
        </p:spPr>
        <p:txBody>
          <a:bodyPr vert="horz" wrap="square" lIns="0" tIns="12700" rIns="0" bIns="0" rtlCol="0">
            <a:spAutoFit/>
          </a:bodyPr>
          <a:lstStyle/>
          <a:p>
            <a:pPr marL="231140" marR="0" lvl="0" indent="-218440" defTabSz="914400" eaLnBrk="1" fontAlgn="auto" latinLnBrk="0" hangingPunct="1">
              <a:lnSpc>
                <a:spcPct val="100000"/>
              </a:lnSpc>
              <a:spcBef>
                <a:spcPts val="100"/>
              </a:spcBef>
              <a:spcAft>
                <a:spcPts val="0"/>
              </a:spcAft>
              <a:buClrTx/>
              <a:buSzTx/>
              <a:buFont typeface="Lucida Sans Unicode" panose="020B0602030504020204"/>
              <a:buChar char="•"/>
              <a:tabLst>
                <a:tab pos="231775" algn="l"/>
              </a:tabLst>
              <a:defRPr/>
            </a:pPr>
            <a:r>
              <a:rPr kumimoji="0" sz="1800" b="0" i="0" u="none" strike="noStrike" kern="0" cap="none" spc="-5" normalizeH="0" baseline="0" noProof="0" dirty="0">
                <a:ln>
                  <a:noFill/>
                </a:ln>
                <a:solidFill>
                  <a:sysClr val="windowText" lastClr="000000"/>
                </a:solidFill>
                <a:effectLst/>
                <a:uLnTx/>
                <a:uFillTx/>
                <a:latin typeface="黑体" panose="02010609060101010101" charset="-122"/>
                <a:cs typeface="黑体" panose="02010609060101010101" charset="-122"/>
              </a:rPr>
              <a:t>可制成各种形状、尺寸及各种照射角度；</a:t>
            </a:r>
            <a:endParaRPr kumimoji="0" sz="1800" b="0" i="0" u="none" strike="noStrike" kern="0" cap="none" spc="0" normalizeH="0" baseline="0" noProof="0" dirty="0">
              <a:ln>
                <a:noFill/>
              </a:ln>
              <a:solidFill>
                <a:sysClr val="windowText" lastClr="000000"/>
              </a:solidFill>
              <a:effectLst/>
              <a:uLnTx/>
              <a:uFillTx/>
              <a:latin typeface="黑体" panose="02010609060101010101" charset="-122"/>
              <a:cs typeface="黑体" panose="02010609060101010101" charset="-122"/>
            </a:endParaRPr>
          </a:p>
          <a:p>
            <a:pPr marL="231140" marR="0" lvl="0" indent="-218440" defTabSz="914400" eaLnBrk="1" fontAlgn="auto" latinLnBrk="0" hangingPunct="1">
              <a:lnSpc>
                <a:spcPct val="100000"/>
              </a:lnSpc>
              <a:spcBef>
                <a:spcPts val="0"/>
              </a:spcBef>
              <a:spcAft>
                <a:spcPts val="0"/>
              </a:spcAft>
              <a:buClrTx/>
              <a:buSzTx/>
              <a:buFont typeface="Lucida Sans Unicode" panose="020B0602030504020204"/>
              <a:buChar char="•"/>
              <a:tabLst>
                <a:tab pos="231775" algn="l"/>
              </a:tabLst>
              <a:defRPr/>
            </a:pPr>
            <a:r>
              <a:rPr kumimoji="0" sz="1800" b="0" i="0" u="none" strike="noStrike" kern="0" cap="none" spc="-5" normalizeH="0" baseline="0" noProof="0" dirty="0">
                <a:ln>
                  <a:noFill/>
                </a:ln>
                <a:solidFill>
                  <a:sysClr val="windowText" lastClr="000000"/>
                </a:solidFill>
                <a:effectLst/>
                <a:uLnTx/>
                <a:uFillTx/>
                <a:latin typeface="黑体" panose="02010609060101010101" charset="-122"/>
                <a:cs typeface="黑体" panose="02010609060101010101" charset="-122"/>
              </a:rPr>
              <a:t>可根据需要制成各种颜色，并可以随时调节亮度；</a:t>
            </a:r>
            <a:endParaRPr kumimoji="0" sz="1800" b="0" i="0" u="none" strike="noStrike" kern="0" cap="none" spc="0" normalizeH="0" baseline="0" noProof="0" dirty="0">
              <a:ln>
                <a:noFill/>
              </a:ln>
              <a:solidFill>
                <a:sysClr val="windowText" lastClr="000000"/>
              </a:solidFill>
              <a:effectLst/>
              <a:uLnTx/>
              <a:uFillTx/>
              <a:latin typeface="黑体" panose="02010609060101010101" charset="-122"/>
              <a:cs typeface="黑体" panose="02010609060101010101" charset="-122"/>
            </a:endParaRPr>
          </a:p>
          <a:p>
            <a:pPr marL="231140" marR="0" lvl="0" indent="-218440" defTabSz="914400" eaLnBrk="1" fontAlgn="auto" latinLnBrk="0" hangingPunct="1">
              <a:lnSpc>
                <a:spcPct val="100000"/>
              </a:lnSpc>
              <a:spcBef>
                <a:spcPts val="0"/>
              </a:spcBef>
              <a:spcAft>
                <a:spcPts val="0"/>
              </a:spcAft>
              <a:buClrTx/>
              <a:buSzTx/>
              <a:buFont typeface="Lucida Sans Unicode" panose="020B0602030504020204"/>
              <a:buChar char="•"/>
              <a:tabLst>
                <a:tab pos="231775" algn="l"/>
              </a:tabLst>
              <a:defRPr/>
            </a:pPr>
            <a:r>
              <a:rPr kumimoji="0" sz="1800" b="0" i="0" u="none" strike="noStrike" kern="0" cap="none" spc="-5" normalizeH="0" baseline="0" noProof="0" dirty="0">
                <a:ln>
                  <a:noFill/>
                </a:ln>
                <a:solidFill>
                  <a:sysClr val="windowText" lastClr="000000"/>
                </a:solidFill>
                <a:effectLst/>
                <a:uLnTx/>
                <a:uFillTx/>
                <a:latin typeface="黑体" panose="02010609060101010101" charset="-122"/>
                <a:cs typeface="黑体" panose="02010609060101010101" charset="-122"/>
              </a:rPr>
              <a:t>通过散热装置，散热效果更好，光亮度更稳定；</a:t>
            </a:r>
            <a:endParaRPr kumimoji="0" sz="1800" b="0" i="0" u="none" strike="noStrike" kern="0" cap="none" spc="0" normalizeH="0" baseline="0" noProof="0" dirty="0">
              <a:ln>
                <a:noFill/>
              </a:ln>
              <a:solidFill>
                <a:sysClr val="windowText" lastClr="000000"/>
              </a:solidFill>
              <a:effectLst/>
              <a:uLnTx/>
              <a:uFillTx/>
              <a:latin typeface="黑体" panose="02010609060101010101" charset="-122"/>
              <a:cs typeface="黑体" panose="02010609060101010101" charset="-122"/>
            </a:endParaRPr>
          </a:p>
          <a:p>
            <a:pPr marL="231140" marR="0" lvl="0" indent="-218440" defTabSz="914400" eaLnBrk="1" fontAlgn="auto" latinLnBrk="0" hangingPunct="1">
              <a:lnSpc>
                <a:spcPct val="100000"/>
              </a:lnSpc>
              <a:spcBef>
                <a:spcPts val="0"/>
              </a:spcBef>
              <a:spcAft>
                <a:spcPts val="0"/>
              </a:spcAft>
              <a:buClrTx/>
              <a:buSzTx/>
              <a:buFont typeface="Lucida Sans Unicode" panose="020B0602030504020204"/>
              <a:buChar char="•"/>
              <a:tabLst>
                <a:tab pos="231775" algn="l"/>
              </a:tabLst>
              <a:defRPr/>
            </a:pPr>
            <a:r>
              <a:rPr kumimoji="0" sz="1800" b="0" i="0" u="none" strike="noStrike" kern="0" cap="none" spc="0" normalizeH="0" baseline="0" noProof="0" dirty="0">
                <a:ln>
                  <a:noFill/>
                </a:ln>
                <a:solidFill>
                  <a:sysClr val="windowText" lastClr="000000"/>
                </a:solidFill>
                <a:effectLst/>
                <a:uLnTx/>
                <a:uFillTx/>
                <a:latin typeface="黑体" panose="02010609060101010101" charset="-122"/>
                <a:cs typeface="黑体" panose="02010609060101010101" charset="-122"/>
              </a:rPr>
              <a:t>使用寿命长（约</a:t>
            </a:r>
            <a:r>
              <a:rPr kumimoji="0" sz="1800" b="0" i="0" u="none" strike="noStrike" kern="0" cap="none" spc="0" normalizeH="0" baseline="0" noProof="0" dirty="0">
                <a:ln>
                  <a:noFill/>
                </a:ln>
                <a:solidFill>
                  <a:sysClr val="windowText" lastClr="000000"/>
                </a:solidFill>
                <a:effectLst/>
                <a:uLnTx/>
                <a:uFillTx/>
                <a:latin typeface="Lucida Sans Unicode" panose="020B0602030504020204"/>
                <a:cs typeface="Lucida Sans Unicode" panose="020B0602030504020204"/>
              </a:rPr>
              <a:t>3</a:t>
            </a:r>
            <a:r>
              <a:rPr kumimoji="0" sz="1800" b="0" i="0" u="none" strike="noStrike" kern="0" cap="none" spc="0" normalizeH="0" baseline="0" noProof="0" dirty="0">
                <a:ln>
                  <a:noFill/>
                </a:ln>
                <a:solidFill>
                  <a:sysClr val="windowText" lastClr="000000"/>
                </a:solidFill>
                <a:effectLst/>
                <a:uLnTx/>
                <a:uFillTx/>
                <a:latin typeface="黑体" panose="02010609060101010101" charset="-122"/>
                <a:cs typeface="黑体" panose="02010609060101010101" charset="-122"/>
              </a:rPr>
              <a:t>万小时，间断使用寿命更长</a:t>
            </a:r>
            <a:r>
              <a:rPr kumimoji="0" sz="1800" b="0" i="0" u="none" strike="noStrike" kern="0" cap="none" spc="-25" normalizeH="0" baseline="0" noProof="0" dirty="0">
                <a:ln>
                  <a:noFill/>
                </a:ln>
                <a:solidFill>
                  <a:sysClr val="windowText" lastClr="000000"/>
                </a:solidFill>
                <a:effectLst/>
                <a:uLnTx/>
                <a:uFillTx/>
                <a:latin typeface="黑体" panose="02010609060101010101" charset="-122"/>
                <a:cs typeface="黑体" panose="02010609060101010101" charset="-122"/>
              </a:rPr>
              <a:t>）；</a:t>
            </a:r>
            <a:endParaRPr kumimoji="0" sz="1800" b="0" i="0" u="none" strike="noStrike" kern="0" cap="none" spc="0" normalizeH="0" baseline="0" noProof="0" dirty="0">
              <a:ln>
                <a:noFill/>
              </a:ln>
              <a:solidFill>
                <a:sysClr val="windowText" lastClr="000000"/>
              </a:solidFill>
              <a:effectLst/>
              <a:uLnTx/>
              <a:uFillTx/>
              <a:latin typeface="黑体" panose="02010609060101010101" charset="-122"/>
              <a:cs typeface="黑体" panose="02010609060101010101" charset="-122"/>
            </a:endParaRPr>
          </a:p>
          <a:p>
            <a:pPr marL="229235" marR="0" lvl="0" indent="-217170" defTabSz="914400" eaLnBrk="1" fontAlgn="auto" latinLnBrk="0" hangingPunct="1">
              <a:lnSpc>
                <a:spcPct val="100000"/>
              </a:lnSpc>
              <a:spcBef>
                <a:spcPts val="0"/>
              </a:spcBef>
              <a:spcAft>
                <a:spcPts val="0"/>
              </a:spcAft>
              <a:buClrTx/>
              <a:buSzTx/>
              <a:buFont typeface="Lucida Sans Unicode" panose="020B0602030504020204"/>
              <a:buChar char="•"/>
              <a:tabLst>
                <a:tab pos="229870" algn="l"/>
              </a:tabLst>
              <a:defRPr/>
            </a:pPr>
            <a:r>
              <a:rPr kumimoji="0" sz="1800" b="0" i="0" u="none" strike="noStrike" kern="0" cap="none" spc="0" normalizeH="0" baseline="0" noProof="0" dirty="0">
                <a:ln>
                  <a:noFill/>
                </a:ln>
                <a:solidFill>
                  <a:sysClr val="windowText" lastClr="000000"/>
                </a:solidFill>
                <a:effectLst/>
                <a:uLnTx/>
                <a:uFillTx/>
                <a:latin typeface="黑体" panose="02010609060101010101" charset="-122"/>
                <a:cs typeface="黑体" panose="02010609060101010101" charset="-122"/>
              </a:rPr>
              <a:t>反应快捷，可在</a:t>
            </a:r>
            <a:r>
              <a:rPr kumimoji="0" sz="1800" b="0" i="0" u="none" strike="noStrike" kern="0" cap="none" spc="0" normalizeH="0" baseline="0" noProof="0" dirty="0">
                <a:ln>
                  <a:noFill/>
                </a:ln>
                <a:solidFill>
                  <a:sysClr val="windowText" lastClr="000000"/>
                </a:solidFill>
                <a:effectLst/>
                <a:uLnTx/>
                <a:uFillTx/>
                <a:latin typeface="Lucida Sans Unicode" panose="020B0602030504020204"/>
                <a:cs typeface="Lucida Sans Unicode" panose="020B0602030504020204"/>
              </a:rPr>
              <a:t>10</a:t>
            </a:r>
            <a:r>
              <a:rPr kumimoji="0" sz="1800" b="0" i="0" u="none" strike="noStrike" kern="0" cap="none" spc="-5" normalizeH="0" baseline="0" noProof="0" dirty="0">
                <a:ln>
                  <a:noFill/>
                </a:ln>
                <a:solidFill>
                  <a:sysClr val="windowText" lastClr="000000"/>
                </a:solidFill>
                <a:effectLst/>
                <a:uLnTx/>
                <a:uFillTx/>
                <a:latin typeface="黑体" panose="02010609060101010101" charset="-122"/>
                <a:cs typeface="黑体" panose="02010609060101010101" charset="-122"/>
              </a:rPr>
              <a:t>微秒或更短的时间内达到最大亮度；</a:t>
            </a:r>
            <a:endParaRPr kumimoji="0" sz="1800" b="0" i="0" u="none" strike="noStrike" kern="0" cap="none" spc="0" normalizeH="0" baseline="0" noProof="0" dirty="0">
              <a:ln>
                <a:noFill/>
              </a:ln>
              <a:solidFill>
                <a:sysClr val="windowText" lastClr="000000"/>
              </a:solidFill>
              <a:effectLst/>
              <a:uLnTx/>
              <a:uFillTx/>
              <a:latin typeface="黑体" panose="02010609060101010101" charset="-122"/>
              <a:cs typeface="黑体" panose="02010609060101010101" charset="-122"/>
            </a:endParaRPr>
          </a:p>
          <a:p>
            <a:pPr marL="192405" marR="66040" lvl="0" indent="-179705" defTabSz="914400" eaLnBrk="1" fontAlgn="auto" latinLnBrk="0" hangingPunct="1">
              <a:lnSpc>
                <a:spcPct val="100000"/>
              </a:lnSpc>
              <a:spcBef>
                <a:spcPts val="0"/>
              </a:spcBef>
              <a:spcAft>
                <a:spcPts val="0"/>
              </a:spcAft>
              <a:buClrTx/>
              <a:buSzTx/>
              <a:buFont typeface="Lucida Sans Unicode" panose="020B0602030504020204"/>
              <a:buChar char="•"/>
              <a:tabLst>
                <a:tab pos="231140" algn="l"/>
              </a:tabLst>
              <a:defRPr/>
            </a:pPr>
            <a:r>
              <a:rPr kumimoji="0" sz="1800" b="0" i="0" u="none" strike="noStrike" kern="0" cap="none" spc="0" normalizeH="0" baseline="0" noProof="0" dirty="0">
                <a:ln>
                  <a:noFill/>
                </a:ln>
                <a:solidFill>
                  <a:sysClr val="windowText" lastClr="000000"/>
                </a:solidFill>
                <a:effectLst/>
                <a:uLnTx/>
                <a:uFillTx/>
              </a:rPr>
              <a:t>	</a:t>
            </a:r>
            <a:r>
              <a:rPr kumimoji="0" sz="1800" b="0" i="0" u="none" strike="noStrike" kern="0" cap="none" spc="-5" normalizeH="0" baseline="0" noProof="0" dirty="0">
                <a:ln>
                  <a:noFill/>
                </a:ln>
                <a:solidFill>
                  <a:sysClr val="windowText" lastClr="000000"/>
                </a:solidFill>
                <a:effectLst/>
                <a:uLnTx/>
                <a:uFillTx/>
                <a:latin typeface="黑体" panose="02010609060101010101" charset="-122"/>
                <a:cs typeface="黑体" panose="02010609060101010101" charset="-122"/>
              </a:rPr>
              <a:t>电源带有外触发，可以通过计算机控制，起动速度快，</a:t>
            </a:r>
            <a:r>
              <a:rPr kumimoji="0" sz="1800" b="0" i="0" u="none" strike="noStrike" kern="0" cap="none" spc="-10" normalizeH="0" baseline="0" noProof="0" dirty="0">
                <a:ln>
                  <a:noFill/>
                </a:ln>
                <a:solidFill>
                  <a:sysClr val="windowText" lastClr="000000"/>
                </a:solidFill>
                <a:effectLst/>
                <a:uLnTx/>
                <a:uFillTx/>
                <a:latin typeface="黑体" panose="02010609060101010101" charset="-122"/>
                <a:cs typeface="黑体" panose="02010609060101010101" charset="-122"/>
              </a:rPr>
              <a:t>可以用作频闪灯；</a:t>
            </a:r>
            <a:endParaRPr kumimoji="0" sz="1800" b="0" i="0" u="none" strike="noStrike" kern="0" cap="none" spc="0" normalizeH="0" baseline="0" noProof="0" dirty="0">
              <a:ln>
                <a:noFill/>
              </a:ln>
              <a:solidFill>
                <a:sysClr val="windowText" lastClr="000000"/>
              </a:solidFill>
              <a:effectLst/>
              <a:uLnTx/>
              <a:uFillTx/>
              <a:latin typeface="黑体" panose="02010609060101010101" charset="-122"/>
              <a:cs typeface="黑体" panose="02010609060101010101" charset="-122"/>
            </a:endParaRPr>
          </a:p>
          <a:p>
            <a:pPr marL="192405" marR="107315" lvl="0" indent="-179705" defTabSz="914400" eaLnBrk="1" fontAlgn="auto" latinLnBrk="0" hangingPunct="1">
              <a:lnSpc>
                <a:spcPct val="100000"/>
              </a:lnSpc>
              <a:spcBef>
                <a:spcPts val="0"/>
              </a:spcBef>
              <a:spcAft>
                <a:spcPts val="0"/>
              </a:spcAft>
              <a:buClrTx/>
              <a:buSzTx/>
              <a:buFont typeface="Lucida Sans Unicode" panose="020B0602030504020204"/>
              <a:buChar char="•"/>
              <a:tabLst>
                <a:tab pos="231140" algn="l"/>
              </a:tabLst>
              <a:defRPr/>
            </a:pPr>
            <a:r>
              <a:rPr kumimoji="0" sz="1800" b="0" i="0" u="none" strike="noStrike" kern="0" cap="none" spc="0" normalizeH="0" baseline="0" noProof="0" dirty="0">
                <a:ln>
                  <a:noFill/>
                </a:ln>
                <a:solidFill>
                  <a:sysClr val="windowText" lastClr="000000"/>
                </a:solidFill>
                <a:effectLst/>
                <a:uLnTx/>
                <a:uFillTx/>
              </a:rPr>
              <a:t>	</a:t>
            </a:r>
            <a:r>
              <a:rPr kumimoji="0" sz="1800" b="0" i="0" u="none" strike="noStrike" kern="0" cap="none" spc="0" normalizeH="0" baseline="0" noProof="0" dirty="0">
                <a:ln>
                  <a:noFill/>
                </a:ln>
                <a:solidFill>
                  <a:sysClr val="windowText" lastClr="000000"/>
                </a:solidFill>
                <a:effectLst/>
                <a:uLnTx/>
                <a:uFillTx/>
                <a:latin typeface="黑体" panose="02010609060101010101" charset="-122"/>
                <a:cs typeface="黑体" panose="02010609060101010101" charset="-122"/>
              </a:rPr>
              <a:t>运行成本低、寿命长的</a:t>
            </a:r>
            <a:r>
              <a:rPr kumimoji="0" sz="1800" b="0" i="0" u="none" strike="noStrike" kern="0" cap="none" spc="-10" normalizeH="0" baseline="0" noProof="0" dirty="0">
                <a:ln>
                  <a:noFill/>
                </a:ln>
                <a:solidFill>
                  <a:sysClr val="windowText" lastClr="000000"/>
                </a:solidFill>
                <a:effectLst/>
                <a:uLnTx/>
                <a:uFillTx/>
                <a:latin typeface="Lucida Sans Unicode" panose="020B0602030504020204"/>
                <a:cs typeface="Lucida Sans Unicode" panose="020B0602030504020204"/>
              </a:rPr>
              <a:t>LED</a:t>
            </a:r>
            <a:r>
              <a:rPr kumimoji="0" sz="1800" b="0" i="0" u="none" strike="noStrike" kern="0" cap="none" spc="-10" normalizeH="0" baseline="0" noProof="0" dirty="0">
                <a:ln>
                  <a:noFill/>
                </a:ln>
                <a:solidFill>
                  <a:sysClr val="windowText" lastClr="000000"/>
                </a:solidFill>
                <a:effectLst/>
                <a:uLnTx/>
                <a:uFillTx/>
                <a:latin typeface="黑体" panose="02010609060101010101" charset="-122"/>
                <a:cs typeface="黑体" panose="02010609060101010101" charset="-122"/>
              </a:rPr>
              <a:t>，会在综合成本和性能方面体现出更大的优势；</a:t>
            </a:r>
            <a:endParaRPr kumimoji="0" sz="1800" b="0" i="0" u="none" strike="noStrike" kern="0" cap="none" spc="0" normalizeH="0" baseline="0" noProof="0" dirty="0">
              <a:ln>
                <a:noFill/>
              </a:ln>
              <a:solidFill>
                <a:sysClr val="windowText" lastClr="000000"/>
              </a:solidFill>
              <a:effectLst/>
              <a:uLnTx/>
              <a:uFillTx/>
              <a:latin typeface="黑体" panose="02010609060101010101" charset="-122"/>
              <a:cs typeface="黑体" panose="02010609060101010101" charset="-122"/>
            </a:endParaRPr>
          </a:p>
          <a:p>
            <a:pPr marL="230505" marR="0" lvl="0" indent="-218440" defTabSz="914400" eaLnBrk="1" fontAlgn="auto" latinLnBrk="0" hangingPunct="1">
              <a:lnSpc>
                <a:spcPct val="100000"/>
              </a:lnSpc>
              <a:spcBef>
                <a:spcPts val="0"/>
              </a:spcBef>
              <a:spcAft>
                <a:spcPts val="0"/>
              </a:spcAft>
              <a:buClrTx/>
              <a:buSzTx/>
              <a:buFont typeface="Lucida Sans Unicode" panose="020B0602030504020204"/>
              <a:buChar char="•"/>
              <a:tabLst>
                <a:tab pos="231140" algn="l"/>
              </a:tabLst>
              <a:defRPr/>
            </a:pPr>
            <a:r>
              <a:rPr kumimoji="0" sz="1800" b="0" i="0" u="none" strike="noStrike" kern="0" cap="none" spc="-5" normalizeH="0" baseline="0" noProof="0" dirty="0">
                <a:ln>
                  <a:noFill/>
                </a:ln>
                <a:solidFill>
                  <a:sysClr val="windowText" lastClr="000000"/>
                </a:solidFill>
                <a:effectLst/>
                <a:uLnTx/>
                <a:uFillTx/>
                <a:latin typeface="黑体" panose="02010609060101010101" charset="-122"/>
                <a:cs typeface="黑体" panose="02010609060101010101" charset="-122"/>
              </a:rPr>
              <a:t>可根据客户的需要，进行特殊设计。</a:t>
            </a:r>
            <a:endParaRPr kumimoji="0" sz="1800" b="0" i="0" u="none" strike="noStrike" kern="0" cap="none" spc="0" normalizeH="0" baseline="0" noProof="0" dirty="0">
              <a:ln>
                <a:noFill/>
              </a:ln>
              <a:solidFill>
                <a:sysClr val="windowText" lastClr="000000"/>
              </a:solidFill>
              <a:effectLst/>
              <a:uLnTx/>
              <a:uFillTx/>
              <a:latin typeface="黑体" panose="02010609060101010101" charset="-122"/>
              <a:cs typeface="黑体" panose="02010609060101010101"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3" name="object 10"/>
          <p:cNvSpPr txBox="1"/>
          <p:nvPr/>
        </p:nvSpPr>
        <p:spPr>
          <a:xfrm>
            <a:off x="2656759" y="1702435"/>
            <a:ext cx="1943735" cy="3453129"/>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2DA2BF"/>
                </a:solidFill>
                <a:latin typeface="黑体" panose="02010609060101010101" charset="-122"/>
                <a:cs typeface="黑体" panose="02010609060101010101" charset="-122"/>
              </a:rPr>
              <a:t>LED</a:t>
            </a:r>
            <a:r>
              <a:rPr sz="1800" spc="-10" dirty="0">
                <a:solidFill>
                  <a:srgbClr val="2DA2BF"/>
                </a:solidFill>
                <a:latin typeface="黑体" panose="02010609060101010101" charset="-122"/>
                <a:cs typeface="黑体" panose="02010609060101010101" charset="-122"/>
              </a:rPr>
              <a:t>光源的颜色</a:t>
            </a:r>
            <a:endParaRPr sz="1800" dirty="0">
              <a:latin typeface="黑体" panose="02010609060101010101" charset="-122"/>
              <a:cs typeface="黑体" panose="02010609060101010101" charset="-122"/>
            </a:endParaRPr>
          </a:p>
          <a:p>
            <a:pPr>
              <a:lnSpc>
                <a:spcPct val="100000"/>
              </a:lnSpc>
              <a:spcBef>
                <a:spcPts val="20"/>
              </a:spcBef>
            </a:pPr>
            <a:endParaRPr sz="2500" dirty="0">
              <a:latin typeface="黑体" panose="02010609060101010101" charset="-122"/>
              <a:cs typeface="黑体" panose="02010609060101010101" charset="-122"/>
            </a:endParaRPr>
          </a:p>
          <a:p>
            <a:pPr marL="1016000" indent="-218440">
              <a:lnSpc>
                <a:spcPct val="100000"/>
              </a:lnSpc>
              <a:buFont typeface="Lucida Sans Unicode" panose="020B0602030504020204"/>
              <a:buChar char="•"/>
              <a:tabLst>
                <a:tab pos="1016635" algn="l"/>
              </a:tabLst>
            </a:pPr>
            <a:r>
              <a:rPr sz="1800" spc="-15" dirty="0">
                <a:latin typeface="黑体" panose="02010609060101010101" charset="-122"/>
                <a:cs typeface="黑体" panose="02010609060101010101" charset="-122"/>
              </a:rPr>
              <a:t>主要颜色</a:t>
            </a:r>
            <a:endParaRPr sz="1800" dirty="0">
              <a:latin typeface="黑体" panose="02010609060101010101" charset="-122"/>
              <a:cs typeface="黑体" panose="02010609060101010101" charset="-122"/>
            </a:endParaRPr>
          </a:p>
          <a:p>
            <a:pPr marL="1307465" lvl="1" indent="-217170">
              <a:lnSpc>
                <a:spcPct val="100000"/>
              </a:lnSpc>
              <a:buFont typeface="Lucida Sans Unicode" panose="020B0602030504020204"/>
              <a:buChar char="•"/>
              <a:tabLst>
                <a:tab pos="1308100" algn="l"/>
              </a:tabLst>
            </a:pPr>
            <a:r>
              <a:rPr sz="1800" spc="-25" dirty="0">
                <a:latin typeface="黑体" panose="02010609060101010101" charset="-122"/>
                <a:cs typeface="黑体" panose="02010609060101010101" charset="-122"/>
              </a:rPr>
              <a:t>红色</a:t>
            </a:r>
            <a:endParaRPr sz="1800" dirty="0">
              <a:latin typeface="黑体" panose="02010609060101010101" charset="-122"/>
              <a:cs typeface="黑体" panose="02010609060101010101" charset="-122"/>
            </a:endParaRPr>
          </a:p>
          <a:p>
            <a:pPr marL="1307465" lvl="1" indent="-217170">
              <a:lnSpc>
                <a:spcPct val="100000"/>
              </a:lnSpc>
              <a:buFont typeface="Lucida Sans Unicode" panose="020B0602030504020204"/>
              <a:buChar char="•"/>
              <a:tabLst>
                <a:tab pos="1308100" algn="l"/>
              </a:tabLst>
            </a:pPr>
            <a:r>
              <a:rPr sz="1800" spc="-25" dirty="0">
                <a:latin typeface="黑体" panose="02010609060101010101" charset="-122"/>
                <a:cs typeface="黑体" panose="02010609060101010101" charset="-122"/>
              </a:rPr>
              <a:t>蓝色</a:t>
            </a:r>
            <a:endParaRPr sz="1800" dirty="0">
              <a:latin typeface="黑体" panose="02010609060101010101" charset="-122"/>
              <a:cs typeface="黑体" panose="02010609060101010101" charset="-122"/>
            </a:endParaRPr>
          </a:p>
          <a:p>
            <a:pPr marL="1307465" lvl="1" indent="-217170">
              <a:lnSpc>
                <a:spcPct val="100000"/>
              </a:lnSpc>
              <a:buFont typeface="Lucida Sans Unicode" panose="020B0602030504020204"/>
              <a:buChar char="•"/>
              <a:tabLst>
                <a:tab pos="1308100" algn="l"/>
              </a:tabLst>
            </a:pPr>
            <a:r>
              <a:rPr sz="1800" spc="-25" dirty="0">
                <a:latin typeface="黑体" panose="02010609060101010101" charset="-122"/>
                <a:cs typeface="黑体" panose="02010609060101010101" charset="-122"/>
              </a:rPr>
              <a:t>绿色</a:t>
            </a:r>
            <a:endParaRPr sz="1800" dirty="0">
              <a:latin typeface="黑体" panose="02010609060101010101" charset="-122"/>
              <a:cs typeface="黑体" panose="02010609060101010101" charset="-122"/>
            </a:endParaRPr>
          </a:p>
          <a:p>
            <a:pPr marL="1307465" lvl="1" indent="-217170">
              <a:lnSpc>
                <a:spcPct val="100000"/>
              </a:lnSpc>
              <a:buFont typeface="Lucida Sans Unicode" panose="020B0602030504020204"/>
              <a:buChar char="•"/>
              <a:tabLst>
                <a:tab pos="1308100" algn="l"/>
              </a:tabLst>
            </a:pPr>
            <a:r>
              <a:rPr sz="1800" spc="-25" dirty="0">
                <a:latin typeface="黑体" panose="02010609060101010101" charset="-122"/>
                <a:cs typeface="黑体" panose="02010609060101010101" charset="-122"/>
              </a:rPr>
              <a:t>白色</a:t>
            </a:r>
            <a:endParaRPr sz="1800" dirty="0">
              <a:latin typeface="黑体" panose="02010609060101010101" charset="-122"/>
              <a:cs typeface="黑体" panose="02010609060101010101" charset="-122"/>
            </a:endParaRPr>
          </a:p>
          <a:p>
            <a:pPr lvl="1">
              <a:lnSpc>
                <a:spcPct val="100000"/>
              </a:lnSpc>
              <a:spcBef>
                <a:spcPts val="45"/>
              </a:spcBef>
              <a:buFont typeface="Lucida Sans Unicode" panose="020B0602030504020204"/>
              <a:buChar char="•"/>
            </a:pPr>
            <a:endParaRPr sz="1650" dirty="0">
              <a:latin typeface="黑体" panose="02010609060101010101" charset="-122"/>
              <a:cs typeface="黑体" panose="02010609060101010101" charset="-122"/>
            </a:endParaRPr>
          </a:p>
          <a:p>
            <a:pPr marL="1016000" indent="-218440">
              <a:lnSpc>
                <a:spcPct val="100000"/>
              </a:lnSpc>
              <a:buFont typeface="Lucida Sans Unicode" panose="020B0602030504020204"/>
              <a:buChar char="•"/>
              <a:tabLst>
                <a:tab pos="1016635" algn="l"/>
              </a:tabLst>
            </a:pPr>
            <a:r>
              <a:rPr sz="1800" spc="-15" dirty="0">
                <a:latin typeface="黑体" panose="02010609060101010101" charset="-122"/>
                <a:cs typeface="黑体" panose="02010609060101010101" charset="-122"/>
              </a:rPr>
              <a:t>其他颜色</a:t>
            </a:r>
            <a:endParaRPr sz="1800" dirty="0">
              <a:latin typeface="黑体" panose="02010609060101010101" charset="-122"/>
              <a:cs typeface="黑体" panose="02010609060101010101" charset="-122"/>
            </a:endParaRPr>
          </a:p>
          <a:p>
            <a:pPr marL="1307465" lvl="1" indent="-217170">
              <a:lnSpc>
                <a:spcPct val="100000"/>
              </a:lnSpc>
              <a:buFont typeface="Lucida Sans Unicode" panose="020B0602030504020204"/>
              <a:buChar char="•"/>
              <a:tabLst>
                <a:tab pos="1308100" algn="l"/>
              </a:tabLst>
            </a:pPr>
            <a:r>
              <a:rPr sz="1800" spc="-25" dirty="0">
                <a:latin typeface="黑体" panose="02010609060101010101" charset="-122"/>
                <a:cs typeface="黑体" panose="02010609060101010101" charset="-122"/>
              </a:rPr>
              <a:t>橙色</a:t>
            </a:r>
            <a:endParaRPr sz="1800" dirty="0">
              <a:latin typeface="黑体" panose="02010609060101010101" charset="-122"/>
              <a:cs typeface="黑体" panose="02010609060101010101" charset="-122"/>
            </a:endParaRPr>
          </a:p>
          <a:p>
            <a:pPr marL="1307465" lvl="1" indent="-217170">
              <a:lnSpc>
                <a:spcPct val="100000"/>
              </a:lnSpc>
              <a:buFont typeface="Lucida Sans Unicode" panose="020B0602030504020204"/>
              <a:buChar char="•"/>
              <a:tabLst>
                <a:tab pos="1308100" algn="l"/>
              </a:tabLst>
            </a:pPr>
            <a:r>
              <a:rPr sz="1800" spc="-25" dirty="0">
                <a:latin typeface="黑体" panose="02010609060101010101" charset="-122"/>
                <a:cs typeface="黑体" panose="02010609060101010101" charset="-122"/>
              </a:rPr>
              <a:t>红外</a:t>
            </a:r>
            <a:endParaRPr sz="1800" dirty="0">
              <a:latin typeface="黑体" panose="02010609060101010101" charset="-122"/>
              <a:cs typeface="黑体" panose="02010609060101010101" charset="-122"/>
            </a:endParaRPr>
          </a:p>
          <a:p>
            <a:pPr marL="1307465" lvl="1" indent="-217170">
              <a:lnSpc>
                <a:spcPct val="100000"/>
              </a:lnSpc>
              <a:buFont typeface="Lucida Sans Unicode" panose="020B0602030504020204"/>
              <a:buChar char="•"/>
              <a:tabLst>
                <a:tab pos="1308100" algn="l"/>
              </a:tabLst>
            </a:pPr>
            <a:r>
              <a:rPr sz="1800" spc="-25" dirty="0">
                <a:latin typeface="黑体" panose="02010609060101010101" charset="-122"/>
                <a:cs typeface="黑体" panose="02010609060101010101" charset="-122"/>
              </a:rPr>
              <a:t>紫外</a:t>
            </a:r>
            <a:endParaRPr sz="1800" dirty="0">
              <a:latin typeface="黑体" panose="02010609060101010101" charset="-122"/>
              <a:cs typeface="黑体" panose="02010609060101010101" charset="-122"/>
            </a:endParaRPr>
          </a:p>
        </p:txBody>
      </p:sp>
      <p:pic>
        <p:nvPicPr>
          <p:cNvPr id="4" name="object 11"/>
          <p:cNvPicPr/>
          <p:nvPr/>
        </p:nvPicPr>
        <p:blipFill>
          <a:blip r:embed="rId1" cstate="print"/>
          <a:stretch>
            <a:fillRect/>
          </a:stretch>
        </p:blipFill>
        <p:spPr>
          <a:xfrm>
            <a:off x="6010074" y="2236331"/>
            <a:ext cx="2643202" cy="3037261"/>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5" name="object 10"/>
          <p:cNvSpPr txBox="1"/>
          <p:nvPr/>
        </p:nvSpPr>
        <p:spPr>
          <a:xfrm>
            <a:off x="3078162" y="1397740"/>
            <a:ext cx="2311400" cy="299720"/>
          </a:xfrm>
          <a:prstGeom prst="rect">
            <a:avLst/>
          </a:prstGeom>
        </p:spPr>
        <p:txBody>
          <a:bodyPr vert="horz" wrap="square" lIns="0" tIns="12700"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12700" marR="0" lvl="0" indent="0" defTabSz="914400" eaLnBrk="1" fontAlgn="auto" latinLnBrk="0" hangingPunct="1">
              <a:lnSpc>
                <a:spcPct val="100000"/>
              </a:lnSpc>
              <a:spcBef>
                <a:spcPts val="100"/>
              </a:spcBef>
              <a:spcAft>
                <a:spcPts val="0"/>
              </a:spcAft>
              <a:buClrTx/>
              <a:buSzTx/>
              <a:buFontTx/>
              <a:buNone/>
              <a:defRPr/>
            </a:pPr>
            <a:r>
              <a:rPr kumimoji="0" lang="zh-CN" altLang="en-US" sz="1800" b="0" i="0" u="none" strike="noStrike" kern="0" cap="none" spc="-5" normalizeH="0" baseline="0" noProof="0">
                <a:ln>
                  <a:noFill/>
                </a:ln>
                <a:solidFill>
                  <a:srgbClr val="2DA2BF"/>
                </a:solidFill>
                <a:effectLst/>
                <a:uLnTx/>
                <a:uFillTx/>
                <a:latin typeface="黑体" panose="02010609060101010101" charset="-122"/>
                <a:ea typeface="宋体" panose="02010600030101010101" pitchFamily="2" charset="-122"/>
              </a:rPr>
              <a:t>照明技术的基础知识：</a:t>
            </a:r>
            <a:endParaRPr kumimoji="0" lang="zh-CN" altLang="en-US" sz="1800" b="0" i="0" u="none" strike="noStrike" kern="0" cap="none" spc="-5" normalizeH="0" baseline="0" noProof="0" dirty="0">
              <a:ln>
                <a:noFill/>
              </a:ln>
              <a:solidFill>
                <a:srgbClr val="2DA2BF"/>
              </a:solidFill>
              <a:effectLst/>
              <a:uLnTx/>
              <a:uFillTx/>
              <a:latin typeface="黑体" panose="02010609060101010101" charset="-122"/>
              <a:ea typeface="宋体" panose="02010600030101010101" pitchFamily="2" charset="-122"/>
            </a:endParaRPr>
          </a:p>
        </p:txBody>
      </p:sp>
      <p:sp>
        <p:nvSpPr>
          <p:cNvPr id="6" name="object 11"/>
          <p:cNvSpPr txBox="1"/>
          <p:nvPr/>
        </p:nvSpPr>
        <p:spPr>
          <a:xfrm>
            <a:off x="4078287" y="2040792"/>
            <a:ext cx="4035425" cy="2219960"/>
          </a:xfrm>
          <a:prstGeom prst="rect">
            <a:avLst/>
          </a:prstGeom>
        </p:spPr>
        <p:txBody>
          <a:bodyPr vert="horz" wrap="square" lIns="0" tIns="12700" rIns="0" bIns="0" rtlCol="0">
            <a:spAutoFit/>
          </a:bodyPr>
          <a:lstStyle/>
          <a:p>
            <a:pPr marL="230505" indent="-218440">
              <a:spcBef>
                <a:spcPts val="100"/>
              </a:spcBef>
              <a:buFont typeface="Lucida Sans Unicode" panose="020B0602030504020204"/>
              <a:buChar char="•"/>
              <a:tabLst>
                <a:tab pos="231140" algn="l"/>
              </a:tabLst>
            </a:pPr>
            <a:r>
              <a:rPr kern="0" spc="-5" dirty="0">
                <a:solidFill>
                  <a:sysClr val="windowText" lastClr="000000"/>
                </a:solidFill>
                <a:latin typeface="黑体" panose="02010609060101010101" charset="-122"/>
                <a:cs typeface="黑体" panose="02010609060101010101" charset="-122"/>
              </a:rPr>
              <a:t>光在真空中呈直线传播</a:t>
            </a:r>
            <a:endParaRPr kern="0">
              <a:solidFill>
                <a:sysClr val="windowText" lastClr="000000"/>
              </a:solidFill>
              <a:latin typeface="黑体" panose="02010609060101010101" charset="-122"/>
              <a:cs typeface="黑体" panose="02010609060101010101" charset="-122"/>
            </a:endParaRPr>
          </a:p>
          <a:p>
            <a:pPr marL="230505" indent="-218440">
              <a:buFont typeface="Lucida Sans Unicode" panose="020B0602030504020204"/>
              <a:buChar char="•"/>
              <a:tabLst>
                <a:tab pos="231140" algn="l"/>
              </a:tabLst>
            </a:pPr>
            <a:r>
              <a:rPr kern="0" dirty="0">
                <a:solidFill>
                  <a:sysClr val="windowText" lastClr="000000"/>
                </a:solidFill>
                <a:latin typeface="黑体" panose="02010609060101010101" charset="-122"/>
                <a:cs typeface="黑体" panose="02010609060101010101" charset="-122"/>
              </a:rPr>
              <a:t>光的</a:t>
            </a:r>
            <a:r>
              <a:rPr kern="0" spc="-25" dirty="0">
                <a:solidFill>
                  <a:srgbClr val="DA1F28"/>
                </a:solidFill>
                <a:latin typeface="黑体" panose="02010609060101010101" charset="-122"/>
                <a:cs typeface="黑体" panose="02010609060101010101" charset="-122"/>
              </a:rPr>
              <a:t>反射</a:t>
            </a:r>
            <a:endParaRPr kern="0">
              <a:solidFill>
                <a:sysClr val="windowText" lastClr="000000"/>
              </a:solidFill>
              <a:latin typeface="黑体" panose="02010609060101010101" charset="-122"/>
              <a:cs typeface="黑体" panose="02010609060101010101" charset="-122"/>
            </a:endParaRPr>
          </a:p>
          <a:p>
            <a:pPr marL="521335" lvl="1" indent="-217170">
              <a:buFont typeface="Lucida Sans Unicode" panose="020B0602030504020204"/>
              <a:buChar char="•"/>
              <a:tabLst>
                <a:tab pos="521970" algn="l"/>
              </a:tabLst>
            </a:pPr>
            <a:r>
              <a:rPr kern="0" dirty="0">
                <a:solidFill>
                  <a:sysClr val="windowText" lastClr="000000"/>
                </a:solidFill>
                <a:latin typeface="黑体" panose="02010609060101010101" charset="-122"/>
                <a:cs typeface="黑体" panose="02010609060101010101" charset="-122"/>
              </a:rPr>
              <a:t>入射角</a:t>
            </a:r>
            <a:r>
              <a:rPr kern="0" dirty="0">
                <a:solidFill>
                  <a:sysClr val="windowText" lastClr="000000"/>
                </a:solidFill>
                <a:latin typeface="Lucida Sans Unicode" panose="020B0602030504020204"/>
                <a:cs typeface="Lucida Sans Unicode" panose="020B0602030504020204"/>
              </a:rPr>
              <a:t>= </a:t>
            </a:r>
            <a:r>
              <a:rPr kern="0" spc="-20" dirty="0">
                <a:solidFill>
                  <a:sysClr val="windowText" lastClr="000000"/>
                </a:solidFill>
                <a:latin typeface="黑体" panose="02010609060101010101" charset="-122"/>
                <a:cs typeface="黑体" panose="02010609060101010101" charset="-122"/>
              </a:rPr>
              <a:t>反射角</a:t>
            </a:r>
            <a:endParaRPr kern="0">
              <a:solidFill>
                <a:sysClr val="windowText" lastClr="000000"/>
              </a:solidFill>
              <a:latin typeface="黑体" panose="02010609060101010101" charset="-122"/>
              <a:cs typeface="黑体" panose="02010609060101010101" charset="-122"/>
            </a:endParaRPr>
          </a:p>
          <a:p>
            <a:pPr marL="230505" indent="-218440">
              <a:buFont typeface="Lucida Sans Unicode" panose="020B0602030504020204"/>
              <a:buChar char="•"/>
              <a:tabLst>
                <a:tab pos="231140" algn="l"/>
              </a:tabLst>
            </a:pPr>
            <a:r>
              <a:rPr kern="0" dirty="0">
                <a:solidFill>
                  <a:sysClr val="windowText" lastClr="000000"/>
                </a:solidFill>
                <a:latin typeface="黑体" panose="02010609060101010101" charset="-122"/>
                <a:cs typeface="黑体" panose="02010609060101010101" charset="-122"/>
              </a:rPr>
              <a:t>光的</a:t>
            </a:r>
            <a:r>
              <a:rPr kern="0" spc="-25" dirty="0">
                <a:solidFill>
                  <a:srgbClr val="DA1F28"/>
                </a:solidFill>
                <a:latin typeface="黑体" panose="02010609060101010101" charset="-122"/>
                <a:cs typeface="黑体" panose="02010609060101010101" charset="-122"/>
              </a:rPr>
              <a:t>折射</a:t>
            </a:r>
            <a:endParaRPr kern="0">
              <a:solidFill>
                <a:sysClr val="windowText" lastClr="000000"/>
              </a:solidFill>
              <a:latin typeface="黑体" panose="02010609060101010101" charset="-122"/>
              <a:cs typeface="黑体" panose="02010609060101010101" charset="-122"/>
            </a:endParaRPr>
          </a:p>
          <a:p>
            <a:pPr marL="521335" lvl="1" indent="-217170">
              <a:buFont typeface="Lucida Sans Unicode" panose="020B0602030504020204"/>
              <a:buChar char="•"/>
              <a:tabLst>
                <a:tab pos="521970" algn="l"/>
              </a:tabLst>
            </a:pPr>
            <a:r>
              <a:rPr kern="0" spc="-10" dirty="0">
                <a:solidFill>
                  <a:sysClr val="windowText" lastClr="000000"/>
                </a:solidFill>
                <a:latin typeface="黑体" panose="02010609060101010101" charset="-122"/>
                <a:cs typeface="黑体" panose="02010609060101010101" charset="-122"/>
              </a:rPr>
              <a:t>受到材质的影响</a:t>
            </a:r>
            <a:endParaRPr kern="0">
              <a:solidFill>
                <a:sysClr val="windowText" lastClr="000000"/>
              </a:solidFill>
              <a:latin typeface="黑体" panose="02010609060101010101" charset="-122"/>
              <a:cs typeface="黑体" panose="02010609060101010101" charset="-122"/>
            </a:endParaRPr>
          </a:p>
          <a:p>
            <a:pPr marL="230505" indent="-218440">
              <a:buFont typeface="Lucida Sans Unicode" panose="020B0602030504020204"/>
              <a:buChar char="•"/>
              <a:tabLst>
                <a:tab pos="231140" algn="l"/>
              </a:tabLst>
            </a:pPr>
            <a:r>
              <a:rPr kern="0" dirty="0">
                <a:solidFill>
                  <a:sysClr val="windowText" lastClr="000000"/>
                </a:solidFill>
                <a:latin typeface="黑体" panose="02010609060101010101" charset="-122"/>
                <a:cs typeface="黑体" panose="02010609060101010101" charset="-122"/>
              </a:rPr>
              <a:t>光的</a:t>
            </a:r>
            <a:r>
              <a:rPr kern="0" spc="-25" dirty="0">
                <a:solidFill>
                  <a:srgbClr val="DA1F28"/>
                </a:solidFill>
                <a:latin typeface="黑体" panose="02010609060101010101" charset="-122"/>
                <a:cs typeface="黑体" panose="02010609060101010101" charset="-122"/>
              </a:rPr>
              <a:t>透射</a:t>
            </a:r>
            <a:endParaRPr kern="0">
              <a:solidFill>
                <a:sysClr val="windowText" lastClr="000000"/>
              </a:solidFill>
              <a:latin typeface="黑体" panose="02010609060101010101" charset="-122"/>
              <a:cs typeface="黑体" panose="02010609060101010101" charset="-122"/>
            </a:endParaRPr>
          </a:p>
          <a:p>
            <a:pPr marL="521335" lvl="1" indent="-217170">
              <a:buFont typeface="Lucida Sans Unicode" panose="020B0602030504020204"/>
              <a:buChar char="•"/>
              <a:tabLst>
                <a:tab pos="521970" algn="l"/>
              </a:tabLst>
            </a:pPr>
            <a:r>
              <a:rPr kern="0" spc="-5" dirty="0">
                <a:solidFill>
                  <a:sysClr val="windowText" lastClr="000000"/>
                </a:solidFill>
                <a:latin typeface="黑体" panose="02010609060101010101" charset="-122"/>
                <a:cs typeface="黑体" panose="02010609060101010101" charset="-122"/>
              </a:rPr>
              <a:t>材质和厚度影响透射率</a:t>
            </a:r>
            <a:endParaRPr kern="0">
              <a:solidFill>
                <a:sysClr val="windowText" lastClr="000000"/>
              </a:solidFill>
              <a:latin typeface="黑体" panose="02010609060101010101" charset="-122"/>
              <a:cs typeface="黑体" panose="02010609060101010101" charset="-122"/>
            </a:endParaRPr>
          </a:p>
          <a:p>
            <a:pPr marL="521335" lvl="1" indent="-217170">
              <a:buFont typeface="Lucida Sans Unicode" panose="020B0602030504020204"/>
              <a:buChar char="•"/>
              <a:tabLst>
                <a:tab pos="521970" algn="l"/>
              </a:tabLst>
            </a:pPr>
            <a:r>
              <a:rPr kern="0" dirty="0">
                <a:solidFill>
                  <a:sysClr val="windowText" lastClr="000000"/>
                </a:solidFill>
                <a:latin typeface="黑体" panose="02010609060101010101" charset="-122"/>
                <a:cs typeface="黑体" panose="02010609060101010101" charset="-122"/>
              </a:rPr>
              <a:t>光的波长越长</a:t>
            </a:r>
            <a:r>
              <a:rPr kern="0" spc="-10" dirty="0">
                <a:solidFill>
                  <a:sysClr val="windowText" lastClr="000000"/>
                </a:solidFill>
                <a:latin typeface="Lucida Sans Unicode" panose="020B0602030504020204"/>
                <a:cs typeface="Lucida Sans Unicode" panose="020B0602030504020204"/>
              </a:rPr>
              <a:t>,</a:t>
            </a:r>
            <a:r>
              <a:rPr kern="0" spc="-10" dirty="0">
                <a:solidFill>
                  <a:sysClr val="windowText" lastClr="000000"/>
                </a:solidFill>
                <a:latin typeface="黑体" panose="02010609060101010101" charset="-122"/>
                <a:cs typeface="黑体" panose="02010609060101010101" charset="-122"/>
              </a:rPr>
              <a:t>对物质的透过力越强</a:t>
            </a:r>
            <a:endParaRPr kern="0">
              <a:solidFill>
                <a:sysClr val="windowText" lastClr="000000"/>
              </a:solidFill>
              <a:latin typeface="黑体" panose="02010609060101010101" charset="-122"/>
              <a:cs typeface="黑体" panose="02010609060101010101"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9" name="object 10"/>
          <p:cNvSpPr txBox="1"/>
          <p:nvPr/>
        </p:nvSpPr>
        <p:spPr>
          <a:xfrm>
            <a:off x="1829259" y="1423368"/>
            <a:ext cx="7112000" cy="574039"/>
          </a:xfrm>
          <a:prstGeom prst="rect">
            <a:avLst/>
          </a:prstGeom>
        </p:spPr>
        <p:txBody>
          <a:bodyPr vert="horz" wrap="square" lIns="0" tIns="267972"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655320" marR="0" lvl="0" indent="0" defTabSz="914400" eaLnBrk="1" fontAlgn="auto" latinLnBrk="0" hangingPunct="1">
              <a:lnSpc>
                <a:spcPct val="100000"/>
              </a:lnSpc>
              <a:spcBef>
                <a:spcPts val="100"/>
              </a:spcBef>
              <a:spcAft>
                <a:spcPts val="0"/>
              </a:spcAft>
              <a:buClrTx/>
              <a:buSzTx/>
              <a:buFontTx/>
              <a:buNone/>
              <a:defRPr/>
            </a:pPr>
            <a:r>
              <a:rPr kumimoji="0" lang="zh-CN" altLang="en-US" sz="1800" b="0" i="0" u="none" strike="noStrike" kern="0" cap="none" spc="-5" normalizeH="0" baseline="0" noProof="0">
                <a:ln>
                  <a:noFill/>
                </a:ln>
                <a:solidFill>
                  <a:srgbClr val="2DA2BF"/>
                </a:solidFill>
                <a:effectLst/>
                <a:uLnTx/>
                <a:uFillTx/>
                <a:latin typeface="黑体" panose="02010609060101010101" charset="-122"/>
                <a:ea typeface="宋体" panose="02010600030101010101" pitchFamily="2" charset="-122"/>
              </a:rPr>
              <a:t>照明技术的基础知识：</a:t>
            </a:r>
            <a:endParaRPr kumimoji="0" lang="zh-CN" altLang="en-US" sz="1800" b="0" i="0" u="none" strike="noStrike" kern="0" cap="none" spc="-5" normalizeH="0" baseline="0" noProof="0" dirty="0">
              <a:ln>
                <a:noFill/>
              </a:ln>
              <a:solidFill>
                <a:srgbClr val="2DA2BF"/>
              </a:solidFill>
              <a:effectLst/>
              <a:uLnTx/>
              <a:uFillTx/>
              <a:latin typeface="黑体" panose="02010609060101010101" charset="-122"/>
              <a:ea typeface="宋体" panose="02010600030101010101" pitchFamily="2" charset="-122"/>
            </a:endParaRPr>
          </a:p>
        </p:txBody>
      </p:sp>
      <p:pic>
        <p:nvPicPr>
          <p:cNvPr id="10" name="object 11"/>
          <p:cNvPicPr/>
          <p:nvPr/>
        </p:nvPicPr>
        <p:blipFill>
          <a:blip r:embed="rId1" cstate="print"/>
          <a:stretch>
            <a:fillRect/>
          </a:stretch>
        </p:blipFill>
        <p:spPr>
          <a:xfrm>
            <a:off x="2971194" y="4102142"/>
            <a:ext cx="4572015" cy="1609717"/>
          </a:xfrm>
          <a:prstGeom prst="rect">
            <a:avLst/>
          </a:prstGeom>
        </p:spPr>
      </p:pic>
      <p:sp>
        <p:nvSpPr>
          <p:cNvPr id="11" name="object 12"/>
          <p:cNvSpPr txBox="1"/>
          <p:nvPr/>
        </p:nvSpPr>
        <p:spPr>
          <a:xfrm>
            <a:off x="2829504" y="2035942"/>
            <a:ext cx="5938520" cy="3028315"/>
          </a:xfrm>
          <a:prstGeom prst="rect">
            <a:avLst/>
          </a:prstGeom>
        </p:spPr>
        <p:txBody>
          <a:bodyPr vert="horz" wrap="square" lIns="0" tIns="12700" rIns="0" bIns="0" rtlCol="0">
            <a:spAutoFit/>
          </a:bodyPr>
          <a:lstStyle/>
          <a:p>
            <a:pPr marL="158750" marR="4328160" indent="-146685">
              <a:spcBef>
                <a:spcPts val="100"/>
              </a:spcBef>
              <a:buFont typeface="Lucida Sans Unicode" panose="020B0602030504020204"/>
              <a:buChar char="•"/>
              <a:tabLst>
                <a:tab pos="231140" algn="l"/>
              </a:tabLst>
            </a:pPr>
            <a:r>
              <a:rPr kern="0" spc="-10" dirty="0">
                <a:solidFill>
                  <a:sysClr val="windowText" lastClr="000000"/>
                </a:solidFill>
                <a:latin typeface="黑体" panose="02010609060101010101" charset="-122"/>
                <a:cs typeface="黑体" panose="02010609060101010101" charset="-122"/>
              </a:rPr>
              <a:t>照射光的种类</a:t>
            </a:r>
            <a:r>
              <a:rPr kern="0" spc="-20" dirty="0">
                <a:solidFill>
                  <a:srgbClr val="DA1F28"/>
                </a:solidFill>
                <a:latin typeface="黑体" panose="02010609060101010101" charset="-122"/>
                <a:cs typeface="黑体" panose="02010609060101010101" charset="-122"/>
              </a:rPr>
              <a:t>直射光</a:t>
            </a:r>
            <a:endParaRPr kern="0" dirty="0">
              <a:solidFill>
                <a:sysClr val="windowText" lastClr="000000"/>
              </a:solidFill>
              <a:latin typeface="黑体" panose="02010609060101010101" charset="-122"/>
              <a:cs typeface="黑体" panose="02010609060101010101" charset="-122"/>
            </a:endParaRPr>
          </a:p>
          <a:p>
            <a:pPr marL="460375" marR="5080" lvl="1" indent="-10795">
              <a:buFont typeface="Lucida Sans Unicode" panose="020B0602030504020204"/>
              <a:buChar char="•"/>
              <a:tabLst>
                <a:tab pos="668020" algn="l"/>
              </a:tabLst>
            </a:pPr>
            <a:r>
              <a:rPr kern="0" spc="-5" dirty="0">
                <a:solidFill>
                  <a:sysClr val="windowText" lastClr="000000"/>
                </a:solidFill>
                <a:latin typeface="黑体" panose="02010609060101010101" charset="-122"/>
                <a:cs typeface="黑体" panose="02010609060101010101" charset="-122"/>
              </a:rPr>
              <a:t>主要来自于一个方向的光，可以在亮色和暗色阴影之间产生相对高的对比度图像。</a:t>
            </a:r>
            <a:endParaRPr kern="0" dirty="0">
              <a:solidFill>
                <a:sysClr val="windowText" lastClr="000000"/>
              </a:solidFill>
              <a:latin typeface="黑体" panose="02010609060101010101" charset="-122"/>
              <a:cs typeface="黑体" panose="02010609060101010101" charset="-122"/>
            </a:endParaRPr>
          </a:p>
          <a:p>
            <a:pPr marL="158750"/>
            <a:r>
              <a:rPr kern="0" dirty="0">
                <a:solidFill>
                  <a:srgbClr val="DA1F28"/>
                </a:solidFill>
                <a:latin typeface="黑体" panose="02010609060101010101" charset="-122"/>
                <a:cs typeface="黑体" panose="02010609060101010101" charset="-122"/>
              </a:rPr>
              <a:t>漫射光（扩散光</a:t>
            </a:r>
            <a:r>
              <a:rPr kern="0" spc="-50" dirty="0">
                <a:solidFill>
                  <a:srgbClr val="DA1F28"/>
                </a:solidFill>
                <a:latin typeface="黑体" panose="02010609060101010101" charset="-122"/>
                <a:cs typeface="黑体" panose="02010609060101010101" charset="-122"/>
              </a:rPr>
              <a:t>）</a:t>
            </a:r>
            <a:endParaRPr kern="0" dirty="0">
              <a:solidFill>
                <a:sysClr val="windowText" lastClr="000000"/>
              </a:solidFill>
              <a:latin typeface="黑体" panose="02010609060101010101" charset="-122"/>
              <a:cs typeface="黑体" panose="02010609060101010101" charset="-122"/>
            </a:endParaRPr>
          </a:p>
          <a:p>
            <a:pPr marL="459740" marR="5080" lvl="1" indent="-10795">
              <a:buFont typeface="Lucida Sans Unicode" panose="020B0602030504020204"/>
              <a:buChar char="•"/>
              <a:tabLst>
                <a:tab pos="668020" algn="l"/>
              </a:tabLst>
            </a:pPr>
            <a:r>
              <a:rPr kern="0" spc="-5" dirty="0">
                <a:solidFill>
                  <a:sysClr val="windowText" lastClr="000000"/>
                </a:solidFill>
                <a:latin typeface="黑体" panose="02010609060101010101" charset="-122"/>
                <a:cs typeface="黑体" panose="02010609060101010101" charset="-122"/>
              </a:rPr>
              <a:t>各种角度的光源混合在一起的光。日常的生活用光几</a:t>
            </a:r>
            <a:r>
              <a:rPr kern="0" spc="-10" dirty="0">
                <a:solidFill>
                  <a:sysClr val="windowText" lastClr="000000"/>
                </a:solidFill>
                <a:latin typeface="黑体" panose="02010609060101010101" charset="-122"/>
                <a:cs typeface="黑体" panose="02010609060101010101" charset="-122"/>
              </a:rPr>
              <a:t>乎都是扩散光。</a:t>
            </a:r>
            <a:endParaRPr kern="0" dirty="0">
              <a:solidFill>
                <a:sysClr val="windowText" lastClr="000000"/>
              </a:solidFill>
              <a:latin typeface="黑体" panose="02010609060101010101" charset="-122"/>
              <a:cs typeface="黑体" panose="02010609060101010101" charset="-122"/>
            </a:endParaRPr>
          </a:p>
          <a:p>
            <a:pPr>
              <a:spcBef>
                <a:spcPts val="5"/>
              </a:spcBef>
            </a:pPr>
            <a:endParaRPr sz="1400" kern="0" dirty="0">
              <a:solidFill>
                <a:sysClr val="windowText" lastClr="000000"/>
              </a:solidFill>
              <a:latin typeface="黑体" panose="02010609060101010101" charset="-122"/>
              <a:cs typeface="黑体" panose="02010609060101010101" charset="-122"/>
            </a:endParaRPr>
          </a:p>
          <a:p>
            <a:pPr marL="4798695" marR="596265" algn="r">
              <a:lnSpc>
                <a:spcPct val="200000"/>
              </a:lnSpc>
            </a:pPr>
            <a:r>
              <a:rPr sz="1400" kern="0" spc="-20" dirty="0">
                <a:solidFill>
                  <a:srgbClr val="FF0000"/>
                </a:solidFill>
                <a:latin typeface="黑体" panose="02010609060101010101" charset="-122"/>
                <a:cs typeface="黑体" panose="02010609060101010101" charset="-122"/>
              </a:rPr>
              <a:t>直线光漫射光</a:t>
            </a:r>
            <a:endParaRPr sz="1400" kern="0" dirty="0">
              <a:solidFill>
                <a:sysClr val="windowText" lastClr="000000"/>
              </a:solidFill>
              <a:latin typeface="黑体" panose="02010609060101010101" charset="-122"/>
              <a:cs typeface="黑体" panose="02010609060101010101"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9" name="object 10"/>
          <p:cNvSpPr txBox="1"/>
          <p:nvPr/>
        </p:nvSpPr>
        <p:spPr>
          <a:xfrm>
            <a:off x="2047372" y="1213643"/>
            <a:ext cx="7112000" cy="574039"/>
          </a:xfrm>
          <a:prstGeom prst="rect">
            <a:avLst/>
          </a:prstGeom>
        </p:spPr>
        <p:txBody>
          <a:bodyPr vert="horz" wrap="square" lIns="0" tIns="267972"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655320" marR="0" lvl="0" indent="0" defTabSz="914400" eaLnBrk="1" fontAlgn="auto" latinLnBrk="0" hangingPunct="1">
              <a:lnSpc>
                <a:spcPct val="100000"/>
              </a:lnSpc>
              <a:spcBef>
                <a:spcPts val="100"/>
              </a:spcBef>
              <a:spcAft>
                <a:spcPts val="0"/>
              </a:spcAft>
              <a:buClrTx/>
              <a:buSzTx/>
              <a:buFontTx/>
              <a:buNone/>
              <a:defRPr/>
            </a:pPr>
            <a:r>
              <a:rPr kumimoji="0" lang="zh-CN" altLang="en-US" sz="1800" b="0" i="0" u="none" strike="noStrike" kern="0" cap="none" spc="-5" normalizeH="0" baseline="0" noProof="0">
                <a:ln>
                  <a:noFill/>
                </a:ln>
                <a:solidFill>
                  <a:srgbClr val="2DA2BF"/>
                </a:solidFill>
                <a:effectLst/>
                <a:uLnTx/>
                <a:uFillTx/>
                <a:latin typeface="黑体" panose="02010609060101010101" charset="-122"/>
                <a:ea typeface="宋体" panose="02010600030101010101" pitchFamily="2" charset="-122"/>
              </a:rPr>
              <a:t>照明技术的基础知识：</a:t>
            </a:r>
            <a:endParaRPr kumimoji="0" lang="zh-CN" altLang="en-US" sz="1800" b="0" i="0" u="none" strike="noStrike" kern="0" cap="none" spc="-5" normalizeH="0" baseline="0" noProof="0" dirty="0">
              <a:ln>
                <a:noFill/>
              </a:ln>
              <a:solidFill>
                <a:srgbClr val="2DA2BF"/>
              </a:solidFill>
              <a:effectLst/>
              <a:uLnTx/>
              <a:uFillTx/>
              <a:latin typeface="黑体" panose="02010609060101010101" charset="-122"/>
              <a:ea typeface="宋体" panose="02010600030101010101" pitchFamily="2" charset="-122"/>
            </a:endParaRPr>
          </a:p>
        </p:txBody>
      </p:sp>
      <p:sp>
        <p:nvSpPr>
          <p:cNvPr id="10" name="object 11"/>
          <p:cNvSpPr txBox="1"/>
          <p:nvPr/>
        </p:nvSpPr>
        <p:spPr>
          <a:xfrm>
            <a:off x="2404565" y="1897541"/>
            <a:ext cx="2759710" cy="3591560"/>
          </a:xfrm>
          <a:prstGeom prst="rect">
            <a:avLst/>
          </a:prstGeom>
        </p:spPr>
        <p:txBody>
          <a:bodyPr vert="horz" wrap="square" lIns="0" tIns="12700" rIns="0" bIns="0" rtlCol="0">
            <a:spAutoFit/>
          </a:bodyPr>
          <a:lstStyle/>
          <a:p>
            <a:pPr marL="12700" marR="1149350" algn="just">
              <a:spcBef>
                <a:spcPts val="100"/>
              </a:spcBef>
              <a:buFont typeface="Lucida Sans Unicode" panose="020B0602030504020204"/>
              <a:buChar char="•"/>
              <a:tabLst>
                <a:tab pos="231140" algn="l"/>
              </a:tabLst>
            </a:pPr>
            <a:r>
              <a:rPr kern="0" spc="-10" dirty="0">
                <a:solidFill>
                  <a:sysClr val="windowText" lastClr="000000"/>
                </a:solidFill>
                <a:latin typeface="黑体" panose="02010609060101010101" charset="-122"/>
                <a:cs typeface="黑体" panose="02010609060101010101" charset="-122"/>
              </a:rPr>
              <a:t>照射光的种类</a:t>
            </a:r>
            <a:r>
              <a:rPr kern="0" spc="-20" dirty="0">
                <a:solidFill>
                  <a:srgbClr val="DA1F28"/>
                </a:solidFill>
                <a:latin typeface="黑体" panose="02010609060101010101" charset="-122"/>
                <a:cs typeface="黑体" panose="02010609060101010101" charset="-122"/>
              </a:rPr>
              <a:t>偏光光</a:t>
            </a:r>
            <a:endParaRPr kern="0" dirty="0">
              <a:solidFill>
                <a:sysClr val="windowText" lastClr="000000"/>
              </a:solidFill>
              <a:latin typeface="黑体" panose="02010609060101010101" charset="-122"/>
              <a:cs typeface="黑体" panose="02010609060101010101" charset="-122"/>
            </a:endParaRPr>
          </a:p>
          <a:p>
            <a:pPr marL="667385" lvl="1" indent="-218440" algn="just">
              <a:buFont typeface="Lucida Sans Unicode" panose="020B0602030504020204"/>
              <a:buChar char="•"/>
              <a:tabLst>
                <a:tab pos="668020" algn="l"/>
              </a:tabLst>
            </a:pPr>
            <a:r>
              <a:rPr kern="0" spc="-10" dirty="0">
                <a:solidFill>
                  <a:sysClr val="windowText" lastClr="000000"/>
                </a:solidFill>
                <a:latin typeface="黑体" panose="02010609060101010101" charset="-122"/>
                <a:cs typeface="黑体" panose="02010609060101010101" charset="-122"/>
              </a:rPr>
              <a:t>在垂直于传播方向</a:t>
            </a:r>
            <a:endParaRPr kern="0" dirty="0">
              <a:solidFill>
                <a:sysClr val="windowText" lastClr="000000"/>
              </a:solidFill>
              <a:latin typeface="黑体" panose="02010609060101010101" charset="-122"/>
              <a:cs typeface="黑体" panose="02010609060101010101" charset="-122"/>
            </a:endParaRPr>
          </a:p>
          <a:p>
            <a:pPr marL="460375" marR="160020" algn="just">
              <a:lnSpc>
                <a:spcPts val="1920"/>
              </a:lnSpc>
              <a:spcBef>
                <a:spcPts val="500"/>
              </a:spcBef>
            </a:pPr>
            <a:r>
              <a:rPr kern="0" spc="-10" dirty="0">
                <a:solidFill>
                  <a:sysClr val="windowText" lastClr="000000"/>
                </a:solidFill>
                <a:latin typeface="黑体" panose="02010609060101010101" charset="-122"/>
                <a:cs typeface="黑体" panose="02010609060101010101" charset="-122"/>
              </a:rPr>
              <a:t>的平面内，光矢量只</a:t>
            </a:r>
            <a:r>
              <a:rPr kern="0" spc="-45" dirty="0">
                <a:solidFill>
                  <a:sysClr val="windowText" lastClr="000000"/>
                </a:solidFill>
                <a:latin typeface="黑体" panose="02010609060101010101" charset="-122"/>
                <a:cs typeface="黑体" panose="02010609060101010101" charset="-122"/>
              </a:rPr>
              <a:t>沿某一个固 定方向振</a:t>
            </a:r>
            <a:endParaRPr kern="0" dirty="0">
              <a:solidFill>
                <a:sysClr val="windowText" lastClr="000000"/>
              </a:solidFill>
              <a:latin typeface="黑体" panose="02010609060101010101" charset="-122"/>
              <a:cs typeface="黑体" panose="02010609060101010101" charset="-122"/>
            </a:endParaRPr>
          </a:p>
          <a:p>
            <a:pPr marL="460375" marR="233680" algn="just">
              <a:lnSpc>
                <a:spcPct val="95000"/>
              </a:lnSpc>
              <a:spcBef>
                <a:spcPts val="335"/>
              </a:spcBef>
            </a:pPr>
            <a:r>
              <a:rPr kern="0" spc="-10" dirty="0">
                <a:solidFill>
                  <a:sysClr val="windowText" lastClr="000000"/>
                </a:solidFill>
                <a:latin typeface="黑体" panose="02010609060101010101" charset="-122"/>
                <a:cs typeface="黑体" panose="02010609060101010101" charset="-122"/>
              </a:rPr>
              <a:t>动的光。通常是利用</a:t>
            </a:r>
            <a:r>
              <a:rPr kern="0" dirty="0">
                <a:solidFill>
                  <a:sysClr val="windowText" lastClr="000000"/>
                </a:solidFill>
                <a:latin typeface="黑体" panose="02010609060101010101" charset="-122"/>
                <a:cs typeface="黑体" panose="02010609060101010101" charset="-122"/>
              </a:rPr>
              <a:t>偏光板（片）</a:t>
            </a:r>
            <a:r>
              <a:rPr kern="0" spc="-20" dirty="0">
                <a:solidFill>
                  <a:sysClr val="windowText" lastClr="000000"/>
                </a:solidFill>
                <a:latin typeface="黑体" panose="02010609060101010101" charset="-122"/>
                <a:cs typeface="黑体" panose="02010609060101010101" charset="-122"/>
              </a:rPr>
              <a:t>来防止</a:t>
            </a:r>
            <a:r>
              <a:rPr kern="0" spc="-10" dirty="0">
                <a:solidFill>
                  <a:sysClr val="windowText" lastClr="000000"/>
                </a:solidFill>
                <a:latin typeface="黑体" panose="02010609060101010101" charset="-122"/>
                <a:cs typeface="黑体" panose="02010609060101010101" charset="-122"/>
              </a:rPr>
              <a:t>特定方向的反射。</a:t>
            </a:r>
            <a:endParaRPr kern="0" dirty="0">
              <a:solidFill>
                <a:sysClr val="windowText" lastClr="000000"/>
              </a:solidFill>
              <a:latin typeface="黑体" panose="02010609060101010101" charset="-122"/>
              <a:cs typeface="黑体" panose="02010609060101010101" charset="-122"/>
            </a:endParaRPr>
          </a:p>
          <a:p>
            <a:pPr marL="158750"/>
            <a:r>
              <a:rPr kern="0" spc="-20" dirty="0">
                <a:solidFill>
                  <a:srgbClr val="DA1F28"/>
                </a:solidFill>
                <a:latin typeface="黑体" panose="02010609060101010101" charset="-122"/>
                <a:cs typeface="黑体" panose="02010609060101010101" charset="-122"/>
              </a:rPr>
              <a:t>平行光</a:t>
            </a:r>
            <a:endParaRPr kern="0" dirty="0">
              <a:solidFill>
                <a:sysClr val="windowText" lastClr="000000"/>
              </a:solidFill>
              <a:latin typeface="黑体" panose="02010609060101010101" charset="-122"/>
              <a:cs typeface="黑体" panose="02010609060101010101" charset="-122"/>
            </a:endParaRPr>
          </a:p>
          <a:p>
            <a:pPr marL="666115" lvl="1" indent="-218440">
              <a:buFont typeface="Lucida Sans Unicode" panose="020B0602030504020204"/>
              <a:buChar char="•"/>
              <a:tabLst>
                <a:tab pos="666750" algn="l"/>
              </a:tabLst>
            </a:pPr>
            <a:r>
              <a:rPr kern="0" spc="-10" dirty="0">
                <a:solidFill>
                  <a:sysClr val="windowText" lastClr="000000"/>
                </a:solidFill>
                <a:latin typeface="黑体" panose="02010609060101010101" charset="-122"/>
                <a:cs typeface="黑体" panose="02010609060101010101" charset="-122"/>
              </a:rPr>
              <a:t>照射角度一致的光。</a:t>
            </a:r>
            <a:endParaRPr kern="0" dirty="0">
              <a:solidFill>
                <a:sysClr val="windowText" lastClr="000000"/>
              </a:solidFill>
              <a:latin typeface="黑体" panose="02010609060101010101" charset="-122"/>
              <a:cs typeface="黑体" panose="02010609060101010101" charset="-122"/>
            </a:endParaRPr>
          </a:p>
          <a:p>
            <a:pPr marL="460375" marR="5080">
              <a:lnSpc>
                <a:spcPct val="95000"/>
              </a:lnSpc>
              <a:spcBef>
                <a:spcPts val="360"/>
              </a:spcBef>
            </a:pPr>
            <a:r>
              <a:rPr kern="0" spc="-10" dirty="0">
                <a:solidFill>
                  <a:sysClr val="windowText" lastClr="000000"/>
                </a:solidFill>
                <a:latin typeface="黑体" panose="02010609060101010101" charset="-122"/>
                <a:cs typeface="黑体" panose="02010609060101010101" charset="-122"/>
              </a:rPr>
              <a:t>太阳光就是平行光。</a:t>
            </a:r>
            <a:r>
              <a:rPr kern="0" spc="-50" dirty="0">
                <a:solidFill>
                  <a:sysClr val="windowText" lastClr="000000"/>
                </a:solidFill>
                <a:latin typeface="黑体" panose="02010609060101010101" charset="-122"/>
                <a:cs typeface="黑体" panose="02010609060101010101" charset="-122"/>
              </a:rPr>
              <a:t> </a:t>
            </a:r>
            <a:r>
              <a:rPr kern="0" dirty="0">
                <a:solidFill>
                  <a:sysClr val="windowText" lastClr="000000"/>
                </a:solidFill>
                <a:latin typeface="黑体" panose="02010609060101010101" charset="-122"/>
                <a:cs typeface="黑体" panose="02010609060101010101" charset="-122"/>
              </a:rPr>
              <a:t>发光角度越窄的</a:t>
            </a:r>
            <a:r>
              <a:rPr kern="0" spc="-25" dirty="0">
                <a:solidFill>
                  <a:sysClr val="windowText" lastClr="000000"/>
                </a:solidFill>
                <a:latin typeface="Lucida Sans Unicode" panose="020B0602030504020204"/>
                <a:cs typeface="Lucida Sans Unicode" panose="020B0602030504020204"/>
              </a:rPr>
              <a:t>LED</a:t>
            </a:r>
            <a:r>
              <a:rPr kern="0" spc="500" dirty="0">
                <a:solidFill>
                  <a:sysClr val="windowText" lastClr="000000"/>
                </a:solidFill>
                <a:latin typeface="Lucida Sans Unicode" panose="020B0602030504020204"/>
                <a:cs typeface="Lucida Sans Unicode" panose="020B0602030504020204"/>
              </a:rPr>
              <a:t> </a:t>
            </a:r>
            <a:r>
              <a:rPr kern="0" spc="-5" dirty="0">
                <a:solidFill>
                  <a:sysClr val="windowText" lastClr="000000"/>
                </a:solidFill>
                <a:latin typeface="黑体" panose="02010609060101010101" charset="-122"/>
                <a:cs typeface="黑体" panose="02010609060101010101" charset="-122"/>
              </a:rPr>
              <a:t>直射光越接近平行光。</a:t>
            </a:r>
            <a:endParaRPr kern="0" dirty="0">
              <a:solidFill>
                <a:sysClr val="windowText" lastClr="000000"/>
              </a:solidFill>
              <a:latin typeface="黑体" panose="02010609060101010101" charset="-122"/>
              <a:cs typeface="黑体" panose="02010609060101010101" charset="-122"/>
            </a:endParaRPr>
          </a:p>
        </p:txBody>
      </p:sp>
      <p:pic>
        <p:nvPicPr>
          <p:cNvPr id="11" name="object 12"/>
          <p:cNvPicPr/>
          <p:nvPr/>
        </p:nvPicPr>
        <p:blipFill>
          <a:blip r:embed="rId1" cstate="print"/>
          <a:stretch>
            <a:fillRect/>
          </a:stretch>
        </p:blipFill>
        <p:spPr>
          <a:xfrm>
            <a:off x="5972472" y="1604943"/>
            <a:ext cx="2330965" cy="1854175"/>
          </a:xfrm>
          <a:prstGeom prst="rect">
            <a:avLst/>
          </a:prstGeom>
        </p:spPr>
      </p:pic>
      <p:pic>
        <p:nvPicPr>
          <p:cNvPr id="12" name="object 13"/>
          <p:cNvPicPr/>
          <p:nvPr/>
        </p:nvPicPr>
        <p:blipFill>
          <a:blip r:embed="rId2" cstate="print"/>
          <a:stretch>
            <a:fillRect/>
          </a:stretch>
        </p:blipFill>
        <p:spPr>
          <a:xfrm>
            <a:off x="6118198" y="3803186"/>
            <a:ext cx="2095511" cy="1703495"/>
          </a:xfrm>
          <a:prstGeom prst="rect">
            <a:avLst/>
          </a:prstGeom>
        </p:spPr>
      </p:pic>
      <p:sp>
        <p:nvSpPr>
          <p:cNvPr id="13" name="object 14"/>
          <p:cNvSpPr txBox="1"/>
          <p:nvPr/>
        </p:nvSpPr>
        <p:spPr>
          <a:xfrm>
            <a:off x="8762544" y="2402181"/>
            <a:ext cx="560705" cy="239395"/>
          </a:xfrm>
          <a:prstGeom prst="rect">
            <a:avLst/>
          </a:prstGeom>
        </p:spPr>
        <p:txBody>
          <a:bodyPr vert="horz" wrap="square" lIns="0" tIns="13335" rIns="0" bIns="0" rtlCol="0">
            <a:spAutoFit/>
          </a:bodyPr>
          <a:lstStyle/>
          <a:p>
            <a:pPr marL="12700">
              <a:spcBef>
                <a:spcPts val="105"/>
              </a:spcBef>
            </a:pPr>
            <a:r>
              <a:rPr sz="1400" kern="0" spc="-20" dirty="0">
                <a:solidFill>
                  <a:srgbClr val="FF0000"/>
                </a:solidFill>
                <a:latin typeface="黑体" panose="02010609060101010101" charset="-122"/>
                <a:cs typeface="黑体" panose="02010609060101010101" charset="-122"/>
              </a:rPr>
              <a:t>偏光光</a:t>
            </a:r>
            <a:endParaRPr sz="1400" kern="0">
              <a:solidFill>
                <a:sysClr val="windowText" lastClr="000000"/>
              </a:solidFill>
              <a:latin typeface="黑体" panose="02010609060101010101" charset="-122"/>
              <a:cs typeface="黑体" panose="02010609060101010101" charset="-122"/>
            </a:endParaRPr>
          </a:p>
        </p:txBody>
      </p:sp>
      <p:sp>
        <p:nvSpPr>
          <p:cNvPr id="14" name="object 15"/>
          <p:cNvSpPr txBox="1"/>
          <p:nvPr/>
        </p:nvSpPr>
        <p:spPr>
          <a:xfrm>
            <a:off x="8833868" y="4473942"/>
            <a:ext cx="560705" cy="239395"/>
          </a:xfrm>
          <a:prstGeom prst="rect">
            <a:avLst/>
          </a:prstGeom>
        </p:spPr>
        <p:txBody>
          <a:bodyPr vert="horz" wrap="square" lIns="0" tIns="12700" rIns="0" bIns="0" rtlCol="0">
            <a:spAutoFit/>
          </a:bodyPr>
          <a:lstStyle/>
          <a:p>
            <a:pPr marL="12700">
              <a:spcBef>
                <a:spcPts val="100"/>
              </a:spcBef>
            </a:pPr>
            <a:r>
              <a:rPr sz="1400" kern="0" spc="-20" dirty="0">
                <a:solidFill>
                  <a:srgbClr val="FF0000"/>
                </a:solidFill>
                <a:latin typeface="黑体" panose="02010609060101010101" charset="-122"/>
                <a:cs typeface="黑体" panose="02010609060101010101" charset="-122"/>
              </a:rPr>
              <a:t>平行光</a:t>
            </a:r>
            <a:endParaRPr sz="1400" kern="0">
              <a:solidFill>
                <a:sysClr val="windowText" lastClr="000000"/>
              </a:solidFill>
              <a:latin typeface="黑体" panose="02010609060101010101" charset="-122"/>
              <a:cs typeface="黑体" panose="02010609060101010101"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3" name="object 10"/>
          <p:cNvSpPr txBox="1"/>
          <p:nvPr/>
        </p:nvSpPr>
        <p:spPr>
          <a:xfrm>
            <a:off x="3294323" y="1720585"/>
            <a:ext cx="3056255" cy="3738879"/>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2DA2BF"/>
                </a:solidFill>
                <a:latin typeface="黑体" panose="02010609060101010101" charset="-122"/>
                <a:cs typeface="黑体" panose="02010609060101010101" charset="-122"/>
              </a:rPr>
              <a:t>常见</a:t>
            </a:r>
            <a:r>
              <a:rPr sz="1800" spc="-10" dirty="0">
                <a:solidFill>
                  <a:srgbClr val="2DA2BF"/>
                </a:solidFill>
                <a:latin typeface="Lucida Sans Unicode" panose="020B0602030504020204"/>
                <a:cs typeface="Lucida Sans Unicode" panose="020B0602030504020204"/>
              </a:rPr>
              <a:t>LED</a:t>
            </a:r>
            <a:r>
              <a:rPr sz="1800" spc="-20" dirty="0">
                <a:solidFill>
                  <a:srgbClr val="2DA2BF"/>
                </a:solidFill>
                <a:latin typeface="黑体" panose="02010609060101010101" charset="-122"/>
                <a:cs typeface="黑体" panose="02010609060101010101" charset="-122"/>
              </a:rPr>
              <a:t>光源：</a:t>
            </a:r>
            <a:endParaRPr sz="1800" dirty="0">
              <a:latin typeface="黑体" panose="02010609060101010101" charset="-122"/>
              <a:cs typeface="黑体" panose="02010609060101010101" charset="-122"/>
            </a:endParaRPr>
          </a:p>
          <a:p>
            <a:pPr>
              <a:lnSpc>
                <a:spcPct val="100000"/>
              </a:lnSpc>
              <a:spcBef>
                <a:spcPts val="50"/>
              </a:spcBef>
            </a:pPr>
            <a:endParaRPr sz="2550" dirty="0">
              <a:latin typeface="黑体" panose="02010609060101010101" charset="-122"/>
              <a:cs typeface="黑体" panose="02010609060101010101" charset="-122"/>
            </a:endParaRPr>
          </a:p>
          <a:p>
            <a:pPr marL="2129155" indent="-572770">
              <a:lnSpc>
                <a:spcPct val="100000"/>
              </a:lnSpc>
              <a:buSzPct val="94000"/>
              <a:buAutoNum type="arabicPlain"/>
              <a:tabLst>
                <a:tab pos="2129790" algn="l"/>
              </a:tabLst>
            </a:pPr>
            <a:r>
              <a:rPr sz="1800" spc="-20" dirty="0">
                <a:latin typeface="黑体" panose="02010609060101010101" charset="-122"/>
                <a:cs typeface="黑体" panose="02010609060101010101" charset="-122"/>
              </a:rPr>
              <a:t>点光源</a:t>
            </a:r>
            <a:endParaRPr sz="1800" dirty="0">
              <a:latin typeface="黑体" panose="02010609060101010101" charset="-122"/>
              <a:cs typeface="黑体" panose="02010609060101010101" charset="-122"/>
            </a:endParaRPr>
          </a:p>
          <a:p>
            <a:pPr>
              <a:lnSpc>
                <a:spcPct val="100000"/>
              </a:lnSpc>
              <a:spcBef>
                <a:spcPts val="45"/>
              </a:spcBef>
              <a:buAutoNum type="arabicPlain"/>
            </a:pPr>
            <a:endParaRPr sz="1650" dirty="0">
              <a:latin typeface="黑体" panose="02010609060101010101" charset="-122"/>
              <a:cs typeface="黑体" panose="02010609060101010101" charset="-122"/>
            </a:endParaRPr>
          </a:p>
          <a:p>
            <a:pPr marL="2129155" indent="-572770">
              <a:lnSpc>
                <a:spcPct val="100000"/>
              </a:lnSpc>
              <a:buSzPct val="94000"/>
              <a:buAutoNum type="arabicPlain"/>
              <a:tabLst>
                <a:tab pos="2129790" algn="l"/>
              </a:tabLst>
            </a:pPr>
            <a:r>
              <a:rPr sz="1800" spc="-15" dirty="0">
                <a:latin typeface="黑体" panose="02010609060101010101" charset="-122"/>
                <a:cs typeface="黑体" panose="02010609060101010101" charset="-122"/>
              </a:rPr>
              <a:t>环形光源</a:t>
            </a:r>
            <a:endParaRPr sz="1800" dirty="0">
              <a:latin typeface="黑体" panose="02010609060101010101" charset="-122"/>
              <a:cs typeface="黑体" panose="02010609060101010101" charset="-122"/>
            </a:endParaRPr>
          </a:p>
          <a:p>
            <a:pPr>
              <a:lnSpc>
                <a:spcPct val="100000"/>
              </a:lnSpc>
              <a:spcBef>
                <a:spcPts val="45"/>
              </a:spcBef>
              <a:buAutoNum type="arabicPlain"/>
            </a:pPr>
            <a:endParaRPr sz="1650" dirty="0">
              <a:latin typeface="黑体" panose="02010609060101010101" charset="-122"/>
              <a:cs typeface="黑体" panose="02010609060101010101" charset="-122"/>
            </a:endParaRPr>
          </a:p>
          <a:p>
            <a:pPr marL="2129155" indent="-572770">
              <a:lnSpc>
                <a:spcPct val="100000"/>
              </a:lnSpc>
              <a:buSzPct val="94000"/>
              <a:buAutoNum type="arabicPlain"/>
              <a:tabLst>
                <a:tab pos="2129790" algn="l"/>
              </a:tabLst>
            </a:pPr>
            <a:r>
              <a:rPr sz="1800" spc="-20" dirty="0">
                <a:latin typeface="黑体" panose="02010609060101010101" charset="-122"/>
                <a:cs typeface="黑体" panose="02010609060101010101" charset="-122"/>
              </a:rPr>
              <a:t>背光源</a:t>
            </a:r>
            <a:endParaRPr sz="1800" dirty="0">
              <a:latin typeface="黑体" panose="02010609060101010101" charset="-122"/>
              <a:cs typeface="黑体" panose="02010609060101010101" charset="-122"/>
            </a:endParaRPr>
          </a:p>
          <a:p>
            <a:pPr>
              <a:lnSpc>
                <a:spcPct val="100000"/>
              </a:lnSpc>
              <a:spcBef>
                <a:spcPts val="45"/>
              </a:spcBef>
              <a:buAutoNum type="arabicPlain"/>
            </a:pPr>
            <a:endParaRPr sz="1650" dirty="0">
              <a:latin typeface="黑体" panose="02010609060101010101" charset="-122"/>
              <a:cs typeface="黑体" panose="02010609060101010101" charset="-122"/>
            </a:endParaRPr>
          </a:p>
          <a:p>
            <a:pPr marL="2129155" indent="-572770">
              <a:lnSpc>
                <a:spcPct val="100000"/>
              </a:lnSpc>
              <a:buSzPct val="94000"/>
              <a:buAutoNum type="arabicPlain"/>
              <a:tabLst>
                <a:tab pos="2129790" algn="l"/>
              </a:tabLst>
            </a:pPr>
            <a:r>
              <a:rPr sz="1800" spc="-15" dirty="0">
                <a:latin typeface="黑体" panose="02010609060101010101" charset="-122"/>
                <a:cs typeface="黑体" panose="02010609060101010101" charset="-122"/>
              </a:rPr>
              <a:t>同轴光源</a:t>
            </a:r>
            <a:endParaRPr sz="1800" dirty="0">
              <a:latin typeface="黑体" panose="02010609060101010101" charset="-122"/>
              <a:cs typeface="黑体" panose="02010609060101010101" charset="-122"/>
            </a:endParaRPr>
          </a:p>
          <a:p>
            <a:pPr>
              <a:lnSpc>
                <a:spcPct val="100000"/>
              </a:lnSpc>
              <a:spcBef>
                <a:spcPts val="45"/>
              </a:spcBef>
              <a:buAutoNum type="arabicPlain"/>
            </a:pPr>
            <a:endParaRPr sz="1650" dirty="0">
              <a:latin typeface="黑体" panose="02010609060101010101" charset="-122"/>
              <a:cs typeface="黑体" panose="02010609060101010101" charset="-122"/>
            </a:endParaRPr>
          </a:p>
          <a:p>
            <a:pPr marL="2129155" indent="-572770">
              <a:lnSpc>
                <a:spcPct val="100000"/>
              </a:lnSpc>
              <a:buSzPct val="94000"/>
              <a:buAutoNum type="arabicPlain"/>
              <a:tabLst>
                <a:tab pos="2129790" algn="l"/>
              </a:tabLst>
            </a:pPr>
            <a:r>
              <a:rPr sz="1800" spc="-15" dirty="0">
                <a:latin typeface="黑体" panose="02010609060101010101" charset="-122"/>
                <a:cs typeface="黑体" panose="02010609060101010101" charset="-122"/>
              </a:rPr>
              <a:t>条形光源</a:t>
            </a:r>
            <a:endParaRPr sz="1800" dirty="0">
              <a:latin typeface="黑体" panose="02010609060101010101" charset="-122"/>
              <a:cs typeface="黑体" panose="02010609060101010101" charset="-122"/>
            </a:endParaRPr>
          </a:p>
          <a:p>
            <a:pPr>
              <a:lnSpc>
                <a:spcPct val="100000"/>
              </a:lnSpc>
              <a:spcBef>
                <a:spcPts val="45"/>
              </a:spcBef>
              <a:buAutoNum type="arabicPlain"/>
            </a:pPr>
            <a:endParaRPr sz="1650" dirty="0">
              <a:latin typeface="黑体" panose="02010609060101010101" charset="-122"/>
              <a:cs typeface="黑体" panose="02010609060101010101" charset="-122"/>
            </a:endParaRPr>
          </a:p>
          <a:p>
            <a:pPr marL="2129155" indent="-572770">
              <a:lnSpc>
                <a:spcPct val="100000"/>
              </a:lnSpc>
              <a:spcBef>
                <a:spcPts val="5"/>
              </a:spcBef>
              <a:buSzPct val="94000"/>
              <a:buAutoNum type="arabicPlain"/>
              <a:tabLst>
                <a:tab pos="2129790" algn="l"/>
              </a:tabLst>
            </a:pPr>
            <a:r>
              <a:rPr sz="1800" spc="-15" dirty="0">
                <a:latin typeface="黑体" panose="02010609060101010101" charset="-122"/>
                <a:cs typeface="黑体" panose="02010609060101010101" charset="-122"/>
              </a:rPr>
              <a:t>弧顶光源</a:t>
            </a:r>
            <a:endParaRPr sz="1800" dirty="0">
              <a:latin typeface="黑体" panose="02010609060101010101" charset="-122"/>
              <a:cs typeface="黑体" panose="02010609060101010101"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3" name="object 10"/>
          <p:cNvSpPr txBox="1"/>
          <p:nvPr/>
        </p:nvSpPr>
        <p:spPr>
          <a:xfrm>
            <a:off x="2522536" y="2089701"/>
            <a:ext cx="22707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2DA2BF"/>
                </a:solidFill>
                <a:latin typeface="Lucida Sans Unicode" panose="020B0602030504020204"/>
                <a:cs typeface="Lucida Sans Unicode" panose="020B0602030504020204"/>
              </a:rPr>
              <a:t>LED</a:t>
            </a:r>
            <a:r>
              <a:rPr sz="1800" spc="-10" dirty="0">
                <a:solidFill>
                  <a:srgbClr val="2DA2BF"/>
                </a:solidFill>
                <a:latin typeface="黑体" panose="02010609060101010101" charset="-122"/>
                <a:cs typeface="黑体" panose="02010609060101010101" charset="-122"/>
              </a:rPr>
              <a:t>光源类型：点光源</a:t>
            </a:r>
            <a:endParaRPr sz="1800" dirty="0">
              <a:latin typeface="黑体" panose="02010609060101010101" charset="-122"/>
              <a:cs typeface="黑体" panose="02010609060101010101" charset="-122"/>
            </a:endParaRPr>
          </a:p>
        </p:txBody>
      </p:sp>
      <p:sp>
        <p:nvSpPr>
          <p:cNvPr id="4" name="object 11"/>
          <p:cNvSpPr txBox="1"/>
          <p:nvPr/>
        </p:nvSpPr>
        <p:spPr>
          <a:xfrm>
            <a:off x="2451213" y="3089826"/>
            <a:ext cx="2842260" cy="1122680"/>
          </a:xfrm>
          <a:prstGeom prst="rect">
            <a:avLst/>
          </a:prstGeom>
        </p:spPr>
        <p:txBody>
          <a:bodyPr vert="horz" wrap="square" lIns="0" tIns="12700" rIns="0" bIns="0" rtlCol="0">
            <a:spAutoFit/>
          </a:bodyPr>
          <a:lstStyle/>
          <a:p>
            <a:pPr marL="12700">
              <a:lnSpc>
                <a:spcPct val="100000"/>
              </a:lnSpc>
              <a:spcBef>
                <a:spcPts val="100"/>
              </a:spcBef>
            </a:pPr>
            <a:r>
              <a:rPr sz="1800" dirty="0">
                <a:latin typeface="宋体" panose="02010600030101010101" pitchFamily="2" charset="-122"/>
                <a:cs typeface="宋体" panose="02010600030101010101" pitchFamily="2" charset="-122"/>
              </a:rPr>
              <a:t>优点：</a:t>
            </a:r>
            <a:r>
              <a:rPr sz="1800" dirty="0">
                <a:latin typeface="黑体" panose="02010609060101010101" charset="-122"/>
                <a:cs typeface="黑体" panose="02010609060101010101" charset="-122"/>
              </a:rPr>
              <a:t>体积小</a:t>
            </a:r>
            <a:r>
              <a:rPr sz="1800" dirty="0">
                <a:latin typeface="Lucida Sans Unicode" panose="020B0602030504020204"/>
                <a:cs typeface="Lucida Sans Unicode" panose="020B0602030504020204"/>
              </a:rPr>
              <a:t>,</a:t>
            </a:r>
            <a:r>
              <a:rPr sz="1800" dirty="0">
                <a:latin typeface="黑体" panose="02010609060101010101" charset="-122"/>
                <a:cs typeface="黑体" panose="02010609060101010101" charset="-122"/>
              </a:rPr>
              <a:t>发光强度高</a:t>
            </a:r>
            <a:r>
              <a:rPr sz="1800" spc="-50" dirty="0">
                <a:latin typeface="宋体" panose="02010600030101010101" pitchFamily="2" charset="-122"/>
                <a:cs typeface="宋体" panose="02010600030101010101" pitchFamily="2" charset="-122"/>
              </a:rPr>
              <a:t>；</a:t>
            </a:r>
            <a:endParaRPr sz="1800" dirty="0">
              <a:latin typeface="宋体" panose="02010600030101010101" pitchFamily="2" charset="-122"/>
              <a:cs typeface="宋体" panose="02010600030101010101" pitchFamily="2" charset="-122"/>
            </a:endParaRPr>
          </a:p>
          <a:p>
            <a:pPr>
              <a:lnSpc>
                <a:spcPct val="100000"/>
              </a:lnSpc>
              <a:spcBef>
                <a:spcPts val="35"/>
              </a:spcBef>
            </a:pPr>
            <a:endParaRPr sz="2050" dirty="0">
              <a:latin typeface="宋体" panose="02010600030101010101" pitchFamily="2" charset="-122"/>
              <a:cs typeface="宋体" panose="02010600030101010101" pitchFamily="2" charset="-122"/>
            </a:endParaRPr>
          </a:p>
          <a:p>
            <a:pPr marL="12700" marR="306705">
              <a:lnSpc>
                <a:spcPts val="1920"/>
              </a:lnSpc>
            </a:pPr>
            <a:r>
              <a:rPr sz="1800" spc="-5" dirty="0">
                <a:latin typeface="宋体" panose="02010600030101010101" pitchFamily="2" charset="-122"/>
                <a:cs typeface="宋体" panose="02010600030101010101" pitchFamily="2" charset="-122"/>
              </a:rPr>
              <a:t>常见应用：定位、校正，</a:t>
            </a:r>
            <a:r>
              <a:rPr sz="1800" spc="-10" dirty="0">
                <a:latin typeface="宋体" panose="02010600030101010101" pitchFamily="2" charset="-122"/>
                <a:cs typeface="宋体" panose="02010600030101010101" pitchFamily="2" charset="-122"/>
              </a:rPr>
              <a:t>裂缝扫描。</a:t>
            </a:r>
            <a:endParaRPr sz="1800" dirty="0">
              <a:latin typeface="宋体" panose="02010600030101010101" pitchFamily="2" charset="-122"/>
              <a:cs typeface="宋体" panose="02010600030101010101" pitchFamily="2" charset="-122"/>
            </a:endParaRPr>
          </a:p>
        </p:txBody>
      </p:sp>
      <p:pic>
        <p:nvPicPr>
          <p:cNvPr id="5" name="object 13"/>
          <p:cNvPicPr/>
          <p:nvPr/>
        </p:nvPicPr>
        <p:blipFill>
          <a:blip r:embed="rId1" cstate="print"/>
          <a:stretch>
            <a:fillRect/>
          </a:stretch>
        </p:blipFill>
        <p:spPr>
          <a:xfrm>
            <a:off x="5880401" y="1444222"/>
            <a:ext cx="3729887" cy="3714733"/>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3" name="object 10"/>
          <p:cNvSpPr txBox="1"/>
          <p:nvPr/>
        </p:nvSpPr>
        <p:spPr>
          <a:xfrm>
            <a:off x="2371534" y="1863198"/>
            <a:ext cx="2540000" cy="260032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2DA2BF"/>
                </a:solidFill>
                <a:latin typeface="Lucida Sans Unicode" panose="020B0602030504020204"/>
                <a:cs typeface="Lucida Sans Unicode" panose="020B0602030504020204"/>
              </a:rPr>
              <a:t>LED</a:t>
            </a:r>
            <a:r>
              <a:rPr sz="1800" spc="-10" dirty="0">
                <a:solidFill>
                  <a:srgbClr val="2DA2BF"/>
                </a:solidFill>
                <a:latin typeface="黑体" panose="02010609060101010101" charset="-122"/>
                <a:cs typeface="黑体" panose="02010609060101010101" charset="-122"/>
              </a:rPr>
              <a:t>光源类型：环形光源</a:t>
            </a:r>
            <a:endParaRPr sz="1800" dirty="0">
              <a:latin typeface="黑体" panose="02010609060101010101" charset="-122"/>
              <a:cs typeface="黑体" panose="02010609060101010101" charset="-122"/>
            </a:endParaRPr>
          </a:p>
          <a:p>
            <a:pPr>
              <a:lnSpc>
                <a:spcPct val="100000"/>
              </a:lnSpc>
              <a:spcBef>
                <a:spcPts val="45"/>
              </a:spcBef>
            </a:pPr>
            <a:endParaRPr sz="2300" dirty="0">
              <a:latin typeface="黑体" panose="02010609060101010101" charset="-122"/>
              <a:cs typeface="黑体" panose="02010609060101010101" charset="-122"/>
            </a:endParaRPr>
          </a:p>
          <a:p>
            <a:pPr marL="12700" marR="233680">
              <a:lnSpc>
                <a:spcPct val="200000"/>
              </a:lnSpc>
            </a:pPr>
            <a:r>
              <a:rPr sz="1800" spc="-5" dirty="0">
                <a:latin typeface="宋体" panose="02010600030101010101" pitchFamily="2" charset="-122"/>
                <a:cs typeface="宋体" panose="02010600030101010101" pitchFamily="2" charset="-122"/>
              </a:rPr>
              <a:t>优点：亮度大、灵活；</a:t>
            </a:r>
            <a:r>
              <a:rPr sz="1800" spc="-10" dirty="0">
                <a:latin typeface="宋体" panose="02010600030101010101" pitchFamily="2" charset="-122"/>
                <a:cs typeface="宋体" panose="02010600030101010101" pitchFamily="2" charset="-122"/>
              </a:rPr>
              <a:t>缺点：阴影和反光；</a:t>
            </a:r>
            <a:endParaRPr sz="1800" dirty="0">
              <a:latin typeface="宋体" panose="02010600030101010101" pitchFamily="2" charset="-122"/>
              <a:cs typeface="宋体" panose="02010600030101010101" pitchFamily="2" charset="-122"/>
            </a:endParaRPr>
          </a:p>
          <a:p>
            <a:pPr>
              <a:lnSpc>
                <a:spcPct val="100000"/>
              </a:lnSpc>
              <a:spcBef>
                <a:spcPts val="35"/>
              </a:spcBef>
            </a:pPr>
            <a:endParaRPr sz="2050" dirty="0">
              <a:latin typeface="宋体" panose="02010600030101010101" pitchFamily="2" charset="-122"/>
              <a:cs typeface="宋体" panose="02010600030101010101" pitchFamily="2" charset="-122"/>
            </a:endParaRPr>
          </a:p>
          <a:p>
            <a:pPr marL="12700" marR="5080">
              <a:lnSpc>
                <a:spcPts val="1920"/>
              </a:lnSpc>
            </a:pPr>
            <a:r>
              <a:rPr sz="1800" spc="-5" dirty="0">
                <a:latin typeface="宋体" panose="02010600030101010101" pitchFamily="2" charset="-122"/>
                <a:cs typeface="宋体" panose="02010600030101010101" pitchFamily="2" charset="-122"/>
              </a:rPr>
              <a:t>常见应用：检测平面和有</a:t>
            </a:r>
            <a:r>
              <a:rPr sz="1800" spc="-10" dirty="0">
                <a:latin typeface="宋体" panose="02010600030101010101" pitchFamily="2" charset="-122"/>
                <a:cs typeface="宋体" panose="02010600030101010101" pitchFamily="2" charset="-122"/>
              </a:rPr>
              <a:t>纹理的表面</a:t>
            </a:r>
            <a:endParaRPr sz="1800" dirty="0">
              <a:latin typeface="宋体" panose="02010600030101010101" pitchFamily="2" charset="-122"/>
              <a:cs typeface="宋体" panose="02010600030101010101" pitchFamily="2" charset="-122"/>
            </a:endParaRPr>
          </a:p>
        </p:txBody>
      </p:sp>
      <p:pic>
        <p:nvPicPr>
          <p:cNvPr id="4" name="object 11"/>
          <p:cNvPicPr/>
          <p:nvPr/>
        </p:nvPicPr>
        <p:blipFill>
          <a:blip r:embed="rId1" cstate="print"/>
          <a:stretch>
            <a:fillRect/>
          </a:stretch>
        </p:blipFill>
        <p:spPr>
          <a:xfrm>
            <a:off x="5439977" y="1927361"/>
            <a:ext cx="4256011" cy="1619475"/>
          </a:xfrm>
          <a:prstGeom prst="rect">
            <a:avLst/>
          </a:prstGeom>
        </p:spPr>
      </p:pic>
      <p:pic>
        <p:nvPicPr>
          <p:cNvPr id="5" name="object 12"/>
          <p:cNvPicPr/>
          <p:nvPr/>
        </p:nvPicPr>
        <p:blipFill>
          <a:blip r:embed="rId2" cstate="print"/>
          <a:stretch>
            <a:fillRect/>
          </a:stretch>
        </p:blipFill>
        <p:spPr>
          <a:xfrm>
            <a:off x="5517028" y="3786626"/>
            <a:ext cx="4229087" cy="1828798"/>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3" name="object 10"/>
          <p:cNvSpPr txBox="1"/>
          <p:nvPr/>
        </p:nvSpPr>
        <p:spPr>
          <a:xfrm>
            <a:off x="2698704" y="1661161"/>
            <a:ext cx="4340225" cy="1767839"/>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2DA2BF"/>
                </a:solidFill>
                <a:latin typeface="Lucida Sans Unicode" panose="020B0602030504020204"/>
                <a:cs typeface="Lucida Sans Unicode" panose="020B0602030504020204"/>
              </a:rPr>
              <a:t>LED</a:t>
            </a:r>
            <a:r>
              <a:rPr sz="1800" spc="-10" dirty="0">
                <a:solidFill>
                  <a:srgbClr val="2DA2BF"/>
                </a:solidFill>
                <a:latin typeface="黑体" panose="02010609060101010101" charset="-122"/>
                <a:cs typeface="黑体" panose="02010609060101010101" charset="-122"/>
              </a:rPr>
              <a:t>光源类型：背光源</a:t>
            </a:r>
            <a:endParaRPr sz="1800" dirty="0">
              <a:latin typeface="黑体" panose="02010609060101010101" charset="-122"/>
              <a:cs typeface="黑体" panose="02010609060101010101" charset="-122"/>
            </a:endParaRPr>
          </a:p>
          <a:p>
            <a:pPr marL="441325" marR="1148080">
              <a:lnSpc>
                <a:spcPts val="3890"/>
              </a:lnSpc>
              <a:spcBef>
                <a:spcPts val="310"/>
              </a:spcBef>
            </a:pPr>
            <a:r>
              <a:rPr sz="1800" spc="-5" dirty="0">
                <a:latin typeface="宋体" panose="02010600030101010101" pitchFamily="2" charset="-122"/>
                <a:cs typeface="宋体" panose="02010600030101010101" pitchFamily="2" charset="-122"/>
              </a:rPr>
              <a:t>优点：获得高清晰的轮廓；缺点：无法获得表面信息；</a:t>
            </a:r>
            <a:endParaRPr sz="1800" dirty="0">
              <a:latin typeface="宋体" panose="02010600030101010101" pitchFamily="2" charset="-122"/>
              <a:cs typeface="宋体" panose="02010600030101010101" pitchFamily="2" charset="-122"/>
            </a:endParaRPr>
          </a:p>
          <a:p>
            <a:pPr marL="441325">
              <a:lnSpc>
                <a:spcPct val="100000"/>
              </a:lnSpc>
              <a:spcBef>
                <a:spcPts val="1305"/>
              </a:spcBef>
            </a:pPr>
            <a:r>
              <a:rPr sz="1800" spc="-5" dirty="0">
                <a:latin typeface="宋体" panose="02010600030101010101" pitchFamily="2" charset="-122"/>
                <a:cs typeface="宋体" panose="02010600030101010101" pitchFamily="2" charset="-122"/>
              </a:rPr>
              <a:t>常见应用：物体外形检测、尺寸检测。</a:t>
            </a:r>
            <a:endParaRPr sz="1800" dirty="0">
              <a:latin typeface="宋体" panose="02010600030101010101" pitchFamily="2" charset="-122"/>
              <a:cs typeface="宋体" panose="02010600030101010101" pitchFamily="2" charset="-122"/>
            </a:endParaRPr>
          </a:p>
        </p:txBody>
      </p:sp>
      <p:pic>
        <p:nvPicPr>
          <p:cNvPr id="4" name="object 11"/>
          <p:cNvPicPr/>
          <p:nvPr/>
        </p:nvPicPr>
        <p:blipFill>
          <a:blip r:embed="rId1" cstate="print"/>
          <a:stretch>
            <a:fillRect/>
          </a:stretch>
        </p:blipFill>
        <p:spPr>
          <a:xfrm>
            <a:off x="2624001" y="3655301"/>
            <a:ext cx="6572296" cy="1873184"/>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3" name="object 10"/>
          <p:cNvSpPr txBox="1"/>
          <p:nvPr/>
        </p:nvSpPr>
        <p:spPr>
          <a:xfrm>
            <a:off x="2203755" y="1779308"/>
            <a:ext cx="2499360" cy="25476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2DA2BF"/>
                </a:solidFill>
                <a:latin typeface="Lucida Sans Unicode" panose="020B0602030504020204"/>
                <a:cs typeface="Lucida Sans Unicode" panose="020B0602030504020204"/>
              </a:rPr>
              <a:t>LED</a:t>
            </a:r>
            <a:r>
              <a:rPr sz="1800" spc="-10" dirty="0">
                <a:solidFill>
                  <a:srgbClr val="2DA2BF"/>
                </a:solidFill>
                <a:latin typeface="黑体" panose="02010609060101010101" charset="-122"/>
                <a:cs typeface="黑体" panose="02010609060101010101" charset="-122"/>
              </a:rPr>
              <a:t>光源类型：同轴光源</a:t>
            </a:r>
            <a:endParaRPr sz="1800" dirty="0">
              <a:latin typeface="黑体" panose="02010609060101010101" charset="-122"/>
              <a:cs typeface="黑体" panose="02010609060101010101" charset="-122"/>
            </a:endParaRPr>
          </a:p>
          <a:p>
            <a:pPr>
              <a:lnSpc>
                <a:spcPct val="100000"/>
              </a:lnSpc>
            </a:pPr>
            <a:endParaRPr sz="1900" dirty="0">
              <a:latin typeface="黑体" panose="02010609060101010101" charset="-122"/>
              <a:cs typeface="黑体" panose="02010609060101010101" charset="-122"/>
            </a:endParaRPr>
          </a:p>
          <a:p>
            <a:pPr>
              <a:lnSpc>
                <a:spcPct val="100000"/>
              </a:lnSpc>
              <a:spcBef>
                <a:spcPts val="5"/>
              </a:spcBef>
            </a:pPr>
            <a:endParaRPr sz="1450" dirty="0">
              <a:latin typeface="黑体" panose="02010609060101010101" charset="-122"/>
              <a:cs typeface="黑体" panose="02010609060101010101" charset="-122"/>
            </a:endParaRPr>
          </a:p>
          <a:p>
            <a:pPr marL="369570" marR="177800">
              <a:lnSpc>
                <a:spcPts val="1940"/>
              </a:lnSpc>
            </a:pPr>
            <a:r>
              <a:rPr sz="1800" spc="-10" dirty="0">
                <a:latin typeface="宋体" panose="02010600030101010101" pitchFamily="2" charset="-122"/>
                <a:cs typeface="宋体" panose="02010600030101010101" pitchFamily="2" charset="-122"/>
              </a:rPr>
              <a:t>优点：成像清晰,光</a:t>
            </a:r>
            <a:r>
              <a:rPr sz="1800" spc="-20" dirty="0">
                <a:latin typeface="宋体" panose="02010600030101010101" pitchFamily="2" charset="-122"/>
                <a:cs typeface="宋体" panose="02010600030101010101" pitchFamily="2" charset="-122"/>
              </a:rPr>
              <a:t>线均匀</a:t>
            </a:r>
            <a:endParaRPr sz="1800" dirty="0">
              <a:latin typeface="宋体" panose="02010600030101010101" pitchFamily="2" charset="-122"/>
              <a:cs typeface="宋体" panose="02010600030101010101" pitchFamily="2" charset="-122"/>
            </a:endParaRPr>
          </a:p>
          <a:p>
            <a:pPr>
              <a:lnSpc>
                <a:spcPct val="100000"/>
              </a:lnSpc>
              <a:spcBef>
                <a:spcPts val="60"/>
              </a:spcBef>
            </a:pPr>
            <a:endParaRPr sz="1500" dirty="0">
              <a:latin typeface="宋体" panose="02010600030101010101" pitchFamily="2" charset="-122"/>
              <a:cs typeface="宋体" panose="02010600030101010101" pitchFamily="2" charset="-122"/>
            </a:endParaRPr>
          </a:p>
          <a:p>
            <a:pPr marL="369570" marR="292100" algn="just">
              <a:lnSpc>
                <a:spcPct val="87000"/>
              </a:lnSpc>
            </a:pPr>
            <a:r>
              <a:rPr sz="1800" spc="-10" dirty="0">
                <a:latin typeface="宋体" panose="02010600030101010101" pitchFamily="2" charset="-122"/>
                <a:cs typeface="宋体" panose="02010600030101010101" pitchFamily="2" charset="-122"/>
              </a:rPr>
              <a:t>常见应用：金属表面痕迹，激光打标字符，包装条码、二维码识别。</a:t>
            </a:r>
            <a:endParaRPr sz="1800" dirty="0">
              <a:latin typeface="宋体" panose="02010600030101010101" pitchFamily="2" charset="-122"/>
              <a:cs typeface="宋体" panose="02010600030101010101" pitchFamily="2" charset="-122"/>
            </a:endParaRPr>
          </a:p>
        </p:txBody>
      </p:sp>
      <p:pic>
        <p:nvPicPr>
          <p:cNvPr id="4" name="object 11"/>
          <p:cNvPicPr/>
          <p:nvPr/>
        </p:nvPicPr>
        <p:blipFill>
          <a:blip r:embed="rId1" cstate="print"/>
          <a:stretch>
            <a:fillRect/>
          </a:stretch>
        </p:blipFill>
        <p:spPr>
          <a:xfrm>
            <a:off x="6272857" y="1559219"/>
            <a:ext cx="2428837" cy="1578644"/>
          </a:xfrm>
          <a:prstGeom prst="rect">
            <a:avLst/>
          </a:prstGeom>
        </p:spPr>
      </p:pic>
      <p:pic>
        <p:nvPicPr>
          <p:cNvPr id="5" name="object 12"/>
          <p:cNvPicPr/>
          <p:nvPr/>
        </p:nvPicPr>
        <p:blipFill>
          <a:blip r:embed="rId2" cstate="print"/>
          <a:stretch>
            <a:fillRect/>
          </a:stretch>
        </p:blipFill>
        <p:spPr>
          <a:xfrm>
            <a:off x="5770508" y="3557256"/>
            <a:ext cx="2766060" cy="22145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bwMode="auto">
          <a:xfrm>
            <a:off x="0" y="13544"/>
            <a:ext cx="12192000" cy="653541"/>
          </a:xfrm>
          <a:prstGeom prst="rect">
            <a:avLst/>
          </a:prstGeom>
          <a:solidFill>
            <a:schemeClr val="accent1"/>
          </a:solidFill>
          <a:ln>
            <a:noFill/>
          </a:ln>
        </p:spPr>
        <p:txBody>
          <a:bodyPr lIns="121907" tIns="60953" rIns="121907" bIns="60953" anchor="b"/>
          <a:lstStyle>
            <a:lvl1pPr eaLnBrk="0" hangingPunct="0">
              <a:defRPr>
                <a:solidFill>
                  <a:schemeClr val="tx1"/>
                </a:solidFill>
                <a:latin typeface="Tw Cen MT" panose="020B0602020104020603" charset="0"/>
                <a:ea typeface="宋体" panose="02010600030101010101" pitchFamily="2" charset="-122"/>
              </a:defRPr>
            </a:lvl1pPr>
            <a:lvl2pPr marL="742950" indent="-285750" eaLnBrk="0" hangingPunct="0">
              <a:defRPr>
                <a:solidFill>
                  <a:schemeClr val="tx1"/>
                </a:solidFill>
                <a:latin typeface="Tw Cen MT" panose="020B0602020104020603" charset="0"/>
                <a:ea typeface="宋体" panose="02010600030101010101" pitchFamily="2" charset="-122"/>
              </a:defRPr>
            </a:lvl2pPr>
            <a:lvl3pPr marL="1143000" indent="-228600" eaLnBrk="0" hangingPunct="0">
              <a:defRPr>
                <a:solidFill>
                  <a:schemeClr val="tx1"/>
                </a:solidFill>
                <a:latin typeface="Tw Cen MT" panose="020B0602020104020603" charset="0"/>
                <a:ea typeface="宋体" panose="02010600030101010101" pitchFamily="2" charset="-122"/>
              </a:defRPr>
            </a:lvl3pPr>
            <a:lvl4pPr marL="1600200" indent="-228600" eaLnBrk="0" hangingPunct="0">
              <a:defRPr>
                <a:solidFill>
                  <a:schemeClr val="tx1"/>
                </a:solidFill>
                <a:latin typeface="Tw Cen MT" panose="020B0602020104020603" charset="0"/>
                <a:ea typeface="宋体" panose="02010600030101010101" pitchFamily="2" charset="-122"/>
              </a:defRPr>
            </a:lvl4pPr>
            <a:lvl5pPr marL="2057400" indent="-228600" eaLnBrk="0" hangingPunct="0">
              <a:defRPr>
                <a:solidFill>
                  <a:schemeClr val="tx1"/>
                </a:solidFill>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w Cen MT" panose="020B0602020104020603" charset="0"/>
                <a:ea typeface="宋体" panose="02010600030101010101" pitchFamily="2" charset="-122"/>
              </a:defRPr>
            </a:lvl9pPr>
          </a:lstStyle>
          <a:p>
            <a:pPr eaLnBrk="1" hangingPunct="1">
              <a:defRPr/>
            </a:pPr>
            <a:r>
              <a:rPr lang="zh-CN" altLang="en-US" sz="2665" b="1" dirty="0">
                <a:solidFill>
                  <a:schemeClr val="bg1"/>
                </a:solidFill>
                <a:latin typeface="+mj-ea"/>
                <a:ea typeface="+mj-ea"/>
              </a:rPr>
              <a:t>机器视觉工作原理</a:t>
            </a:r>
            <a:endParaRPr lang="en-US" altLang="zh-CN" sz="2665" b="1" dirty="0">
              <a:solidFill>
                <a:schemeClr val="bg1"/>
              </a:solidFill>
              <a:latin typeface="+mj-ea"/>
              <a:ea typeface="+mj-ea"/>
            </a:endParaRPr>
          </a:p>
        </p:txBody>
      </p:sp>
      <p:sp>
        <p:nvSpPr>
          <p:cNvPr id="7" name="object 8"/>
          <p:cNvSpPr txBox="1"/>
          <p:nvPr/>
        </p:nvSpPr>
        <p:spPr>
          <a:xfrm>
            <a:off x="5477070" y="1567029"/>
            <a:ext cx="4945224" cy="4385310"/>
          </a:xfrm>
          <a:prstGeom prst="rect">
            <a:avLst/>
          </a:prstGeom>
        </p:spPr>
        <p:txBody>
          <a:bodyPr vert="horz" wrap="square" lIns="0" tIns="45720" rIns="0" bIns="0" rtlCol="0">
            <a:spAutoFit/>
          </a:bodyPr>
          <a:lstStyle/>
          <a:p>
            <a:pPr marL="12700" marR="5080">
              <a:lnSpc>
                <a:spcPct val="150000"/>
              </a:lnSpc>
              <a:spcBef>
                <a:spcPts val="360"/>
              </a:spcBef>
            </a:pPr>
            <a:r>
              <a:rPr sz="2000">
                <a:latin typeface="黑体" panose="02010609060101010101" charset="-122"/>
                <a:ea typeface="黑体" panose="02010609060101010101" charset="-122"/>
              </a:rPr>
              <a:t>1.CCD 摄像机</a:t>
            </a:r>
            <a:endParaRPr sz="2000">
              <a:latin typeface="黑体" panose="02010609060101010101" charset="-122"/>
              <a:ea typeface="黑体" panose="02010609060101010101" charset="-122"/>
            </a:endParaRPr>
          </a:p>
          <a:p>
            <a:pPr marL="12700" marR="5080">
              <a:lnSpc>
                <a:spcPct val="150000"/>
              </a:lnSpc>
              <a:spcBef>
                <a:spcPts val="360"/>
              </a:spcBef>
            </a:pPr>
            <a:r>
              <a:rPr sz="2000">
                <a:latin typeface="黑体" panose="02010609060101010101" charset="-122"/>
                <a:ea typeface="黑体" panose="02010609060101010101" charset="-122"/>
              </a:rPr>
              <a:t>CCD的全称为Charge coupled Device，中文译为电荷耦合元件，是一种半导体器件</a:t>
            </a:r>
            <a:endParaRPr sz="2000">
              <a:latin typeface="黑体" panose="02010609060101010101" charset="-122"/>
              <a:ea typeface="黑体" panose="02010609060101010101" charset="-122"/>
            </a:endParaRPr>
          </a:p>
          <a:p>
            <a:pPr marL="12700" marR="5080">
              <a:lnSpc>
                <a:spcPct val="150000"/>
              </a:lnSpc>
              <a:spcBef>
                <a:spcPts val="360"/>
              </a:spcBef>
            </a:pPr>
            <a:r>
              <a:rPr sz="2000">
                <a:latin typeface="黑体" panose="02010609060101010101" charset="-122"/>
                <a:ea typeface="黑体" panose="02010609060101010101" charset="-122"/>
              </a:rPr>
              <a:t>通过感光元件上的数百万个像素点把光学信号转化为数字信号，从而生成画面</a:t>
            </a:r>
            <a:endParaRPr sz="2000">
              <a:latin typeface="黑体" panose="02010609060101010101" charset="-122"/>
              <a:ea typeface="黑体" panose="02010609060101010101" charset="-122"/>
            </a:endParaRPr>
          </a:p>
          <a:p>
            <a:pPr marL="12700" marR="5080">
              <a:lnSpc>
                <a:spcPct val="150000"/>
              </a:lnSpc>
              <a:spcBef>
                <a:spcPts val="360"/>
              </a:spcBef>
            </a:pPr>
            <a:endParaRPr sz="2000">
              <a:latin typeface="黑体" panose="02010609060101010101" charset="-122"/>
              <a:ea typeface="黑体" panose="02010609060101010101" charset="-122"/>
            </a:endParaRPr>
          </a:p>
          <a:p>
            <a:pPr marL="12700" marR="5080">
              <a:lnSpc>
                <a:spcPct val="150000"/>
              </a:lnSpc>
              <a:spcBef>
                <a:spcPts val="360"/>
              </a:spcBef>
            </a:pPr>
            <a:r>
              <a:rPr lang="en-US" sz="2000">
                <a:latin typeface="黑体" panose="02010609060101010101" charset="-122"/>
                <a:ea typeface="黑体" panose="02010609060101010101" charset="-122"/>
              </a:rPr>
              <a:t>2.</a:t>
            </a:r>
            <a:r>
              <a:rPr sz="2000">
                <a:latin typeface="黑体" panose="02010609060101010101" charset="-122"/>
                <a:ea typeface="黑体" panose="02010609060101010101" charset="-122"/>
              </a:rPr>
              <a:t>图像采集卡 是一种可以获取数字化视频图像信息，并将其存储和播放出来的硬件设备</a:t>
            </a:r>
            <a:endParaRPr sz="2000">
              <a:latin typeface="黑体" panose="02010609060101010101" charset="-122"/>
              <a:ea typeface="黑体" panose="02010609060101010101"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6" name="object 10"/>
          <p:cNvSpPr txBox="1"/>
          <p:nvPr/>
        </p:nvSpPr>
        <p:spPr>
          <a:xfrm>
            <a:off x="2707094" y="1804475"/>
            <a:ext cx="2583180" cy="279400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2DA2BF"/>
                </a:solidFill>
                <a:latin typeface="Lucida Sans Unicode" panose="020B0602030504020204"/>
                <a:cs typeface="Lucida Sans Unicode" panose="020B0602030504020204"/>
              </a:rPr>
              <a:t>LED</a:t>
            </a:r>
            <a:r>
              <a:rPr sz="1800" spc="-10" dirty="0">
                <a:solidFill>
                  <a:srgbClr val="2DA2BF"/>
                </a:solidFill>
                <a:latin typeface="黑体" panose="02010609060101010101" charset="-122"/>
                <a:cs typeface="黑体" panose="02010609060101010101" charset="-122"/>
              </a:rPr>
              <a:t>光源类型：条形光源</a:t>
            </a:r>
            <a:endParaRPr sz="1800" dirty="0">
              <a:latin typeface="黑体" panose="02010609060101010101" charset="-122"/>
              <a:cs typeface="黑体" panose="02010609060101010101" charset="-122"/>
            </a:endParaRPr>
          </a:p>
          <a:p>
            <a:pPr>
              <a:lnSpc>
                <a:spcPct val="100000"/>
              </a:lnSpc>
            </a:pPr>
            <a:endParaRPr sz="1900" dirty="0">
              <a:latin typeface="黑体" panose="02010609060101010101" charset="-122"/>
              <a:cs typeface="黑体" panose="02010609060101010101" charset="-122"/>
            </a:endParaRPr>
          </a:p>
          <a:p>
            <a:pPr>
              <a:lnSpc>
                <a:spcPct val="100000"/>
              </a:lnSpc>
              <a:spcBef>
                <a:spcPts val="20"/>
              </a:spcBef>
            </a:pPr>
            <a:endParaRPr sz="1550" dirty="0">
              <a:latin typeface="黑体" panose="02010609060101010101" charset="-122"/>
              <a:cs typeface="黑体" panose="02010609060101010101" charset="-122"/>
            </a:endParaRPr>
          </a:p>
          <a:p>
            <a:pPr marL="512445" marR="233680">
              <a:lnSpc>
                <a:spcPts val="1760"/>
              </a:lnSpc>
            </a:pPr>
            <a:r>
              <a:rPr sz="1800" spc="-10" dirty="0">
                <a:latin typeface="宋体" panose="02010600030101010101" pitchFamily="2" charset="-122"/>
                <a:cs typeface="宋体" panose="02010600030101010101" pitchFamily="2" charset="-122"/>
              </a:rPr>
              <a:t>优点：亮度高，方</a:t>
            </a:r>
            <a:r>
              <a:rPr sz="1800" spc="-15" dirty="0">
                <a:latin typeface="宋体" panose="02010600030101010101" pitchFamily="2" charset="-122"/>
                <a:cs typeface="宋体" panose="02010600030101010101" pitchFamily="2" charset="-122"/>
              </a:rPr>
              <a:t>向性好；</a:t>
            </a:r>
            <a:endParaRPr sz="1800" dirty="0">
              <a:latin typeface="宋体" panose="02010600030101010101" pitchFamily="2" charset="-122"/>
              <a:cs typeface="宋体" panose="02010600030101010101" pitchFamily="2" charset="-122"/>
            </a:endParaRPr>
          </a:p>
          <a:p>
            <a:pPr>
              <a:lnSpc>
                <a:spcPct val="100000"/>
              </a:lnSpc>
              <a:spcBef>
                <a:spcPts val="10"/>
              </a:spcBef>
            </a:pPr>
            <a:endParaRPr sz="1350" dirty="0">
              <a:latin typeface="宋体" panose="02010600030101010101" pitchFamily="2" charset="-122"/>
              <a:cs typeface="宋体" panose="02010600030101010101" pitchFamily="2" charset="-122"/>
            </a:endParaRPr>
          </a:p>
          <a:p>
            <a:pPr marL="512445">
              <a:lnSpc>
                <a:spcPct val="100000"/>
              </a:lnSpc>
            </a:pPr>
            <a:r>
              <a:rPr sz="1800" spc="-10" dirty="0">
                <a:latin typeface="宋体" panose="02010600030101010101" pitchFamily="2" charset="-122"/>
                <a:cs typeface="宋体" panose="02010600030101010101" pitchFamily="2" charset="-122"/>
              </a:rPr>
              <a:t>缺点：均匀性一般；</a:t>
            </a:r>
            <a:endParaRPr sz="1800" dirty="0">
              <a:latin typeface="宋体" panose="02010600030101010101" pitchFamily="2" charset="-122"/>
              <a:cs typeface="宋体" panose="02010600030101010101" pitchFamily="2" charset="-122"/>
            </a:endParaRPr>
          </a:p>
          <a:p>
            <a:pPr>
              <a:lnSpc>
                <a:spcPct val="100000"/>
              </a:lnSpc>
              <a:spcBef>
                <a:spcPts val="40"/>
              </a:spcBef>
            </a:pPr>
            <a:endParaRPr sz="1700" dirty="0">
              <a:latin typeface="宋体" panose="02010600030101010101" pitchFamily="2" charset="-122"/>
              <a:cs typeface="宋体" panose="02010600030101010101" pitchFamily="2" charset="-122"/>
            </a:endParaRPr>
          </a:p>
          <a:p>
            <a:pPr marL="512445" marR="233680" algn="just">
              <a:lnSpc>
                <a:spcPct val="86000"/>
              </a:lnSpc>
            </a:pPr>
            <a:r>
              <a:rPr sz="1800" spc="-10" dirty="0">
                <a:latin typeface="宋体" panose="02010600030101010101" pitchFamily="2" charset="-122"/>
                <a:cs typeface="宋体" panose="02010600030101010101" pitchFamily="2" charset="-122"/>
              </a:rPr>
              <a:t>常见应用：大尺寸产品检测，表面裂</a:t>
            </a:r>
            <a:r>
              <a:rPr sz="1800" spc="-15" dirty="0">
                <a:latin typeface="宋体" panose="02010600030101010101" pitchFamily="2" charset="-122"/>
                <a:cs typeface="宋体" panose="02010600030101010101" pitchFamily="2" charset="-122"/>
              </a:rPr>
              <a:t>缝检测。</a:t>
            </a:r>
            <a:endParaRPr sz="1800" dirty="0">
              <a:latin typeface="宋体" panose="02010600030101010101" pitchFamily="2" charset="-122"/>
              <a:cs typeface="宋体" panose="02010600030101010101" pitchFamily="2" charset="-122"/>
            </a:endParaRPr>
          </a:p>
        </p:txBody>
      </p:sp>
      <p:pic>
        <p:nvPicPr>
          <p:cNvPr id="7" name="object 11"/>
          <p:cNvPicPr/>
          <p:nvPr/>
        </p:nvPicPr>
        <p:blipFill>
          <a:blip r:embed="rId1" cstate="print"/>
          <a:stretch>
            <a:fillRect/>
          </a:stretch>
        </p:blipFill>
        <p:spPr>
          <a:xfrm>
            <a:off x="6449406" y="2846028"/>
            <a:ext cx="2524866" cy="145112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3" name="object 10"/>
          <p:cNvSpPr txBox="1"/>
          <p:nvPr/>
        </p:nvSpPr>
        <p:spPr>
          <a:xfrm>
            <a:off x="2681926" y="1653473"/>
            <a:ext cx="2499360" cy="279400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2DA2BF"/>
                </a:solidFill>
                <a:latin typeface="Lucida Sans Unicode" panose="020B0602030504020204"/>
                <a:cs typeface="Lucida Sans Unicode" panose="020B0602030504020204"/>
              </a:rPr>
              <a:t>LED</a:t>
            </a:r>
            <a:r>
              <a:rPr sz="1800" spc="-10" dirty="0">
                <a:solidFill>
                  <a:srgbClr val="2DA2BF"/>
                </a:solidFill>
                <a:latin typeface="黑体" panose="02010609060101010101" charset="-122"/>
                <a:cs typeface="黑体" panose="02010609060101010101" charset="-122"/>
              </a:rPr>
              <a:t>光源类型：弧顶光源</a:t>
            </a:r>
            <a:endParaRPr sz="1800" dirty="0">
              <a:latin typeface="黑体" panose="02010609060101010101" charset="-122"/>
              <a:cs typeface="黑体" panose="02010609060101010101" charset="-122"/>
            </a:endParaRPr>
          </a:p>
          <a:p>
            <a:pPr>
              <a:lnSpc>
                <a:spcPct val="100000"/>
              </a:lnSpc>
            </a:pPr>
            <a:endParaRPr sz="1900" dirty="0">
              <a:latin typeface="黑体" panose="02010609060101010101" charset="-122"/>
              <a:cs typeface="黑体" panose="02010609060101010101" charset="-122"/>
            </a:endParaRPr>
          </a:p>
          <a:p>
            <a:pPr>
              <a:lnSpc>
                <a:spcPct val="100000"/>
              </a:lnSpc>
            </a:pPr>
            <a:endParaRPr sz="1500" dirty="0">
              <a:latin typeface="黑体" panose="02010609060101010101" charset="-122"/>
              <a:cs typeface="黑体" panose="02010609060101010101" charset="-122"/>
            </a:endParaRPr>
          </a:p>
          <a:p>
            <a:pPr marL="512445" marR="149225" algn="just">
              <a:lnSpc>
                <a:spcPct val="86000"/>
              </a:lnSpc>
            </a:pPr>
            <a:r>
              <a:rPr sz="1800" spc="-10" dirty="0">
                <a:latin typeface="宋体" panose="02010600030101010101" pitchFamily="2" charset="-122"/>
                <a:cs typeface="宋体" panose="02010600030101010101" pitchFamily="2" charset="-122"/>
              </a:rPr>
              <a:t>特点：具有积分效果的半球面内壁，图像均匀；</a:t>
            </a:r>
            <a:endParaRPr sz="1800" dirty="0">
              <a:latin typeface="宋体" panose="02010600030101010101" pitchFamily="2" charset="-122"/>
              <a:cs typeface="宋体" panose="02010600030101010101" pitchFamily="2" charset="-122"/>
            </a:endParaRPr>
          </a:p>
          <a:p>
            <a:pPr>
              <a:lnSpc>
                <a:spcPct val="100000"/>
              </a:lnSpc>
            </a:pPr>
            <a:endParaRPr sz="1800" dirty="0">
              <a:latin typeface="宋体" panose="02010600030101010101" pitchFamily="2" charset="-122"/>
              <a:cs typeface="宋体" panose="02010600030101010101" pitchFamily="2" charset="-122"/>
            </a:endParaRPr>
          </a:p>
          <a:p>
            <a:pPr>
              <a:lnSpc>
                <a:spcPct val="100000"/>
              </a:lnSpc>
              <a:spcBef>
                <a:spcPts val="60"/>
              </a:spcBef>
            </a:pPr>
            <a:endParaRPr sz="1400" dirty="0">
              <a:latin typeface="宋体" panose="02010600030101010101" pitchFamily="2" charset="-122"/>
              <a:cs typeface="宋体" panose="02010600030101010101" pitchFamily="2" charset="-122"/>
            </a:endParaRPr>
          </a:p>
          <a:p>
            <a:pPr marL="512445" marR="149225" algn="just">
              <a:lnSpc>
                <a:spcPct val="86000"/>
              </a:lnSpc>
            </a:pPr>
            <a:r>
              <a:rPr sz="1800" spc="-10" dirty="0">
                <a:latin typeface="宋体" panose="02010600030101010101" pitchFamily="2" charset="-122"/>
                <a:cs typeface="宋体" panose="02010600030101010101" pitchFamily="2" charset="-122"/>
              </a:rPr>
              <a:t>常见应用：曲面、表面凹凸、弧形表</a:t>
            </a:r>
            <a:r>
              <a:rPr sz="1800" spc="-15" dirty="0">
                <a:latin typeface="宋体" panose="02010600030101010101" pitchFamily="2" charset="-122"/>
                <a:cs typeface="宋体" panose="02010600030101010101" pitchFamily="2" charset="-122"/>
              </a:rPr>
              <a:t>面检测。</a:t>
            </a:r>
            <a:endParaRPr sz="1800" dirty="0">
              <a:latin typeface="宋体" panose="02010600030101010101" pitchFamily="2" charset="-122"/>
              <a:cs typeface="宋体" panose="02010600030101010101" pitchFamily="2" charset="-122"/>
            </a:endParaRPr>
          </a:p>
        </p:txBody>
      </p:sp>
      <p:pic>
        <p:nvPicPr>
          <p:cNvPr id="4" name="object 11"/>
          <p:cNvPicPr/>
          <p:nvPr/>
        </p:nvPicPr>
        <p:blipFill>
          <a:blip r:embed="rId1" cstate="print"/>
          <a:stretch>
            <a:fillRect/>
          </a:stretch>
        </p:blipFill>
        <p:spPr>
          <a:xfrm>
            <a:off x="6537189" y="2291168"/>
            <a:ext cx="2948005" cy="294800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5" name="object 10"/>
          <p:cNvSpPr txBox="1"/>
          <p:nvPr/>
        </p:nvSpPr>
        <p:spPr>
          <a:xfrm>
            <a:off x="2758480" y="2837252"/>
            <a:ext cx="2082800" cy="1153160"/>
          </a:xfrm>
          <a:prstGeom prst="rect">
            <a:avLst/>
          </a:prstGeom>
        </p:spPr>
        <p:txBody>
          <a:bodyPr vert="horz" wrap="square" lIns="0" tIns="12700" rIns="0" bIns="0" rtlCol="0">
            <a:spAutoFit/>
          </a:bodyPr>
          <a:lstStyle/>
          <a:p>
            <a:pPr marL="12700" marR="5080" indent="436880">
              <a:lnSpc>
                <a:spcPct val="111000"/>
              </a:lnSpc>
              <a:spcBef>
                <a:spcPts val="100"/>
              </a:spcBef>
            </a:pPr>
            <a:r>
              <a:rPr sz="1800" dirty="0">
                <a:solidFill>
                  <a:srgbClr val="2DA2BF"/>
                </a:solidFill>
                <a:latin typeface="黑体" panose="02010609060101010101" charset="-122"/>
                <a:cs typeface="黑体" panose="02010609060101010101" charset="-122"/>
              </a:rPr>
              <a:t>背光打法：</a:t>
            </a:r>
            <a:r>
              <a:rPr sz="1800" spc="-25" dirty="0">
                <a:latin typeface="黑体" panose="02010609060101010101" charset="-122"/>
                <a:cs typeface="黑体" panose="02010609060101010101" charset="-122"/>
              </a:rPr>
              <a:t>这种</a:t>
            </a:r>
            <a:r>
              <a:rPr sz="1800" spc="-10" dirty="0">
                <a:latin typeface="黑体" panose="02010609060101010101" charset="-122"/>
                <a:cs typeface="黑体" panose="02010609060101010101" charset="-122"/>
              </a:rPr>
              <a:t>打光方式，是将被测</a:t>
            </a:r>
            <a:endParaRPr sz="1800" dirty="0">
              <a:latin typeface="黑体" panose="02010609060101010101" charset="-122"/>
              <a:cs typeface="黑体" panose="02010609060101010101" charset="-122"/>
            </a:endParaRPr>
          </a:p>
          <a:p>
            <a:pPr marL="12700" marR="5080">
              <a:lnSpc>
                <a:spcPts val="1920"/>
              </a:lnSpc>
              <a:spcBef>
                <a:spcPts val="260"/>
              </a:spcBef>
            </a:pPr>
            <a:r>
              <a:rPr sz="1800" spc="-10" dirty="0">
                <a:latin typeface="黑体" panose="02010609060101010101" charset="-122"/>
                <a:cs typeface="黑体" panose="02010609060101010101" charset="-122"/>
              </a:rPr>
              <a:t>物置于相机与光源之</a:t>
            </a:r>
            <a:r>
              <a:rPr sz="1800" spc="-25" dirty="0">
                <a:latin typeface="黑体" panose="02010609060101010101" charset="-122"/>
                <a:cs typeface="黑体" panose="02010609060101010101" charset="-122"/>
              </a:rPr>
              <a:t>间。</a:t>
            </a:r>
            <a:endParaRPr sz="1800" dirty="0">
              <a:latin typeface="黑体" panose="02010609060101010101" charset="-122"/>
              <a:cs typeface="黑体" panose="02010609060101010101" charset="-122"/>
            </a:endParaRPr>
          </a:p>
        </p:txBody>
      </p:sp>
      <p:pic>
        <p:nvPicPr>
          <p:cNvPr id="6" name="object 11"/>
          <p:cNvPicPr/>
          <p:nvPr/>
        </p:nvPicPr>
        <p:blipFill>
          <a:blip r:embed="rId1" cstate="print"/>
          <a:stretch>
            <a:fillRect/>
          </a:stretch>
        </p:blipFill>
        <p:spPr>
          <a:xfrm>
            <a:off x="6190187" y="2613224"/>
            <a:ext cx="2279870" cy="1785181"/>
          </a:xfrm>
          <a:prstGeom prst="rect">
            <a:avLst/>
          </a:prstGeom>
        </p:spPr>
      </p:pic>
      <p:sp>
        <p:nvSpPr>
          <p:cNvPr id="7" name="object 12"/>
          <p:cNvSpPr txBox="1"/>
          <p:nvPr/>
        </p:nvSpPr>
        <p:spPr>
          <a:xfrm>
            <a:off x="2186976" y="1653209"/>
            <a:ext cx="18542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2DA2BF"/>
                </a:solidFill>
                <a:latin typeface="黑体" panose="02010609060101010101" charset="-122"/>
                <a:cs typeface="黑体" panose="02010609060101010101" charset="-122"/>
              </a:rPr>
              <a:t>光源的打光方式：</a:t>
            </a:r>
            <a:endParaRPr sz="1800" dirty="0">
              <a:latin typeface="黑体" panose="02010609060101010101" charset="-122"/>
              <a:cs typeface="黑体" panose="02010609060101010101"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pic>
        <p:nvPicPr>
          <p:cNvPr id="3" name="object 10"/>
          <p:cNvPicPr/>
          <p:nvPr/>
        </p:nvPicPr>
        <p:blipFill>
          <a:blip r:embed="rId1" cstate="print"/>
          <a:stretch>
            <a:fillRect/>
          </a:stretch>
        </p:blipFill>
        <p:spPr>
          <a:xfrm>
            <a:off x="6318815" y="1891944"/>
            <a:ext cx="1721342" cy="1859664"/>
          </a:xfrm>
          <a:prstGeom prst="rect">
            <a:avLst/>
          </a:prstGeom>
        </p:spPr>
      </p:pic>
      <p:pic>
        <p:nvPicPr>
          <p:cNvPr id="4" name="object 11"/>
          <p:cNvPicPr/>
          <p:nvPr/>
        </p:nvPicPr>
        <p:blipFill>
          <a:blip r:embed="rId2" cstate="print"/>
          <a:stretch>
            <a:fillRect/>
          </a:stretch>
        </p:blipFill>
        <p:spPr>
          <a:xfrm>
            <a:off x="4722693" y="3936883"/>
            <a:ext cx="1728529" cy="1834204"/>
          </a:xfrm>
          <a:prstGeom prst="rect">
            <a:avLst/>
          </a:prstGeom>
        </p:spPr>
      </p:pic>
      <p:sp>
        <p:nvSpPr>
          <p:cNvPr id="5" name="object 12"/>
          <p:cNvSpPr txBox="1"/>
          <p:nvPr/>
        </p:nvSpPr>
        <p:spPr>
          <a:xfrm>
            <a:off x="1843028" y="1425603"/>
            <a:ext cx="2440305" cy="232600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2DA2BF"/>
                </a:solidFill>
                <a:latin typeface="黑体" panose="02010609060101010101" charset="-122"/>
                <a:cs typeface="黑体" panose="02010609060101010101" charset="-122"/>
              </a:rPr>
              <a:t>光源的打光方式：</a:t>
            </a:r>
            <a:endParaRPr sz="1800" dirty="0">
              <a:latin typeface="黑体" panose="02010609060101010101" charset="-122"/>
              <a:cs typeface="黑体" panose="02010609060101010101" charset="-122"/>
            </a:endParaRPr>
          </a:p>
          <a:p>
            <a:pPr>
              <a:lnSpc>
                <a:spcPct val="100000"/>
              </a:lnSpc>
            </a:pPr>
            <a:endParaRPr sz="1800" dirty="0">
              <a:latin typeface="黑体" panose="02010609060101010101" charset="-122"/>
              <a:cs typeface="黑体" panose="02010609060101010101" charset="-122"/>
            </a:endParaRPr>
          </a:p>
          <a:p>
            <a:pPr>
              <a:lnSpc>
                <a:spcPct val="100000"/>
              </a:lnSpc>
              <a:spcBef>
                <a:spcPts val="35"/>
              </a:spcBef>
            </a:pPr>
            <a:endParaRPr sz="2100" dirty="0">
              <a:latin typeface="黑体" panose="02010609060101010101" charset="-122"/>
              <a:cs typeface="黑体" panose="02010609060101010101" charset="-122"/>
            </a:endParaRPr>
          </a:p>
          <a:p>
            <a:pPr marL="369570" marR="5080" indent="436880" algn="just">
              <a:lnSpc>
                <a:spcPct val="106000"/>
              </a:lnSpc>
            </a:pPr>
            <a:r>
              <a:rPr sz="1800" dirty="0">
                <a:solidFill>
                  <a:srgbClr val="2DA2BF"/>
                </a:solidFill>
                <a:latin typeface="黑体" panose="02010609060101010101" charset="-122"/>
                <a:cs typeface="黑体" panose="02010609060101010101" charset="-122"/>
              </a:rPr>
              <a:t>前景光打法：</a:t>
            </a:r>
            <a:r>
              <a:rPr sz="1800" spc="-50" dirty="0">
                <a:latin typeface="黑体" panose="02010609060101010101" charset="-122"/>
                <a:cs typeface="黑体" panose="02010609060101010101" charset="-122"/>
              </a:rPr>
              <a:t>这</a:t>
            </a:r>
            <a:r>
              <a:rPr sz="1800" spc="-10" dirty="0">
                <a:latin typeface="黑体" panose="02010609060101010101" charset="-122"/>
                <a:cs typeface="黑体" panose="02010609060101010101" charset="-122"/>
              </a:rPr>
              <a:t>种打光方式，与“背景光”相反，将灯源</a:t>
            </a:r>
            <a:endParaRPr sz="1800" dirty="0">
              <a:latin typeface="黑体" panose="02010609060101010101" charset="-122"/>
              <a:cs typeface="黑体" panose="02010609060101010101" charset="-122"/>
            </a:endParaRPr>
          </a:p>
          <a:p>
            <a:pPr marL="369570" marR="5080">
              <a:lnSpc>
                <a:spcPts val="1920"/>
              </a:lnSpc>
              <a:spcBef>
                <a:spcPts val="265"/>
              </a:spcBef>
            </a:pPr>
            <a:r>
              <a:rPr sz="1800" spc="-10" dirty="0">
                <a:latin typeface="黑体" panose="02010609060101010101" charset="-122"/>
                <a:cs typeface="黑体" panose="02010609060101010101" charset="-122"/>
              </a:rPr>
              <a:t>置于被测物与相机之</a:t>
            </a:r>
            <a:r>
              <a:rPr sz="1800" spc="-25" dirty="0">
                <a:latin typeface="黑体" panose="02010609060101010101" charset="-122"/>
                <a:cs typeface="黑体" panose="02010609060101010101" charset="-122"/>
              </a:rPr>
              <a:t>前。</a:t>
            </a:r>
            <a:endParaRPr sz="1800" dirty="0">
              <a:latin typeface="黑体" panose="02010609060101010101" charset="-122"/>
              <a:cs typeface="黑体" panose="02010609060101010101"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pic>
        <p:nvPicPr>
          <p:cNvPr id="3" name="object 10"/>
          <p:cNvPicPr/>
          <p:nvPr/>
        </p:nvPicPr>
        <p:blipFill>
          <a:blip r:embed="rId1" cstate="print"/>
          <a:stretch>
            <a:fillRect/>
          </a:stretch>
        </p:blipFill>
        <p:spPr>
          <a:xfrm>
            <a:off x="2875636" y="3563788"/>
            <a:ext cx="5402743" cy="1444423"/>
          </a:xfrm>
          <a:prstGeom prst="rect">
            <a:avLst/>
          </a:prstGeom>
        </p:spPr>
      </p:pic>
      <p:sp>
        <p:nvSpPr>
          <p:cNvPr id="4" name="object 11"/>
          <p:cNvSpPr txBox="1"/>
          <p:nvPr/>
        </p:nvSpPr>
        <p:spPr>
          <a:xfrm>
            <a:off x="2329589" y="1452894"/>
            <a:ext cx="5863590" cy="1014094"/>
          </a:xfrm>
          <a:prstGeom prst="rect">
            <a:avLst/>
          </a:prstGeom>
        </p:spPr>
        <p:txBody>
          <a:bodyPr vert="horz" wrap="square" lIns="0" tIns="95250" rIns="0" bIns="0" rtlCol="0">
            <a:spAutoFit/>
          </a:bodyPr>
          <a:lstStyle/>
          <a:p>
            <a:pPr marL="12700">
              <a:lnSpc>
                <a:spcPct val="100000"/>
              </a:lnSpc>
              <a:spcBef>
                <a:spcPts val="750"/>
              </a:spcBef>
            </a:pPr>
            <a:r>
              <a:rPr sz="1800" spc="-10" dirty="0">
                <a:solidFill>
                  <a:srgbClr val="2DA2BF"/>
                </a:solidFill>
                <a:latin typeface="黑体" panose="02010609060101010101" charset="-122"/>
                <a:cs typeface="黑体" panose="02010609060101010101" charset="-122"/>
              </a:rPr>
              <a:t>光源的打光方式：</a:t>
            </a:r>
            <a:endParaRPr sz="1800" dirty="0">
              <a:latin typeface="黑体" panose="02010609060101010101" charset="-122"/>
              <a:cs typeface="黑体" panose="02010609060101010101" charset="-122"/>
            </a:endParaRPr>
          </a:p>
          <a:p>
            <a:pPr marL="154940" marR="5080" indent="436880">
              <a:lnSpc>
                <a:spcPct val="100000"/>
              </a:lnSpc>
              <a:spcBef>
                <a:spcPts val="655"/>
              </a:spcBef>
            </a:pPr>
            <a:r>
              <a:rPr sz="1800" dirty="0">
                <a:solidFill>
                  <a:srgbClr val="2DA2BF"/>
                </a:solidFill>
                <a:latin typeface="黑体" panose="02010609060101010101" charset="-122"/>
                <a:cs typeface="黑体" panose="02010609060101010101" charset="-122"/>
              </a:rPr>
              <a:t>前景光打法：</a:t>
            </a:r>
            <a:r>
              <a:rPr sz="1800" spc="-5" dirty="0">
                <a:latin typeface="黑体" panose="02010609060101010101" charset="-122"/>
                <a:cs typeface="黑体" panose="02010609060101010101" charset="-122"/>
              </a:rPr>
              <a:t>在考虑选用“高角度照明”或“低角度照明”时，首先要考虑被测物表面待测部分的平整性。</a:t>
            </a:r>
            <a:endParaRPr sz="1800" dirty="0">
              <a:latin typeface="黑体" panose="02010609060101010101" charset="-122"/>
              <a:cs typeface="黑体" panose="02010609060101010101"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pic>
        <p:nvPicPr>
          <p:cNvPr id="3" name="object 10"/>
          <p:cNvPicPr/>
          <p:nvPr/>
        </p:nvPicPr>
        <p:blipFill>
          <a:blip r:embed="rId1" cstate="print"/>
          <a:stretch>
            <a:fillRect/>
          </a:stretch>
        </p:blipFill>
        <p:spPr>
          <a:xfrm>
            <a:off x="6226207" y="2499605"/>
            <a:ext cx="1800224" cy="2000250"/>
          </a:xfrm>
          <a:prstGeom prst="rect">
            <a:avLst/>
          </a:prstGeom>
        </p:spPr>
      </p:pic>
      <p:sp>
        <p:nvSpPr>
          <p:cNvPr id="4" name="object 11"/>
          <p:cNvSpPr txBox="1"/>
          <p:nvPr/>
        </p:nvSpPr>
        <p:spPr>
          <a:xfrm>
            <a:off x="2304422" y="1728710"/>
            <a:ext cx="2797175" cy="205168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2DA2BF"/>
                </a:solidFill>
                <a:latin typeface="黑体" panose="02010609060101010101" charset="-122"/>
                <a:cs typeface="黑体" panose="02010609060101010101" charset="-122"/>
              </a:rPr>
              <a:t>光源的打光方式：</a:t>
            </a:r>
            <a:endParaRPr sz="1800" dirty="0">
              <a:latin typeface="黑体" panose="02010609060101010101" charset="-122"/>
              <a:cs typeface="黑体" panose="02010609060101010101" charset="-122"/>
            </a:endParaRPr>
          </a:p>
          <a:p>
            <a:pPr>
              <a:lnSpc>
                <a:spcPct val="100000"/>
              </a:lnSpc>
            </a:pPr>
            <a:endParaRPr sz="1800" dirty="0">
              <a:latin typeface="黑体" panose="02010609060101010101" charset="-122"/>
              <a:cs typeface="黑体" panose="02010609060101010101" charset="-122"/>
            </a:endParaRPr>
          </a:p>
          <a:p>
            <a:pPr>
              <a:lnSpc>
                <a:spcPct val="100000"/>
              </a:lnSpc>
              <a:spcBef>
                <a:spcPts val="40"/>
              </a:spcBef>
            </a:pPr>
            <a:endParaRPr sz="2000" dirty="0">
              <a:latin typeface="黑体" panose="02010609060101010101" charset="-122"/>
              <a:cs typeface="黑体" panose="02010609060101010101" charset="-122"/>
            </a:endParaRPr>
          </a:p>
          <a:p>
            <a:pPr marL="727075" marR="5080" indent="436880">
              <a:lnSpc>
                <a:spcPct val="111000"/>
              </a:lnSpc>
              <a:spcBef>
                <a:spcPts val="5"/>
              </a:spcBef>
            </a:pPr>
            <a:r>
              <a:rPr sz="1800" dirty="0">
                <a:solidFill>
                  <a:srgbClr val="2DA2BF"/>
                </a:solidFill>
                <a:latin typeface="黑体" panose="02010609060101010101" charset="-122"/>
                <a:cs typeface="黑体" panose="02010609060101010101" charset="-122"/>
              </a:rPr>
              <a:t>同轴光打法：</a:t>
            </a:r>
            <a:r>
              <a:rPr sz="1800" spc="-50" dirty="0">
                <a:latin typeface="黑体" panose="02010609060101010101" charset="-122"/>
                <a:cs typeface="黑体" panose="02010609060101010101" charset="-122"/>
              </a:rPr>
              <a:t>将</a:t>
            </a:r>
            <a:r>
              <a:rPr sz="1800" spc="-10" dirty="0">
                <a:latin typeface="黑体" panose="02010609060101010101" charset="-122"/>
                <a:cs typeface="黑体" panose="02010609060101010101" charset="-122"/>
              </a:rPr>
              <a:t>灯源置于被测物与相</a:t>
            </a:r>
            <a:endParaRPr sz="1800" dirty="0">
              <a:latin typeface="黑体" panose="02010609060101010101" charset="-122"/>
              <a:cs typeface="黑体" panose="02010609060101010101" charset="-122"/>
            </a:endParaRPr>
          </a:p>
          <a:p>
            <a:pPr marL="727075" marR="5080">
              <a:lnSpc>
                <a:spcPts val="1920"/>
              </a:lnSpc>
              <a:spcBef>
                <a:spcPts val="260"/>
              </a:spcBef>
            </a:pPr>
            <a:r>
              <a:rPr sz="1800" spc="-10" dirty="0">
                <a:latin typeface="黑体" panose="02010609060101010101" charset="-122"/>
                <a:cs typeface="黑体" panose="02010609060101010101" charset="-122"/>
              </a:rPr>
              <a:t>机之间，我们称之为</a:t>
            </a:r>
            <a:r>
              <a:rPr sz="1800" spc="-50" dirty="0">
                <a:latin typeface="黑体" panose="02010609060101010101" charset="-122"/>
                <a:cs typeface="黑体" panose="02010609060101010101" charset="-122"/>
              </a:rPr>
              <a:t> </a:t>
            </a:r>
            <a:r>
              <a:rPr sz="1800" spc="-10" dirty="0">
                <a:latin typeface="黑体" panose="02010609060101010101" charset="-122"/>
                <a:cs typeface="黑体" panose="02010609060101010101" charset="-122"/>
              </a:rPr>
              <a:t>“同轴光”照明。</a:t>
            </a:r>
            <a:endParaRPr sz="1800" dirty="0">
              <a:latin typeface="黑体" panose="02010609060101010101" charset="-122"/>
              <a:cs typeface="黑体" panose="02010609060101010101"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光源</a:t>
            </a:r>
            <a:endParaRPr lang="zh-CN" altLang="en-US" dirty="0">
              <a:cs typeface="+mn-cs"/>
              <a:sym typeface="+mn-ea"/>
            </a:endParaRPr>
          </a:p>
        </p:txBody>
      </p:sp>
      <p:sp>
        <p:nvSpPr>
          <p:cNvPr id="5" name="object 10"/>
          <p:cNvSpPr txBox="1"/>
          <p:nvPr/>
        </p:nvSpPr>
        <p:spPr>
          <a:xfrm>
            <a:off x="1882106" y="1394467"/>
            <a:ext cx="8646078" cy="2528897"/>
          </a:xfrm>
          <a:prstGeom prst="rect">
            <a:avLst/>
          </a:prstGeom>
        </p:spPr>
        <p:txBody>
          <a:bodyPr vert="horz" wrap="square" lIns="0" tIns="12700" rIns="0" bIns="0" rtlCol="0">
            <a:spAutoFit/>
          </a:bodyPr>
          <a:lstStyle/>
          <a:p>
            <a:pPr marL="304800" indent="-292735">
              <a:spcBef>
                <a:spcPts val="100"/>
              </a:spcBef>
              <a:buClr>
                <a:srgbClr val="000000"/>
              </a:buClr>
              <a:buFont typeface="Lucida Sans Unicode" panose="020B0602030504020204"/>
              <a:buAutoNum type="arabicParenR"/>
              <a:tabLst>
                <a:tab pos="305435" algn="l"/>
              </a:tabLst>
            </a:pPr>
            <a:r>
              <a:rPr kern="0" spc="-20" dirty="0">
                <a:solidFill>
                  <a:srgbClr val="DA1F28"/>
                </a:solidFill>
                <a:latin typeface="黑体" panose="02010609060101010101" charset="-122"/>
                <a:cs typeface="黑体" panose="02010609060101010101" charset="-122"/>
              </a:rPr>
              <a:t>对比度</a:t>
            </a:r>
            <a:endParaRPr kern="0" dirty="0">
              <a:solidFill>
                <a:sysClr val="windowText" lastClr="000000"/>
              </a:solidFill>
              <a:latin typeface="黑体" panose="02010609060101010101" charset="-122"/>
              <a:cs typeface="黑体" panose="02010609060101010101" charset="-122"/>
            </a:endParaRPr>
          </a:p>
          <a:p>
            <a:pPr marL="522605"/>
            <a:r>
              <a:rPr kern="0" spc="-5" dirty="0">
                <a:solidFill>
                  <a:sysClr val="windowText" lastClr="000000"/>
                </a:solidFill>
                <a:latin typeface="黑体" panose="02010609060101010101" charset="-122"/>
                <a:cs typeface="黑体" panose="02010609060101010101" charset="-122"/>
              </a:rPr>
              <a:t>机器视觉应用的照明的最重要的任务就是使需要被观察</a:t>
            </a:r>
            <a:endParaRPr kern="0" dirty="0">
              <a:solidFill>
                <a:sysClr val="windowText" lastClr="000000"/>
              </a:solidFill>
              <a:latin typeface="黑体" panose="02010609060101010101" charset="-122"/>
              <a:cs typeface="黑体" panose="02010609060101010101" charset="-122"/>
            </a:endParaRPr>
          </a:p>
          <a:p>
            <a:pPr marL="12700" marR="213995">
              <a:lnSpc>
                <a:spcPts val="1920"/>
              </a:lnSpc>
              <a:spcBef>
                <a:spcPts val="500"/>
              </a:spcBef>
            </a:pPr>
            <a:r>
              <a:rPr kern="0" spc="-5" dirty="0">
                <a:solidFill>
                  <a:sysClr val="windowText" lastClr="000000"/>
                </a:solidFill>
                <a:latin typeface="黑体" panose="02010609060101010101" charset="-122"/>
                <a:cs typeface="黑体" panose="02010609060101010101" charset="-122"/>
              </a:rPr>
              <a:t>的特征与需要被忽略的图像特征之间产生最大的对比度，从</a:t>
            </a:r>
            <a:r>
              <a:rPr kern="0" spc="-10" dirty="0">
                <a:solidFill>
                  <a:sysClr val="windowText" lastClr="000000"/>
                </a:solidFill>
                <a:latin typeface="黑体" panose="02010609060101010101" charset="-122"/>
                <a:cs typeface="黑体" panose="02010609060101010101" charset="-122"/>
              </a:rPr>
              <a:t>而易于特征的区分。</a:t>
            </a:r>
            <a:endParaRPr kern="0" dirty="0">
              <a:solidFill>
                <a:sysClr val="windowText" lastClr="000000"/>
              </a:solidFill>
              <a:latin typeface="黑体" panose="02010609060101010101" charset="-122"/>
              <a:cs typeface="黑体" panose="02010609060101010101" charset="-122"/>
            </a:endParaRPr>
          </a:p>
          <a:p>
            <a:pPr marL="304800" indent="-292735">
              <a:lnSpc>
                <a:spcPts val="2135"/>
              </a:lnSpc>
              <a:buClr>
                <a:srgbClr val="000000"/>
              </a:buClr>
              <a:buFont typeface="Lucida Sans Unicode" panose="020B0602030504020204"/>
              <a:buAutoNum type="arabicParenR" startAt="2"/>
              <a:tabLst>
                <a:tab pos="305435" algn="l"/>
              </a:tabLst>
            </a:pPr>
            <a:r>
              <a:rPr kern="0" spc="-20" dirty="0">
                <a:solidFill>
                  <a:srgbClr val="DA1F28"/>
                </a:solidFill>
                <a:latin typeface="黑体" panose="02010609060101010101" charset="-122"/>
                <a:cs typeface="黑体" panose="02010609060101010101" charset="-122"/>
              </a:rPr>
              <a:t>鲁棒性</a:t>
            </a:r>
            <a:endParaRPr kern="0" dirty="0">
              <a:solidFill>
                <a:sysClr val="windowText" lastClr="000000"/>
              </a:solidFill>
              <a:latin typeface="黑体" panose="02010609060101010101" charset="-122"/>
              <a:cs typeface="黑体" panose="02010609060101010101" charset="-122"/>
            </a:endParaRPr>
          </a:p>
          <a:p>
            <a:pPr marL="12700" marR="233680" indent="436880"/>
            <a:r>
              <a:rPr kern="0" spc="-5" dirty="0">
                <a:solidFill>
                  <a:sysClr val="windowText" lastClr="000000"/>
                </a:solidFill>
                <a:latin typeface="黑体" panose="02010609060101010101" charset="-122"/>
                <a:cs typeface="黑体" panose="02010609060101010101" charset="-122"/>
              </a:rPr>
              <a:t>鲁棒性就是对环境有一个好的适应。好的光源需要在实际工作中与其在实验室中的有相同的效果。</a:t>
            </a:r>
            <a:endParaRPr kern="0" dirty="0">
              <a:solidFill>
                <a:sysClr val="windowText" lastClr="000000"/>
              </a:solidFill>
              <a:latin typeface="黑体" panose="02010609060101010101" charset="-122"/>
              <a:cs typeface="黑体" panose="02010609060101010101" charset="-122"/>
            </a:endParaRPr>
          </a:p>
          <a:p>
            <a:pPr marL="304800" indent="-292735">
              <a:buClr>
                <a:srgbClr val="000000"/>
              </a:buClr>
              <a:buFont typeface="Lucida Sans Unicode" panose="020B0602030504020204"/>
              <a:buAutoNum type="arabicParenR" startAt="3"/>
              <a:tabLst>
                <a:tab pos="305435" algn="l"/>
              </a:tabLst>
            </a:pPr>
            <a:r>
              <a:rPr kern="0" spc="-25" dirty="0">
                <a:solidFill>
                  <a:srgbClr val="DA1F28"/>
                </a:solidFill>
                <a:latin typeface="黑体" panose="02010609060101010101" charset="-122"/>
                <a:cs typeface="黑体" panose="02010609060101010101" charset="-122"/>
              </a:rPr>
              <a:t>亮度</a:t>
            </a:r>
            <a:endParaRPr kern="0" dirty="0">
              <a:solidFill>
                <a:sysClr val="windowText" lastClr="000000"/>
              </a:solidFill>
              <a:latin typeface="黑体" panose="02010609060101010101" charset="-122"/>
              <a:cs typeface="黑体" panose="02010609060101010101" charset="-122"/>
            </a:endParaRPr>
          </a:p>
          <a:p>
            <a:pPr marL="12700" marR="5080" indent="435610"/>
            <a:r>
              <a:rPr kern="0" spc="-5" dirty="0">
                <a:solidFill>
                  <a:sysClr val="windowText" lastClr="000000"/>
                </a:solidFill>
                <a:latin typeface="黑体" panose="02010609060101010101" charset="-122"/>
                <a:cs typeface="黑体" panose="02010609060101010101" charset="-122"/>
              </a:rPr>
              <a:t>当选择两种光源的时候，最佳的选择是选择更亮的那个。光源的亮度不够，必然要加大光圈，从而减小了景深。</a:t>
            </a:r>
            <a:endParaRPr kern="0" dirty="0">
              <a:solidFill>
                <a:sysClr val="windowText" lastClr="000000"/>
              </a:solidFill>
              <a:latin typeface="黑体" panose="02010609060101010101" charset="-122"/>
              <a:cs typeface="黑体" panose="02010609060101010101" charset="-122"/>
            </a:endParaRPr>
          </a:p>
        </p:txBody>
      </p:sp>
      <p:sp>
        <p:nvSpPr>
          <p:cNvPr id="6" name="object 11"/>
          <p:cNvSpPr txBox="1"/>
          <p:nvPr/>
        </p:nvSpPr>
        <p:spPr>
          <a:xfrm>
            <a:off x="1737174" y="965842"/>
            <a:ext cx="2768600" cy="299720"/>
          </a:xfrm>
          <a:prstGeom prst="rect">
            <a:avLst/>
          </a:prstGeom>
        </p:spPr>
        <p:txBody>
          <a:bodyPr vert="horz" wrap="square" lIns="0" tIns="12700"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12700" marR="0" lvl="0" indent="0" defTabSz="914400" eaLnBrk="1" fontAlgn="auto" latinLnBrk="0" hangingPunct="1">
              <a:lnSpc>
                <a:spcPct val="100000"/>
              </a:lnSpc>
              <a:spcBef>
                <a:spcPts val="100"/>
              </a:spcBef>
              <a:spcAft>
                <a:spcPts val="0"/>
              </a:spcAft>
              <a:buClrTx/>
              <a:buSzTx/>
              <a:buFontTx/>
              <a:buNone/>
              <a:defRPr/>
            </a:pPr>
            <a:r>
              <a:rPr kumimoji="0" lang="zh-CN" altLang="en-US" sz="1800" b="0" i="0" u="none" strike="noStrike" kern="0" cap="none" spc="-5" normalizeH="0" baseline="0" noProof="0">
                <a:ln>
                  <a:noFill/>
                </a:ln>
                <a:solidFill>
                  <a:srgbClr val="2DA2BF"/>
                </a:solidFill>
                <a:effectLst/>
                <a:uLnTx/>
                <a:uFillTx/>
                <a:latin typeface="黑体" panose="02010609060101010101" charset="-122"/>
                <a:ea typeface="宋体" panose="02010600030101010101" pitchFamily="2" charset="-122"/>
              </a:rPr>
              <a:t>如何评价一个光源的好坏？</a:t>
            </a:r>
            <a:endParaRPr kumimoji="0" lang="zh-CN" altLang="en-US" sz="1800" b="0" i="0" u="none" strike="noStrike" kern="0" cap="none" spc="-5" normalizeH="0" baseline="0" noProof="0" dirty="0">
              <a:ln>
                <a:noFill/>
              </a:ln>
              <a:solidFill>
                <a:srgbClr val="2DA2BF"/>
              </a:solidFill>
              <a:effectLst/>
              <a:uLnTx/>
              <a:uFillTx/>
              <a:latin typeface="黑体" panose="02010609060101010101" charset="-122"/>
              <a:ea typeface="宋体" panose="02010600030101010101" pitchFamily="2" charset="-122"/>
            </a:endParaRPr>
          </a:p>
        </p:txBody>
      </p:sp>
      <p:sp>
        <p:nvSpPr>
          <p:cNvPr id="7" name="object 10"/>
          <p:cNvSpPr txBox="1"/>
          <p:nvPr/>
        </p:nvSpPr>
        <p:spPr>
          <a:xfrm>
            <a:off x="1882106" y="4052269"/>
            <a:ext cx="8478298" cy="1982594"/>
          </a:xfrm>
          <a:prstGeom prst="rect">
            <a:avLst/>
          </a:prstGeom>
        </p:spPr>
        <p:txBody>
          <a:bodyPr vert="horz" wrap="square" lIns="0" tIns="12700" rIns="0" bIns="0" rtlCol="0">
            <a:spAutoFit/>
          </a:bodyPr>
          <a:lstStyle/>
          <a:p>
            <a:pPr marL="304800" indent="-292735">
              <a:lnSpc>
                <a:spcPct val="100000"/>
              </a:lnSpc>
              <a:spcBef>
                <a:spcPts val="100"/>
              </a:spcBef>
              <a:buClr>
                <a:srgbClr val="000000"/>
              </a:buClr>
              <a:buFont typeface="Lucida Sans Unicode" panose="020B0602030504020204"/>
              <a:buAutoNum type="arabicParenR" startAt="4"/>
              <a:tabLst>
                <a:tab pos="305435" algn="l"/>
              </a:tabLst>
            </a:pPr>
            <a:r>
              <a:rPr sz="1800" spc="-20" dirty="0">
                <a:solidFill>
                  <a:srgbClr val="DA1F28"/>
                </a:solidFill>
                <a:latin typeface="黑体" panose="02010609060101010101" charset="-122"/>
                <a:cs typeface="黑体" panose="02010609060101010101" charset="-122"/>
              </a:rPr>
              <a:t>均匀性</a:t>
            </a:r>
            <a:endParaRPr sz="1800" dirty="0">
              <a:latin typeface="黑体" panose="02010609060101010101" charset="-122"/>
              <a:cs typeface="黑体" panose="02010609060101010101" charset="-122"/>
            </a:endParaRPr>
          </a:p>
          <a:p>
            <a:pPr marL="12700" marR="24765" indent="436880">
              <a:lnSpc>
                <a:spcPct val="100000"/>
              </a:lnSpc>
            </a:pPr>
            <a:r>
              <a:rPr sz="1800" spc="-5" dirty="0">
                <a:latin typeface="黑体" panose="02010609060101010101" charset="-122"/>
                <a:cs typeface="黑体" panose="02010609060101010101" charset="-122"/>
              </a:rPr>
              <a:t>均匀性是光源一个很中要的技术参数。均匀性好的光源</a:t>
            </a:r>
            <a:r>
              <a:rPr sz="1800" spc="-10" dirty="0">
                <a:latin typeface="黑体" panose="02010609060101010101" charset="-122"/>
                <a:cs typeface="黑体" panose="02010609060101010101" charset="-122"/>
              </a:rPr>
              <a:t>使统工作稳定。</a:t>
            </a:r>
            <a:endParaRPr sz="1800" dirty="0">
              <a:latin typeface="黑体" panose="02010609060101010101" charset="-122"/>
              <a:cs typeface="黑体" panose="02010609060101010101" charset="-122"/>
            </a:endParaRPr>
          </a:p>
          <a:p>
            <a:pPr marL="304800" indent="-292735">
              <a:lnSpc>
                <a:spcPct val="100000"/>
              </a:lnSpc>
              <a:buClr>
                <a:srgbClr val="000000"/>
              </a:buClr>
              <a:buFont typeface="Lucida Sans Unicode" panose="020B0602030504020204"/>
              <a:buAutoNum type="arabicParenR" startAt="5"/>
              <a:tabLst>
                <a:tab pos="305435" algn="l"/>
              </a:tabLst>
            </a:pPr>
            <a:r>
              <a:rPr sz="1800" spc="-15" dirty="0">
                <a:solidFill>
                  <a:srgbClr val="DA1F28"/>
                </a:solidFill>
                <a:latin typeface="黑体" panose="02010609060101010101" charset="-122"/>
                <a:cs typeface="黑体" panose="02010609060101010101" charset="-122"/>
              </a:rPr>
              <a:t>可维护性</a:t>
            </a:r>
            <a:endParaRPr sz="1800" dirty="0">
              <a:latin typeface="黑体" panose="02010609060101010101" charset="-122"/>
              <a:cs typeface="黑体" panose="02010609060101010101" charset="-122"/>
            </a:endParaRPr>
          </a:p>
          <a:p>
            <a:pPr marL="449580">
              <a:lnSpc>
                <a:spcPct val="100000"/>
              </a:lnSpc>
            </a:pPr>
            <a:r>
              <a:rPr sz="1800" spc="-5" dirty="0">
                <a:latin typeface="黑体" panose="02010609060101010101" charset="-122"/>
                <a:cs typeface="黑体" panose="02010609060101010101" charset="-122"/>
              </a:rPr>
              <a:t>可维护性主要指光源易于安装，易于更换。</a:t>
            </a:r>
            <a:endParaRPr sz="1800" dirty="0">
              <a:latin typeface="黑体" panose="02010609060101010101" charset="-122"/>
              <a:cs typeface="黑体" panose="02010609060101010101" charset="-122"/>
            </a:endParaRPr>
          </a:p>
          <a:p>
            <a:pPr marL="304800" indent="-292735">
              <a:lnSpc>
                <a:spcPct val="100000"/>
              </a:lnSpc>
              <a:buClr>
                <a:srgbClr val="000000"/>
              </a:buClr>
              <a:buFont typeface="Lucida Sans Unicode" panose="020B0602030504020204"/>
              <a:buAutoNum type="arabicParenR" startAt="6"/>
              <a:tabLst>
                <a:tab pos="305435" algn="l"/>
              </a:tabLst>
            </a:pPr>
            <a:r>
              <a:rPr sz="1800" spc="-10" dirty="0">
                <a:solidFill>
                  <a:srgbClr val="DA1F28"/>
                </a:solidFill>
                <a:latin typeface="黑体" panose="02010609060101010101" charset="-122"/>
                <a:cs typeface="黑体" panose="02010609060101010101" charset="-122"/>
              </a:rPr>
              <a:t>寿命及发热量</a:t>
            </a:r>
            <a:endParaRPr sz="1800" dirty="0">
              <a:latin typeface="黑体" panose="02010609060101010101" charset="-122"/>
              <a:cs typeface="黑体" panose="02010609060101010101" charset="-122"/>
            </a:endParaRPr>
          </a:p>
          <a:p>
            <a:pPr marL="449580">
              <a:lnSpc>
                <a:spcPct val="100000"/>
              </a:lnSpc>
            </a:pPr>
            <a:r>
              <a:rPr sz="1800" spc="-5" dirty="0">
                <a:latin typeface="黑体" panose="02010609060101010101" charset="-122"/>
                <a:cs typeface="黑体" panose="02010609060101010101" charset="-122"/>
              </a:rPr>
              <a:t>光源的亮度衰减过快，会影响系统的稳定，增加维护的</a:t>
            </a:r>
            <a:endParaRPr sz="1800" dirty="0">
              <a:latin typeface="黑体" panose="02010609060101010101" charset="-122"/>
              <a:cs typeface="黑体" panose="02010609060101010101" charset="-122"/>
            </a:endParaRPr>
          </a:p>
          <a:p>
            <a:pPr marL="12700" marR="5080">
              <a:lnSpc>
                <a:spcPts val="1920"/>
              </a:lnSpc>
              <a:spcBef>
                <a:spcPts val="500"/>
              </a:spcBef>
            </a:pPr>
            <a:r>
              <a:rPr sz="1800" spc="-5" dirty="0">
                <a:latin typeface="黑体" panose="02010609060101010101" charset="-122"/>
                <a:cs typeface="黑体" panose="02010609060101010101" charset="-122"/>
              </a:rPr>
              <a:t>成本。发热量大的灯亮度衰减快，光源的寿命也会受到很大</a:t>
            </a:r>
            <a:r>
              <a:rPr sz="1800" spc="-20" dirty="0">
                <a:latin typeface="黑体" panose="02010609060101010101" charset="-122"/>
                <a:cs typeface="黑体" panose="02010609060101010101" charset="-122"/>
              </a:rPr>
              <a:t>影响。</a:t>
            </a:r>
            <a:endParaRPr sz="1800" dirty="0">
              <a:latin typeface="黑体" panose="02010609060101010101" charset="-122"/>
              <a:cs typeface="黑体" panose="02010609060101010101"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软件</a:t>
            </a:r>
            <a:endParaRPr lang="zh-CN" altLang="en-US" dirty="0">
              <a:cs typeface="+mn-cs"/>
              <a:sym typeface="+mn-ea"/>
            </a:endParaRPr>
          </a:p>
        </p:txBody>
      </p:sp>
      <p:sp>
        <p:nvSpPr>
          <p:cNvPr id="3" name="object 7"/>
          <p:cNvSpPr txBox="1"/>
          <p:nvPr/>
        </p:nvSpPr>
        <p:spPr>
          <a:xfrm>
            <a:off x="4115654" y="2728552"/>
            <a:ext cx="2253615" cy="804545"/>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69315" indent="-857250">
              <a:lnSpc>
                <a:spcPts val="3065"/>
              </a:lnSpc>
              <a:spcBef>
                <a:spcPts val="100"/>
              </a:spcBef>
              <a:buSzPct val="96000"/>
              <a:buFontTx/>
              <a:buAutoNum type="arabicPlain"/>
              <a:tabLst>
                <a:tab pos="869950" algn="l"/>
              </a:tabLst>
            </a:pPr>
            <a:r>
              <a:rPr lang="zh-CN" altLang="en-US" sz="2700" u="heavy" spc="-25">
                <a:solidFill>
                  <a:srgbClr val="FF8119"/>
                </a:solidFill>
                <a:uFill>
                  <a:solidFill>
                    <a:srgbClr val="FF8119"/>
                  </a:solidFill>
                </a:uFill>
                <a:hlinkClick r:id="rId1" action="ppaction://hlinksldjump"/>
              </a:rPr>
              <a:t>简介</a:t>
            </a:r>
            <a:endParaRPr lang="zh-CN" altLang="en-US" sz="2700"/>
          </a:p>
          <a:p>
            <a:pPr marL="869315" indent="-857250">
              <a:lnSpc>
                <a:spcPts val="3065"/>
              </a:lnSpc>
              <a:buSzPct val="96000"/>
              <a:buFontTx/>
              <a:buAutoNum type="arabicPlain"/>
              <a:tabLst>
                <a:tab pos="869950" algn="l"/>
              </a:tabLst>
            </a:pPr>
            <a:r>
              <a:rPr lang="zh-CN" altLang="en-US" sz="2700" u="heavy" spc="-15">
                <a:solidFill>
                  <a:srgbClr val="FF8119"/>
                </a:solidFill>
                <a:uFill>
                  <a:solidFill>
                    <a:srgbClr val="FF8119"/>
                  </a:solidFill>
                </a:uFill>
                <a:hlinkClick r:id="rId2" action="ppaction://hlinksldjump"/>
              </a:rPr>
              <a:t>常用软件</a:t>
            </a:r>
            <a:endParaRPr lang="zh-CN" altLang="en-US" sz="27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软件</a:t>
            </a:r>
            <a:endParaRPr lang="zh-CN" altLang="en-US" dirty="0">
              <a:cs typeface="+mn-cs"/>
              <a:sym typeface="+mn-ea"/>
            </a:endParaRPr>
          </a:p>
        </p:txBody>
      </p:sp>
      <p:sp>
        <p:nvSpPr>
          <p:cNvPr id="4" name="object 10"/>
          <p:cNvSpPr txBox="1"/>
          <p:nvPr/>
        </p:nvSpPr>
        <p:spPr>
          <a:xfrm>
            <a:off x="2648896" y="1573540"/>
            <a:ext cx="5511800" cy="878840"/>
          </a:xfrm>
          <a:prstGeom prst="rect">
            <a:avLst/>
          </a:prstGeom>
        </p:spPr>
        <p:txBody>
          <a:bodyPr vert="horz" wrap="square" lIns="0" tIns="43180" rIns="0" bIns="0" rtlCol="0">
            <a:spAutoFit/>
          </a:bodyPr>
          <a:lstStyle/>
          <a:p>
            <a:pPr marL="378460">
              <a:lnSpc>
                <a:spcPct val="100000"/>
              </a:lnSpc>
              <a:spcBef>
                <a:spcPts val="340"/>
              </a:spcBef>
            </a:pPr>
            <a:r>
              <a:rPr sz="1800" dirty="0">
                <a:solidFill>
                  <a:srgbClr val="2DA2BF"/>
                </a:solidFill>
                <a:latin typeface="黑体" panose="02010609060101010101" charset="-122"/>
                <a:cs typeface="黑体" panose="02010609060101010101" charset="-122"/>
              </a:rPr>
              <a:t>图像处理</a:t>
            </a:r>
            <a:r>
              <a:rPr sz="1800" spc="-5" dirty="0">
                <a:latin typeface="黑体" panose="02010609060101010101" charset="-122"/>
                <a:cs typeface="黑体" panose="02010609060101010101" charset="-122"/>
              </a:rPr>
              <a:t>是机器视觉系统中至关重要的组成部分，</a:t>
            </a:r>
            <a:endParaRPr sz="1800" dirty="0">
              <a:latin typeface="黑体" panose="02010609060101010101" charset="-122"/>
              <a:cs typeface="黑体" panose="02010609060101010101" charset="-122"/>
            </a:endParaRPr>
          </a:p>
          <a:p>
            <a:pPr marL="12700" marR="5080">
              <a:lnSpc>
                <a:spcPts val="1920"/>
              </a:lnSpc>
              <a:spcBef>
                <a:spcPts val="500"/>
              </a:spcBef>
            </a:pPr>
            <a:r>
              <a:rPr sz="1800" spc="-5" dirty="0">
                <a:latin typeface="黑体" panose="02010609060101010101" charset="-122"/>
                <a:cs typeface="黑体" panose="02010609060101010101" charset="-122"/>
              </a:rPr>
              <a:t>视觉软件通过对图像进行处理、分析、识别等实现对特</a:t>
            </a:r>
            <a:r>
              <a:rPr sz="1800" spc="-10" dirty="0">
                <a:latin typeface="黑体" panose="02010609060101010101" charset="-122"/>
                <a:cs typeface="黑体" panose="02010609060101010101" charset="-122"/>
              </a:rPr>
              <a:t>定目标自动化检测。</a:t>
            </a:r>
            <a:endParaRPr sz="1800" dirty="0">
              <a:latin typeface="黑体" panose="02010609060101010101" charset="-122"/>
              <a:cs typeface="黑体" panose="02010609060101010101"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软件</a:t>
            </a:r>
            <a:endParaRPr lang="zh-CN" altLang="en-US" dirty="0">
              <a:cs typeface="+mn-cs"/>
              <a:sym typeface="+mn-ea"/>
            </a:endParaRPr>
          </a:p>
        </p:txBody>
      </p:sp>
      <p:sp>
        <p:nvSpPr>
          <p:cNvPr id="11" name="object 10"/>
          <p:cNvSpPr txBox="1"/>
          <p:nvPr/>
        </p:nvSpPr>
        <p:spPr>
          <a:xfrm>
            <a:off x="1721782" y="2002326"/>
            <a:ext cx="4495800" cy="574040"/>
          </a:xfrm>
          <a:prstGeom prst="rect">
            <a:avLst/>
          </a:prstGeom>
        </p:spPr>
        <p:txBody>
          <a:bodyPr vert="horz" wrap="square" lIns="0" tIns="12700"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12700" marR="0" lvl="0" indent="0" defTabSz="914400" eaLnBrk="1" fontAlgn="auto" latinLnBrk="0" hangingPunct="1">
              <a:lnSpc>
                <a:spcPct val="100000"/>
              </a:lnSpc>
              <a:spcBef>
                <a:spcPts val="100"/>
              </a:spcBef>
              <a:spcAft>
                <a:spcPts val="0"/>
              </a:spcAft>
              <a:buClrTx/>
              <a:buSzTx/>
              <a:buFontTx/>
              <a:buNone/>
              <a:defRPr/>
            </a:pPr>
            <a:r>
              <a:rPr kumimoji="0" lang="en-US" altLang="zh-CN" sz="1800" b="0" i="0" u="none" strike="noStrike" kern="0" cap="none" spc="0" normalizeH="0" baseline="0" noProof="0" dirty="0">
                <a:ln>
                  <a:noFill/>
                </a:ln>
                <a:solidFill>
                  <a:srgbClr val="2DA2BF"/>
                </a:solidFill>
                <a:effectLst/>
                <a:uLnTx/>
                <a:uFillTx/>
                <a:latin typeface="Lucida Sans Unicode" panose="020B0602030504020204"/>
                <a:ea typeface="宋体" panose="02010600030101010101" pitchFamily="2" charset="-122"/>
                <a:cs typeface="Lucida Sans Unicode" panose="020B0602030504020204"/>
              </a:rPr>
              <a:t>1</a:t>
            </a:r>
            <a:r>
              <a:rPr kumimoji="0" lang="zh-CN" altLang="en-US" sz="1800" b="0" i="0" u="none" strike="noStrike" kern="0" cap="none" spc="-5" normalizeH="0" baseline="0" noProof="0" dirty="0">
                <a:ln>
                  <a:noFill/>
                </a:ln>
                <a:solidFill>
                  <a:srgbClr val="2DA2BF"/>
                </a:solidFill>
                <a:effectLst/>
                <a:uLnTx/>
                <a:uFillTx/>
                <a:latin typeface="黑体" panose="02010609060101010101" charset="-122"/>
                <a:ea typeface="宋体" panose="02010600030101010101" pitchFamily="2" charset="-122"/>
              </a:rPr>
              <a:t>、图像处理基本步骤：</a:t>
            </a:r>
            <a:endParaRPr kumimoji="0" lang="zh-CN" altLang="en-US" sz="1800" b="0" i="0" u="none" strike="noStrike" kern="0" cap="none" spc="-5" normalizeH="0" baseline="0" noProof="0" dirty="0">
              <a:ln>
                <a:noFill/>
              </a:ln>
              <a:solidFill>
                <a:srgbClr val="2DA2BF"/>
              </a:solidFill>
              <a:effectLst/>
              <a:uLnTx/>
              <a:uFillTx/>
              <a:latin typeface="黑体" panose="02010609060101010101" charset="-122"/>
              <a:ea typeface="宋体" panose="02010600030101010101" pitchFamily="2" charset="-122"/>
            </a:endParaRPr>
          </a:p>
          <a:p>
            <a:pPr marL="596265" marR="0" lvl="0"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5" normalizeH="0" baseline="0" noProof="0" dirty="0">
                <a:ln>
                  <a:noFill/>
                </a:ln>
                <a:solidFill>
                  <a:srgbClr val="000000"/>
                </a:solidFill>
                <a:effectLst/>
                <a:uLnTx/>
                <a:uFillTx/>
                <a:latin typeface="黑体" panose="02010609060101010101" charset="-122"/>
                <a:ea typeface="黑体" panose="02010609060101010101" charset="-122"/>
              </a:rPr>
              <a:t>采集图像：通过相机、镜头等采集图像</a:t>
            </a:r>
            <a:endParaRPr kumimoji="0" lang="zh-CN" altLang="en-US" sz="1800" b="0" i="0" u="none" strike="noStrike" kern="0" cap="none" spc="-5" normalizeH="0" baseline="0" noProof="0" dirty="0">
              <a:ln>
                <a:noFill/>
              </a:ln>
              <a:solidFill>
                <a:srgbClr val="000000"/>
              </a:solidFill>
              <a:effectLst/>
              <a:uLnTx/>
              <a:uFillTx/>
              <a:latin typeface="黑体" panose="02010609060101010101" charset="-122"/>
              <a:ea typeface="黑体" panose="02010609060101010101" charset="-122"/>
            </a:endParaRPr>
          </a:p>
        </p:txBody>
      </p:sp>
      <p:sp>
        <p:nvSpPr>
          <p:cNvPr id="12" name="object 11"/>
          <p:cNvSpPr txBox="1"/>
          <p:nvPr/>
        </p:nvSpPr>
        <p:spPr>
          <a:xfrm>
            <a:off x="2305398" y="2825286"/>
            <a:ext cx="5054600" cy="1671320"/>
          </a:xfrm>
          <a:prstGeom prst="rect">
            <a:avLst/>
          </a:prstGeom>
        </p:spPr>
        <p:txBody>
          <a:bodyPr vert="horz" wrap="square" lIns="0" tIns="12700" rIns="0" bIns="0" rtlCol="0">
            <a:spAutoFit/>
          </a:bodyPr>
          <a:lstStyle/>
          <a:p>
            <a:pPr marL="1402080" marR="5080" indent="-1390015">
              <a:spcBef>
                <a:spcPts val="100"/>
              </a:spcBef>
            </a:pPr>
            <a:r>
              <a:rPr kern="0" spc="-5" dirty="0">
                <a:solidFill>
                  <a:sysClr val="windowText" lastClr="000000"/>
                </a:solidFill>
                <a:latin typeface="黑体" panose="02010609060101010101" charset="-122"/>
                <a:cs typeface="黑体" panose="02010609060101010101" charset="-122"/>
              </a:rPr>
              <a:t>图像预处理：对图像进行前期处理，以更好提取有</a:t>
            </a:r>
            <a:r>
              <a:rPr kern="0" spc="-15" dirty="0">
                <a:solidFill>
                  <a:sysClr val="windowText" lastClr="000000"/>
                </a:solidFill>
                <a:latin typeface="黑体" panose="02010609060101010101" charset="-122"/>
                <a:cs typeface="黑体" panose="02010609060101010101" charset="-122"/>
              </a:rPr>
              <a:t>意义特征</a:t>
            </a:r>
            <a:endParaRPr kern="0" dirty="0">
              <a:solidFill>
                <a:sysClr val="windowText" lastClr="000000"/>
              </a:solidFill>
              <a:latin typeface="黑体" panose="02010609060101010101" charset="-122"/>
              <a:cs typeface="黑体" panose="02010609060101010101" charset="-122"/>
            </a:endParaRPr>
          </a:p>
          <a:p>
            <a:pPr marL="12700" marR="1148080">
              <a:lnSpc>
                <a:spcPct val="200000"/>
              </a:lnSpc>
            </a:pPr>
            <a:r>
              <a:rPr kern="0" spc="-5" dirty="0">
                <a:solidFill>
                  <a:sysClr val="windowText" lastClr="000000"/>
                </a:solidFill>
                <a:latin typeface="黑体" panose="02010609060101010101" charset="-122"/>
                <a:cs typeface="黑体" panose="02010609060101010101" charset="-122"/>
              </a:rPr>
              <a:t>图像分析：对预处理后的图片进行分析结果输出：将分析结果传送给外部设备</a:t>
            </a:r>
            <a:endParaRPr kern="0" dirty="0">
              <a:solidFill>
                <a:sysClr val="windowText" lastClr="000000"/>
              </a:solidFill>
              <a:latin typeface="黑体" panose="02010609060101010101" charset="-122"/>
              <a:cs typeface="黑体"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机器视觉的应用</a:t>
            </a:r>
            <a:endParaRPr lang="zh-CN" altLang="en-US" dirty="0">
              <a:cs typeface="+mn-cs"/>
              <a:sym typeface="+mn-ea"/>
            </a:endParaRPr>
          </a:p>
        </p:txBody>
      </p:sp>
      <p:sp>
        <p:nvSpPr>
          <p:cNvPr id="15363" name="Rectangle 3"/>
          <p:cNvSpPr>
            <a:spLocks noGrp="1" noChangeArrowheads="1"/>
          </p:cNvSpPr>
          <p:nvPr>
            <p:ph idx="1"/>
          </p:nvPr>
        </p:nvSpPr>
        <p:spPr>
          <a:xfrm>
            <a:off x="2448187" y="2116619"/>
            <a:ext cx="7295626" cy="1312381"/>
          </a:xfrm>
        </p:spPr>
        <p:txBody>
          <a:bodyPr>
            <a:normAutofit/>
          </a:bodyPr>
          <a:lstStyle/>
          <a:p>
            <a:pPr marL="0" indent="0" eaLnBrk="1" hangingPunct="1">
              <a:buNone/>
            </a:pPr>
            <a:r>
              <a:rPr lang="zh-CN" altLang="en-US" sz="8000" dirty="0">
                <a:solidFill>
                  <a:schemeClr val="accent1"/>
                </a:solidFill>
                <a:ea typeface="宋体" panose="02010600030101010101" pitchFamily="2" charset="-122"/>
              </a:rPr>
              <a:t>机器视觉的应用</a:t>
            </a:r>
            <a:endParaRPr lang="en-GB" altLang="zh-CN" sz="8000" dirty="0">
              <a:solidFill>
                <a:schemeClr val="accent1"/>
              </a:solidFill>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软件</a:t>
            </a:r>
            <a:endParaRPr lang="zh-CN" altLang="en-US" dirty="0">
              <a:cs typeface="+mn-cs"/>
              <a:sym typeface="+mn-ea"/>
            </a:endParaRPr>
          </a:p>
        </p:txBody>
      </p:sp>
      <p:sp>
        <p:nvSpPr>
          <p:cNvPr id="3" name="object 10"/>
          <p:cNvSpPr txBox="1"/>
          <p:nvPr/>
        </p:nvSpPr>
        <p:spPr>
          <a:xfrm>
            <a:off x="2397372" y="1341033"/>
            <a:ext cx="5946140" cy="888365"/>
          </a:xfrm>
          <a:prstGeom prst="rect">
            <a:avLst/>
          </a:prstGeom>
        </p:spPr>
        <p:txBody>
          <a:bodyPr vert="horz" wrap="square" lIns="0" tIns="32384" rIns="0" bIns="0" rtlCol="0">
            <a:spAutoFit/>
          </a:bodyPr>
          <a:lstStyle/>
          <a:p>
            <a:pPr marL="12700">
              <a:lnSpc>
                <a:spcPct val="100000"/>
              </a:lnSpc>
              <a:spcBef>
                <a:spcPts val="255"/>
              </a:spcBef>
            </a:pPr>
            <a:r>
              <a:rPr sz="1800" spc="-10" dirty="0">
                <a:solidFill>
                  <a:srgbClr val="2DA2BF"/>
                </a:solidFill>
                <a:latin typeface="黑体" panose="02010609060101010101" charset="-122"/>
                <a:cs typeface="黑体" panose="02010609060101010101" charset="-122"/>
              </a:rPr>
              <a:t>图形处理软件</a:t>
            </a:r>
            <a:endParaRPr sz="1800">
              <a:latin typeface="黑体" panose="02010609060101010101" charset="-122"/>
              <a:cs typeface="黑体" panose="02010609060101010101" charset="-122"/>
            </a:endParaRPr>
          </a:p>
          <a:p>
            <a:pPr marL="158750">
              <a:lnSpc>
                <a:spcPct val="100000"/>
              </a:lnSpc>
              <a:spcBef>
                <a:spcPts val="155"/>
              </a:spcBef>
            </a:pPr>
            <a:r>
              <a:rPr sz="1800" spc="-5" dirty="0">
                <a:latin typeface="黑体" panose="02010609060101010101" charset="-122"/>
                <a:cs typeface="黑体" panose="02010609060101010101" charset="-122"/>
              </a:rPr>
              <a:t>平台：</a:t>
            </a:r>
            <a:r>
              <a:rPr sz="1800" b="1" spc="-10" dirty="0">
                <a:latin typeface="Lucida Sans Unicode" panose="020B0602030504020204"/>
                <a:cs typeface="Lucida Sans Unicode" panose="020B0602030504020204"/>
              </a:rPr>
              <a:t>VisionPro</a:t>
            </a:r>
            <a:r>
              <a:rPr sz="1800" b="1" spc="-10" dirty="0">
                <a:latin typeface="黑体" panose="02010609060101010101" charset="-122"/>
                <a:cs typeface="黑体" panose="02010609060101010101" charset="-122"/>
              </a:rPr>
              <a:t>，</a:t>
            </a:r>
            <a:r>
              <a:rPr sz="1800" b="1" spc="-10" dirty="0">
                <a:latin typeface="Lucida Sans Unicode" panose="020B0602030504020204"/>
                <a:cs typeface="Lucida Sans Unicode" panose="020B0602030504020204"/>
              </a:rPr>
              <a:t>eVision</a:t>
            </a:r>
            <a:r>
              <a:rPr sz="1800" b="1" spc="-10" dirty="0">
                <a:latin typeface="黑体" panose="02010609060101010101" charset="-122"/>
                <a:cs typeface="黑体" panose="02010609060101010101" charset="-122"/>
              </a:rPr>
              <a:t>，</a:t>
            </a:r>
            <a:r>
              <a:rPr sz="1800" b="1" spc="-10" dirty="0">
                <a:latin typeface="Lucida Sans Unicode" panose="020B0602030504020204"/>
                <a:cs typeface="Lucida Sans Unicode" panose="020B0602030504020204"/>
              </a:rPr>
              <a:t>Halcon</a:t>
            </a:r>
            <a:r>
              <a:rPr sz="1800" b="1" spc="-10" dirty="0">
                <a:latin typeface="黑体" panose="02010609060101010101" charset="-122"/>
                <a:cs typeface="黑体" panose="02010609060101010101" charset="-122"/>
              </a:rPr>
              <a:t>，</a:t>
            </a:r>
            <a:r>
              <a:rPr sz="1800" b="1" spc="-10" dirty="0">
                <a:latin typeface="Lucida Sans Unicode" panose="020B0602030504020204"/>
                <a:cs typeface="Lucida Sans Unicode" panose="020B0602030504020204"/>
              </a:rPr>
              <a:t>CVB</a:t>
            </a:r>
            <a:r>
              <a:rPr sz="1800" b="1" spc="-10" dirty="0">
                <a:latin typeface="黑体" panose="02010609060101010101" charset="-122"/>
                <a:cs typeface="黑体" panose="02010609060101010101" charset="-122"/>
              </a:rPr>
              <a:t>，</a:t>
            </a:r>
            <a:r>
              <a:rPr sz="1800" b="1" spc="-10" dirty="0">
                <a:latin typeface="Lucida Sans Unicode" panose="020B0602030504020204"/>
                <a:cs typeface="Lucida Sans Unicode" panose="020B0602030504020204"/>
              </a:rPr>
              <a:t>Labview</a:t>
            </a:r>
            <a:r>
              <a:rPr sz="1800" b="1" spc="-10" dirty="0">
                <a:latin typeface="黑体" panose="02010609060101010101" charset="-122"/>
                <a:cs typeface="黑体" panose="02010609060101010101" charset="-122"/>
              </a:rPr>
              <a:t>，</a:t>
            </a:r>
            <a:endParaRPr sz="1800">
              <a:latin typeface="黑体" panose="02010609060101010101" charset="-122"/>
              <a:cs typeface="黑体" panose="02010609060101010101" charset="-122"/>
            </a:endParaRPr>
          </a:p>
          <a:p>
            <a:pPr marL="268605">
              <a:lnSpc>
                <a:spcPct val="100000"/>
              </a:lnSpc>
            </a:pPr>
            <a:r>
              <a:rPr sz="1800" b="1" spc="-10" dirty="0">
                <a:latin typeface="Lucida Sans Unicode" panose="020B0602030504020204"/>
                <a:cs typeface="Lucida Sans Unicode" panose="020B0602030504020204"/>
              </a:rPr>
              <a:t>OPCV</a:t>
            </a:r>
            <a:r>
              <a:rPr sz="1800" b="1" spc="-10" dirty="0">
                <a:latin typeface="黑体" panose="02010609060101010101" charset="-122"/>
                <a:cs typeface="黑体" panose="02010609060101010101" charset="-122"/>
              </a:rPr>
              <a:t>等</a:t>
            </a:r>
            <a:r>
              <a:rPr sz="1800" b="1" spc="-50" dirty="0">
                <a:latin typeface="黑体" panose="02010609060101010101" charset="-122"/>
                <a:cs typeface="黑体" panose="02010609060101010101" charset="-122"/>
              </a:rPr>
              <a:t>。</a:t>
            </a:r>
            <a:endParaRPr sz="1800">
              <a:latin typeface="黑体" panose="02010609060101010101" charset="-122"/>
              <a:cs typeface="黑体" panose="02010609060101010101" charset="-122"/>
            </a:endParaRPr>
          </a:p>
        </p:txBody>
      </p:sp>
      <p:pic>
        <p:nvPicPr>
          <p:cNvPr id="4" name="object 11"/>
          <p:cNvPicPr/>
          <p:nvPr/>
        </p:nvPicPr>
        <p:blipFill>
          <a:blip r:embed="rId1" cstate="print"/>
          <a:stretch>
            <a:fillRect/>
          </a:stretch>
        </p:blipFill>
        <p:spPr>
          <a:xfrm>
            <a:off x="2133831" y="4467466"/>
            <a:ext cx="3150862" cy="773756"/>
          </a:xfrm>
          <a:prstGeom prst="rect">
            <a:avLst/>
          </a:prstGeom>
        </p:spPr>
      </p:pic>
      <p:pic>
        <p:nvPicPr>
          <p:cNvPr id="5" name="object 12"/>
          <p:cNvPicPr/>
          <p:nvPr/>
        </p:nvPicPr>
        <p:blipFill>
          <a:blip r:embed="rId2" cstate="print"/>
          <a:stretch>
            <a:fillRect/>
          </a:stretch>
        </p:blipFill>
        <p:spPr>
          <a:xfrm>
            <a:off x="5641877" y="2538605"/>
            <a:ext cx="3214709" cy="1216373"/>
          </a:xfrm>
          <a:prstGeom prst="rect">
            <a:avLst/>
          </a:prstGeom>
        </p:spPr>
      </p:pic>
      <p:pic>
        <p:nvPicPr>
          <p:cNvPr id="6" name="object 13"/>
          <p:cNvPicPr/>
          <p:nvPr/>
        </p:nvPicPr>
        <p:blipFill>
          <a:blip r:embed="rId3" cstate="print"/>
          <a:stretch>
            <a:fillRect/>
          </a:stretch>
        </p:blipFill>
        <p:spPr>
          <a:xfrm>
            <a:off x="5711442" y="3965487"/>
            <a:ext cx="1889445" cy="1428737"/>
          </a:xfrm>
          <a:prstGeom prst="rect">
            <a:avLst/>
          </a:prstGeom>
        </p:spPr>
      </p:pic>
      <p:pic>
        <p:nvPicPr>
          <p:cNvPr id="7" name="object 14"/>
          <p:cNvPicPr/>
          <p:nvPr/>
        </p:nvPicPr>
        <p:blipFill>
          <a:blip r:embed="rId4" cstate="print"/>
          <a:stretch>
            <a:fillRect/>
          </a:stretch>
        </p:blipFill>
        <p:spPr>
          <a:xfrm>
            <a:off x="2712218" y="2609382"/>
            <a:ext cx="1539832" cy="1428137"/>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视觉工程师</a:t>
            </a:r>
            <a:endParaRPr lang="zh-CN" altLang="en-US" dirty="0">
              <a:cs typeface="+mn-cs"/>
              <a:sym typeface="+mn-ea"/>
            </a:endParaRPr>
          </a:p>
        </p:txBody>
      </p:sp>
      <p:grpSp>
        <p:nvGrpSpPr>
          <p:cNvPr id="8" name="组合 7"/>
          <p:cNvGrpSpPr/>
          <p:nvPr/>
        </p:nvGrpSpPr>
        <p:grpSpPr>
          <a:xfrm>
            <a:off x="1899679" y="4205657"/>
            <a:ext cx="1944216" cy="1682338"/>
            <a:chOff x="395958" y="2914833"/>
            <a:chExt cx="3623776" cy="3599524"/>
          </a:xfrm>
        </p:grpSpPr>
        <p:pic>
          <p:nvPicPr>
            <p:cNvPr id="9" name="Picture 4" descr="http://image.tupian114.com/20140417/01133035.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b="4260"/>
            <a:stretch>
              <a:fillRect/>
            </a:stretch>
          </p:blipFill>
          <p:spPr bwMode="auto">
            <a:xfrm>
              <a:off x="395958" y="2914833"/>
              <a:ext cx="3623776" cy="35995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18"/>
            <p:cNvSpPr txBox="1"/>
            <p:nvPr/>
          </p:nvSpPr>
          <p:spPr>
            <a:xfrm>
              <a:off x="1055716" y="3745506"/>
              <a:ext cx="2304257" cy="724369"/>
            </a:xfrm>
            <a:prstGeom prst="rect">
              <a:avLst/>
            </a:prstGeom>
            <a:noFill/>
          </p:spPr>
          <p:txBody>
            <a:bodyPr wrap="square" rtlCol="0">
              <a:spAutoFit/>
            </a:bodyPr>
            <a:lstStyle/>
            <a:p>
              <a:r>
                <a:rPr lang="zh-CN" altLang="en-US" sz="1600" dirty="0">
                  <a:latin typeface="华文新魏" panose="02010800040101010101" pitchFamily="2" charset="-122"/>
                  <a:ea typeface="华文新魏" panose="02010800040101010101" pitchFamily="2" charset="-122"/>
                </a:rPr>
                <a:t>我要做什么？</a:t>
              </a:r>
              <a:endParaRPr lang="en-US" altLang="zh-CN" sz="1600" dirty="0">
                <a:latin typeface="华文新魏" panose="02010800040101010101" pitchFamily="2" charset="-122"/>
                <a:ea typeface="华文新魏" panose="02010800040101010101" pitchFamily="2" charset="-122"/>
              </a:endParaRPr>
            </a:p>
          </p:txBody>
        </p:sp>
      </p:grpSp>
      <p:grpSp>
        <p:nvGrpSpPr>
          <p:cNvPr id="11" name="Group 3"/>
          <p:cNvGrpSpPr/>
          <p:nvPr/>
        </p:nvGrpSpPr>
        <p:grpSpPr bwMode="auto">
          <a:xfrm>
            <a:off x="3734138" y="1085041"/>
            <a:ext cx="8091766" cy="4467902"/>
            <a:chOff x="0" y="0"/>
            <a:chExt cx="11160" cy="6037"/>
          </a:xfrm>
        </p:grpSpPr>
        <p:sp>
          <p:nvSpPr>
            <p:cNvPr id="12" name="AutoShape 4"/>
            <p:cNvSpPr>
              <a:spLocks noChangeArrowheads="1"/>
            </p:cNvSpPr>
            <p:nvPr/>
          </p:nvSpPr>
          <p:spPr bwMode="auto">
            <a:xfrm>
              <a:off x="0" y="0"/>
              <a:ext cx="6038" cy="6037"/>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1">
              <a:gsLst>
                <a:gs pos="0">
                  <a:schemeClr val="accent1">
                    <a:gamma/>
                    <a:tint val="60784"/>
                    <a:invGamma/>
                    <a:alpha val="12000"/>
                  </a:schemeClr>
                </a:gs>
                <a:gs pos="50000">
                  <a:schemeClr val="accent1"/>
                </a:gs>
                <a:gs pos="100000">
                  <a:schemeClr val="accent1">
                    <a:gamma/>
                    <a:tint val="60784"/>
                    <a:invGamma/>
                    <a:alpha val="12000"/>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5"/>
            <p:cNvSpPr>
              <a:spLocks noChangeArrowheads="1"/>
            </p:cNvSpPr>
            <p:nvPr/>
          </p:nvSpPr>
          <p:spPr bwMode="auto">
            <a:xfrm>
              <a:off x="480" y="442"/>
              <a:ext cx="5040" cy="5040"/>
            </a:xfrm>
            <a:prstGeom prst="ellipse">
              <a:avLst/>
            </a:prstGeom>
            <a:gradFill rotWithShape="1">
              <a:gsLst>
                <a:gs pos="0">
                  <a:schemeClr val="accent2">
                    <a:gamma/>
                    <a:tint val="56471"/>
                    <a:invGamma/>
                  </a:schemeClr>
                </a:gs>
                <a:gs pos="100000">
                  <a:schemeClr val="accent2"/>
                </a:gs>
              </a:gsLst>
              <a:path path="shape">
                <a:fillToRect l="50000" t="50000" r="50000" b="50000"/>
              </a:path>
            </a:gradFill>
            <a:ln w="28575" cap="flat" cmpd="sng">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utoShape 6"/>
            <p:cNvSpPr>
              <a:spLocks noChangeArrowheads="1"/>
            </p:cNvSpPr>
            <p:nvPr/>
          </p:nvSpPr>
          <p:spPr bwMode="auto">
            <a:xfrm>
              <a:off x="4268" y="520"/>
              <a:ext cx="5972" cy="787"/>
            </a:xfrm>
            <a:prstGeom prst="roundRect">
              <a:avLst>
                <a:gd name="adj" fmla="val 50000"/>
              </a:avLst>
            </a:prstGeom>
            <a:gradFill rotWithShape="1">
              <a:gsLst>
                <a:gs pos="0">
                  <a:schemeClr val="accent1"/>
                </a:gs>
                <a:gs pos="100000">
                  <a:schemeClr val="accent1">
                    <a:gamma/>
                    <a:tint val="5882"/>
                    <a:invGamma/>
                  </a:schemeClr>
                </a:gs>
              </a:gsLst>
              <a:lin ang="0" scaled="1"/>
            </a:gradFill>
            <a:ln w="38100" cap="flat"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3200" b="1" dirty="0">
                  <a:solidFill>
                    <a:srgbClr val="00CC00"/>
                  </a:solidFill>
                  <a:latin typeface="华文楷体" panose="02010600040101010101" pitchFamily="2" charset="-122"/>
                  <a:ea typeface="华文楷体" panose="02010600040101010101" pitchFamily="2" charset="-122"/>
                </a:rPr>
                <a:t>方案评估</a:t>
              </a:r>
              <a:endParaRPr lang="en-US" altLang="zh-CN" sz="3200" b="1" dirty="0">
                <a:solidFill>
                  <a:srgbClr val="00CC00"/>
                </a:solidFill>
                <a:latin typeface="华文楷体" panose="02010600040101010101" pitchFamily="2" charset="-122"/>
                <a:ea typeface="华文楷体" panose="02010600040101010101" pitchFamily="2" charset="-122"/>
              </a:endParaRPr>
            </a:p>
          </p:txBody>
        </p:sp>
        <p:sp>
          <p:nvSpPr>
            <p:cNvPr id="15" name="AutoShape 7"/>
            <p:cNvSpPr>
              <a:spLocks noChangeArrowheads="1"/>
            </p:cNvSpPr>
            <p:nvPr/>
          </p:nvSpPr>
          <p:spPr bwMode="auto">
            <a:xfrm>
              <a:off x="4788" y="1562"/>
              <a:ext cx="5955" cy="785"/>
            </a:xfrm>
            <a:prstGeom prst="roundRect">
              <a:avLst>
                <a:gd name="adj" fmla="val 50000"/>
              </a:avLst>
            </a:prstGeom>
            <a:gradFill rotWithShape="1">
              <a:gsLst>
                <a:gs pos="0">
                  <a:schemeClr val="tx2"/>
                </a:gs>
                <a:gs pos="100000">
                  <a:schemeClr val="tx2">
                    <a:gamma/>
                    <a:tint val="5882"/>
                    <a:invGamma/>
                  </a:schemeClr>
                </a:gs>
              </a:gsLst>
              <a:lin ang="0" scaled="1"/>
            </a:gradFill>
            <a:ln w="38100" cap="flat"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3200" b="1" dirty="0">
                  <a:solidFill>
                    <a:srgbClr val="FFFF00"/>
                  </a:solidFill>
                  <a:latin typeface="华文楷体" panose="02010600040101010101" pitchFamily="2" charset="-122"/>
                  <a:ea typeface="华文楷体" panose="02010600040101010101" pitchFamily="2" charset="-122"/>
                </a:rPr>
                <a:t>图像处理</a:t>
              </a:r>
              <a:endParaRPr lang="en-US" altLang="zh-CN" sz="3200" b="1" dirty="0">
                <a:solidFill>
                  <a:srgbClr val="FFFF00"/>
                </a:solidFill>
                <a:latin typeface="华文楷体" panose="02010600040101010101" pitchFamily="2" charset="-122"/>
                <a:ea typeface="华文楷体" panose="02010600040101010101" pitchFamily="2" charset="-122"/>
              </a:endParaRPr>
            </a:p>
          </p:txBody>
        </p:sp>
        <p:sp>
          <p:nvSpPr>
            <p:cNvPr id="16" name="AutoShape 8"/>
            <p:cNvSpPr>
              <a:spLocks noChangeArrowheads="1"/>
            </p:cNvSpPr>
            <p:nvPr/>
          </p:nvSpPr>
          <p:spPr bwMode="auto">
            <a:xfrm>
              <a:off x="5208" y="2602"/>
              <a:ext cx="5952" cy="788"/>
            </a:xfrm>
            <a:prstGeom prst="roundRect">
              <a:avLst>
                <a:gd name="adj" fmla="val 50000"/>
              </a:avLst>
            </a:prstGeom>
            <a:gradFill rotWithShape="1">
              <a:gsLst>
                <a:gs pos="0">
                  <a:schemeClr val="accent1"/>
                </a:gs>
                <a:gs pos="100000">
                  <a:schemeClr val="accent1">
                    <a:gamma/>
                    <a:tint val="5882"/>
                    <a:invGamma/>
                  </a:schemeClr>
                </a:gs>
              </a:gsLst>
              <a:lin ang="0" scaled="1"/>
            </a:gradFill>
            <a:ln w="38100" cap="flat"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3200" b="1" dirty="0">
                  <a:solidFill>
                    <a:srgbClr val="0066FF"/>
                  </a:solidFill>
                  <a:latin typeface="华文楷体" panose="02010600040101010101" pitchFamily="2" charset="-122"/>
                  <a:ea typeface="华文楷体" panose="02010600040101010101" pitchFamily="2" charset="-122"/>
                </a:rPr>
                <a:t>界面编辑</a:t>
              </a:r>
              <a:endParaRPr lang="en-US" altLang="zh-CN" sz="3200" b="1" dirty="0">
                <a:solidFill>
                  <a:srgbClr val="0066FF"/>
                </a:solidFill>
                <a:latin typeface="华文楷体" panose="02010600040101010101" pitchFamily="2" charset="-122"/>
                <a:ea typeface="华文楷体" panose="02010600040101010101" pitchFamily="2" charset="-122"/>
              </a:endParaRPr>
            </a:p>
          </p:txBody>
        </p:sp>
        <p:sp>
          <p:nvSpPr>
            <p:cNvPr id="17" name="AutoShape 9"/>
            <p:cNvSpPr>
              <a:spLocks noChangeArrowheads="1"/>
            </p:cNvSpPr>
            <p:nvPr/>
          </p:nvSpPr>
          <p:spPr bwMode="auto">
            <a:xfrm>
              <a:off x="4788" y="3642"/>
              <a:ext cx="5955" cy="788"/>
            </a:xfrm>
            <a:prstGeom prst="roundRect">
              <a:avLst>
                <a:gd name="adj" fmla="val 50000"/>
              </a:avLst>
            </a:prstGeom>
            <a:gradFill rotWithShape="1">
              <a:gsLst>
                <a:gs pos="0">
                  <a:schemeClr val="tx2"/>
                </a:gs>
                <a:gs pos="100000">
                  <a:schemeClr val="tx2">
                    <a:gamma/>
                    <a:tint val="5882"/>
                    <a:invGamma/>
                  </a:schemeClr>
                </a:gs>
              </a:gsLst>
              <a:lin ang="0" scaled="1"/>
            </a:gradFill>
            <a:ln w="38100" cap="flat"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3200" b="1" dirty="0">
                  <a:solidFill>
                    <a:schemeClr val="accent4">
                      <a:lumMod val="50000"/>
                    </a:schemeClr>
                  </a:solidFill>
                  <a:latin typeface="华文楷体" panose="02010600040101010101" pitchFamily="2" charset="-122"/>
                  <a:ea typeface="华文楷体" panose="02010600040101010101" pitchFamily="2" charset="-122"/>
                </a:rPr>
                <a:t>客户端调试</a:t>
              </a:r>
              <a:endParaRPr lang="en-US" altLang="zh-CN" sz="3200" b="1" dirty="0">
                <a:solidFill>
                  <a:schemeClr val="accent4">
                    <a:lumMod val="50000"/>
                  </a:schemeClr>
                </a:solidFill>
                <a:latin typeface="华文楷体" panose="02010600040101010101" pitchFamily="2" charset="-122"/>
                <a:ea typeface="华文楷体" panose="02010600040101010101" pitchFamily="2" charset="-122"/>
              </a:endParaRPr>
            </a:p>
          </p:txBody>
        </p:sp>
        <p:sp>
          <p:nvSpPr>
            <p:cNvPr id="18" name="AutoShape 10"/>
            <p:cNvSpPr>
              <a:spLocks noChangeArrowheads="1"/>
            </p:cNvSpPr>
            <p:nvPr/>
          </p:nvSpPr>
          <p:spPr bwMode="auto">
            <a:xfrm>
              <a:off x="4285" y="4745"/>
              <a:ext cx="5955" cy="787"/>
            </a:xfrm>
            <a:prstGeom prst="roundRect">
              <a:avLst>
                <a:gd name="adj" fmla="val 50000"/>
              </a:avLst>
            </a:prstGeom>
            <a:gradFill rotWithShape="1">
              <a:gsLst>
                <a:gs pos="0">
                  <a:schemeClr val="accent1"/>
                </a:gs>
                <a:gs pos="100000">
                  <a:schemeClr val="accent1">
                    <a:gamma/>
                    <a:tint val="5882"/>
                    <a:invGamma/>
                  </a:schemeClr>
                </a:gs>
              </a:gsLst>
              <a:lin ang="0" scaled="1"/>
            </a:gradFill>
            <a:ln w="38100" cap="flat"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3200" b="1" dirty="0">
                  <a:solidFill>
                    <a:schemeClr val="accent6"/>
                  </a:solidFill>
                  <a:latin typeface="华文楷体" panose="02010600040101010101" pitchFamily="2" charset="-122"/>
                  <a:ea typeface="华文楷体" panose="02010600040101010101" pitchFamily="2" charset="-122"/>
                </a:rPr>
                <a:t>对接售后</a:t>
              </a:r>
              <a:endParaRPr lang="en-US" altLang="zh-CN" sz="3200" b="1" dirty="0">
                <a:solidFill>
                  <a:schemeClr val="accent6"/>
                </a:solidFill>
                <a:latin typeface="华文楷体" panose="02010600040101010101" pitchFamily="2" charset="-122"/>
                <a:ea typeface="华文楷体" panose="02010600040101010101" pitchFamily="2" charset="-122"/>
              </a:endParaRPr>
            </a:p>
          </p:txBody>
        </p:sp>
        <p:sp>
          <p:nvSpPr>
            <p:cNvPr id="19" name="Text Box 11"/>
            <p:cNvSpPr txBox="1">
              <a:spLocks noChangeArrowheads="1"/>
            </p:cNvSpPr>
            <p:nvPr/>
          </p:nvSpPr>
          <p:spPr bwMode="auto">
            <a:xfrm>
              <a:off x="1483" y="1955"/>
              <a:ext cx="2802" cy="2215"/>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sz="4800" b="1" dirty="0">
                  <a:solidFill>
                    <a:srgbClr val="FFFF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视觉</a:t>
              </a:r>
              <a:endParaRPr lang="en-US" altLang="zh-CN" sz="4800" b="1" dirty="0">
                <a:solidFill>
                  <a:srgbClr val="FFFF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lgn="ctr" eaLnBrk="0" hangingPunct="0"/>
              <a:r>
                <a:rPr lang="zh-CN" altLang="en-US" sz="4800" b="1" dirty="0">
                  <a:solidFill>
                    <a:srgbClr val="FFFF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工程师</a:t>
              </a:r>
              <a:endParaRPr lang="en-US" altLang="zh-CN" sz="4800" b="1" dirty="0">
                <a:solidFill>
                  <a:srgbClr val="FFFF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视觉工程师</a:t>
            </a:r>
            <a:endParaRPr lang="zh-CN" altLang="en-US" dirty="0">
              <a:cs typeface="+mn-cs"/>
              <a:sym typeface="+mn-ea"/>
            </a:endParaRPr>
          </a:p>
        </p:txBody>
      </p:sp>
      <p:pic>
        <p:nvPicPr>
          <p:cNvPr id="20" name="Picture 4" descr="http://img.taopic.com/uploads/allimg/120211/6380-1202111S03722.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57981" y="1967882"/>
            <a:ext cx="1911654" cy="23568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表格 20"/>
          <p:cNvGraphicFramePr>
            <a:graphicFrameLocks noGrp="1"/>
          </p:cNvGraphicFramePr>
          <p:nvPr/>
        </p:nvGraphicFramePr>
        <p:xfrm>
          <a:off x="1457181" y="1103786"/>
          <a:ext cx="7144041" cy="5109210"/>
        </p:xfrm>
        <a:graphic>
          <a:graphicData uri="http://schemas.openxmlformats.org/drawingml/2006/table">
            <a:tbl>
              <a:tblPr>
                <a:tableStyleId>{5C22544A-7EE6-4342-B048-85BDC9FD1C3A}</a:tableStyleId>
              </a:tblPr>
              <a:tblGrid>
                <a:gridCol w="2095858"/>
                <a:gridCol w="5048183"/>
              </a:tblGrid>
              <a:tr h="236026">
                <a:tc rowSpan="8">
                  <a:txBody>
                    <a:bodyPr/>
                    <a:lstStyle/>
                    <a:p>
                      <a:pPr algn="ctr" fontAlgn="ctr"/>
                      <a:r>
                        <a:rPr lang="en-US" sz="1800" u="none" strike="noStrike" dirty="0">
                          <a:effectLst/>
                          <a:latin typeface="华文楷体" panose="02010600040101010101" pitchFamily="2" charset="-122"/>
                          <a:ea typeface="华文楷体" panose="02010600040101010101" pitchFamily="2" charset="-122"/>
                        </a:rPr>
                        <a:t>VB.NET</a:t>
                      </a:r>
                      <a:endParaRPr lang="en-US" sz="1800" b="0" i="0" u="none" strike="noStrike" dirty="0">
                        <a:solidFill>
                          <a:srgbClr val="000000"/>
                        </a:solidFill>
                        <a:effectLst/>
                        <a:latin typeface="华文楷体" panose="02010600040101010101" pitchFamily="2" charset="-122"/>
                        <a:ea typeface="华文楷体" panose="02010600040101010101" pitchFamily="2" charset="-122"/>
                      </a:endParaRPr>
                    </a:p>
                    <a:p>
                      <a:pPr algn="ctr" fontAlgn="ctr"/>
                      <a:r>
                        <a:rPr lang="zh-CN" altLang="en-US" sz="1800" b="0" i="0" u="none" strike="noStrike" dirty="0">
                          <a:solidFill>
                            <a:srgbClr val="000000"/>
                          </a:solidFill>
                          <a:effectLst/>
                          <a:latin typeface="华文楷体" panose="02010600040101010101" pitchFamily="2" charset="-122"/>
                          <a:ea typeface="华文楷体" panose="02010600040101010101" pitchFamily="2" charset="-122"/>
                        </a:rPr>
                        <a:t>或</a:t>
                      </a:r>
                      <a:r>
                        <a:rPr lang="en-US" altLang="zh-CN" sz="1800" b="0" i="0" u="none" strike="noStrike" dirty="0">
                          <a:solidFill>
                            <a:srgbClr val="000000"/>
                          </a:solidFill>
                          <a:effectLst/>
                          <a:latin typeface="华文楷体" panose="02010600040101010101" pitchFamily="2" charset="-122"/>
                          <a:ea typeface="华文楷体" panose="02010600040101010101" pitchFamily="2" charset="-122"/>
                        </a:rPr>
                        <a:t>C#</a:t>
                      </a:r>
                      <a:endParaRPr lang="en-US" sz="1800" u="none" strike="noStrike" dirty="0">
                        <a:effectLst/>
                        <a:latin typeface="华文楷体" panose="02010600040101010101" pitchFamily="2" charset="-122"/>
                        <a:ea typeface="华文楷体" panose="02010600040101010101" pitchFamily="2" charset="-122"/>
                      </a:endParaRPr>
                    </a:p>
                  </a:txBody>
                  <a:tcPr marL="9525" marR="9525" marT="9525" marB="0" anchor="ctr"/>
                </a:tc>
                <a:tc>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数据类型</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36026">
                <a:tc vMerge="1">
                  <a:tcPr/>
                </a:tc>
                <a:tc>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语法</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83845">
                <a:tc vMerge="1">
                  <a:tcPr/>
                </a:tc>
                <a:tc>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通用控件</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36026">
                <a:tc vMerge="1">
                  <a:tcPr/>
                </a:tc>
                <a:tc>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控件属性</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83845">
                <a:tc vMerge="1">
                  <a:tcPr/>
                </a:tc>
                <a:tc>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串口通讯</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36026">
                <a:tc vMerge="1">
                  <a:tcPr/>
                </a:tc>
                <a:tc>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网口通讯</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36026">
                <a:tc vMerge="1">
                  <a:tcPr/>
                </a:tc>
                <a:tc>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连数据库</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36026">
                <a:tc vMerge="1">
                  <a:tcPr/>
                </a:tc>
                <a:tc>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界面美化</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36026">
                <a:tc rowSpan="10">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视觉</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c>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光源选型</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36026">
                <a:tc vMerge="1">
                  <a:tcPr/>
                </a:tc>
                <a:tc>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相机选型</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36026">
                <a:tc vMerge="1">
                  <a:tcPr/>
                </a:tc>
                <a:tc>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镜头选型</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83845">
                <a:tc vMerge="1">
                  <a:tcPr/>
                </a:tc>
                <a:tc>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测量助手</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36026">
                <a:tc vMerge="1">
                  <a:tcPr/>
                </a:tc>
                <a:tc>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标定</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36026">
                <a:tc vMerge="1">
                  <a:tcPr/>
                </a:tc>
                <a:tc>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模板匹配</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36026">
                <a:tc vMerge="1">
                  <a:tcPr/>
                </a:tc>
                <a:tc>
                  <a:txBody>
                    <a:bodyPr/>
                    <a:lstStyle/>
                    <a:p>
                      <a:pPr algn="ctr" fontAlgn="ctr"/>
                      <a:r>
                        <a:rPr lang="en-US" sz="1800" u="none" strike="noStrike" dirty="0">
                          <a:effectLst/>
                          <a:latin typeface="华文楷体" panose="02010600040101010101" pitchFamily="2" charset="-122"/>
                          <a:ea typeface="华文楷体" panose="02010600040101010101" pitchFamily="2" charset="-122"/>
                        </a:rPr>
                        <a:t>Blob</a:t>
                      </a:r>
                      <a:r>
                        <a:rPr lang="zh-CN" altLang="en-US" sz="1800" u="none" strike="noStrike" dirty="0">
                          <a:effectLst/>
                          <a:latin typeface="华文楷体" panose="02010600040101010101" pitchFamily="2" charset="-122"/>
                          <a:ea typeface="华文楷体" panose="02010600040101010101" pitchFamily="2" charset="-122"/>
                        </a:rPr>
                        <a:t>分析</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36026">
                <a:tc vMerge="1">
                  <a:tcPr/>
                </a:tc>
                <a:tc>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分类器</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36026">
                <a:tc vMerge="1">
                  <a:tcPr/>
                </a:tc>
                <a:tc>
                  <a:txBody>
                    <a:bodyPr/>
                    <a:lstStyle/>
                    <a:p>
                      <a:pPr algn="ctr" fontAlgn="ctr"/>
                      <a:r>
                        <a:rPr lang="zh-CN" altLang="en-US" sz="1800" b="0" i="0" u="none" strike="noStrike" dirty="0">
                          <a:solidFill>
                            <a:srgbClr val="000000"/>
                          </a:solidFill>
                          <a:effectLst/>
                          <a:latin typeface="华文楷体" panose="02010600040101010101" pitchFamily="2" charset="-122"/>
                          <a:ea typeface="华文楷体" panose="02010600040101010101" pitchFamily="2" charset="-122"/>
                        </a:rPr>
                        <a:t>视觉引导</a:t>
                      </a:r>
                      <a:endParaRPr lang="zh-CN" alt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9525" marR="9525" marT="9525" marB="0" anchor="ctr"/>
                </a:tc>
              </a:tr>
              <a:tr h="236026">
                <a:tc vMerge="1">
                  <a:tcPr/>
                </a:tc>
                <a:tc>
                  <a:txBody>
                    <a:bodyPr/>
                    <a:lstStyle/>
                    <a:p>
                      <a:pPr algn="ctr" fontAlgn="ctr"/>
                      <a:r>
                        <a:rPr lang="zh-CN" altLang="en-US" sz="1800" u="none" strike="noStrike" dirty="0">
                          <a:effectLst/>
                          <a:latin typeface="华文楷体" panose="02010600040101010101" pitchFamily="2" charset="-122"/>
                          <a:ea typeface="华文楷体" panose="02010600040101010101" pitchFamily="2" charset="-122"/>
                        </a:rPr>
                        <a:t>条码识别</a:t>
                      </a:r>
                      <a:endParaRPr lang="en-US" altLang="zh-CN" sz="1800" u="none" strike="noStrike" dirty="0">
                        <a:effectLst/>
                        <a:latin typeface="华文楷体" panose="02010600040101010101" pitchFamily="2" charset="-122"/>
                        <a:ea typeface="华文楷体" panose="02010600040101010101" pitchFamily="2" charset="-122"/>
                      </a:endParaRPr>
                    </a:p>
                  </a:txBody>
                  <a:tcPr marL="9525" marR="9525" marT="9525" marB="0" anchor="ct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视觉工程师</a:t>
            </a:r>
            <a:endParaRPr lang="zh-CN" altLang="en-US" dirty="0">
              <a:cs typeface="+mn-cs"/>
              <a:sym typeface="+mn-ea"/>
            </a:endParaRPr>
          </a:p>
        </p:txBody>
      </p:sp>
      <p:grpSp>
        <p:nvGrpSpPr>
          <p:cNvPr id="3" name="Group 2"/>
          <p:cNvGrpSpPr/>
          <p:nvPr/>
        </p:nvGrpSpPr>
        <p:grpSpPr bwMode="auto">
          <a:xfrm>
            <a:off x="1433047" y="1014088"/>
            <a:ext cx="9493685" cy="5121190"/>
            <a:chOff x="0" y="0"/>
            <a:chExt cx="13092" cy="7780"/>
          </a:xfrm>
        </p:grpSpPr>
        <p:sp>
          <p:nvSpPr>
            <p:cNvPr id="4" name="AutoShape 3"/>
            <p:cNvSpPr>
              <a:spLocks noChangeArrowheads="1"/>
            </p:cNvSpPr>
            <p:nvPr/>
          </p:nvSpPr>
          <p:spPr bwMode="auto">
            <a:xfrm>
              <a:off x="4855" y="368"/>
              <a:ext cx="2782" cy="540"/>
            </a:xfrm>
            <a:prstGeom prst="roundRect">
              <a:avLst>
                <a:gd name="adj" fmla="val 13125"/>
              </a:avLst>
            </a:prstGeom>
            <a:gradFill rotWithShape="1">
              <a:gsLst>
                <a:gs pos="0">
                  <a:schemeClr val="accent2"/>
                </a:gs>
                <a:gs pos="100000">
                  <a:schemeClr val="hlink"/>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Text Box 4"/>
            <p:cNvSpPr txBox="1">
              <a:spLocks noChangeArrowheads="1"/>
            </p:cNvSpPr>
            <p:nvPr/>
          </p:nvSpPr>
          <p:spPr bwMode="auto">
            <a:xfrm>
              <a:off x="4855" y="565"/>
              <a:ext cx="2790" cy="480"/>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zh-CN" sz="1400" i="1" dirty="0">
                <a:solidFill>
                  <a:schemeClr val="bg1"/>
                </a:solidFill>
              </a:endParaRPr>
            </a:p>
          </p:txBody>
        </p:sp>
        <p:sp>
          <p:nvSpPr>
            <p:cNvPr id="6" name="AutoShape 5"/>
            <p:cNvSpPr>
              <a:spLocks noChangeArrowheads="1"/>
            </p:cNvSpPr>
            <p:nvPr/>
          </p:nvSpPr>
          <p:spPr bwMode="auto">
            <a:xfrm>
              <a:off x="4712" y="856"/>
              <a:ext cx="3075" cy="1305"/>
            </a:xfrm>
            <a:prstGeom prst="roundRect">
              <a:avLst>
                <a:gd name="adj" fmla="val 5657"/>
              </a:avLst>
            </a:prstGeom>
            <a:gradFill rotWithShape="1">
              <a:gsLst>
                <a:gs pos="0">
                  <a:schemeClr val="bg1"/>
                </a:gs>
                <a:gs pos="100000">
                  <a:schemeClr val="bg2"/>
                </a:gs>
              </a:gsLst>
              <a:lin ang="2700000" scaled="1"/>
            </a:gradFill>
            <a:ln w="9525" cap="flat" cmpd="sng">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20000"/>
                </a:lnSpc>
              </a:pPr>
              <a:r>
                <a:rPr lang="zh-CN" altLang="en-US" sz="3200" b="1" dirty="0">
                  <a:latin typeface="华文楷体" panose="02010600040101010101" pitchFamily="2" charset="-122"/>
                  <a:ea typeface="华文楷体" panose="02010600040101010101" pitchFamily="2" charset="-122"/>
                </a:rPr>
                <a:t>工作要求</a:t>
              </a:r>
              <a:endParaRPr lang="zh-CN" altLang="en-US" sz="3200" b="1" dirty="0">
                <a:latin typeface="华文楷体" panose="02010600040101010101" pitchFamily="2" charset="-122"/>
                <a:ea typeface="华文楷体" panose="02010600040101010101" pitchFamily="2" charset="-122"/>
              </a:endParaRPr>
            </a:p>
          </p:txBody>
        </p:sp>
        <p:pic>
          <p:nvPicPr>
            <p:cNvPr id="7" name="Picture 6" descr="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65" y="0"/>
              <a:ext cx="930" cy="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7"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947" y="3560"/>
              <a:ext cx="1005" cy="4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8"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245" y="3333"/>
              <a:ext cx="847" cy="4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AutoShape 9"/>
            <p:cNvSpPr>
              <a:spLocks noChangeArrowheads="1"/>
            </p:cNvSpPr>
            <p:nvPr/>
          </p:nvSpPr>
          <p:spPr bwMode="auto">
            <a:xfrm>
              <a:off x="142" y="3155"/>
              <a:ext cx="2785" cy="540"/>
            </a:xfrm>
            <a:prstGeom prst="roundRect">
              <a:avLst>
                <a:gd name="adj" fmla="val 13125"/>
              </a:avLst>
            </a:prstGeom>
            <a:gradFill rotWithShape="1">
              <a:gsLst>
                <a:gs pos="0">
                  <a:schemeClr val="accent1"/>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0"/>
            <p:cNvSpPr txBox="1">
              <a:spLocks noChangeArrowheads="1"/>
            </p:cNvSpPr>
            <p:nvPr/>
          </p:nvSpPr>
          <p:spPr bwMode="auto">
            <a:xfrm>
              <a:off x="142" y="3155"/>
              <a:ext cx="2793" cy="480"/>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zh-CN" sz="1400" i="1" dirty="0">
                <a:solidFill>
                  <a:schemeClr val="bg1"/>
                </a:solidFill>
              </a:endParaRPr>
            </a:p>
          </p:txBody>
        </p:sp>
        <p:sp>
          <p:nvSpPr>
            <p:cNvPr id="12" name="AutoShape 11"/>
            <p:cNvSpPr>
              <a:spLocks noChangeArrowheads="1"/>
            </p:cNvSpPr>
            <p:nvPr/>
          </p:nvSpPr>
          <p:spPr bwMode="auto">
            <a:xfrm>
              <a:off x="0" y="3833"/>
              <a:ext cx="2947" cy="3581"/>
            </a:xfrm>
            <a:prstGeom prst="roundRect">
              <a:avLst>
                <a:gd name="adj" fmla="val 5657"/>
              </a:avLst>
            </a:prstGeom>
            <a:gradFill rotWithShape="1">
              <a:gsLst>
                <a:gs pos="0">
                  <a:schemeClr val="bg1"/>
                </a:gs>
                <a:gs pos="100000">
                  <a:schemeClr val="bg2"/>
                </a:gs>
              </a:gsLst>
              <a:lin ang="2700000" scaled="1"/>
            </a:gradFill>
            <a:ln w="9525" cap="flat" cmpd="sng">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dirty="0">
                  <a:latin typeface="华文楷体" panose="02010600040101010101" pitchFamily="2" charset="-122"/>
                  <a:ea typeface="华文楷体" panose="02010600040101010101" pitchFamily="2" charset="-122"/>
                </a:rPr>
                <a:t>主导视觉项目的设计与开发（硬件选用、软件编写、使用调试）</a:t>
              </a:r>
              <a:endParaRPr lang="zh-CN" altLang="en-US" sz="2400" b="1" dirty="0">
                <a:latin typeface="华文楷体" panose="02010600040101010101" pitchFamily="2" charset="-122"/>
                <a:ea typeface="华文楷体" panose="02010600040101010101" pitchFamily="2" charset="-122"/>
              </a:endParaRPr>
            </a:p>
          </p:txBody>
        </p:sp>
        <p:sp>
          <p:nvSpPr>
            <p:cNvPr id="13" name="AutoShape 12"/>
            <p:cNvSpPr>
              <a:spLocks noChangeArrowheads="1"/>
            </p:cNvSpPr>
            <p:nvPr/>
          </p:nvSpPr>
          <p:spPr bwMode="auto">
            <a:xfrm>
              <a:off x="9062" y="3155"/>
              <a:ext cx="2783" cy="540"/>
            </a:xfrm>
            <a:prstGeom prst="roundRect">
              <a:avLst>
                <a:gd name="adj" fmla="val 13125"/>
              </a:avLst>
            </a:prstGeom>
            <a:gradFill rotWithShape="1">
              <a:gsLst>
                <a:gs pos="0">
                  <a:schemeClr val="accent1"/>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3"/>
            <p:cNvSpPr txBox="1">
              <a:spLocks noChangeArrowheads="1"/>
            </p:cNvSpPr>
            <p:nvPr/>
          </p:nvSpPr>
          <p:spPr bwMode="auto">
            <a:xfrm>
              <a:off x="9062" y="3155"/>
              <a:ext cx="2790" cy="480"/>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zh-CN" sz="1400" i="1" dirty="0">
                <a:solidFill>
                  <a:schemeClr val="bg1"/>
                </a:solidFill>
              </a:endParaRPr>
            </a:p>
          </p:txBody>
        </p:sp>
        <p:sp>
          <p:nvSpPr>
            <p:cNvPr id="15" name="AutoShape 14"/>
            <p:cNvSpPr>
              <a:spLocks noChangeArrowheads="1"/>
            </p:cNvSpPr>
            <p:nvPr/>
          </p:nvSpPr>
          <p:spPr bwMode="auto">
            <a:xfrm>
              <a:off x="8920" y="3833"/>
              <a:ext cx="3077" cy="3810"/>
            </a:xfrm>
            <a:prstGeom prst="roundRect">
              <a:avLst>
                <a:gd name="adj" fmla="val 5657"/>
              </a:avLst>
            </a:prstGeom>
            <a:gradFill rotWithShape="1">
              <a:gsLst>
                <a:gs pos="0">
                  <a:schemeClr val="bg1"/>
                </a:gs>
                <a:gs pos="100000">
                  <a:schemeClr val="bg2"/>
                </a:gs>
              </a:gsLst>
              <a:lin ang="2700000" scaled="1"/>
            </a:gradFill>
            <a:ln w="9525" cap="flat" cmpd="sng">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dirty="0">
                  <a:latin typeface="华文楷体" panose="02010600040101010101" pitchFamily="2" charset="-122"/>
                  <a:ea typeface="华文楷体" panose="02010600040101010101" pitchFamily="2" charset="-122"/>
                </a:rPr>
                <a:t>熟练使用</a:t>
              </a:r>
              <a:r>
                <a:rPr lang="en-US" altLang="zh-CN" sz="2400" dirty="0">
                  <a:latin typeface="华文楷体" panose="02010600040101010101" pitchFamily="2" charset="-122"/>
                  <a:ea typeface="华文楷体" panose="02010600040101010101" pitchFamily="2" charset="-122"/>
                </a:rPr>
                <a:t>Visionpro/halcon/opencv</a:t>
              </a:r>
              <a:r>
                <a:rPr lang="zh-CN" altLang="en-US" sz="2400" dirty="0">
                  <a:latin typeface="华文楷体" panose="02010600040101010101" pitchFamily="2" charset="-122"/>
                  <a:ea typeface="华文楷体" panose="02010600040101010101" pitchFamily="2" charset="-122"/>
                </a:rPr>
                <a:t>其中之一进行视觉应用程序开发</a:t>
              </a:r>
              <a:endParaRPr lang="zh-CN" altLang="en-US" sz="2400" dirty="0">
                <a:latin typeface="华文楷体" panose="02010600040101010101" pitchFamily="2" charset="-122"/>
                <a:ea typeface="华文楷体" panose="02010600040101010101" pitchFamily="2" charset="-122"/>
              </a:endParaRPr>
            </a:p>
          </p:txBody>
        </p:sp>
        <p:sp>
          <p:nvSpPr>
            <p:cNvPr id="16" name="AutoShape 15"/>
            <p:cNvSpPr>
              <a:spLocks noChangeArrowheads="1"/>
            </p:cNvSpPr>
            <p:nvPr/>
          </p:nvSpPr>
          <p:spPr bwMode="auto">
            <a:xfrm>
              <a:off x="4855" y="3155"/>
              <a:ext cx="2782" cy="540"/>
            </a:xfrm>
            <a:prstGeom prst="roundRect">
              <a:avLst>
                <a:gd name="adj" fmla="val 13125"/>
              </a:avLst>
            </a:prstGeom>
            <a:gradFill rotWithShape="1">
              <a:gsLst>
                <a:gs pos="0">
                  <a:schemeClr val="accent1"/>
                </a:gs>
                <a:gs pos="100000">
                  <a:schemeClr val="accent2"/>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6"/>
            <p:cNvSpPr txBox="1">
              <a:spLocks noChangeArrowheads="1"/>
            </p:cNvSpPr>
            <p:nvPr/>
          </p:nvSpPr>
          <p:spPr bwMode="auto">
            <a:xfrm>
              <a:off x="4855" y="3155"/>
              <a:ext cx="2790" cy="480"/>
            </a:xfrm>
            <a:prstGeom prst="rect">
              <a:avLst/>
            </a:prstGeom>
            <a:noFill/>
            <a:ln>
              <a:noFill/>
            </a:ln>
            <a:effectLst/>
            <a:extLst>
              <a:ext uri="{909E8E84-426E-40DD-AFC4-6F175D3DCCD1}">
                <a14:hiddenFill xmlns:a14="http://schemas.microsoft.com/office/drawing/2010/main">
                  <a:solidFill>
                    <a:srgbClr val="FFC8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en-US" altLang="zh-CN" sz="1400" i="1" dirty="0">
                <a:solidFill>
                  <a:schemeClr val="bg1"/>
                </a:solidFill>
              </a:endParaRPr>
            </a:p>
          </p:txBody>
        </p:sp>
        <p:sp>
          <p:nvSpPr>
            <p:cNvPr id="18" name="AutoShape 17"/>
            <p:cNvSpPr>
              <a:spLocks noChangeArrowheads="1"/>
            </p:cNvSpPr>
            <p:nvPr/>
          </p:nvSpPr>
          <p:spPr bwMode="auto">
            <a:xfrm>
              <a:off x="4712" y="3833"/>
              <a:ext cx="3075" cy="3581"/>
            </a:xfrm>
            <a:prstGeom prst="roundRect">
              <a:avLst>
                <a:gd name="adj" fmla="val 5657"/>
              </a:avLst>
            </a:prstGeom>
            <a:gradFill rotWithShape="1">
              <a:gsLst>
                <a:gs pos="0">
                  <a:schemeClr val="bg1"/>
                </a:gs>
                <a:gs pos="100000">
                  <a:schemeClr val="bg2"/>
                </a:gs>
              </a:gsLst>
              <a:lin ang="2700000" scaled="1"/>
            </a:gradFill>
            <a:ln w="9525" cap="flat" cmpd="sng">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dirty="0">
                  <a:latin typeface="华文楷体" panose="02010600040101010101" pitchFamily="2" charset="-122"/>
                  <a:ea typeface="华文楷体" panose="02010600040101010101" pitchFamily="2" charset="-122"/>
                </a:rPr>
                <a:t>VB.NET/C#/C++</a:t>
              </a:r>
              <a:r>
                <a:rPr lang="zh-CN" altLang="en-US" sz="2400" dirty="0">
                  <a:latin typeface="华文楷体" panose="02010600040101010101" pitchFamily="2" charset="-122"/>
                  <a:ea typeface="华文楷体" panose="02010600040101010101" pitchFamily="2" charset="-122"/>
                </a:rPr>
                <a:t>其中一种编程语言，熟练</a:t>
              </a:r>
              <a:r>
                <a:rPr lang="en-US" altLang="zh-CN" sz="2400" dirty="0">
                  <a:latin typeface="华文楷体" panose="02010600040101010101" pitchFamily="2" charset="-122"/>
                  <a:ea typeface="华文楷体" panose="02010600040101010101" pitchFamily="2" charset="-122"/>
                </a:rPr>
                <a:t>Visual Studio </a:t>
              </a:r>
              <a:r>
                <a:rPr lang="zh-CN" altLang="en-US" sz="2400" dirty="0">
                  <a:latin typeface="华文楷体" panose="02010600040101010101" pitchFamily="2" charset="-122"/>
                  <a:ea typeface="华文楷体" panose="02010600040101010101" pitchFamily="2" charset="-122"/>
                </a:rPr>
                <a:t>开发平台</a:t>
              </a:r>
              <a:endParaRPr lang="zh-CN" altLang="en-US" sz="2400" dirty="0">
                <a:latin typeface="华文楷体" panose="02010600040101010101" pitchFamily="2" charset="-122"/>
                <a:ea typeface="华文楷体" panose="02010600040101010101" pitchFamily="2" charset="-122"/>
              </a:endParaRPr>
            </a:p>
          </p:txBody>
        </p:sp>
        <p:cxnSp>
          <p:nvCxnSpPr>
            <p:cNvPr id="19" name="AutoShape 18"/>
            <p:cNvCxnSpPr>
              <a:cxnSpLocks noChangeShapeType="1"/>
              <a:stCxn id="6" idx="2"/>
              <a:endCxn id="17" idx="0"/>
            </p:cNvCxnSpPr>
            <p:nvPr/>
          </p:nvCxnSpPr>
          <p:spPr bwMode="auto">
            <a:xfrm>
              <a:off x="6249" y="2161"/>
              <a:ext cx="1" cy="994"/>
            </a:xfrm>
            <a:prstGeom prst="straightConnector1">
              <a:avLst/>
            </a:prstGeom>
            <a:noFill/>
            <a:ln w="9525" cap="flat"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p:cNvCxnSpPr>
              <a:cxnSpLocks noChangeShapeType="1"/>
              <a:stCxn id="6" idx="2"/>
              <a:endCxn id="11" idx="0"/>
            </p:cNvCxnSpPr>
            <p:nvPr/>
          </p:nvCxnSpPr>
          <p:spPr bwMode="auto">
            <a:xfrm rot="5400000">
              <a:off x="3397" y="303"/>
              <a:ext cx="994" cy="4711"/>
            </a:xfrm>
            <a:prstGeom prst="bentConnector3">
              <a:avLst>
                <a:gd name="adj1" fmla="val 50000"/>
              </a:avLst>
            </a:prstGeom>
            <a:noFill/>
            <a:ln w="9525" cap="flat" cmpd="sng">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
            <p:cNvCxnSpPr>
              <a:cxnSpLocks noChangeShapeType="1"/>
              <a:stCxn id="6" idx="2"/>
              <a:endCxn id="14" idx="0"/>
            </p:cNvCxnSpPr>
            <p:nvPr/>
          </p:nvCxnSpPr>
          <p:spPr bwMode="auto">
            <a:xfrm rot="16200000" flipH="1">
              <a:off x="7856" y="554"/>
              <a:ext cx="994" cy="4208"/>
            </a:xfrm>
            <a:prstGeom prst="bentConnector3">
              <a:avLst>
                <a:gd name="adj1" fmla="val 50000"/>
              </a:avLst>
            </a:prstGeom>
            <a:noFill/>
            <a:ln w="9525" cap="flat" cmpd="sng">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视觉工程师</a:t>
            </a:r>
            <a:endParaRPr lang="zh-CN" altLang="en-US" dirty="0">
              <a:cs typeface="+mn-cs"/>
              <a:sym typeface="+mn-ea"/>
            </a:endParaRPr>
          </a:p>
        </p:txBody>
      </p:sp>
      <p:grpSp>
        <p:nvGrpSpPr>
          <p:cNvPr id="4" name="Group 4"/>
          <p:cNvGrpSpPr/>
          <p:nvPr/>
        </p:nvGrpSpPr>
        <p:grpSpPr bwMode="auto">
          <a:xfrm>
            <a:off x="2135560" y="2347694"/>
            <a:ext cx="7920880" cy="2162612"/>
            <a:chOff x="0" y="-24"/>
            <a:chExt cx="3504" cy="823"/>
          </a:xfrm>
        </p:grpSpPr>
        <p:sp>
          <p:nvSpPr>
            <p:cNvPr id="5" name="AutoShape 5"/>
            <p:cNvSpPr>
              <a:spLocks noChangeArrowheads="1"/>
            </p:cNvSpPr>
            <p:nvPr/>
          </p:nvSpPr>
          <p:spPr bwMode="auto">
            <a:xfrm>
              <a:off x="0" y="-24"/>
              <a:ext cx="3504" cy="823"/>
            </a:xfrm>
            <a:prstGeom prst="roundRect">
              <a:avLst>
                <a:gd name="adj" fmla="val 10889"/>
              </a:avLst>
            </a:prstGeom>
            <a:gradFill rotWithShape="1">
              <a:gsLst>
                <a:gs pos="0">
                  <a:srgbClr val="DDDDDD">
                    <a:gamma/>
                    <a:tint val="51373"/>
                    <a:invGamma/>
                  </a:srgbClr>
                </a:gs>
                <a:gs pos="100000">
                  <a:srgbClr val="DDDDDD"/>
                </a:gs>
              </a:gsLst>
              <a:lin ang="2700000" scaled="1"/>
            </a:gradFill>
            <a:ln w="38100" cap="flat" cmpd="sng">
              <a:solidFill>
                <a:srgbClr val="FFFFFF"/>
              </a:solidFill>
              <a:round/>
            </a:ln>
            <a:effectLst>
              <a:outerShdw dist="135003" dir="2928844" algn="ctr" rotWithShape="0">
                <a:srgbClr val="000000">
                  <a:alpha val="50000"/>
                </a:srgbClr>
              </a:outerShdw>
            </a:effec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 name="AutoShape 6"/>
            <p:cNvSpPr>
              <a:spLocks noChangeArrowheads="1"/>
            </p:cNvSpPr>
            <p:nvPr/>
          </p:nvSpPr>
          <p:spPr bwMode="auto">
            <a:xfrm>
              <a:off x="77" y="76"/>
              <a:ext cx="675" cy="673"/>
            </a:xfrm>
            <a:prstGeom prst="roundRect">
              <a:avLst>
                <a:gd name="adj" fmla="val 11921"/>
              </a:avLst>
            </a:prstGeom>
            <a:gradFill rotWithShape="1">
              <a:gsLst>
                <a:gs pos="0">
                  <a:srgbClr val="0066CC"/>
                </a:gs>
                <a:gs pos="100000">
                  <a:srgbClr val="0066CC">
                    <a:gamma/>
                    <a:shade val="69804"/>
                    <a:invGamma/>
                  </a:srgbClr>
                </a:gs>
              </a:gsLst>
              <a:lin ang="5400000" scaled="1"/>
            </a:gradFill>
            <a:ln w="38100" cap="flat"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7" name="未知"/>
            <p:cNvSpPr/>
            <p:nvPr/>
          </p:nvSpPr>
          <p:spPr bwMode="auto">
            <a:xfrm>
              <a:off x="119" y="119"/>
              <a:ext cx="337" cy="337"/>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0066CC">
                    <a:gamma/>
                    <a:tint val="54510"/>
                    <a:invGamma/>
                  </a:srgbClr>
                </a:gs>
                <a:gs pos="50000">
                  <a:srgbClr val="0066CC">
                    <a:alpha val="0"/>
                  </a:srgbClr>
                </a:gs>
                <a:gs pos="100000">
                  <a:srgbClr val="0066CC">
                    <a:gamma/>
                    <a:tint val="54510"/>
                    <a:invGamma/>
                  </a:srgb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8" name="Text Box 8"/>
            <p:cNvSpPr txBox="1">
              <a:spLocks noChangeArrowheads="1"/>
            </p:cNvSpPr>
            <p:nvPr/>
          </p:nvSpPr>
          <p:spPr bwMode="auto">
            <a:xfrm>
              <a:off x="0" y="272"/>
              <a:ext cx="7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hangingPunct="0"/>
              <a:r>
                <a:rPr lang="en-US" altLang="zh-CN" sz="3200" b="1" dirty="0">
                  <a:solidFill>
                    <a:srgbClr val="FFFFFF"/>
                  </a:solidFill>
                  <a:latin typeface="华文楷体" panose="02010600040101010101" pitchFamily="2" charset="-122"/>
                  <a:ea typeface="华文楷体" panose="02010600040101010101" pitchFamily="2" charset="-122"/>
                </a:rPr>
                <a:t> Fighting</a:t>
              </a:r>
              <a:endParaRPr lang="en-US" altLang="zh-CN" sz="3200" b="1" dirty="0">
                <a:solidFill>
                  <a:srgbClr val="FFFFFF"/>
                </a:solidFill>
                <a:latin typeface="华文楷体" panose="02010600040101010101" pitchFamily="2" charset="-122"/>
                <a:ea typeface="华文楷体" panose="02010600040101010101" pitchFamily="2" charset="-122"/>
              </a:endParaRPr>
            </a:p>
          </p:txBody>
        </p:sp>
        <p:sp>
          <p:nvSpPr>
            <p:cNvPr id="9" name="Text Box 9"/>
            <p:cNvSpPr txBox="1">
              <a:spLocks noChangeArrowheads="1"/>
            </p:cNvSpPr>
            <p:nvPr/>
          </p:nvSpPr>
          <p:spPr bwMode="auto">
            <a:xfrm>
              <a:off x="844" y="127"/>
              <a:ext cx="2576"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3200" dirty="0">
                  <a:latin typeface="华文楷体" panose="02010600040101010101" pitchFamily="2" charset="-122"/>
                  <a:ea typeface="华文楷体" panose="02010600040101010101" pitchFamily="2" charset="-122"/>
                </a:rPr>
                <a:t>天才就其本质而论只不过是对事业、对工作过程的热爱而已。</a:t>
              </a:r>
              <a:r>
                <a:rPr lang="en-US" altLang="zh-CN" sz="3200" dirty="0">
                  <a:latin typeface="华文楷体" panose="02010600040101010101" pitchFamily="2" charset="-122"/>
                  <a:ea typeface="华文楷体" panose="02010600040101010101" pitchFamily="2" charset="-122"/>
                </a:rPr>
                <a:t>——</a:t>
              </a:r>
              <a:r>
                <a:rPr lang="zh-CN" altLang="en-US" sz="3200" dirty="0">
                  <a:latin typeface="华文楷体" panose="02010600040101010101" pitchFamily="2" charset="-122"/>
                  <a:ea typeface="华文楷体" panose="02010600040101010101" pitchFamily="2" charset="-122"/>
                </a:rPr>
                <a:t>高尔基</a:t>
              </a:r>
              <a:endParaRPr lang="zh-CN" altLang="en-US" sz="3200" dirty="0">
                <a:latin typeface="华文楷体" panose="02010600040101010101" pitchFamily="2" charset="-122"/>
                <a:ea typeface="华文楷体" panose="02010600040101010101" pitchFamily="2"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a:spLocks noGrp="1" noChangeArrowheads="1"/>
          </p:cNvSpPr>
          <p:nvPr>
            <p:ph type="title"/>
          </p:nvPr>
        </p:nvSpPr>
        <p:spPr bwMode="auto">
          <a:xfrm>
            <a:off x="0" y="0"/>
            <a:ext cx="12192000" cy="652800"/>
          </a:xfrm>
          <a:solidFill>
            <a:schemeClr val="accent1"/>
          </a:solidFill>
          <a:ln>
            <a:noFill/>
          </a:ln>
        </p:spPr>
        <p:txBody>
          <a:bodyPr vert="horz" lIns="121907" tIns="60953" rIns="121907" bIns="60953" rtlCol="0" anchor="b">
            <a:noAutofit/>
          </a:bodyPr>
          <a:lstStyle>
            <a:defPPr>
              <a:defRPr lang="zh-CN"/>
            </a:defPPr>
            <a:lvl1pPr>
              <a:defRPr sz="2000" b="1">
                <a:solidFill>
                  <a:schemeClr val="bg1"/>
                </a:solidFill>
                <a:latin typeface="+mj-ea"/>
                <a:ea typeface="+mj-ea"/>
              </a:defRPr>
            </a:lvl1pPr>
            <a:lvl2pPr marL="742950" indent="-285750" eaLnBrk="0" hangingPunct="0">
              <a:defRPr>
                <a:latin typeface="Tw Cen MT" panose="020B0602020104020603" charset="0"/>
                <a:ea typeface="宋体" panose="02010600030101010101" pitchFamily="2" charset="-122"/>
              </a:defRPr>
            </a:lvl2pPr>
            <a:lvl3pPr marL="1143000" indent="-228600" eaLnBrk="0" hangingPunct="0">
              <a:defRPr>
                <a:latin typeface="Tw Cen MT" panose="020B0602020104020603" charset="0"/>
                <a:ea typeface="宋体" panose="02010600030101010101" pitchFamily="2" charset="-122"/>
              </a:defRPr>
            </a:lvl3pPr>
            <a:lvl4pPr marL="1600200" indent="-228600" eaLnBrk="0" hangingPunct="0">
              <a:defRPr>
                <a:latin typeface="Tw Cen MT" panose="020B0602020104020603" charset="0"/>
                <a:ea typeface="宋体" panose="02010600030101010101" pitchFamily="2" charset="-122"/>
              </a:defRPr>
            </a:lvl4pPr>
            <a:lvl5pPr marL="2057400" indent="-228600" eaLnBrk="0" hangingPunct="0">
              <a:defRPr>
                <a:latin typeface="Tw Cen MT" panose="020B0602020104020603" charset="0"/>
                <a:ea typeface="宋体" panose="02010600030101010101" pitchFamily="2" charset="-122"/>
              </a:defRPr>
            </a:lvl5pPr>
            <a:lvl6pPr marL="2514600" indent="-228600" eaLnBrk="0" fontAlgn="base" hangingPunct="0">
              <a:spcBef>
                <a:spcPct val="0"/>
              </a:spcBef>
              <a:spcAft>
                <a:spcPct val="0"/>
              </a:spcAft>
              <a:defRPr>
                <a:latin typeface="Tw Cen MT" panose="020B0602020104020603" charset="0"/>
                <a:ea typeface="宋体" panose="02010600030101010101" pitchFamily="2" charset="-122"/>
              </a:defRPr>
            </a:lvl6pPr>
            <a:lvl7pPr marL="2971800" indent="-228600" eaLnBrk="0" fontAlgn="base" hangingPunct="0">
              <a:spcBef>
                <a:spcPct val="0"/>
              </a:spcBef>
              <a:spcAft>
                <a:spcPct val="0"/>
              </a:spcAft>
              <a:defRPr>
                <a:latin typeface="Tw Cen MT" panose="020B0602020104020603" charset="0"/>
                <a:ea typeface="宋体" panose="02010600030101010101" pitchFamily="2" charset="-122"/>
              </a:defRPr>
            </a:lvl7pPr>
            <a:lvl8pPr marL="3429000" indent="-228600" eaLnBrk="0" fontAlgn="base" hangingPunct="0">
              <a:spcBef>
                <a:spcPct val="0"/>
              </a:spcBef>
              <a:spcAft>
                <a:spcPct val="0"/>
              </a:spcAft>
              <a:defRPr>
                <a:latin typeface="Tw Cen MT" panose="020B0602020104020603" charset="0"/>
                <a:ea typeface="宋体" panose="02010600030101010101" pitchFamily="2" charset="-122"/>
              </a:defRPr>
            </a:lvl8pPr>
            <a:lvl9pPr marL="3886200" indent="-228600" eaLnBrk="0" fontAlgn="base" hangingPunct="0">
              <a:spcBef>
                <a:spcPct val="0"/>
              </a:spcBef>
              <a:spcAft>
                <a:spcPct val="0"/>
              </a:spcAft>
              <a:defRPr>
                <a:latin typeface="Tw Cen MT" panose="020B0602020104020603" charset="0"/>
                <a:ea typeface="宋体" panose="02010600030101010101" pitchFamily="2" charset="-122"/>
              </a:defRPr>
            </a:lvl9pPr>
          </a:lstStyle>
          <a:p>
            <a:pPr defTabSz="1219200">
              <a:lnSpc>
                <a:spcPct val="100000"/>
              </a:lnSpc>
            </a:pPr>
            <a:r>
              <a:rPr lang="zh-CN" altLang="en-US" dirty="0">
                <a:cs typeface="+mn-cs"/>
                <a:sym typeface="+mn-ea"/>
              </a:rPr>
              <a:t>机器视觉的应用</a:t>
            </a:r>
            <a:endParaRPr lang="zh-CN" altLang="en-US" dirty="0">
              <a:cs typeface="+mn-cs"/>
              <a:sym typeface="+mn-ea"/>
            </a:endParaRPr>
          </a:p>
        </p:txBody>
      </p:sp>
      <p:sp>
        <p:nvSpPr>
          <p:cNvPr id="7" name="object 7"/>
          <p:cNvSpPr txBox="1"/>
          <p:nvPr/>
        </p:nvSpPr>
        <p:spPr>
          <a:xfrm>
            <a:off x="1785503" y="1762144"/>
            <a:ext cx="6426200" cy="3622040"/>
          </a:xfrm>
          <a:prstGeom prst="rect">
            <a:avLst/>
          </a:prstGeom>
        </p:spPr>
        <p:txBody>
          <a:bodyPr vert="horz" wrap="square" lIns="0" tIns="43180" rIns="0" bIns="0" rtlCol="0">
            <a:spAutoFit/>
          </a:bodyPr>
          <a:lstStyle/>
          <a:p>
            <a:pPr marL="12700" indent="436880">
              <a:lnSpc>
                <a:spcPct val="100000"/>
              </a:lnSpc>
              <a:spcBef>
                <a:spcPts val="340"/>
              </a:spcBef>
            </a:pPr>
            <a:r>
              <a:rPr sz="1800" dirty="0">
                <a:latin typeface="黑体" panose="02010609060101010101" charset="-122"/>
                <a:cs typeface="黑体" panose="02010609060101010101" charset="-122"/>
              </a:rPr>
              <a:t>第一是</a:t>
            </a:r>
            <a:r>
              <a:rPr sz="1800" dirty="0">
                <a:solidFill>
                  <a:srgbClr val="FF0000"/>
                </a:solidFill>
                <a:latin typeface="黑体" panose="02010609060101010101" charset="-122"/>
                <a:cs typeface="黑体" panose="02010609060101010101" charset="-122"/>
              </a:rPr>
              <a:t>引导</a:t>
            </a:r>
            <a:r>
              <a:rPr sz="1800" spc="-5" dirty="0">
                <a:latin typeface="黑体" panose="02010609060101010101" charset="-122"/>
                <a:cs typeface="黑体" panose="02010609060101010101" charset="-122"/>
              </a:rPr>
              <a:t>功能，能够自动判断产品在什么位置，此功能多</a:t>
            </a:r>
            <a:endParaRPr sz="1800" dirty="0">
              <a:latin typeface="黑体" panose="02010609060101010101" charset="-122"/>
              <a:cs typeface="黑体" panose="02010609060101010101" charset="-122"/>
            </a:endParaRPr>
          </a:p>
          <a:p>
            <a:pPr marL="12700" marR="5080">
              <a:lnSpc>
                <a:spcPts val="1920"/>
              </a:lnSpc>
              <a:spcBef>
                <a:spcPts val="500"/>
              </a:spcBef>
            </a:pPr>
            <a:r>
              <a:rPr sz="1800" dirty="0">
                <a:latin typeface="黑体" panose="02010609060101010101" charset="-122"/>
                <a:cs typeface="黑体" panose="02010609060101010101" charset="-122"/>
              </a:rPr>
              <a:t>用于全自动装配和生产，多配合自动执行机构（</a:t>
            </a:r>
            <a:r>
              <a:rPr sz="1800" spc="-10" dirty="0">
                <a:latin typeface="黑体" panose="02010609060101010101" charset="-122"/>
                <a:cs typeface="黑体" panose="02010609060101010101" charset="-122"/>
              </a:rPr>
              <a:t>机械手、焊枪、</a:t>
            </a:r>
            <a:r>
              <a:rPr sz="1800" dirty="0">
                <a:latin typeface="黑体" panose="02010609060101010101" charset="-122"/>
                <a:cs typeface="黑体" panose="02010609060101010101" charset="-122"/>
              </a:rPr>
              <a:t>喷嘴等）</a:t>
            </a:r>
            <a:r>
              <a:rPr sz="1800" spc="-50" dirty="0">
                <a:latin typeface="黑体" panose="02010609060101010101" charset="-122"/>
                <a:cs typeface="黑体" panose="02010609060101010101" charset="-122"/>
              </a:rPr>
              <a:t>。</a:t>
            </a:r>
            <a:endParaRPr sz="1800" dirty="0">
              <a:latin typeface="黑体" panose="02010609060101010101" charset="-122"/>
              <a:cs typeface="黑体" panose="02010609060101010101" charset="-122"/>
            </a:endParaRPr>
          </a:p>
          <a:p>
            <a:pPr>
              <a:lnSpc>
                <a:spcPct val="100000"/>
              </a:lnSpc>
              <a:spcBef>
                <a:spcPts val="25"/>
              </a:spcBef>
            </a:pPr>
            <a:endParaRPr sz="1650" dirty="0">
              <a:latin typeface="黑体" panose="02010609060101010101" charset="-122"/>
              <a:cs typeface="黑体" panose="02010609060101010101" charset="-122"/>
            </a:endParaRPr>
          </a:p>
          <a:p>
            <a:pPr marL="12700" marR="24765" indent="436880">
              <a:lnSpc>
                <a:spcPct val="100000"/>
              </a:lnSpc>
            </a:pPr>
            <a:r>
              <a:rPr sz="1800" dirty="0">
                <a:latin typeface="黑体" panose="02010609060101010101" charset="-122"/>
                <a:cs typeface="黑体" panose="02010609060101010101" charset="-122"/>
              </a:rPr>
              <a:t>第二是</a:t>
            </a:r>
            <a:r>
              <a:rPr sz="1800" dirty="0">
                <a:solidFill>
                  <a:srgbClr val="FF0000"/>
                </a:solidFill>
                <a:latin typeface="黑体" panose="02010609060101010101" charset="-122"/>
                <a:cs typeface="黑体" panose="02010609060101010101" charset="-122"/>
              </a:rPr>
              <a:t>测量</a:t>
            </a:r>
            <a:r>
              <a:rPr sz="1800" spc="-5" dirty="0">
                <a:latin typeface="黑体" panose="02010609060101010101" charset="-122"/>
                <a:cs typeface="黑体" panose="02010609060101010101" charset="-122"/>
              </a:rPr>
              <a:t>功能，也就是能够自动测量产品的外观尺寸，比如外形轮廓、孔径、高度、面积测量等。</a:t>
            </a:r>
            <a:endParaRPr sz="1800" dirty="0">
              <a:latin typeface="黑体" panose="02010609060101010101" charset="-122"/>
              <a:cs typeface="黑体" panose="02010609060101010101" charset="-122"/>
            </a:endParaRPr>
          </a:p>
          <a:p>
            <a:pPr>
              <a:lnSpc>
                <a:spcPct val="100000"/>
              </a:lnSpc>
              <a:spcBef>
                <a:spcPts val="45"/>
              </a:spcBef>
            </a:pPr>
            <a:endParaRPr sz="1650" dirty="0">
              <a:latin typeface="黑体" panose="02010609060101010101" charset="-122"/>
              <a:cs typeface="黑体" panose="02010609060101010101" charset="-122"/>
            </a:endParaRPr>
          </a:p>
          <a:p>
            <a:pPr marL="449580">
              <a:lnSpc>
                <a:spcPct val="100000"/>
              </a:lnSpc>
            </a:pPr>
            <a:r>
              <a:rPr sz="1800" dirty="0">
                <a:latin typeface="黑体" panose="02010609060101010101" charset="-122"/>
                <a:cs typeface="黑体" panose="02010609060101010101" charset="-122"/>
              </a:rPr>
              <a:t>第三是</a:t>
            </a:r>
            <a:r>
              <a:rPr sz="1800" dirty="0">
                <a:solidFill>
                  <a:srgbClr val="FF0000"/>
                </a:solidFill>
                <a:latin typeface="黑体" panose="02010609060101010101" charset="-122"/>
                <a:cs typeface="黑体" panose="02010609060101010101" charset="-122"/>
              </a:rPr>
              <a:t>检测</a:t>
            </a:r>
            <a:r>
              <a:rPr sz="1800" spc="-5" dirty="0">
                <a:latin typeface="黑体" panose="02010609060101010101" charset="-122"/>
                <a:cs typeface="黑体" panose="02010609060101010101" charset="-122"/>
              </a:rPr>
              <a:t>功能，如：包装正误，包装是否正确、印刷有无</a:t>
            </a:r>
            <a:endParaRPr sz="1800" dirty="0">
              <a:latin typeface="黑体" panose="02010609060101010101" charset="-122"/>
              <a:cs typeface="黑体" panose="02010609060101010101" charset="-122"/>
            </a:endParaRPr>
          </a:p>
          <a:p>
            <a:pPr marL="12700" marR="233680">
              <a:lnSpc>
                <a:spcPts val="1920"/>
              </a:lnSpc>
              <a:spcBef>
                <a:spcPts val="505"/>
              </a:spcBef>
            </a:pPr>
            <a:r>
              <a:rPr sz="1800" spc="-5" dirty="0">
                <a:latin typeface="黑体" panose="02010609060101010101" charset="-122"/>
                <a:cs typeface="黑体" panose="02010609060101010101" charset="-122"/>
              </a:rPr>
              <a:t>错误、表面有无刮伤或颗粒、破损、有无油污、灰尘、塑料件有无穿孔、雨雾注塑不良等。</a:t>
            </a:r>
            <a:endParaRPr sz="1800" dirty="0">
              <a:latin typeface="黑体" panose="02010609060101010101" charset="-122"/>
              <a:cs typeface="黑体" panose="02010609060101010101" charset="-122"/>
            </a:endParaRPr>
          </a:p>
          <a:p>
            <a:pPr>
              <a:lnSpc>
                <a:spcPct val="100000"/>
              </a:lnSpc>
              <a:spcBef>
                <a:spcPts val="20"/>
              </a:spcBef>
            </a:pPr>
            <a:endParaRPr sz="1650" dirty="0">
              <a:latin typeface="黑体" panose="02010609060101010101" charset="-122"/>
              <a:cs typeface="黑体" panose="02010609060101010101" charset="-122"/>
            </a:endParaRPr>
          </a:p>
          <a:p>
            <a:pPr marL="12700" marR="227330" indent="509905">
              <a:lnSpc>
                <a:spcPct val="100000"/>
              </a:lnSpc>
            </a:pPr>
            <a:r>
              <a:rPr sz="1800" dirty="0">
                <a:latin typeface="黑体" panose="02010609060101010101" charset="-122"/>
                <a:cs typeface="黑体" panose="02010609060101010101" charset="-122"/>
              </a:rPr>
              <a:t>第四是</a:t>
            </a:r>
            <a:r>
              <a:rPr sz="1800" dirty="0">
                <a:solidFill>
                  <a:srgbClr val="FF0000"/>
                </a:solidFill>
                <a:latin typeface="黑体" panose="02010609060101010101" charset="-122"/>
                <a:cs typeface="黑体" panose="02010609060101010101" charset="-122"/>
              </a:rPr>
              <a:t>识别</a:t>
            </a:r>
            <a:r>
              <a:rPr sz="1800" dirty="0">
                <a:latin typeface="黑体" panose="02010609060101010101" charset="-122"/>
                <a:cs typeface="黑体" panose="02010609060101010101" charset="-122"/>
              </a:rPr>
              <a:t>功能，可以进行</a:t>
            </a:r>
            <a:r>
              <a:rPr sz="1800" spc="-10" dirty="0">
                <a:latin typeface="Lucida Sans Unicode" panose="020B0602030504020204"/>
                <a:cs typeface="Lucida Sans Unicode" panose="020B0602030504020204"/>
              </a:rPr>
              <a:t>ID</a:t>
            </a:r>
            <a:r>
              <a:rPr sz="1800" dirty="0">
                <a:latin typeface="黑体" panose="02010609060101010101" charset="-122"/>
                <a:cs typeface="黑体" panose="02010609060101010101" charset="-122"/>
              </a:rPr>
              <a:t>码读取及</a:t>
            </a:r>
            <a:r>
              <a:rPr sz="1800" dirty="0">
                <a:latin typeface="Lucida Sans Unicode" panose="020B0602030504020204"/>
                <a:cs typeface="Lucida Sans Unicode" panose="020B0602030504020204"/>
              </a:rPr>
              <a:t>OCR/OCV</a:t>
            </a:r>
            <a:r>
              <a:rPr sz="1800" spc="-20" dirty="0">
                <a:latin typeface="黑体" panose="02010609060101010101" charset="-122"/>
                <a:cs typeface="黑体" panose="02010609060101010101" charset="-122"/>
              </a:rPr>
              <a:t>字符验</a:t>
            </a:r>
            <a:r>
              <a:rPr sz="1800" spc="-10" dirty="0">
                <a:latin typeface="黑体" panose="02010609060101010101" charset="-122"/>
                <a:cs typeface="黑体" panose="02010609060101010101" charset="-122"/>
              </a:rPr>
              <a:t>证与识别。</a:t>
            </a:r>
            <a:endParaRPr sz="1800" dirty="0">
              <a:latin typeface="黑体" panose="02010609060101010101" charset="-122"/>
              <a:cs typeface="黑体" panose="02010609060101010101" charset="-122"/>
            </a:endParaRPr>
          </a:p>
        </p:txBody>
      </p:sp>
      <p:sp>
        <p:nvSpPr>
          <p:cNvPr id="13" name="object 8"/>
          <p:cNvSpPr txBox="1"/>
          <p:nvPr/>
        </p:nvSpPr>
        <p:spPr>
          <a:xfrm>
            <a:off x="805802" y="920452"/>
            <a:ext cx="7112000" cy="574039"/>
          </a:xfrm>
          <a:prstGeom prst="rect">
            <a:avLst/>
          </a:prstGeom>
        </p:spPr>
        <p:txBody>
          <a:bodyPr vert="horz" wrap="square" lIns="0" tIns="196537" rIns="0" bIns="0" rtlCol="0">
            <a:spAutoFit/>
          </a:bodyPr>
          <a:lstStyle>
            <a:lvl1pPr>
              <a:defRPr sz="1800" b="0" i="0">
                <a:solidFill>
                  <a:srgbClr val="2DA2BF"/>
                </a:solidFill>
                <a:latin typeface="黑体" panose="02010609060101010101" charset="-122"/>
                <a:ea typeface="+mj-ea"/>
                <a:cs typeface="黑体" panose="02010609060101010101" charset="-122"/>
              </a:defRPr>
            </a:lvl1pPr>
          </a:lstStyle>
          <a:p>
            <a:pPr marL="297815" marR="0" lvl="0" indent="0" defTabSz="914400" eaLnBrk="1" fontAlgn="auto" latinLnBrk="0" hangingPunct="1">
              <a:lnSpc>
                <a:spcPct val="100000"/>
              </a:lnSpc>
              <a:spcBef>
                <a:spcPts val="100"/>
              </a:spcBef>
              <a:spcAft>
                <a:spcPts val="0"/>
              </a:spcAft>
              <a:buClrTx/>
              <a:buSzTx/>
              <a:buFontTx/>
              <a:buNone/>
              <a:defRPr/>
            </a:pPr>
            <a:r>
              <a:rPr kumimoji="0" lang="zh-CN" altLang="en-US" sz="1800" b="0" i="0" u="none" strike="noStrike" kern="0" cap="none" spc="-5" normalizeH="0" baseline="0" noProof="0" dirty="0">
                <a:ln>
                  <a:noFill/>
                </a:ln>
                <a:solidFill>
                  <a:srgbClr val="2DA2BF"/>
                </a:solidFill>
                <a:effectLst/>
                <a:uLnTx/>
                <a:uFillTx/>
                <a:latin typeface="黑体" panose="02010609060101010101" charset="-122"/>
                <a:ea typeface="宋体" panose="02010600030101010101" pitchFamily="2" charset="-122"/>
              </a:rPr>
              <a:t>机器视觉系统主要功能：</a:t>
            </a:r>
            <a:endParaRPr kumimoji="0" lang="zh-CN" altLang="en-US" sz="1800" b="0" i="0" u="none" strike="noStrike" kern="0" cap="none" spc="-5" normalizeH="0" baseline="0" noProof="0" dirty="0">
              <a:ln>
                <a:noFill/>
              </a:ln>
              <a:solidFill>
                <a:srgbClr val="2DA2BF"/>
              </a:solidFill>
              <a:effectLst/>
              <a:uLnTx/>
              <a:uFillTx/>
              <a:latin typeface="黑体" panose="02010609060101010101" charset="-122"/>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commondata" val="eyJoZGlkIjoiZjQ2Y2FiN2ZkMDFmOGJhYzdjZDg4N2E5YWRiMzZhND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7169</Words>
  <Application>WPS 演示</Application>
  <PresentationFormat>宽屏</PresentationFormat>
  <Paragraphs>1047</Paragraphs>
  <Slides>84</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84</vt:i4>
      </vt:variant>
    </vt:vector>
  </HeadingPairs>
  <TitlesOfParts>
    <vt:vector size="103" baseType="lpstr">
      <vt:lpstr>Arial</vt:lpstr>
      <vt:lpstr>宋体</vt:lpstr>
      <vt:lpstr>Wingdings</vt:lpstr>
      <vt:lpstr>Tw Cen MT</vt:lpstr>
      <vt:lpstr>黑体</vt:lpstr>
      <vt:lpstr>Lucida Sans Unicode</vt:lpstr>
      <vt:lpstr>Times New Roman</vt:lpstr>
      <vt:lpstr>等线 Light</vt:lpstr>
      <vt:lpstr>微软雅黑</vt:lpstr>
      <vt:lpstr>Arial Unicode MS</vt:lpstr>
      <vt:lpstr>等线</vt:lpstr>
      <vt:lpstr>Calibri</vt:lpstr>
      <vt:lpstr>Calibri</vt:lpstr>
      <vt:lpstr>Segoe UI Symbol</vt:lpstr>
      <vt:lpstr>Wingdings</vt:lpstr>
      <vt:lpstr>Arial</vt:lpstr>
      <vt:lpstr>华文新魏</vt:lpstr>
      <vt:lpstr>华文楷体</vt:lpstr>
      <vt:lpstr>Office 主题​​</vt:lpstr>
      <vt:lpstr>机器视觉</vt:lpstr>
      <vt:lpstr>机器视觉是什么</vt:lpstr>
      <vt:lpstr>PowerPoint 演示文稿</vt:lpstr>
      <vt:lpstr>机器视觉</vt:lpstr>
      <vt:lpstr>机器视觉</vt:lpstr>
      <vt:lpstr>PowerPoint 演示文稿</vt:lpstr>
      <vt:lpstr>PowerPoint 演示文稿</vt:lpstr>
      <vt:lpstr>机器视觉的应用</vt:lpstr>
      <vt:lpstr>机器视觉的应用</vt:lpstr>
      <vt:lpstr>机器视觉的应用</vt:lpstr>
      <vt:lpstr>机器视觉的应用</vt:lpstr>
      <vt:lpstr>检查</vt:lpstr>
      <vt:lpstr>检查</vt:lpstr>
      <vt:lpstr>检查</vt:lpstr>
      <vt:lpstr>检查</vt:lpstr>
      <vt:lpstr>检查</vt:lpstr>
      <vt:lpstr>识别</vt:lpstr>
      <vt:lpstr>识别</vt:lpstr>
      <vt:lpstr>识别</vt:lpstr>
      <vt:lpstr>测量</vt:lpstr>
      <vt:lpstr>测量</vt:lpstr>
      <vt:lpstr>测量</vt:lpstr>
      <vt:lpstr>引导</vt:lpstr>
      <vt:lpstr>PowerPoint 演示文稿</vt:lpstr>
      <vt:lpstr>工业相机</vt:lpstr>
      <vt:lpstr>工业相机</vt:lpstr>
      <vt:lpstr>工业相机</vt:lpstr>
      <vt:lpstr>工业相机</vt:lpstr>
      <vt:lpstr>工业相机</vt:lpstr>
      <vt:lpstr>工业相机</vt:lpstr>
      <vt:lpstr>工业相机</vt:lpstr>
      <vt:lpstr>工业相机</vt:lpstr>
      <vt:lpstr>工业镜头</vt:lpstr>
      <vt:lpstr>工业镜头</vt:lpstr>
      <vt:lpstr>工业镜头</vt:lpstr>
      <vt:lpstr>工业镜头</vt:lpstr>
      <vt:lpstr>工业镜头</vt:lpstr>
      <vt:lpstr>工业镜头</vt:lpstr>
      <vt:lpstr>工业镜头</vt:lpstr>
      <vt:lpstr>工业镜头</vt:lpstr>
      <vt:lpstr>工业镜头</vt:lpstr>
      <vt:lpstr>工业镜头</vt:lpstr>
      <vt:lpstr>工业镜头</vt:lpstr>
      <vt:lpstr>工业镜头</vt:lpstr>
      <vt:lpstr>工业镜头</vt:lpstr>
      <vt:lpstr>工业镜头</vt:lpstr>
      <vt:lpstr>工业镜头</vt:lpstr>
      <vt:lpstr>工业镜头</vt:lpstr>
      <vt:lpstr>工业镜头</vt:lpstr>
      <vt:lpstr>光源</vt:lpstr>
      <vt:lpstr>光源</vt:lpstr>
      <vt:lpstr>光源</vt:lpstr>
      <vt:lpstr>光源</vt:lpstr>
      <vt:lpstr>光源</vt:lpstr>
      <vt:lpstr>光源</vt:lpstr>
      <vt:lpstr>光源</vt:lpstr>
      <vt:lpstr>光源</vt:lpstr>
      <vt:lpstr>光源</vt:lpstr>
      <vt:lpstr>光源</vt:lpstr>
      <vt:lpstr>光源</vt:lpstr>
      <vt:lpstr>光源</vt:lpstr>
      <vt:lpstr>光源</vt:lpstr>
      <vt:lpstr>光源</vt:lpstr>
      <vt:lpstr>光源</vt:lpstr>
      <vt:lpstr>光源</vt:lpstr>
      <vt:lpstr>光源</vt:lpstr>
      <vt:lpstr>光源</vt:lpstr>
      <vt:lpstr>光源</vt:lpstr>
      <vt:lpstr>光源</vt:lpstr>
      <vt:lpstr>光源</vt:lpstr>
      <vt:lpstr>光源</vt:lpstr>
      <vt:lpstr>光源</vt:lpstr>
      <vt:lpstr>光源</vt:lpstr>
      <vt:lpstr>光源</vt:lpstr>
      <vt:lpstr>光源</vt:lpstr>
      <vt:lpstr>光源</vt:lpstr>
      <vt:lpstr>软件</vt:lpstr>
      <vt:lpstr>软件</vt:lpstr>
      <vt:lpstr>软件</vt:lpstr>
      <vt:lpstr>软件</vt:lpstr>
      <vt:lpstr>视觉工程师</vt:lpstr>
      <vt:lpstr>视觉工程师</vt:lpstr>
      <vt:lpstr>视觉工程师</vt:lpstr>
      <vt:lpstr>视觉工程师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机器视觉</dc:title>
  <dc:creator>王凯娣</dc:creator>
  <cp:lastModifiedBy>随风</cp:lastModifiedBy>
  <cp:revision>28</cp:revision>
  <dcterms:created xsi:type="dcterms:W3CDTF">2023-04-03T01:11:00Z</dcterms:created>
  <dcterms:modified xsi:type="dcterms:W3CDTF">2023-11-27T03:41:21Z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9072ECAD63414A3BA96DC1C53AEE3281_12</vt:lpwstr>
  </property>
  <property fmtid="{D5CDD505-2E9C-101B-9397-08002B2CF9AE}" pid="3" name="KSOProductBuildVer">
    <vt:lpwstr>2052-12.1.0.15990</vt:lpwstr>
  </property>
</Properties>
</file>