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62645-19AE-4997-86B2-5E8F6C11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81EBF-6F2C-4D82-8C3D-3FE05D667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DA90A-CB29-4184-B5E2-E6FDE3DB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D23F5-7B53-42B0-A1C4-43CC2B23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1E77-A8B6-4CA1-983F-6D47BA11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2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EE53F-B0BC-43F8-AE84-970F6597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C2773F-55EA-4F94-BDED-080B1B740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8AA04-F021-47A6-8DED-F79D5383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EF274-D652-412C-AACB-D0F74FF8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19CCB-69FA-41E5-BBBE-FA8E6107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DC21E5-D729-4AC9-894F-686A7E552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9DB59-A980-4718-8EFD-8E31FAB68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F0040-4ECA-4273-BC3C-CA4FAEE3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C8AA6-78B7-4FFE-8855-6D77CED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63A94-A503-4EEC-8024-E3914EBC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8EAD2-059B-4508-9F2C-AC3F40FD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08F7-7433-4E07-8175-A6195698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CB5C3-D68E-42FB-840F-949AC38A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78D02-BD72-457C-8443-9CEC6AF6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09FA4-E88F-446A-A593-DC708265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94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62C3-808C-4D76-B16C-0D82CEC1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17A0C-899E-46DB-A058-89594346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5C1DF-6CD5-4A22-AFFD-CB51E204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60107B-8DF1-4BA9-A287-4FB9B967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82C67-893C-4032-B09D-195EF09A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8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1B485-4DBD-48EC-A6EE-0EA6D123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D5C73-0A47-4145-BF7E-FBAB63A1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6CA4A-402A-439E-92A6-4F517304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48E8C-AD7E-4FEB-B284-5F181EB7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B6355-9A0C-400A-9570-2B5CE315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2E06B-C4FF-45D4-B2DC-787BF90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29F64-2DA7-4A42-9FA6-A7EFAB5A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93E6C-7047-43CB-B959-E8B9B1703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051D6-BF4F-413C-84B3-00283143D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8ADD5-9110-4283-8122-4E52B7431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E05E52-84A0-40F9-A809-4FC059F47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7E3EB8-535C-4265-9402-5046A53B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66C0EF-49D7-4338-A5BC-1BC4C467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BD2B21-3D55-450D-A37A-8DCAFE9C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5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CCFDB-6ADA-49E4-ACEB-5B8C608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E77C3-2087-4B83-AB13-3B028AAA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E60329-3551-4657-80CE-54E4C02B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0F1C72-2576-4A81-BD1F-C98879D5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7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6E951D-B585-458E-8F55-8CA4CEBF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B391B-A715-42DF-B759-4B8B2041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6C89F-B48E-4D1E-A4D1-E0CC6EB3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1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93440-6108-4A42-BCD4-4C5829A8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A7255-F07A-46E4-9DE2-C0DC9FF6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9D49B-B108-4D37-8784-D4EE5966E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361D2-7D72-4C51-962E-3F69FDC7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17D3E-20A9-4433-9DF8-85F2A218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43FF0-8BD7-41CF-842E-C9A4F0FE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5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C5CAC-704F-493F-A169-55F34B11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A9D2D-2210-4244-A317-17F917832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1BE69-7A57-4CAB-A079-CD34A732F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28F8D-D762-4472-A257-39861F1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5A0A8-B1BA-4F9D-BCCB-51F3491E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01BD7-8B94-4C39-8673-CDC6F6ED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CA6538-F535-4335-9FE4-F31D2265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47C40-EBC2-4961-9C7F-5D4CBB34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74CA1-3B8F-4AAA-876D-D3DB8E62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6623-E63A-416E-ADEF-BABFDD1CE988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5A278-4E79-4B7F-A67D-7D8CA8D41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0109A-F8F7-43CD-8501-77C5DEE66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B1F1-BB4E-47D0-851E-3FC49EC20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58C8CCA-FA96-425A-BC52-FF78206006D0}"/>
              </a:ext>
            </a:extLst>
          </p:cNvPr>
          <p:cNvSpPr txBox="1"/>
          <p:nvPr/>
        </p:nvSpPr>
        <p:spPr>
          <a:xfrm>
            <a:off x="3541454" y="2139519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+mj-lt"/>
              </a:rPr>
              <a:t>单相机机械手引导</a:t>
            </a:r>
          </a:p>
        </p:txBody>
      </p:sp>
    </p:spTree>
    <p:extLst>
      <p:ext uri="{BB962C8B-B14F-4D97-AF65-F5344CB8AC3E}">
        <p14:creationId xmlns:p14="http://schemas.microsoft.com/office/powerpoint/2010/main" val="355483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D5999B-CD6B-490E-9B77-230BDAA8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5" y="0"/>
            <a:ext cx="9028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54EF9F8-4E6B-E778-3727-FC087F5373E7}"/>
              </a:ext>
            </a:extLst>
          </p:cNvPr>
          <p:cNvGrpSpPr/>
          <p:nvPr/>
        </p:nvGrpSpPr>
        <p:grpSpPr>
          <a:xfrm rot="20594715">
            <a:off x="2109299" y="1412192"/>
            <a:ext cx="2962275" cy="1762125"/>
            <a:chOff x="1614638" y="-1665803"/>
            <a:chExt cx="2962275" cy="176212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792F38E-4B79-B2A4-3239-87B8BD9EA87F}"/>
                </a:ext>
              </a:extLst>
            </p:cNvPr>
            <p:cNvSpPr/>
            <p:nvPr/>
          </p:nvSpPr>
          <p:spPr>
            <a:xfrm>
              <a:off x="1614638" y="-1665803"/>
              <a:ext cx="2962275" cy="1762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507D009-3954-1566-419B-A8E918AAC875}"/>
                </a:ext>
              </a:extLst>
            </p:cNvPr>
            <p:cNvCxnSpPr/>
            <p:nvPr/>
          </p:nvCxnSpPr>
          <p:spPr>
            <a:xfrm>
              <a:off x="2290198" y="-736582"/>
              <a:ext cx="17240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110BA5E-05F4-41FD-AE03-81051789FE83}"/>
                </a:ext>
              </a:extLst>
            </p:cNvPr>
            <p:cNvCxnSpPr/>
            <p:nvPr/>
          </p:nvCxnSpPr>
          <p:spPr>
            <a:xfrm>
              <a:off x="3128961" y="-1399104"/>
              <a:ext cx="0" cy="13144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E624E47-A296-3E62-2812-51C7EC0AF8A9}"/>
              </a:ext>
            </a:extLst>
          </p:cNvPr>
          <p:cNvSpPr/>
          <p:nvPr/>
        </p:nvSpPr>
        <p:spPr>
          <a:xfrm>
            <a:off x="8030140" y="2457450"/>
            <a:ext cx="2828925" cy="194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AADE42-7C05-F417-EDDA-739BB4618770}"/>
              </a:ext>
            </a:extLst>
          </p:cNvPr>
          <p:cNvSpPr txBox="1"/>
          <p:nvPr/>
        </p:nvSpPr>
        <p:spPr>
          <a:xfrm>
            <a:off x="8429625" y="150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被贴合位置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64D0DC-0FF4-DAD0-FD30-4A2769A9439C}"/>
              </a:ext>
            </a:extLst>
          </p:cNvPr>
          <p:cNvSpPr txBox="1"/>
          <p:nvPr/>
        </p:nvSpPr>
        <p:spPr>
          <a:xfrm>
            <a:off x="471105" y="4408884"/>
            <a:ext cx="5282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机械手坐标 </a:t>
            </a:r>
            <a:r>
              <a:rPr lang="en-US" altLang="zh-CN" dirty="0" err="1"/>
              <a:t>baseX</a:t>
            </a:r>
            <a:r>
              <a:rPr lang="zh-CN" altLang="en-US" dirty="0"/>
              <a:t>，</a:t>
            </a:r>
            <a:r>
              <a:rPr lang="en-US" altLang="zh-CN" dirty="0" err="1"/>
              <a:t>baseY</a:t>
            </a:r>
            <a:r>
              <a:rPr lang="zh-CN" altLang="en-US" dirty="0"/>
              <a:t>   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</a:p>
          <a:p>
            <a:r>
              <a:rPr lang="en-US" altLang="zh-CN" dirty="0"/>
              <a:t>CCD</a:t>
            </a:r>
            <a:r>
              <a:rPr lang="zh-CN" altLang="en-US" dirty="0"/>
              <a:t>拍到的坐标 </a:t>
            </a:r>
            <a:r>
              <a:rPr lang="en-US" altLang="zh-CN" dirty="0" err="1"/>
              <a:t>baseCCDX</a:t>
            </a:r>
            <a:r>
              <a:rPr lang="en-US" altLang="zh-CN" dirty="0"/>
              <a:t>, ,</a:t>
            </a:r>
            <a:r>
              <a:rPr lang="en-US" altLang="zh-CN" dirty="0" err="1"/>
              <a:t>baseCCDY</a:t>
            </a:r>
            <a:r>
              <a:rPr lang="zh-CN" altLang="en-US" dirty="0"/>
              <a:t>  </a:t>
            </a:r>
            <a:r>
              <a:rPr lang="en-US" altLang="zh-CN" dirty="0"/>
              <a:t>80</a:t>
            </a:r>
            <a:r>
              <a:rPr lang="zh-CN" altLang="en-US" dirty="0"/>
              <a:t>，</a:t>
            </a:r>
            <a:r>
              <a:rPr lang="en-US" altLang="zh-CN" dirty="0"/>
              <a:t>120, 0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相机第二次拍照  </a:t>
            </a:r>
            <a:r>
              <a:rPr lang="en-US" altLang="zh-CN" dirty="0"/>
              <a:t>CCDX  CCDY  120,</a:t>
            </a:r>
            <a:r>
              <a:rPr lang="zh-CN" altLang="en-US" dirty="0"/>
              <a:t> </a:t>
            </a:r>
            <a:r>
              <a:rPr lang="en-US" altLang="zh-CN" dirty="0"/>
              <a:t>80. 20</a:t>
            </a:r>
          </a:p>
          <a:p>
            <a:r>
              <a:rPr lang="en-US" altLang="zh-CN" dirty="0"/>
              <a:t>dx = </a:t>
            </a:r>
            <a:r>
              <a:rPr lang="en-US" altLang="zh-CN" dirty="0" err="1"/>
              <a:t>ccdX</a:t>
            </a:r>
            <a:r>
              <a:rPr lang="en-US" altLang="zh-CN" dirty="0"/>
              <a:t>- </a:t>
            </a:r>
            <a:r>
              <a:rPr lang="en-US" altLang="zh-CN" dirty="0" err="1"/>
              <a:t>baseCCDX</a:t>
            </a:r>
            <a:r>
              <a:rPr lang="en-US" altLang="zh-CN" dirty="0"/>
              <a:t>,=40</a:t>
            </a:r>
          </a:p>
          <a:p>
            <a:r>
              <a:rPr lang="en-US" altLang="zh-CN" dirty="0" err="1"/>
              <a:t>dy</a:t>
            </a:r>
            <a:r>
              <a:rPr lang="en-US" altLang="zh-CN" dirty="0"/>
              <a:t> = </a:t>
            </a:r>
            <a:r>
              <a:rPr lang="en-US" altLang="zh-CN" dirty="0" err="1"/>
              <a:t>ccdY</a:t>
            </a:r>
            <a:r>
              <a:rPr lang="en-US" altLang="zh-CN" dirty="0"/>
              <a:t>- </a:t>
            </a:r>
            <a:r>
              <a:rPr lang="en-US" altLang="zh-CN" dirty="0" err="1"/>
              <a:t>baseCCDY</a:t>
            </a:r>
            <a:r>
              <a:rPr lang="en-US" altLang="zh-CN" dirty="0"/>
              <a:t>=-40</a:t>
            </a:r>
          </a:p>
          <a:p>
            <a:r>
              <a:rPr lang="en-US" altLang="zh-CN" dirty="0"/>
              <a:t>Da = 20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252059E-6E3A-408B-03B1-0B88B166F1E5}"/>
              </a:ext>
            </a:extLst>
          </p:cNvPr>
          <p:cNvSpPr txBox="1"/>
          <p:nvPr/>
        </p:nvSpPr>
        <p:spPr>
          <a:xfrm>
            <a:off x="1009650" y="39814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下相机拍照位置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A03357-8C32-AF88-671F-4A69C1865086}"/>
              </a:ext>
            </a:extLst>
          </p:cNvPr>
          <p:cNvSpPr txBox="1"/>
          <p:nvPr/>
        </p:nvSpPr>
        <p:spPr>
          <a:xfrm>
            <a:off x="8030140" y="5041346"/>
            <a:ext cx="4012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正好贴进去</a:t>
            </a:r>
            <a:endParaRPr lang="en-US" altLang="zh-CN" dirty="0"/>
          </a:p>
          <a:p>
            <a:r>
              <a:rPr lang="zh-CN" altLang="en-US" dirty="0"/>
              <a:t>机械手坐标 </a:t>
            </a:r>
            <a:r>
              <a:rPr lang="en-US" altLang="zh-CN" dirty="0" err="1"/>
              <a:t>tieheX,tieheY</a:t>
            </a:r>
            <a:r>
              <a:rPr lang="zh-CN" altLang="en-US" dirty="0"/>
              <a:t>  </a:t>
            </a:r>
            <a:r>
              <a:rPr lang="en-US" altLang="zh-CN" dirty="0"/>
              <a:t>300</a:t>
            </a:r>
            <a:r>
              <a:rPr lang="zh-CN" altLang="en-US" dirty="0"/>
              <a:t>，</a:t>
            </a:r>
            <a:r>
              <a:rPr lang="en-US" altLang="zh-CN" dirty="0"/>
              <a:t>300, 0</a:t>
            </a:r>
          </a:p>
          <a:p>
            <a:r>
              <a:rPr lang="zh-CN" altLang="en-US" dirty="0"/>
              <a:t>最终计算贴合坐标  </a:t>
            </a:r>
            <a:endParaRPr lang="en-US" altLang="zh-CN" dirty="0"/>
          </a:p>
          <a:p>
            <a:r>
              <a:rPr lang="en-US" altLang="zh-CN" dirty="0" err="1"/>
              <a:t>tieheX</a:t>
            </a:r>
            <a:r>
              <a:rPr lang="en-US" altLang="zh-CN" dirty="0"/>
              <a:t> + dx, </a:t>
            </a:r>
            <a:r>
              <a:rPr lang="en-US" altLang="zh-CN" dirty="0" err="1"/>
              <a:t>tieheY</a:t>
            </a:r>
            <a:r>
              <a:rPr lang="en-US" altLang="zh-CN" dirty="0"/>
              <a:t> + </a:t>
            </a:r>
            <a:r>
              <a:rPr lang="en-US" altLang="zh-CN" dirty="0" err="1"/>
              <a:t>dy</a:t>
            </a:r>
            <a:r>
              <a:rPr lang="en-US" altLang="zh-CN" dirty="0"/>
              <a:t>, </a:t>
            </a:r>
            <a:r>
              <a:rPr lang="en-US" altLang="zh-CN" dirty="0" err="1"/>
              <a:t>tiegeA</a:t>
            </a:r>
            <a:r>
              <a:rPr lang="en-US" altLang="zh-CN" dirty="0"/>
              <a:t> + da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0E298-488C-8F03-8B24-D2AD05594D43}"/>
              </a:ext>
            </a:extLst>
          </p:cNvPr>
          <p:cNvSpPr txBox="1"/>
          <p:nvPr/>
        </p:nvSpPr>
        <p:spPr>
          <a:xfrm>
            <a:off x="3889954" y="2209676"/>
            <a:ext cx="372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CCD 100,100, 45</a:t>
            </a:r>
          </a:p>
          <a:p>
            <a:r>
              <a:rPr lang="zh-CN" altLang="en-US" dirty="0"/>
              <a:t>旋转完  </a:t>
            </a:r>
            <a:r>
              <a:rPr lang="en-US" altLang="zh-CN" dirty="0" err="1"/>
              <a:t>xy</a:t>
            </a:r>
            <a:r>
              <a:rPr lang="zh-CN" altLang="en-US" dirty="0"/>
              <a:t>会发生变化。 </a:t>
            </a:r>
            <a:r>
              <a:rPr lang="en-US" altLang="zh-CN" dirty="0"/>
              <a:t>80</a:t>
            </a:r>
            <a:r>
              <a:rPr lang="zh-CN" altLang="en-US" dirty="0"/>
              <a:t>，</a:t>
            </a:r>
            <a:r>
              <a:rPr lang="en-US" altLang="zh-CN" dirty="0"/>
              <a:t>80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B00FCF9-1B75-6349-6613-5B9B17FE119B}"/>
              </a:ext>
            </a:extLst>
          </p:cNvPr>
          <p:cNvGrpSpPr/>
          <p:nvPr/>
        </p:nvGrpSpPr>
        <p:grpSpPr>
          <a:xfrm rot="20675584">
            <a:off x="568277" y="1057879"/>
            <a:ext cx="2962275" cy="1762125"/>
            <a:chOff x="1614638" y="-1665803"/>
            <a:chExt cx="2962275" cy="176212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4DF86CE-0A49-9E7C-2434-D45B9E8E1FD5}"/>
                </a:ext>
              </a:extLst>
            </p:cNvPr>
            <p:cNvSpPr/>
            <p:nvPr/>
          </p:nvSpPr>
          <p:spPr>
            <a:xfrm>
              <a:off x="1614638" y="-1665803"/>
              <a:ext cx="2962275" cy="1762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BE1372E-44B4-07EA-2614-F0DFD2C94D68}"/>
                </a:ext>
              </a:extLst>
            </p:cNvPr>
            <p:cNvCxnSpPr/>
            <p:nvPr/>
          </p:nvCxnSpPr>
          <p:spPr>
            <a:xfrm>
              <a:off x="2290198" y="-736582"/>
              <a:ext cx="17240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10F56FC-ECB9-841D-E4C8-89B26E9215A2}"/>
                </a:ext>
              </a:extLst>
            </p:cNvPr>
            <p:cNvCxnSpPr/>
            <p:nvPr/>
          </p:nvCxnSpPr>
          <p:spPr>
            <a:xfrm>
              <a:off x="3128961" y="-1399104"/>
              <a:ext cx="0" cy="13144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EAB5285-AD8D-448A-445A-FBB6AA34BCF4}"/>
              </a:ext>
            </a:extLst>
          </p:cNvPr>
          <p:cNvSpPr txBox="1"/>
          <p:nvPr/>
        </p:nvSpPr>
        <p:spPr>
          <a:xfrm>
            <a:off x="2459115" y="426128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30    </a:t>
            </a:r>
            <a:r>
              <a:rPr lang="zh-CN" altLang="en-US" dirty="0"/>
              <a:t>产品坐标  </a:t>
            </a:r>
            <a:r>
              <a:rPr lang="en-US" altLang="zh-CN" dirty="0"/>
              <a:t>90</a:t>
            </a:r>
            <a:r>
              <a:rPr lang="zh-CN" altLang="en-US" dirty="0"/>
              <a:t>，</a:t>
            </a:r>
            <a:r>
              <a:rPr lang="en-US" altLang="zh-CN" dirty="0"/>
              <a:t>110 30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6804F5-DD8D-E903-30A4-E4BB73F2F749}"/>
              </a:ext>
            </a:extLst>
          </p:cNvPr>
          <p:cNvGrpSpPr/>
          <p:nvPr/>
        </p:nvGrpSpPr>
        <p:grpSpPr>
          <a:xfrm>
            <a:off x="2203177" y="2170515"/>
            <a:ext cx="2962275" cy="1762125"/>
            <a:chOff x="1614638" y="-1665803"/>
            <a:chExt cx="2962275" cy="176212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B0E84D-E9AA-E229-0748-CF87F9D2AD71}"/>
                </a:ext>
              </a:extLst>
            </p:cNvPr>
            <p:cNvSpPr/>
            <p:nvPr/>
          </p:nvSpPr>
          <p:spPr>
            <a:xfrm>
              <a:off x="1614638" y="-1665803"/>
              <a:ext cx="2962275" cy="1762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A9080F4-E798-6F18-E55A-2CDDC075F255}"/>
                </a:ext>
              </a:extLst>
            </p:cNvPr>
            <p:cNvCxnSpPr/>
            <p:nvPr/>
          </p:nvCxnSpPr>
          <p:spPr>
            <a:xfrm>
              <a:off x="2290198" y="-736582"/>
              <a:ext cx="17240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44D74B-BE6D-A8CC-77DB-664C37C679E4}"/>
                </a:ext>
              </a:extLst>
            </p:cNvPr>
            <p:cNvCxnSpPr/>
            <p:nvPr/>
          </p:nvCxnSpPr>
          <p:spPr>
            <a:xfrm>
              <a:off x="3128961" y="-1399104"/>
              <a:ext cx="0" cy="13144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38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ADC49AA-A516-4849-86EB-5113FFF34653}"/>
              </a:ext>
            </a:extLst>
          </p:cNvPr>
          <p:cNvSpPr txBox="1"/>
          <p:nvPr/>
        </p:nvSpPr>
        <p:spPr>
          <a:xfrm>
            <a:off x="7025054" y="297275"/>
            <a:ext cx="428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贴合位置机械手坐标 </a:t>
            </a:r>
            <a:r>
              <a:rPr lang="en-US" altLang="zh-CN" dirty="0" err="1"/>
              <a:t>Xt,Yt</a:t>
            </a:r>
            <a:r>
              <a:rPr lang="zh-CN" altLang="en-US" dirty="0"/>
              <a:t>   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B466A6-B9F9-41EF-8BB1-92E7277CCC6B}"/>
              </a:ext>
            </a:extLst>
          </p:cNvPr>
          <p:cNvSpPr txBox="1"/>
          <p:nvPr/>
        </p:nvSpPr>
        <p:spPr>
          <a:xfrm>
            <a:off x="585831" y="574274"/>
            <a:ext cx="32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拍照坐标 </a:t>
            </a:r>
            <a:r>
              <a:rPr lang="en-US" altLang="zh-CN" dirty="0"/>
              <a:t>X0,Y0</a:t>
            </a:r>
            <a:r>
              <a:rPr lang="zh-CN" altLang="en-US" dirty="0"/>
              <a:t>   </a:t>
            </a:r>
            <a:r>
              <a:rPr lang="en-US" altLang="zh-CN" dirty="0"/>
              <a:t>50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BFDBAC-FD94-499F-BAFC-3B657CC70F1A}"/>
              </a:ext>
            </a:extLst>
          </p:cNvPr>
          <p:cNvSpPr txBox="1"/>
          <p:nvPr/>
        </p:nvSpPr>
        <p:spPr>
          <a:xfrm>
            <a:off x="1390572" y="5212461"/>
            <a:ext cx="45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第二次来料拍照坐标 </a:t>
            </a:r>
            <a:r>
              <a:rPr lang="en-US" altLang="zh-CN" dirty="0"/>
              <a:t>X1,Y1,</a:t>
            </a:r>
            <a:r>
              <a:rPr lang="zh-CN" altLang="en-US" dirty="0"/>
              <a:t>  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120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99E7E8-F51B-4098-B2BE-417E46C9811B}"/>
              </a:ext>
            </a:extLst>
          </p:cNvPr>
          <p:cNvSpPr txBox="1"/>
          <p:nvPr/>
        </p:nvSpPr>
        <p:spPr>
          <a:xfrm>
            <a:off x="1400931" y="5943496"/>
            <a:ext cx="358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偏差：</a:t>
            </a:r>
            <a:r>
              <a:rPr lang="en-US" altLang="zh-CN" dirty="0"/>
              <a:t>Dx = 50-40= 10</a:t>
            </a:r>
          </a:p>
          <a:p>
            <a:r>
              <a:rPr lang="en-US" altLang="zh-CN" dirty="0"/>
              <a:t>           Dy=  100-120 = -20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7332B5-1641-4489-8B8E-1C895E0320B9}"/>
              </a:ext>
            </a:extLst>
          </p:cNvPr>
          <p:cNvSpPr txBox="1"/>
          <p:nvPr/>
        </p:nvSpPr>
        <p:spPr>
          <a:xfrm>
            <a:off x="7920361" y="4301232"/>
            <a:ext cx="28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发生平移后的贴合坐标 </a:t>
            </a:r>
            <a:r>
              <a:rPr lang="en-US" altLang="zh-CN" dirty="0" err="1"/>
              <a:t>Xt,Yt</a:t>
            </a:r>
            <a:r>
              <a:rPr lang="zh-CN" altLang="en-US" dirty="0"/>
              <a:t>   </a:t>
            </a:r>
            <a:r>
              <a:rPr lang="en-US" altLang="zh-CN" dirty="0"/>
              <a:t>100+Dx</a:t>
            </a:r>
            <a:r>
              <a:rPr lang="zh-CN" altLang="en-US" dirty="0"/>
              <a:t>，</a:t>
            </a:r>
            <a:r>
              <a:rPr lang="en-US" altLang="zh-CN" dirty="0"/>
              <a:t>100+Dy</a:t>
            </a:r>
            <a:r>
              <a:rPr lang="zh-CN" altLang="en-US" dirty="0"/>
              <a:t>，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BE2B21-5F4B-4D5A-986C-8ADC4C87D22C}"/>
              </a:ext>
            </a:extLst>
          </p:cNvPr>
          <p:cNvSpPr txBox="1"/>
          <p:nvPr/>
        </p:nvSpPr>
        <p:spPr>
          <a:xfrm>
            <a:off x="479498" y="181312"/>
            <a:ext cx="516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相机拍照位置的机械手坐标 </a:t>
            </a:r>
            <a:r>
              <a:rPr lang="en-US" altLang="zh-CN" dirty="0"/>
              <a:t>X,Y,</a:t>
            </a:r>
            <a:r>
              <a:rPr lang="zh-CN" altLang="en-US" dirty="0"/>
              <a:t>  </a:t>
            </a:r>
            <a:r>
              <a:rPr lang="en-US" altLang="zh-CN" dirty="0"/>
              <a:t>35</a:t>
            </a:r>
            <a:r>
              <a:rPr lang="zh-CN" altLang="en-US" dirty="0"/>
              <a:t>，</a:t>
            </a:r>
            <a:r>
              <a:rPr lang="en-US" altLang="zh-CN" dirty="0"/>
              <a:t>115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B4719A5-E8AE-4C36-A1FE-5114FD4D078D}"/>
              </a:ext>
            </a:extLst>
          </p:cNvPr>
          <p:cNvGrpSpPr/>
          <p:nvPr/>
        </p:nvGrpSpPr>
        <p:grpSpPr>
          <a:xfrm>
            <a:off x="7702605" y="1315579"/>
            <a:ext cx="2160000" cy="2160000"/>
            <a:chOff x="2487227" y="2065722"/>
            <a:chExt cx="1118587" cy="98209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02E9F7A-8E26-4A68-A27F-154B6C583E6C}"/>
                </a:ext>
              </a:extLst>
            </p:cNvPr>
            <p:cNvSpPr/>
            <p:nvPr/>
          </p:nvSpPr>
          <p:spPr>
            <a:xfrm>
              <a:off x="2487227" y="2065722"/>
              <a:ext cx="1118587" cy="982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E6A2BBD-926E-4DBC-B9C9-4E3BD8D9D5B8}"/>
                </a:ext>
              </a:extLst>
            </p:cNvPr>
            <p:cNvGrpSpPr/>
            <p:nvPr/>
          </p:nvGrpSpPr>
          <p:grpSpPr>
            <a:xfrm>
              <a:off x="2953305" y="2490729"/>
              <a:ext cx="186431" cy="163682"/>
              <a:chOff x="767180" y="741828"/>
              <a:chExt cx="186431" cy="163682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5541295-6F29-4986-8761-0F3600CAC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180" y="825489"/>
                <a:ext cx="18643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8212F62-0CBE-4E6C-BF04-7E50B1E9C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396" y="741828"/>
                <a:ext cx="0" cy="1636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2F7AD08-2CAA-4EAF-832A-8A5D259F0C27}"/>
              </a:ext>
            </a:extLst>
          </p:cNvPr>
          <p:cNvGrpSpPr/>
          <p:nvPr/>
        </p:nvGrpSpPr>
        <p:grpSpPr>
          <a:xfrm>
            <a:off x="2020523" y="1800324"/>
            <a:ext cx="833980" cy="723884"/>
            <a:chOff x="3046521" y="1574675"/>
            <a:chExt cx="1118587" cy="98209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D6DD6EC-A376-4751-928F-9949436B589C}"/>
                </a:ext>
              </a:extLst>
            </p:cNvPr>
            <p:cNvSpPr/>
            <p:nvPr/>
          </p:nvSpPr>
          <p:spPr>
            <a:xfrm>
              <a:off x="3046521" y="1574675"/>
              <a:ext cx="1118587" cy="982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559385A-F288-42E0-83AC-A09EC1224AE2}"/>
                </a:ext>
              </a:extLst>
            </p:cNvPr>
            <p:cNvGrpSpPr/>
            <p:nvPr/>
          </p:nvGrpSpPr>
          <p:grpSpPr>
            <a:xfrm>
              <a:off x="3482266" y="1946243"/>
              <a:ext cx="247095" cy="238957"/>
              <a:chOff x="736847" y="688389"/>
              <a:chExt cx="247095" cy="238957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5079B543-E1BD-4A1E-8F39-A90BEB38D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47" y="807868"/>
                <a:ext cx="2470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D78071E-08E8-4B5F-A735-D8206FFE2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218" y="688389"/>
                <a:ext cx="0" cy="2389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B4719A5-E8AE-4C36-A1FE-5114FD4D078D}"/>
              </a:ext>
            </a:extLst>
          </p:cNvPr>
          <p:cNvGrpSpPr/>
          <p:nvPr/>
        </p:nvGrpSpPr>
        <p:grpSpPr>
          <a:xfrm>
            <a:off x="1508961" y="1170332"/>
            <a:ext cx="2160000" cy="2160000"/>
            <a:chOff x="2487227" y="2065722"/>
            <a:chExt cx="1118587" cy="982094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02E9F7A-8E26-4A68-A27F-154B6C583E6C}"/>
                </a:ext>
              </a:extLst>
            </p:cNvPr>
            <p:cNvSpPr/>
            <p:nvPr/>
          </p:nvSpPr>
          <p:spPr>
            <a:xfrm>
              <a:off x="2487227" y="2065722"/>
              <a:ext cx="1118587" cy="982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E6A2BBD-926E-4DBC-B9C9-4E3BD8D9D5B8}"/>
                </a:ext>
              </a:extLst>
            </p:cNvPr>
            <p:cNvGrpSpPr/>
            <p:nvPr/>
          </p:nvGrpSpPr>
          <p:grpSpPr>
            <a:xfrm>
              <a:off x="2953305" y="2490729"/>
              <a:ext cx="186431" cy="163682"/>
              <a:chOff x="767180" y="741828"/>
              <a:chExt cx="186431" cy="16368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95541295-6F29-4986-8761-0F3600CAC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180" y="825489"/>
                <a:ext cx="18643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88212F62-0CBE-4E6C-BF04-7E50B1E9C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396" y="741828"/>
                <a:ext cx="0" cy="1636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2F7AD08-2CAA-4EAF-832A-8A5D259F0C27}"/>
              </a:ext>
            </a:extLst>
          </p:cNvPr>
          <p:cNvGrpSpPr/>
          <p:nvPr/>
        </p:nvGrpSpPr>
        <p:grpSpPr>
          <a:xfrm>
            <a:off x="4902055" y="2418962"/>
            <a:ext cx="833980" cy="723884"/>
            <a:chOff x="3046521" y="1574675"/>
            <a:chExt cx="1118587" cy="98209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D6DD6EC-A376-4751-928F-9949436B589C}"/>
                </a:ext>
              </a:extLst>
            </p:cNvPr>
            <p:cNvSpPr/>
            <p:nvPr/>
          </p:nvSpPr>
          <p:spPr>
            <a:xfrm>
              <a:off x="3046521" y="1574675"/>
              <a:ext cx="1118587" cy="982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559385A-F288-42E0-83AC-A09EC1224AE2}"/>
                </a:ext>
              </a:extLst>
            </p:cNvPr>
            <p:cNvGrpSpPr/>
            <p:nvPr/>
          </p:nvGrpSpPr>
          <p:grpSpPr>
            <a:xfrm>
              <a:off x="3482266" y="1946243"/>
              <a:ext cx="247095" cy="238957"/>
              <a:chOff x="736847" y="688389"/>
              <a:chExt cx="247095" cy="238957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079B543-E1BD-4A1E-8F39-A90BEB38D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47" y="807868"/>
                <a:ext cx="2470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ED78071E-08E8-4B5F-A735-D8206FFE2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218" y="688389"/>
                <a:ext cx="0" cy="2389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B4719A5-E8AE-4C36-A1FE-5114FD4D078D}"/>
              </a:ext>
            </a:extLst>
          </p:cNvPr>
          <p:cNvGrpSpPr/>
          <p:nvPr/>
        </p:nvGrpSpPr>
        <p:grpSpPr>
          <a:xfrm rot="1960867">
            <a:off x="4521070" y="1918784"/>
            <a:ext cx="2160000" cy="2160000"/>
            <a:chOff x="2487227" y="2065722"/>
            <a:chExt cx="1118587" cy="98209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02E9F7A-8E26-4A68-A27F-154B6C583E6C}"/>
                </a:ext>
              </a:extLst>
            </p:cNvPr>
            <p:cNvSpPr/>
            <p:nvPr/>
          </p:nvSpPr>
          <p:spPr>
            <a:xfrm>
              <a:off x="2487227" y="2065722"/>
              <a:ext cx="1118587" cy="982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E6A2BBD-926E-4DBC-B9C9-4E3BD8D9D5B8}"/>
                </a:ext>
              </a:extLst>
            </p:cNvPr>
            <p:cNvGrpSpPr/>
            <p:nvPr/>
          </p:nvGrpSpPr>
          <p:grpSpPr>
            <a:xfrm>
              <a:off x="2953305" y="2490729"/>
              <a:ext cx="186431" cy="163682"/>
              <a:chOff x="767180" y="741828"/>
              <a:chExt cx="186431" cy="163682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95541295-6F29-4986-8761-0F3600CAC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180" y="825489"/>
                <a:ext cx="18643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88212F62-0CBE-4E6C-BF04-7E50B1E9C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396" y="741828"/>
                <a:ext cx="0" cy="1636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996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5BFDBAC-FD94-499F-BAFC-3B657CC70F1A}"/>
              </a:ext>
            </a:extLst>
          </p:cNvPr>
          <p:cNvSpPr txBox="1"/>
          <p:nvPr/>
        </p:nvSpPr>
        <p:spPr>
          <a:xfrm>
            <a:off x="227858" y="394021"/>
            <a:ext cx="428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点坐标旋转方法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99E7E8-F51B-4098-B2BE-417E46C9811B}"/>
              </a:ext>
            </a:extLst>
          </p:cNvPr>
          <p:cNvSpPr txBox="1"/>
          <p:nvPr/>
        </p:nvSpPr>
        <p:spPr>
          <a:xfrm>
            <a:off x="5724617" y="1471286"/>
            <a:ext cx="5610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计算某个点绕另一个点旋转一定角度后的坐标 如图：</a:t>
            </a:r>
            <a:r>
              <a:rPr lang="en-US" altLang="zh-CN" b="1" dirty="0"/>
              <a:t>A</a:t>
            </a:r>
            <a:r>
              <a:rPr lang="zh-CN" altLang="en-US" b="1" dirty="0"/>
              <a:t>（</a:t>
            </a:r>
            <a:r>
              <a:rPr lang="en-US" altLang="zh-CN" b="1" dirty="0" err="1"/>
              <a:t>x,y</a:t>
            </a:r>
            <a:r>
              <a:rPr lang="zh-CN" altLang="en-US" b="1" dirty="0"/>
              <a:t>）</a:t>
            </a:r>
            <a:r>
              <a:rPr lang="zh-CN" altLang="en-US" dirty="0"/>
              <a:t>绕 </a:t>
            </a:r>
            <a:r>
              <a:rPr lang="en-US" altLang="zh-CN" b="1" dirty="0"/>
              <a:t>B</a:t>
            </a:r>
            <a:r>
              <a:rPr lang="zh-CN" altLang="en-US" b="1" dirty="0"/>
              <a:t>（</a:t>
            </a:r>
            <a:r>
              <a:rPr lang="en-US" altLang="zh-CN" b="1" dirty="0"/>
              <a:t>rx0,ry0</a:t>
            </a:r>
            <a:r>
              <a:rPr lang="zh-CN" altLang="en-US" dirty="0"/>
              <a:t>）旋转</a:t>
            </a:r>
            <a:r>
              <a:rPr lang="en-US" altLang="zh-CN" b="1" dirty="0"/>
              <a:t>a</a:t>
            </a:r>
            <a:r>
              <a:rPr lang="zh-CN" altLang="en-US" dirty="0"/>
              <a:t>度后的位置</a:t>
            </a:r>
            <a:r>
              <a:rPr lang="en-US" altLang="zh-CN" b="1" dirty="0"/>
              <a:t>C</a:t>
            </a:r>
            <a:r>
              <a:rPr lang="zh-CN" altLang="en-US" b="1" dirty="0"/>
              <a:t>（</a:t>
            </a:r>
            <a:r>
              <a:rPr lang="en-US" altLang="zh-CN" b="1" dirty="0"/>
              <a:t>x0,y0</a:t>
            </a:r>
            <a:r>
              <a:rPr lang="zh-CN" altLang="en-US" b="1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则有如下公式：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b="1" dirty="0"/>
              <a:t>x0 = cos(a) * (x-rx0) - sin(a) * (y-ry0) + rx0</a:t>
            </a:r>
          </a:p>
          <a:p>
            <a:r>
              <a:rPr lang="en-US" altLang="zh-CN" sz="2000" b="1" dirty="0"/>
              <a:t>y0 = cos(a) * (y-ry0) + sin(a) * (x-rx0) + ry0</a:t>
            </a:r>
            <a:endParaRPr lang="zh-CN" altLang="en-US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90BCB9-2121-4879-B45E-F36DE9FF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198"/>
            <a:ext cx="56102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9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ADC49AA-A516-4849-86EB-5113FFF34653}"/>
              </a:ext>
            </a:extLst>
          </p:cNvPr>
          <p:cNvSpPr txBox="1"/>
          <p:nvPr/>
        </p:nvSpPr>
        <p:spPr>
          <a:xfrm>
            <a:off x="7821226" y="1065320"/>
            <a:ext cx="311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贴合坐标 </a:t>
            </a:r>
            <a:r>
              <a:rPr lang="en-US" altLang="zh-CN" dirty="0" err="1"/>
              <a:t>Xt,Yt</a:t>
            </a:r>
            <a:r>
              <a:rPr lang="zh-CN" altLang="en-US" dirty="0"/>
              <a:t>   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B466A6-B9F9-41EF-8BB1-92E7277CCC6B}"/>
              </a:ext>
            </a:extLst>
          </p:cNvPr>
          <p:cNvSpPr txBox="1"/>
          <p:nvPr/>
        </p:nvSpPr>
        <p:spPr>
          <a:xfrm>
            <a:off x="3046520" y="1065320"/>
            <a:ext cx="311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拍照坐标 </a:t>
            </a:r>
            <a:r>
              <a:rPr lang="en-US" altLang="zh-CN" dirty="0"/>
              <a:t>X0,Y0</a:t>
            </a:r>
            <a:r>
              <a:rPr lang="zh-CN" altLang="en-US" dirty="0"/>
              <a:t>   </a:t>
            </a:r>
            <a:r>
              <a:rPr lang="en-US" altLang="zh-CN" dirty="0"/>
              <a:t>50</a:t>
            </a:r>
            <a:r>
              <a:rPr lang="zh-CN" altLang="en-US" dirty="0"/>
              <a:t>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BFDBAC-FD94-499F-BAFC-3B657CC70F1A}"/>
              </a:ext>
            </a:extLst>
          </p:cNvPr>
          <p:cNvSpPr txBox="1"/>
          <p:nvPr/>
        </p:nvSpPr>
        <p:spPr>
          <a:xfrm>
            <a:off x="973583" y="3163854"/>
            <a:ext cx="428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第二次来料拍照坐标 </a:t>
            </a:r>
            <a:r>
              <a:rPr lang="en-US" altLang="zh-CN" dirty="0"/>
              <a:t>X1,Y1,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120,a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99E7E8-F51B-4098-B2BE-417E46C9811B}"/>
              </a:ext>
            </a:extLst>
          </p:cNvPr>
          <p:cNvSpPr txBox="1"/>
          <p:nvPr/>
        </p:nvSpPr>
        <p:spPr>
          <a:xfrm>
            <a:off x="983942" y="3894889"/>
            <a:ext cx="358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偏差：</a:t>
            </a:r>
            <a:r>
              <a:rPr lang="en-US" altLang="zh-CN" dirty="0"/>
              <a:t>Dx = 50-40= 10</a:t>
            </a:r>
          </a:p>
          <a:p>
            <a:r>
              <a:rPr lang="en-US" altLang="zh-CN" dirty="0"/>
              <a:t>           Dy=  100-120 = -20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7332B5-1641-4489-8B8E-1C895E0320B9}"/>
              </a:ext>
            </a:extLst>
          </p:cNvPr>
          <p:cNvSpPr txBox="1"/>
          <p:nvPr/>
        </p:nvSpPr>
        <p:spPr>
          <a:xfrm>
            <a:off x="7920360" y="4301232"/>
            <a:ext cx="301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发生平移后的贴合坐标 </a:t>
            </a:r>
            <a:r>
              <a:rPr lang="en-US" altLang="zh-CN" dirty="0" err="1"/>
              <a:t>Xt,Yt</a:t>
            </a:r>
            <a:r>
              <a:rPr lang="zh-CN" altLang="en-US" dirty="0"/>
              <a:t>   </a:t>
            </a:r>
            <a:r>
              <a:rPr lang="en-US" altLang="zh-CN" dirty="0"/>
              <a:t>100+Dx</a:t>
            </a:r>
            <a:r>
              <a:rPr lang="zh-CN" altLang="en-US" dirty="0"/>
              <a:t>，</a:t>
            </a:r>
            <a:r>
              <a:rPr lang="en-US" altLang="zh-CN" dirty="0"/>
              <a:t>100+Dy</a:t>
            </a:r>
            <a:r>
              <a:rPr lang="zh-CN" altLang="en-US" dirty="0"/>
              <a:t>，</a:t>
            </a:r>
            <a:r>
              <a:rPr lang="en-US" altLang="zh-CN" dirty="0"/>
              <a:t>0+Da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894FEB-EB1B-40DB-B9D3-6C36DDD0F252}"/>
              </a:ext>
            </a:extLst>
          </p:cNvPr>
          <p:cNvSpPr/>
          <p:nvPr/>
        </p:nvSpPr>
        <p:spPr>
          <a:xfrm>
            <a:off x="983942" y="47770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x1 = cos(a) * (50-rx0) - sin(a) * (100-ry0) + rx0</a:t>
            </a:r>
          </a:p>
          <a:p>
            <a:r>
              <a:rPr lang="en-US" altLang="zh-CN" b="1" dirty="0"/>
              <a:t>y1 = cos(a) * (100-ry0) + sin(a) * (50-rx0) + ry0</a:t>
            </a:r>
          </a:p>
          <a:p>
            <a:r>
              <a:rPr lang="en-US" altLang="zh-CN" b="1" dirty="0"/>
              <a:t>Dx = 50-x1</a:t>
            </a:r>
          </a:p>
          <a:p>
            <a:r>
              <a:rPr lang="en-US" altLang="zh-CN" b="1" dirty="0"/>
              <a:t>Dy=100-y1</a:t>
            </a:r>
          </a:p>
          <a:p>
            <a:r>
              <a:rPr lang="en-US" altLang="zh-CN" b="1" dirty="0"/>
              <a:t>Da=a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FBF5AF-4467-4BC1-A34E-3D874781CB42}"/>
              </a:ext>
            </a:extLst>
          </p:cNvPr>
          <p:cNvGrpSpPr/>
          <p:nvPr/>
        </p:nvGrpSpPr>
        <p:grpSpPr>
          <a:xfrm>
            <a:off x="7821227" y="1574675"/>
            <a:ext cx="1118587" cy="982094"/>
            <a:chOff x="7821227" y="1574675"/>
            <a:chExt cx="1118587" cy="98209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633FA0F-0137-453F-AD1E-150162174ABB}"/>
                </a:ext>
              </a:extLst>
            </p:cNvPr>
            <p:cNvSpPr/>
            <p:nvPr/>
          </p:nvSpPr>
          <p:spPr>
            <a:xfrm>
              <a:off x="7821227" y="1574675"/>
              <a:ext cx="1118587" cy="982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9E29FE2-4D5D-448D-A609-EC1B31D41182}"/>
                </a:ext>
              </a:extLst>
            </p:cNvPr>
            <p:cNvGrpSpPr/>
            <p:nvPr/>
          </p:nvGrpSpPr>
          <p:grpSpPr>
            <a:xfrm>
              <a:off x="8256972" y="1946243"/>
              <a:ext cx="247095" cy="238957"/>
              <a:chOff x="736847" y="688389"/>
              <a:chExt cx="247095" cy="238957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F381573-76E9-4560-AB30-2F0BA3CB8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47" y="807868"/>
                <a:ext cx="2470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C3BF852-1B2D-49DC-AF1A-E39DED1DA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218" y="688389"/>
                <a:ext cx="0" cy="2389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AB17416-776D-4785-90B6-1FE682408DA2}"/>
              </a:ext>
            </a:extLst>
          </p:cNvPr>
          <p:cNvGrpSpPr/>
          <p:nvPr/>
        </p:nvGrpSpPr>
        <p:grpSpPr>
          <a:xfrm>
            <a:off x="3046521" y="1574675"/>
            <a:ext cx="1118587" cy="982094"/>
            <a:chOff x="3046521" y="1574675"/>
            <a:chExt cx="1118587" cy="98209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BE06A80-C6CE-4803-B9DB-7F0C623A86BE}"/>
                </a:ext>
              </a:extLst>
            </p:cNvPr>
            <p:cNvSpPr/>
            <p:nvPr/>
          </p:nvSpPr>
          <p:spPr>
            <a:xfrm>
              <a:off x="3046521" y="1574675"/>
              <a:ext cx="1118587" cy="9820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CA6E91B-19DB-4A4A-80B3-6BB11AE02420}"/>
                </a:ext>
              </a:extLst>
            </p:cNvPr>
            <p:cNvGrpSpPr/>
            <p:nvPr/>
          </p:nvGrpSpPr>
          <p:grpSpPr>
            <a:xfrm>
              <a:off x="3482266" y="1946243"/>
              <a:ext cx="247095" cy="238957"/>
              <a:chOff x="736847" y="688389"/>
              <a:chExt cx="247095" cy="238957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4C239052-904D-4FDA-9484-C0F64D876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47" y="807868"/>
                <a:ext cx="2470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946FC3D-FCC2-40A8-8F48-D36F58D01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218" y="688389"/>
                <a:ext cx="0" cy="2389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963B9E4-FF46-4853-9795-736498152199}"/>
              </a:ext>
            </a:extLst>
          </p:cNvPr>
          <p:cNvGrpSpPr/>
          <p:nvPr/>
        </p:nvGrpSpPr>
        <p:grpSpPr>
          <a:xfrm>
            <a:off x="2487225" y="2065722"/>
            <a:ext cx="1118587" cy="982094"/>
            <a:chOff x="2487227" y="2065722"/>
            <a:chExt cx="1118587" cy="98209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37B443-D0DA-4DEF-90F6-7A3B136DB3D9}"/>
                </a:ext>
              </a:extLst>
            </p:cNvPr>
            <p:cNvSpPr/>
            <p:nvPr/>
          </p:nvSpPr>
          <p:spPr>
            <a:xfrm>
              <a:off x="2487227" y="2065722"/>
              <a:ext cx="1118587" cy="982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F9418B6-3EAB-4BAB-BEC0-060F0F80EB15}"/>
                </a:ext>
              </a:extLst>
            </p:cNvPr>
            <p:cNvGrpSpPr/>
            <p:nvPr/>
          </p:nvGrpSpPr>
          <p:grpSpPr>
            <a:xfrm>
              <a:off x="2922972" y="2437290"/>
              <a:ext cx="247095" cy="238957"/>
              <a:chOff x="736847" y="688389"/>
              <a:chExt cx="247095" cy="238957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8EC6DAA4-9287-4438-ACCF-0DB38313B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847" y="807868"/>
                <a:ext cx="2470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ECE4319F-F443-44C6-B7F2-CEA4227B0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218" y="688389"/>
                <a:ext cx="0" cy="2389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008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407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王凯娣</dc:creator>
  <cp:lastModifiedBy>Honsen Li</cp:lastModifiedBy>
  <cp:revision>19</cp:revision>
  <dcterms:created xsi:type="dcterms:W3CDTF">2023-06-06T09:56:03Z</dcterms:created>
  <dcterms:modified xsi:type="dcterms:W3CDTF">2024-01-02T07:23:19Z</dcterms:modified>
</cp:coreProperties>
</file>