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Oswald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GnK+EQSDpBWABwoQ0NY3qQS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8a9c077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g32f8a9c077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2f8a9c0778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a9c077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32f8a9c077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f8a9c0778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f8a9c07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g32f8a9c07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2f8a9c0778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8a9c077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g32f8a9c077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2f8a9c0778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f8a9c0778_0_65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32f8a9c0778_0_65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32f8a9c0778_0_65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32f8a9c0778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a9c0778_0_110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32f8a9c0778_0_110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32f8a9c0778_0_1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8a9c0778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8a9c0778_0_1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2f8a9c0778_0_116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32f8a9c0778_0_1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f8a9c0778_0_1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2f8a9c0778_0_1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f8a9c0778_0_70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32f8a9c0778_0_70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32f8a9c0778_0_70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g32f8a9c0778_0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f8a9c0778_0_7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32f8a9c0778_0_75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32f8a9c0778_0_75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32f8a9c0778_0_7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32f8a9c0778_0_75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32f8a9c0778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f8a9c0778_0_8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32f8a9c0778_0_8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32f8a9c0778_0_82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32f8a9c0778_0_82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32f8a9c0778_0_8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f8a9c0778_0_8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2f8a9c0778_0_8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2f8a9c0778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f8a9c0778_0_9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32f8a9c0778_0_9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32f8a9c0778_0_92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2f8a9c0778_0_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f8a9c0778_0_97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32f8a9c0778_0_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f8a9c0778_0_10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32f8a9c0778_0_100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32f8a9c0778_0_100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32f8a9c0778_0_100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2f8a9c0778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f8a9c0778_0_10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2f8a9c0778_0_106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g32f8a9c0778_0_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f8a9c0778_0_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32f8a9c0778_0_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32f8a9c0778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27423.342746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://www.ijrp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-411200" y="0"/>
            <a:ext cx="103632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KEC HACKATHON 2025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60164" y="1366734"/>
            <a:ext cx="653252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PSA2</a:t>
            </a:r>
            <a:endParaRPr sz="2400" dirty="0" smtClean="0"/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 Artisan E-commerce Platform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Good and Accessibility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Fortune</a:t>
            </a:r>
            <a:endParaRPr sz="24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 Name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Sowbharanika Janani J S </a:t>
            </a: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- 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025" y="3026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6" y="192825"/>
            <a:ext cx="980550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9400" y="1345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6683758" y="2659248"/>
            <a:ext cx="5362062" cy="396548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20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Sowbharanika Janani J S (22ADL132)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Kamalica R(22ALR036)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Hairunisha A(22ALR024)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Tharun R(23ADR175)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sz="20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 err="1" smtClean="0">
                <a:latin typeface="Times New Roman"/>
                <a:cs typeface="Times New Roman"/>
                <a:sym typeface="Times New Roman"/>
              </a:rPr>
              <a:t>Dr.K.Sathya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Associate Professor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 err="1" smtClean="0">
                <a:latin typeface="Times New Roman"/>
                <a:cs typeface="Times New Roman"/>
                <a:sym typeface="Times New Roman"/>
              </a:rPr>
              <a:t>Kongu</a:t>
            </a: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 Engineering College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9773263" y="6639300"/>
            <a:ext cx="180913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 Artisan E-commerce Platform</a:t>
            </a:r>
            <a:b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lvl="0"/>
            <a:r>
              <a:rPr lang="en-IN" sz="2000" dirty="0" smtClean="0"/>
              <a:t>Team Fortune</a:t>
            </a:r>
            <a:endParaRPr sz="2000" dirty="0"/>
          </a:p>
        </p:txBody>
      </p:sp>
      <p:sp>
        <p:nvSpPr>
          <p:cNvPr id="89" name="Google Shape;89;p3"/>
          <p:cNvSpPr txBox="1"/>
          <p:nvPr/>
        </p:nvSpPr>
        <p:spPr>
          <a:xfrm>
            <a:off x="117034" y="1730487"/>
            <a:ext cx="12074966" cy="44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</a:p>
          <a:p>
            <a:pPr lvl="0"/>
            <a:r>
              <a:rPr lang="en-US" sz="25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</a:t>
            </a:r>
            <a:r>
              <a:rPr lang="en-US" sz="25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Marketplace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5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website and mobile app where rural artisans can list and sell their products directly to consumers worldwide</a:t>
            </a:r>
            <a:r>
              <a:rPr lang="en-US" sz="25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sz="25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 Pricing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Tools to help artisans set equitable prices, with transparent pricing to ensure they earn a fair share</a:t>
            </a:r>
            <a:r>
              <a:rPr lang="en-US" sz="25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sz="25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Artisan Profiles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Personalized profiles for artisans to share their stories, enhancing the cultural value of their crafts</a:t>
            </a:r>
            <a:r>
              <a:rPr lang="en-US" sz="25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sz="25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</a:t>
            </a:r>
            <a:r>
              <a:rPr lang="en-US" sz="25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Integrated social media tools and promotional campaigns to increase visibility</a:t>
            </a:r>
            <a:r>
              <a:rPr lang="en-US" sz="25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sz="25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</a:t>
            </a:r>
            <a:r>
              <a:rPr lang="en-US" sz="25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</a:t>
            </a:r>
            <a:r>
              <a:rPr lang="en-US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Payment systems integrated to guarantee safe transactions for both buyers and sellers</a:t>
            </a:r>
            <a:r>
              <a:rPr lang="en-US" sz="2500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a9c0778_0_1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g32f8a9c0778_0_147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g32f8a9c0778_0_147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TECHNICAL APPROACH</a:t>
            </a:r>
            <a:endParaRPr sz="2500" dirty="0"/>
          </a:p>
        </p:txBody>
      </p:sp>
      <p:sp>
        <p:nvSpPr>
          <p:cNvPr id="101" name="Google Shape;101;g32f8a9c0778_0_147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Team Fortune</a:t>
            </a:r>
            <a:endParaRPr sz="2000" dirty="0"/>
          </a:p>
        </p:txBody>
      </p:sp>
      <p:pic>
        <p:nvPicPr>
          <p:cNvPr id="103" name="Google Shape;103;g32f8a9c0778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2f8a9c0778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2f8a9c0778_0_147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2053"/>
            <a:ext cx="10058400" cy="3425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8a9c0778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g32f8a9c0778_0_15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g32f8a9c0778_0_15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FEASIBILITY AND VIABILITY</a:t>
            </a:r>
            <a:endParaRPr sz="2500" dirty="0"/>
          </a:p>
        </p:txBody>
      </p:sp>
      <p:sp>
        <p:nvSpPr>
          <p:cNvPr id="114" name="Google Shape;114;g32f8a9c0778_0_15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Team Fortune</a:t>
            </a:r>
            <a:endParaRPr sz="2000" dirty="0"/>
          </a:p>
        </p:txBody>
      </p:sp>
      <p:sp>
        <p:nvSpPr>
          <p:cNvPr id="115" name="Google Shape;115;g32f8a9c0778_0_158"/>
          <p:cNvSpPr txBox="1"/>
          <p:nvPr/>
        </p:nvSpPr>
        <p:spPr>
          <a:xfrm>
            <a:off x="1030892" y="1647910"/>
            <a:ext cx="9982200" cy="48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lvl="0" algn="just">
              <a:buSzPts val="2000"/>
            </a:pPr>
            <a:r>
              <a:rPr lang="en-IN" sz="2200" b="1" dirty="0" smtClean="0"/>
              <a:t>Feasibility</a:t>
            </a:r>
          </a:p>
          <a:p>
            <a:pPr marL="342900" lvl="0" indent="-292100" algn="just">
              <a:buSzPts val="2000"/>
              <a:buChar char="•"/>
            </a:pPr>
            <a:r>
              <a:rPr lang="en-IN" sz="2000" b="1" dirty="0" smtClean="0"/>
              <a:t>Technical Feasibility</a:t>
            </a:r>
            <a:r>
              <a:rPr lang="en-IN" sz="2000" dirty="0" smtClean="0"/>
              <a:t>:</a:t>
            </a:r>
          </a:p>
          <a:p>
            <a:pPr marL="50800" lvl="0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1.Uses technologies like MongoDB, Express.js, React.js, Node.js</a:t>
            </a:r>
          </a:p>
          <a:p>
            <a:pPr marL="50800" lvl="0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2.</a:t>
            </a:r>
            <a:r>
              <a:rPr lang="en-US" sz="2000" dirty="0" smtClean="0"/>
              <a:t>Scalable </a:t>
            </a:r>
            <a:r>
              <a:rPr lang="en-US" sz="2000" dirty="0"/>
              <a:t>architecture with secure payment gateways</a:t>
            </a:r>
            <a:r>
              <a:rPr lang="en-US" sz="2000" dirty="0" smtClean="0"/>
              <a:t>.</a:t>
            </a:r>
          </a:p>
          <a:p>
            <a:pPr marL="393700" lvl="0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1" dirty="0"/>
              <a:t>Financial </a:t>
            </a:r>
            <a:r>
              <a:rPr lang="en-IN" sz="2000" b="1" dirty="0" smtClean="0"/>
              <a:t>Feasibility</a:t>
            </a:r>
            <a:r>
              <a:rPr lang="en-IN" sz="2000" dirty="0" smtClean="0"/>
              <a:t>:</a:t>
            </a:r>
          </a:p>
          <a:p>
            <a:pPr marL="50800" lvl="1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1.</a:t>
            </a:r>
            <a:r>
              <a:rPr lang="en-US" sz="2000" dirty="0" smtClean="0"/>
              <a:t>Revenue </a:t>
            </a:r>
            <a:r>
              <a:rPr lang="en-US" sz="2000" dirty="0"/>
              <a:t>streams: </a:t>
            </a:r>
            <a:r>
              <a:rPr lang="en-US" sz="2000" dirty="0" smtClean="0"/>
              <a:t>Commissions, sponsored </a:t>
            </a:r>
            <a:r>
              <a:rPr lang="en-US" sz="2000" dirty="0"/>
              <a:t>listings</a:t>
            </a:r>
            <a:r>
              <a:rPr lang="en-US" sz="2000" dirty="0" smtClean="0"/>
              <a:t>.</a:t>
            </a:r>
          </a:p>
          <a:p>
            <a:pPr marL="50800" lvl="1" algn="just">
              <a:buSzPts val="2000"/>
            </a:pPr>
            <a:r>
              <a:rPr lang="en-US" sz="2000" dirty="0"/>
              <a:t>	</a:t>
            </a:r>
            <a:r>
              <a:rPr lang="en-US" sz="2000" dirty="0" smtClean="0"/>
              <a:t>2.Outbreak </a:t>
            </a:r>
            <a:r>
              <a:rPr lang="en-US" sz="2000" dirty="0"/>
              <a:t>possible within </a:t>
            </a:r>
            <a:r>
              <a:rPr lang="en-US" sz="2000" b="1" dirty="0"/>
              <a:t>1-2 years</a:t>
            </a:r>
            <a:r>
              <a:rPr lang="en-US" sz="2000" dirty="0" smtClean="0"/>
              <a:t>.</a:t>
            </a:r>
          </a:p>
          <a:p>
            <a:pPr marL="393700" lvl="1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1" dirty="0"/>
              <a:t>Operational </a:t>
            </a:r>
            <a:r>
              <a:rPr lang="en-IN" sz="2000" b="1" dirty="0" smtClean="0"/>
              <a:t>Feasibility:</a:t>
            </a:r>
          </a:p>
          <a:p>
            <a:pPr marL="50800" lvl="1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1.</a:t>
            </a:r>
            <a:r>
              <a:rPr lang="en-US" sz="2000" dirty="0" smtClean="0"/>
              <a:t>Logistics </a:t>
            </a:r>
            <a:r>
              <a:rPr lang="en-US" sz="2000" dirty="0"/>
              <a:t>handled via </a:t>
            </a:r>
            <a:r>
              <a:rPr lang="en-US" sz="2000" b="1" dirty="0"/>
              <a:t>third-party courier </a:t>
            </a:r>
            <a:r>
              <a:rPr lang="en-US" sz="2000" b="1" dirty="0" smtClean="0"/>
              <a:t>partnerships</a:t>
            </a:r>
          </a:p>
          <a:p>
            <a:pPr marL="50800" lvl="1" algn="just">
              <a:buSzPts val="2000"/>
            </a:pPr>
            <a:r>
              <a:rPr lang="en-US" sz="2000" b="1" dirty="0" smtClean="0"/>
              <a:t>Viability</a:t>
            </a:r>
          </a:p>
          <a:p>
            <a:pPr marL="393700" lvl="1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1" dirty="0"/>
              <a:t>Market </a:t>
            </a:r>
            <a:r>
              <a:rPr lang="en-IN" sz="2000" b="1" dirty="0" smtClean="0"/>
              <a:t>Demand:</a:t>
            </a:r>
          </a:p>
          <a:p>
            <a:pPr marL="50800" lvl="2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1.</a:t>
            </a:r>
            <a:r>
              <a:rPr lang="en-US" sz="2000" dirty="0" smtClean="0"/>
              <a:t>Growing </a:t>
            </a:r>
            <a:r>
              <a:rPr lang="en-US" sz="2000" dirty="0"/>
              <a:t>preference for </a:t>
            </a:r>
            <a:r>
              <a:rPr lang="en-US" sz="2000" b="1" dirty="0"/>
              <a:t>handmade, ethical </a:t>
            </a:r>
            <a:r>
              <a:rPr lang="en-US" sz="2000" b="1" dirty="0" smtClean="0"/>
              <a:t>products</a:t>
            </a:r>
          </a:p>
          <a:p>
            <a:pPr marL="393700" lvl="2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1" dirty="0"/>
              <a:t>Competitive </a:t>
            </a:r>
            <a:r>
              <a:rPr lang="en-IN" sz="2000" b="1" dirty="0" smtClean="0"/>
              <a:t>Advantage:</a:t>
            </a:r>
          </a:p>
          <a:p>
            <a:pPr marL="50800" lvl="3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1.AI-powered pricing</a:t>
            </a:r>
          </a:p>
          <a:p>
            <a:pPr marL="50800" lvl="3" algn="just">
              <a:buSzPts val="2000"/>
            </a:pPr>
            <a:r>
              <a:rPr lang="en-IN" sz="2000" dirty="0"/>
              <a:t>	</a:t>
            </a:r>
            <a:r>
              <a:rPr lang="en-IN" sz="2000" dirty="0" smtClean="0"/>
              <a:t>2.Differentiation </a:t>
            </a:r>
            <a:r>
              <a:rPr lang="en-IN" sz="2000" dirty="0"/>
              <a:t>via </a:t>
            </a:r>
            <a:r>
              <a:rPr lang="en-IN" sz="2000" b="1" dirty="0"/>
              <a:t>user-friendly &amp; engaging platform</a:t>
            </a:r>
            <a:endParaRPr lang="en-IN" sz="2000" dirty="0" smtClean="0"/>
          </a:p>
        </p:txBody>
      </p:sp>
      <p:pic>
        <p:nvPicPr>
          <p:cNvPr id="116" name="Google Shape;116;g32f8a9c0778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2f8a9c0778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f8a9c0778_0_15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8a9c0778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g32f8a9c0778_0_16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g32f8a9c0778_0_16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IMPACT AND BENEFITS</a:t>
            </a:r>
            <a:endParaRPr sz="2500"/>
          </a:p>
        </p:txBody>
      </p:sp>
      <p:sp>
        <p:nvSpPr>
          <p:cNvPr id="127" name="Google Shape;127;g32f8a9c0778_0_16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Team Fortune</a:t>
            </a:r>
            <a:endParaRPr sz="2000" dirty="0"/>
          </a:p>
        </p:txBody>
      </p:sp>
      <p:sp>
        <p:nvSpPr>
          <p:cNvPr id="128" name="Google Shape;128;g32f8a9c0778_0_168"/>
          <p:cNvSpPr txBox="1"/>
          <p:nvPr/>
        </p:nvSpPr>
        <p:spPr>
          <a:xfrm>
            <a:off x="118259" y="1700016"/>
            <a:ext cx="12073742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 smtClean="0"/>
              <a:t>Impact:</a:t>
            </a:r>
          </a:p>
          <a:p>
            <a:r>
              <a:rPr lang="en-US" sz="2000" b="1" dirty="0" smtClean="0"/>
              <a:t>Economic </a:t>
            </a:r>
            <a:r>
              <a:rPr lang="en-US" sz="2000" b="1" dirty="0"/>
              <a:t>Empowerment</a:t>
            </a:r>
            <a:r>
              <a:rPr lang="en-US" sz="2000" dirty="0"/>
              <a:t> – Increases income and financial stability for rural artisans by connecting them to global markets.</a:t>
            </a:r>
          </a:p>
          <a:p>
            <a:r>
              <a:rPr lang="en-US" sz="2000" b="1" dirty="0" smtClean="0"/>
              <a:t>Cultural </a:t>
            </a:r>
            <a:r>
              <a:rPr lang="en-US" sz="2000" b="1" dirty="0"/>
              <a:t>Preservation</a:t>
            </a:r>
            <a:r>
              <a:rPr lang="en-US" sz="2000" dirty="0"/>
              <a:t> – Helps artisans showcase their heritage, preserving traditional craftsmanship for future generations.</a:t>
            </a:r>
          </a:p>
          <a:p>
            <a:r>
              <a:rPr lang="en-US" sz="2000" b="1" dirty="0" smtClean="0"/>
              <a:t>Community </a:t>
            </a:r>
            <a:r>
              <a:rPr lang="en-US" sz="2000" b="1" dirty="0"/>
              <a:t>Development</a:t>
            </a:r>
            <a:r>
              <a:rPr lang="en-US" sz="2000" dirty="0"/>
              <a:t> – Revenue reinvestment supports local education, healthcare, and infrastructure, improving overall living standards.</a:t>
            </a:r>
          </a:p>
          <a:p>
            <a:r>
              <a:rPr lang="en-US" sz="2000" b="1" dirty="0" smtClean="0"/>
              <a:t>Consumer </a:t>
            </a:r>
            <a:r>
              <a:rPr lang="en-US" sz="2000" b="1" dirty="0"/>
              <a:t>Awareness &amp; Trust</a:t>
            </a:r>
            <a:r>
              <a:rPr lang="en-US" sz="2000" dirty="0"/>
              <a:t> – Educates customers on ethical buying, making them more engaged and responsible consumers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Benefits:</a:t>
            </a:r>
          </a:p>
          <a:p>
            <a:r>
              <a:rPr lang="en-US" sz="2000" b="1" dirty="0" smtClean="0"/>
              <a:t>Fair </a:t>
            </a:r>
            <a:r>
              <a:rPr lang="en-US" sz="2000" b="1" dirty="0"/>
              <a:t>Trade &amp; Ethical Pricing</a:t>
            </a:r>
            <a:r>
              <a:rPr lang="en-US" sz="2000" dirty="0"/>
              <a:t> – Ensures artisans receive fair compensation, leading to better livelihoods.</a:t>
            </a:r>
          </a:p>
          <a:p>
            <a:r>
              <a:rPr lang="en-US" sz="2000" b="1" dirty="0" smtClean="0"/>
              <a:t>Branding </a:t>
            </a:r>
            <a:r>
              <a:rPr lang="en-US" sz="2000" b="1" dirty="0"/>
              <a:t>&amp; Visibility</a:t>
            </a:r>
            <a:r>
              <a:rPr lang="en-US" sz="2000" dirty="0"/>
              <a:t> – Allows artisans to build personal brands, increasing demand for their work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Sustainability &amp; Eco-Friendliness</a:t>
            </a:r>
            <a:r>
              <a:rPr lang="en-US" sz="2000" dirty="0"/>
              <a:t> – Encourages responsible production and consumption, supporting environmentally friendly practices.</a:t>
            </a:r>
          </a:p>
          <a:p>
            <a:endParaRPr lang="en-US" sz="2000" b="1" dirty="0"/>
          </a:p>
        </p:txBody>
      </p:sp>
      <p:pic>
        <p:nvPicPr>
          <p:cNvPr id="129" name="Google Shape;129;g32f8a9c0778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f8a9c0778_0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2f8a9c0778_0_16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8a9c0778_0_1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g32f8a9c0778_0_17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g32f8a9c0778_0_17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RESEARCH AND REFERENCE</a:t>
            </a:r>
            <a:endParaRPr sz="2500"/>
          </a:p>
        </p:txBody>
      </p:sp>
      <p:sp>
        <p:nvSpPr>
          <p:cNvPr id="140" name="Google Shape;140;g32f8a9c0778_0_17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Team Fortune</a:t>
            </a:r>
            <a:endParaRPr sz="2000" dirty="0"/>
          </a:p>
        </p:txBody>
      </p:sp>
      <p:sp>
        <p:nvSpPr>
          <p:cNvPr id="141" name="Google Shape;141;g32f8a9c0778_0_178"/>
          <p:cNvSpPr txBox="1"/>
          <p:nvPr/>
        </p:nvSpPr>
        <p:spPr>
          <a:xfrm>
            <a:off x="695563" y="1868083"/>
            <a:ext cx="99822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>
              <a:buSzPts val="2000"/>
              <a:buChar char="•"/>
            </a:pPr>
            <a:r>
              <a:rPr lang="en-US" sz="2000" dirty="0"/>
              <a:t>International Journal of Management, Technology, and Social Sciences (IJMTS), </a:t>
            </a:r>
            <a:r>
              <a:rPr lang="en-US" sz="2000" dirty="0" smtClean="0"/>
              <a:t>ISSN:2581-6012,Vol.8,No.1,February2023-</a:t>
            </a:r>
            <a:r>
              <a:rPr lang="en-IN" sz="2000" u="sng" dirty="0" smtClean="0">
                <a:hlinkClick r:id="rId3"/>
              </a:rPr>
              <a:t>https</a:t>
            </a:r>
            <a:r>
              <a:rPr lang="en-IN" sz="2000" u="sng" dirty="0">
                <a:hlinkClick r:id="rId3"/>
              </a:rPr>
              <a:t>://</a:t>
            </a:r>
            <a:r>
              <a:rPr lang="en-IN" sz="2000" u="sng" dirty="0" smtClean="0">
                <a:hlinkClick r:id="rId3"/>
              </a:rPr>
              <a:t>doi.org/10.1145/3427423.3427463</a:t>
            </a:r>
            <a:endParaRPr lang="en-IN" sz="2000" u="sng" dirty="0"/>
          </a:p>
          <a:p>
            <a:pPr marL="342900" lvl="0" indent="-292100" algn="just">
              <a:buSzPts val="2000"/>
              <a:buChar char="•"/>
            </a:pPr>
            <a:r>
              <a:rPr lang="en-US" sz="2000" dirty="0" smtClean="0"/>
              <a:t>Journal </a:t>
            </a:r>
            <a:r>
              <a:rPr lang="en-US" sz="2000" dirty="0"/>
              <a:t>of Informatics Education and Research ISSN: 1526-4726 Vol 4 Issue 2 (</a:t>
            </a:r>
            <a:r>
              <a:rPr lang="en-US" sz="2000" dirty="0" smtClean="0"/>
              <a:t>2024)</a:t>
            </a:r>
          </a:p>
          <a:p>
            <a:pPr marL="342900" lvl="0" indent="-292100" algn="just">
              <a:buSzPts val="2000"/>
              <a:buChar char="•"/>
            </a:pPr>
            <a:r>
              <a:rPr lang="en-US" sz="2000" dirty="0" smtClean="0"/>
              <a:t>International </a:t>
            </a:r>
            <a:r>
              <a:rPr lang="en-US" sz="2000" dirty="0"/>
              <a:t>Journal of Research Publication and Reviews Journal homepage: </a:t>
            </a:r>
            <a:r>
              <a:rPr lang="en-US" sz="2000" u="sng" dirty="0">
                <a:hlinkClick r:id="rId4"/>
              </a:rPr>
              <a:t>www.ijrpr.com</a:t>
            </a:r>
            <a:r>
              <a:rPr lang="en-US" sz="2000" dirty="0"/>
              <a:t> ISSN 2582-7421</a:t>
            </a:r>
          </a:p>
          <a:p>
            <a:pPr marL="342900" lvl="0" indent="-292100" algn="just">
              <a:buSzPts val="2000"/>
              <a:buChar char="•"/>
            </a:pPr>
            <a:r>
              <a:rPr lang="en-US" sz="2000" dirty="0" err="1"/>
              <a:t>Hermawan</a:t>
            </a:r>
            <a:r>
              <a:rPr lang="en-US" sz="2000" dirty="0"/>
              <a:t>, H. D., Noor, Z. M., </a:t>
            </a:r>
            <a:r>
              <a:rPr lang="en-US" sz="2000" dirty="0" err="1"/>
              <a:t>Pramudita</a:t>
            </a:r>
            <a:r>
              <a:rPr lang="en-US" sz="2000" dirty="0"/>
              <a:t>, D. A., &amp; </a:t>
            </a:r>
            <a:r>
              <a:rPr lang="en-US" sz="2000" dirty="0" err="1"/>
              <a:t>Ismoyo</a:t>
            </a:r>
            <a:r>
              <a:rPr lang="en-US" sz="2000" dirty="0"/>
              <a:t>, D. P. (2020, November). Acceptance of e-commerce at rural level: villagers' perspective. In Proceedings of the 5th International Conference on Sustainable Information Engineering and Technology (pp. 250-255). </a:t>
            </a:r>
            <a:r>
              <a:rPr lang="en-US" sz="2000" dirty="0" smtClean="0"/>
              <a:t>-</a:t>
            </a:r>
            <a:r>
              <a:rPr lang="en-IN" sz="2000" u="sng" dirty="0">
                <a:hlinkClick r:id="rId3"/>
              </a:rPr>
              <a:t>https://</a:t>
            </a:r>
            <a:r>
              <a:rPr lang="en-IN" sz="2000" u="sng" dirty="0" smtClean="0">
                <a:hlinkClick r:id="rId3"/>
              </a:rPr>
              <a:t>doi.org/10.1145/3427423.3427463</a:t>
            </a:r>
            <a:endParaRPr lang="en-IN" sz="2000" u="sng" dirty="0" smtClean="0"/>
          </a:p>
          <a:p>
            <a:pPr marL="342900" lvl="0" indent="-292100" algn="just">
              <a:buSzPts val="2000"/>
              <a:buChar char="•"/>
            </a:pPr>
            <a:r>
              <a:rPr lang="en-US" sz="2000" dirty="0"/>
              <a:t>International Journal of Management, Technology, and Social Sciences (IJMTS), ISSN: 2581-6012, Vol. 8, No. 1, February </a:t>
            </a:r>
            <a:r>
              <a:rPr lang="en-US" sz="2000" dirty="0" smtClean="0"/>
              <a:t>2023</a:t>
            </a:r>
          </a:p>
          <a:p>
            <a:pPr marL="342900" lvl="0" indent="-292100" algn="just">
              <a:buSzPts val="2000"/>
              <a:buChar char="•"/>
            </a:pPr>
            <a:endParaRPr sz="2000" dirty="0"/>
          </a:p>
        </p:txBody>
      </p:sp>
      <p:pic>
        <p:nvPicPr>
          <p:cNvPr id="142" name="Google Shape;142;g32f8a9c0778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2f8a9c0778_0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2f8a9c0778_0_17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477</Words>
  <Application>Microsoft Office PowerPoint</Application>
  <PresentationFormat>Widescreen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Roboto</vt:lpstr>
      <vt:lpstr>Arial</vt:lpstr>
      <vt:lpstr>Merriweather</vt:lpstr>
      <vt:lpstr>Oswald</vt:lpstr>
      <vt:lpstr>Calibri</vt:lpstr>
      <vt:lpstr>Paradigm</vt:lpstr>
      <vt:lpstr>KEC HACKATHON 2025</vt:lpstr>
      <vt:lpstr>Rural Artisan E-commerce Platform </vt:lpstr>
      <vt:lpstr>TECHNICAL APPROACH</vt:lpstr>
      <vt:lpstr>FEASIBILITY AND VIABILITY</vt:lpstr>
      <vt:lpstr>IMPACT AND BENEFITS</vt:lpstr>
      <vt:lpstr>RESEARCH AND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 HACKATHON 2025</dc:title>
  <dc:creator>Crowdfunder</dc:creator>
  <cp:lastModifiedBy>HP</cp:lastModifiedBy>
  <cp:revision>11</cp:revision>
  <dcterms:created xsi:type="dcterms:W3CDTF">2013-12-12T18:46:50Z</dcterms:created>
  <dcterms:modified xsi:type="dcterms:W3CDTF">2025-02-19T18:33:44Z</dcterms:modified>
</cp:coreProperties>
</file>