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3" r:id="rId7"/>
    <p:sldId id="258" r:id="rId8"/>
    <p:sldId id="261" r:id="rId9"/>
    <p:sldId id="262" r:id="rId10"/>
    <p:sldId id="269" r:id="rId11"/>
    <p:sldId id="268" r:id="rId12"/>
    <p:sldId id="259" r:id="rId13"/>
    <p:sldId id="267" r:id="rId14"/>
    <p:sldId id="266" r:id="rId15"/>
    <p:sldId id="260" r:id="rId16"/>
    <p:sldId id="264" r:id="rId17"/>
  </p:sldIdLst>
  <p:sldSz cx="10082213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2312" autoAdjust="0"/>
  </p:normalViewPr>
  <p:slideViewPr>
    <p:cSldViewPr>
      <p:cViewPr varScale="1">
        <p:scale>
          <a:sx n="62" d="100"/>
          <a:sy n="62" d="100"/>
        </p:scale>
        <p:origin x="1867" y="48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098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653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91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3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610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HK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531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9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9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049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06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074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49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NLP 4iCa FS18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lic.cimec.unitn.it/marco/publications/acl2014/baroni-etal-countpredict-acl2014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lweb.org/anthology/D15-103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Patrick Burkhalter, Hasan Kara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GloVe</a:t>
            </a:r>
            <a:r>
              <a:rPr lang="de-CH" dirty="0"/>
              <a:t> &amp; Word2Vec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2D833E-30E4-429F-A6D2-E3AC5674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8774B3-589F-4A3F-BC17-CBEC2417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A11308-3F48-4FF7-A813-E23A48B1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D1F9F9C-020F-4AE7-A0F8-A6F75D2B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B45227-311A-4B35-A04D-80B3365ADC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4499" y="4954494"/>
            <a:ext cx="5731510" cy="124269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F542A4E-7DA7-4B25-A727-9751BDC66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99" y="1871663"/>
            <a:ext cx="6938895" cy="27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9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3A3409-0ABB-4835-9E10-2A02F46E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3B22AC-525A-42C9-BB05-DDDA6C06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B09002-1B66-4E45-AF54-D9E74404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1A6D76E-42C8-4FA3-9FED-9527EEAA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9C3656E-C4AC-422A-812C-3218D9E6B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Vektoren können verglichen werden, z.B. per </a:t>
            </a:r>
            <a:r>
              <a:rPr lang="de-CH" dirty="0" err="1"/>
              <a:t>Cosine-Similarity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Lineare Substrukturen</a:t>
            </a:r>
          </a:p>
          <a:p>
            <a:endParaRPr lang="de-CH" dirty="0"/>
          </a:p>
        </p:txBody>
      </p:sp>
      <p:pic>
        <p:nvPicPr>
          <p:cNvPr id="7" name="Picture 2" descr="merge_from_ofoct--2-">
            <a:extLst>
              <a:ext uri="{FF2B5EF4-FFF2-40B4-BE49-F238E27FC236}">
                <a16:creationId xmlns:a16="http://schemas.microsoft.com/office/drawing/2014/main" id="{C6ACE2FA-3D55-4496-9017-DFAC1436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3" y="2988543"/>
            <a:ext cx="8687227" cy="33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F401F-FD14-4435-83ED-4F0B1A9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72EE62-C0F3-4B9B-8118-C1ADC336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8519A-D018-41AA-BE55-31892492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121F13-D599-4B74-8360-61E747A2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word2vec vs. </a:t>
            </a:r>
            <a:r>
              <a:rPr lang="de-CH" dirty="0" err="1"/>
              <a:t>GloVe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B7682A2-E013-4747-872B-806CB2541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Predict</a:t>
            </a:r>
            <a:r>
              <a:rPr lang="de-CH" dirty="0"/>
              <a:t>-Model performt besser als Count-Model </a:t>
            </a:r>
            <a:r>
              <a:rPr lang="de-CH" b="1" dirty="0"/>
              <a:t>[1, 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word2vec (</a:t>
            </a:r>
            <a:r>
              <a:rPr lang="de-CH" dirty="0" err="1"/>
              <a:t>Gensim</a:t>
            </a:r>
            <a:r>
              <a:rPr lang="de-CH" dirty="0"/>
              <a:t>) Installation einfacher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Python ist </a:t>
            </a:r>
            <a:r>
              <a:rPr lang="de-CH" dirty="0" err="1"/>
              <a:t>GloVe</a:t>
            </a:r>
            <a:r>
              <a:rPr lang="de-CH" dirty="0"/>
              <a:t> nicht zu empfehlen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GloVe</a:t>
            </a:r>
            <a:r>
              <a:rPr lang="de-CH" dirty="0"/>
              <a:t>-Modell kann in w2v-Modell umgewandelt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w2v liefert vortrainiertes Model von Google (3.4 GB gross)</a:t>
            </a:r>
          </a:p>
        </p:txBody>
      </p:sp>
    </p:spTree>
    <p:extLst>
      <p:ext uri="{BB962C8B-B14F-4D97-AF65-F5344CB8AC3E}">
        <p14:creationId xmlns:p14="http://schemas.microsoft.com/office/powerpoint/2010/main" val="86655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2A0F3C-5648-4A74-A9BE-0A2CFCCF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78750F-53E9-4A64-A158-499EAEBB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1F878-407E-4896-A134-A5484E61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504719-2DA0-4EFE-B066-7AC00B95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Quellverzeichnis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4D5B15-F907-45DA-A57E-D7DE3F55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[1] </a:t>
            </a:r>
            <a:r>
              <a:rPr lang="de-CH" sz="1600" dirty="0">
                <a:hlinkClick r:id="rId3"/>
              </a:rPr>
              <a:t>http://clic.cimec.unitn.it/marco/publications/acl2014/baroni-etal-countpredict-acl2014.pdf</a:t>
            </a:r>
            <a:endParaRPr lang="de-CH" sz="1600" dirty="0"/>
          </a:p>
          <a:p>
            <a:r>
              <a:rPr lang="de-CH" sz="1890" dirty="0"/>
              <a:t>[2]</a:t>
            </a:r>
            <a:r>
              <a:rPr lang="de-CH" sz="1600" dirty="0"/>
              <a:t> </a:t>
            </a:r>
            <a:r>
              <a:rPr lang="de-CH" sz="1600" dirty="0">
                <a:hlinkClick r:id="rId4"/>
              </a:rPr>
              <a:t>http://www.aclweb.org/anthology/D15-1036</a:t>
            </a:r>
            <a:endParaRPr lang="de-CH" sz="1600" dirty="0"/>
          </a:p>
          <a:p>
            <a:endParaRPr lang="de-CH" sz="1600" dirty="0"/>
          </a:p>
          <a:p>
            <a:r>
              <a:rPr lang="de-CH" sz="1860" dirty="0"/>
              <a:t>Source:</a:t>
            </a:r>
            <a:r>
              <a:rPr lang="de-CH" sz="1600" dirty="0"/>
              <a:t> https://github.com/haisi/data-science-tutorials</a:t>
            </a:r>
          </a:p>
        </p:txBody>
      </p:sp>
    </p:spTree>
    <p:extLst>
      <p:ext uri="{BB962C8B-B14F-4D97-AF65-F5344CB8AC3E}">
        <p14:creationId xmlns:p14="http://schemas.microsoft.com/office/powerpoint/2010/main" val="42710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C864AB-4046-4C6C-8C73-EB6624B4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6167DF-755A-42D8-87E5-02B3B1CB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C09A1D-F592-4631-AB3D-8C53DA5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68B4D5-E440-4964-9E35-639F0B2D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Word </a:t>
            </a:r>
            <a:r>
              <a:rPr lang="de-CH" dirty="0" err="1"/>
              <a:t>Embeddings</a:t>
            </a:r>
            <a:r>
              <a:rPr lang="de-CH" dirty="0"/>
              <a:t> </a:t>
            </a:r>
            <a:r>
              <a:rPr lang="de-CH" dirty="0" err="1"/>
              <a:t>Revisited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FE0A0F5-30AE-4BCB-B773-E340766E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Dartstellung von Wörter im n-Dimensionalen Raum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Erlaubt den Vergleich von Wörter aufgrund der Distanz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Erstellt aufgrund von gleichzeitiger Erwähnung in Texten</a:t>
            </a:r>
          </a:p>
        </p:txBody>
      </p:sp>
      <p:pic>
        <p:nvPicPr>
          <p:cNvPr id="1026" name="Picture 2" descr="Bildergebnis fÃ¼r Word embedding">
            <a:extLst>
              <a:ext uri="{FF2B5EF4-FFF2-40B4-BE49-F238E27FC236}">
                <a16:creationId xmlns:a16="http://schemas.microsoft.com/office/drawing/2014/main" id="{A3ED0DD7-33DD-40DD-ABAE-08B16079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676" y="3841551"/>
            <a:ext cx="57340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6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5BAE58-50CC-48DD-A316-53BD9168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EC4D41-3104-4F8F-830D-73F603C1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2B3B01-F5C5-4172-ACB3-E7839CD1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B60D5D-C0F4-43B6-BC1B-0A47794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Anwendungsbereiche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4F883C2-895F-46EE-B2DC-0AF725DCF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Semantische Ähnlichkeit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Synonyme erkennen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Concept Clustering (</a:t>
            </a:r>
            <a:r>
              <a:rPr lang="de-CH" dirty="0" err="1"/>
              <a:t>unsupervised</a:t>
            </a:r>
            <a:r>
              <a:rPr lang="de-CH" dirty="0"/>
              <a:t> </a:t>
            </a:r>
            <a:r>
              <a:rPr lang="de-CH" dirty="0" err="1"/>
              <a:t>clustering</a:t>
            </a:r>
            <a:r>
              <a:rPr lang="de-CH" dirty="0"/>
              <a:t> </a:t>
            </a:r>
            <a:r>
              <a:rPr lang="de-CH" dirty="0" err="1"/>
              <a:t>task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5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B78DF-6B95-431D-A74A-0BFCDA12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3BFD0-6201-4FCC-85E9-0AEBD5E6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2BD308-4C70-4D91-9AAA-C75919E9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7B7935F-5BE0-43D2-B597-D3C7A01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Word2Vec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9ACAB10-16DB-4CEF-A7EB-659800DB3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Erstellt in 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Forschungs-Team geführt von Tomas </a:t>
            </a:r>
            <a:r>
              <a:rPr lang="de-CH" dirty="0" err="1"/>
              <a:t>Mikolov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Zum Erstellen von Word </a:t>
            </a:r>
            <a:r>
              <a:rPr lang="de-CH" dirty="0" err="1"/>
              <a:t>Embeddings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Predictive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mittels </a:t>
            </a:r>
            <a:r>
              <a:rPr lang="de-CH" dirty="0" err="1"/>
              <a:t>shallow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</a:t>
            </a:r>
            <a:r>
              <a:rPr lang="de-CH" dirty="0" err="1"/>
              <a:t>network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Unterstüzt</a:t>
            </a:r>
            <a:r>
              <a:rPr lang="de-CH" dirty="0"/>
              <a:t>: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US" dirty="0"/>
              <a:t>From context, predict the target word (CBOW approach)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US" dirty="0"/>
              <a:t>From target word, predict the context it came from (Skip-gram approach)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41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40C91-EF6A-4B6D-BC39-60E462DE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A5E6DB-C90E-4A56-9091-03FB8314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31BE33-9820-4D40-B761-5BA8E20C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30A8F93-7833-4076-A2C4-370509E4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Kontext trainieren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A115D8-D65D-400E-A92C-AFE6087B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4464050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2052" name="Picture 4" descr="Training Data">
            <a:extLst>
              <a:ext uri="{FF2B5EF4-FFF2-40B4-BE49-F238E27FC236}">
                <a16:creationId xmlns:a16="http://schemas.microsoft.com/office/drawing/2014/main" id="{C158F569-7A4B-4BFF-96DA-B3186085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7" y="2628503"/>
            <a:ext cx="6933213" cy="413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0E3235-45B9-4309-BF8E-D9DCD910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C76737-009A-4CE5-88FF-2FFB50EC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74BA7D-AB66-42F1-BB2E-916B6157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B8B088-E56C-4C7C-9CA9-BEE38644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0" y="1509713"/>
            <a:ext cx="3986566" cy="326702"/>
          </a:xfrm>
        </p:spPr>
        <p:txBody>
          <a:bodyPr/>
          <a:lstStyle/>
          <a:p>
            <a:pPr algn="ctr"/>
            <a:r>
              <a:rPr lang="de-CH" dirty="0"/>
              <a:t>CBOW</a:t>
            </a:r>
          </a:p>
        </p:txBody>
      </p:sp>
      <p:pic>
        <p:nvPicPr>
          <p:cNvPr id="1026" name="Picture 2" descr="https://cdn-images-1.medium.com/max/1100/1*pRV0o3uuY7n5NdHhAaAzlw.png">
            <a:extLst>
              <a:ext uri="{FF2B5EF4-FFF2-40B4-BE49-F238E27FC236}">
                <a16:creationId xmlns:a16="http://schemas.microsoft.com/office/drawing/2014/main" id="{002A6E26-62F7-432D-BDBA-F3741313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37" y="2220075"/>
            <a:ext cx="4312200" cy="48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100/1*6OSkLBIxnXOwloUozZljjw.png">
            <a:extLst>
              <a:ext uri="{FF2B5EF4-FFF2-40B4-BE49-F238E27FC236}">
                <a16:creationId xmlns:a16="http://schemas.microsoft.com/office/drawing/2014/main" id="{882BFE13-2185-4D09-ACAF-58BA4A78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2" y="2052439"/>
            <a:ext cx="3896712" cy="489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>
            <a:extLst>
              <a:ext uri="{FF2B5EF4-FFF2-40B4-BE49-F238E27FC236}">
                <a16:creationId xmlns:a16="http://schemas.microsoft.com/office/drawing/2014/main" id="{6411A2F0-D392-413C-A37E-F74140B1E841}"/>
              </a:ext>
            </a:extLst>
          </p:cNvPr>
          <p:cNvSpPr txBox="1">
            <a:spLocks/>
          </p:cNvSpPr>
          <p:nvPr/>
        </p:nvSpPr>
        <p:spPr bwMode="auto">
          <a:xfrm>
            <a:off x="5447028" y="1548383"/>
            <a:ext cx="3986566" cy="32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2pPr>
            <a:lvl3pPr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3pPr>
            <a:lvl4pPr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4pPr>
            <a:lvl5pPr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5pPr>
            <a:lvl6pPr marL="431048"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6pPr>
            <a:lvl7pPr marL="862096"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7pPr>
            <a:lvl8pPr marL="1293144"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8pPr>
            <a:lvl9pPr marL="1724193" algn="l" defTabSz="983329" rtl="0" eaLnBrk="1" fontAlgn="base" hangingPunct="1">
              <a:spcBef>
                <a:spcPct val="0"/>
              </a:spcBef>
              <a:spcAft>
                <a:spcPct val="0"/>
              </a:spcAft>
              <a:defRPr sz="1886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CH" kern="0" dirty="0"/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13081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F7BC30-56E8-4326-AAC6-31366828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21A8AF-FAC3-4E7C-9F19-494FEC5C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480AA-019C-4668-9C9A-0B866604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EFD30C6-A184-4D97-9C70-11C7A5E0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Skip-Gram Hidden Layer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2F3B298-D249-4FAD-9363-7011FF269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Skip-gram Neural Network Architecture">
            <a:extLst>
              <a:ext uri="{FF2B5EF4-FFF2-40B4-BE49-F238E27FC236}">
                <a16:creationId xmlns:a16="http://schemas.microsoft.com/office/drawing/2014/main" id="{CFE5FB0D-5C71-4EF5-99AF-1BBD4A07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0" y="1866861"/>
            <a:ext cx="8458788" cy="52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6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036812-ECB7-4D8D-8EC9-B728E2A6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6BA74A-D193-49B5-80BE-18B0963C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52F397-3693-4E5D-8DA3-80CCD2FF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19924C-01FC-4238-AB0B-996255B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Scatter</a:t>
            </a:r>
            <a:r>
              <a:rPr lang="de-CH" dirty="0"/>
              <a:t>-Plot aller Vektoren nach t-SNE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3BFA116-0D08-4F90-BEAF-D3585B624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D8CCF2-8EA5-40AF-BF62-739B3D5B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98" y="2083321"/>
            <a:ext cx="8446394" cy="51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7F69BF-3FC9-4D26-8517-A2369F8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07.05.2018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7E59A0-7AC7-4968-94CC-E9A7640B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NLP 4iCa FS18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E50C5A-D470-441D-A15E-9580FB50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6883765-A2FA-4A54-90D5-4E35668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GloVe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0556C3-33FE-4466-A4F5-50055C38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44640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 Vectors for Word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Basiert</a:t>
            </a:r>
            <a:r>
              <a:rPr lang="en-US" dirty="0"/>
              <a:t> auf Word-Count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Entwickelt</a:t>
            </a:r>
            <a:r>
              <a:rPr lang="en-US" dirty="0"/>
              <a:t> in Stanford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Jeffrey Pennington, Richard </a:t>
            </a:r>
            <a:r>
              <a:rPr lang="en-US" dirty="0" err="1"/>
              <a:t>Socher</a:t>
            </a:r>
            <a:r>
              <a:rPr lang="en-US" dirty="0"/>
              <a:t>, Christopher D. Manning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Implementiert</a:t>
            </a:r>
            <a:r>
              <a:rPr lang="en-US" dirty="0"/>
              <a:t> in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7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2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318</Words>
  <Application>Microsoft Office PowerPoint</Application>
  <PresentationFormat>Benutzerdefiniert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Arial</vt:lpstr>
      <vt:lpstr>APS-PP</vt:lpstr>
      <vt:lpstr>GloVe &amp; Word2Vec</vt:lpstr>
      <vt:lpstr>Word Embeddings Revisited</vt:lpstr>
      <vt:lpstr>Anwendungsbereiche</vt:lpstr>
      <vt:lpstr>Word2Vec</vt:lpstr>
      <vt:lpstr>Kontext trainieren</vt:lpstr>
      <vt:lpstr>CBOW</vt:lpstr>
      <vt:lpstr>Skip-Gram Hidden Layer</vt:lpstr>
      <vt:lpstr>Scatter-Plot aller Vektoren nach t-SNE</vt:lpstr>
      <vt:lpstr>GloVe</vt:lpstr>
      <vt:lpstr>Modell</vt:lpstr>
      <vt:lpstr>Anwendungen</vt:lpstr>
      <vt:lpstr>word2vec vs. GloVe</vt:lpstr>
      <vt:lpstr>Quellverzeichnis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&amp; Word2Vec</dc:title>
  <dc:creator>hasan.kara@students.fhnw.ch</dc:creator>
  <cp:lastModifiedBy>hasan.kara@students.fhnw.ch</cp:lastModifiedBy>
  <cp:revision>68</cp:revision>
  <dcterms:created xsi:type="dcterms:W3CDTF">2018-04-30T12:47:49Z</dcterms:created>
  <dcterms:modified xsi:type="dcterms:W3CDTF">2018-05-07T13:14:03Z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