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  <p:sldId id="264" r:id="rId11"/>
    <p:sldId id="262" r:id="rId12"/>
    <p:sldId id="268" r:id="rId13"/>
    <p:sldId id="263" r:id="rId14"/>
  </p:sldIdLst>
  <p:sldSz cx="10693400" cy="7561263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3721" autoAdjust="0"/>
  </p:normalViewPr>
  <p:slideViewPr>
    <p:cSldViewPr>
      <p:cViewPr varScale="1">
        <p:scale>
          <a:sx n="97" d="100"/>
          <a:sy n="97" d="100"/>
        </p:scale>
        <p:origin x="1542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3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79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Öffne </a:t>
            </a:r>
            <a:r>
              <a:rPr lang="de-CH" dirty="0" err="1" smtClean="0"/>
              <a:t>intellij</a:t>
            </a:r>
            <a:endParaRPr lang="de-CH" dirty="0" smtClean="0"/>
          </a:p>
          <a:p>
            <a:r>
              <a:rPr lang="de-CH" dirty="0" smtClean="0"/>
              <a:t>- Zeig pom.XML</a:t>
            </a:r>
            <a:r>
              <a:rPr lang="de-CH" baseline="0" dirty="0" smtClean="0"/>
              <a:t> und was «</a:t>
            </a:r>
            <a:r>
              <a:rPr lang="de-CH" baseline="0" dirty="0" err="1" smtClean="0"/>
              <a:t>starter</a:t>
            </a:r>
            <a:r>
              <a:rPr lang="de-CH" baseline="0" dirty="0" smtClean="0"/>
              <a:t>» </a:t>
            </a:r>
            <a:r>
              <a:rPr lang="de-CH" baseline="0" dirty="0" err="1" smtClean="0"/>
              <a:t>packages</a:t>
            </a:r>
            <a:r>
              <a:rPr lang="de-CH" baseline="0" dirty="0" smtClean="0"/>
              <a:t> sind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322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Eigene</a:t>
            </a:r>
            <a:r>
              <a:rPr lang="de-CH" baseline="0" dirty="0" smtClean="0"/>
              <a:t> Konfiguration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Mit </a:t>
            </a:r>
            <a:r>
              <a:rPr lang="de-CH" baseline="0" dirty="0" err="1" smtClean="0"/>
              <a:t>BeanValidation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25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Funktionen die</a:t>
            </a:r>
            <a:r>
              <a:rPr lang="de-CH" baseline="0" dirty="0" smtClean="0"/>
              <a:t> App haben muss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Einfach </a:t>
            </a:r>
            <a:r>
              <a:rPr lang="de-CH" baseline="0" dirty="0" err="1" smtClean="0"/>
              <a:t>deployable</a:t>
            </a:r>
            <a:r>
              <a:rPr lang="de-CH" baseline="0" dirty="0" smtClean="0"/>
              <a:t> -&gt; JAR</a:t>
            </a:r>
          </a:p>
          <a:p>
            <a:pPr marL="628650" lvl="1" indent="-171450">
              <a:buFontTx/>
              <a:buChar char="-"/>
            </a:pPr>
            <a:r>
              <a:rPr lang="de-CH" baseline="0" dirty="0" err="1" smtClean="0"/>
              <a:t>Metrics</a:t>
            </a:r>
            <a:r>
              <a:rPr lang="de-CH" baseline="0" dirty="0" smtClean="0"/>
              <a:t> können mit eigenen Endpoints erweitert werden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9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Vergleich</a:t>
            </a:r>
            <a:r>
              <a:rPr lang="de-CH" baseline="0" dirty="0" smtClean="0"/>
              <a:t> mit Standard Spring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Vergleich mit </a:t>
            </a:r>
            <a:r>
              <a:rPr lang="de-CH" baseline="0" dirty="0" err="1" smtClean="0"/>
              <a:t>Rails</a:t>
            </a:r>
            <a:r>
              <a:rPr lang="de-CH" baseline="0" dirty="0" smtClean="0"/>
              <a:t> &amp; </a:t>
            </a:r>
            <a:r>
              <a:rPr lang="de-CH" baseline="0" dirty="0" err="1" smtClean="0"/>
              <a:t>Django</a:t>
            </a:r>
            <a:endParaRPr lang="de-CH" baseline="0" dirty="0" smtClean="0"/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Macht von Spring-</a:t>
            </a:r>
            <a:r>
              <a:rPr lang="de-CH" baseline="0" dirty="0" err="1" smtClean="0"/>
              <a:t>Ecosystem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642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04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veluplunch.com/java/tutorials/009-spring-boot-what-autoconfigurations-turned-on/" TargetMode="External"/><Relationship Id="rId2" Type="http://schemas.openxmlformats.org/officeDocument/2006/relationships/hyperlink" Target="http://docs.spring.io/spring-boot/docs/current/reference/html/using-boot-auto-configuration.html#using-boot-disabling-specific-auto-configut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isi/spring-boot-presentation" TargetMode="External"/><Relationship Id="rId3" Type="http://schemas.openxmlformats.org/officeDocument/2006/relationships/hyperlink" Target="http://docs.spring.io/spring-boot/docs/current-SNAPSHOT/reference/htmlsingle/" TargetMode="External"/><Relationship Id="rId7" Type="http://schemas.openxmlformats.org/officeDocument/2006/relationships/hyperlink" Target="http://docs.spring.io/spring-boot/docs/current/reference/html/production-ready-endpoint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spring.io/spring-boot/docs/current/reference/html/common-application-properties.html" TargetMode="External"/><Relationship Id="rId5" Type="http://schemas.openxmlformats.org/officeDocument/2006/relationships/hyperlink" Target="https://github.com/spring-projects/spring-boot" TargetMode="External"/><Relationship Id="rId4" Type="http://schemas.openxmlformats.org/officeDocument/2006/relationships/hyperlink" Target="https://jhipster.github.io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guides" TargetMode="External"/><Relationship Id="rId4" Type="http://schemas.openxmlformats.org/officeDocument/2006/relationships/hyperlink" Target="http://blog.jetbrains.com/idea/2015/03/develop-spring-boot-applications-more-productively-with-intellij-idea-14-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pring.io/spring-boot/docs/current/reference/html/auto-configuration-class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Wie, was und warum?</a:t>
            </a:r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Spring Boot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://rabbitstack.github.io/images/spring-boo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53" y="3204567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evbuc.com/images/6314253/79032885507/1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76" y="7178"/>
            <a:ext cx="1368152" cy="102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8227020" y="7020991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Hasan Kara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4248472" cy="4464050"/>
          </a:xfrm>
        </p:spPr>
        <p:txBody>
          <a:bodyPr/>
          <a:lstStyle/>
          <a:p>
            <a:r>
              <a:rPr lang="de-CH" b="1" u="sng" dirty="0" smtClean="0"/>
              <a:t>Pro</a:t>
            </a:r>
          </a:p>
          <a:p>
            <a:pPr marL="342900" indent="-342900">
              <a:buFontTx/>
              <a:buChar char="-"/>
            </a:pPr>
            <a:r>
              <a:rPr lang="de-CH" dirty="0" err="1" smtClean="0"/>
              <a:t>Prototyping</a:t>
            </a:r>
            <a:r>
              <a:rPr lang="de-CH" dirty="0" smtClean="0"/>
              <a:t> sehr einfach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Kaum Konfiguration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Parent-POM hat schon kompatible Abhängigkeiten</a:t>
            </a:r>
          </a:p>
        </p:txBody>
      </p:sp>
      <p:sp>
        <p:nvSpPr>
          <p:cNvPr id="7" name="Textplatzhalter 5"/>
          <p:cNvSpPr txBox="1">
            <a:spLocks/>
          </p:cNvSpPr>
          <p:nvPr/>
        </p:nvSpPr>
        <p:spPr bwMode="auto">
          <a:xfrm>
            <a:off x="5850756" y="2196455"/>
            <a:ext cx="424847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CH" b="1" u="sng" dirty="0" smtClean="0"/>
              <a:t>Contra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Framework für Framework?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Sehr viel Magie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60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Tipps &amp; Tricks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CH" dirty="0" smtClean="0">
                <a:hlinkClick r:id="rId2"/>
              </a:rPr>
              <a:t>Ausschalten von gewissen Auto-Konfigurationen</a:t>
            </a:r>
            <a:r>
              <a:rPr lang="de-CH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/>
              <a:t>JRebel</a:t>
            </a:r>
            <a:r>
              <a:rPr lang="de-CH" dirty="0" smtClean="0"/>
              <a:t> oder </a:t>
            </a:r>
            <a:r>
              <a:rPr lang="de-CH" dirty="0" err="1" smtClean="0"/>
              <a:t>SpringLoaded</a:t>
            </a:r>
            <a:r>
              <a:rPr lang="de-CH" dirty="0" smtClean="0"/>
              <a:t> verwenden.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/>
              <a:t>jHipster</a:t>
            </a:r>
            <a:r>
              <a:rPr lang="de-CH" dirty="0" smtClean="0"/>
              <a:t>-Projekt zum </a:t>
            </a:r>
            <a:r>
              <a:rPr lang="de-CH" smtClean="0"/>
              <a:t>Lernen verwenden.</a:t>
            </a:r>
            <a:endParaRPr lang="de-CH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>
                <a:hlinkClick r:id="rId3"/>
              </a:rPr>
              <a:t>«-</a:t>
            </a:r>
            <a:r>
              <a:rPr lang="de-CH" dirty="0" err="1" smtClean="0">
                <a:hlinkClick r:id="rId3"/>
              </a:rPr>
              <a:t>Ddebug</a:t>
            </a:r>
            <a:r>
              <a:rPr lang="de-CH" dirty="0" smtClean="0">
                <a:hlinkClick r:id="rId3"/>
              </a:rPr>
              <a:t>» </a:t>
            </a:r>
            <a:r>
              <a:rPr lang="de-CH" dirty="0">
                <a:hlinkClick r:id="rId3"/>
              </a:rPr>
              <a:t>VM-Argument </a:t>
            </a:r>
            <a:r>
              <a:rPr lang="de-CH" dirty="0" smtClean="0">
                <a:hlinkClick r:id="rId3"/>
              </a:rPr>
              <a:t>oder «--</a:t>
            </a:r>
            <a:r>
              <a:rPr lang="de-CH" dirty="0" err="1" smtClean="0">
                <a:hlinkClick r:id="rId3"/>
              </a:rPr>
              <a:t>debug</a:t>
            </a:r>
            <a:r>
              <a:rPr lang="de-CH" dirty="0" smtClean="0">
                <a:hlinkClick r:id="rId3"/>
              </a:rPr>
              <a:t>» </a:t>
            </a:r>
            <a:r>
              <a:rPr lang="de-CH" dirty="0" err="1" smtClean="0">
                <a:hlinkClick r:id="rId3"/>
              </a:rPr>
              <a:t>args</a:t>
            </a:r>
            <a:r>
              <a:rPr lang="de-CH" dirty="0" smtClean="0">
                <a:hlinkClick r:id="rId3"/>
              </a:rPr>
              <a:t> um auto-</a:t>
            </a:r>
            <a:r>
              <a:rPr lang="de-CH" dirty="0" err="1" smtClean="0">
                <a:hlinkClick r:id="rId3"/>
              </a:rPr>
              <a:t>configs</a:t>
            </a:r>
            <a:r>
              <a:rPr lang="de-CH" dirty="0" smtClean="0">
                <a:hlinkClick r:id="rId3"/>
              </a:rPr>
              <a:t> zu sehen.</a:t>
            </a:r>
            <a:endParaRPr lang="de-CH" dirty="0" smtClean="0"/>
          </a:p>
          <a:p>
            <a:pPr marL="342900" indent="-342900">
              <a:buFont typeface="Arial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20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190228"/>
            <a:ext cx="9213850" cy="361950"/>
          </a:xfrm>
        </p:spPr>
        <p:txBody>
          <a:bodyPr/>
          <a:lstStyle/>
          <a:p>
            <a:r>
              <a:rPr lang="de-CH" dirty="0" smtClean="0"/>
              <a:t>Live-</a:t>
            </a:r>
            <a:r>
              <a:rPr lang="de-CH" dirty="0" err="1" smtClean="0"/>
              <a:t>Coding</a:t>
            </a:r>
            <a:r>
              <a:rPr lang="de-CH" dirty="0" smtClean="0"/>
              <a:t> Features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052439"/>
            <a:ext cx="4248472" cy="446405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CH" dirty="0" err="1" smtClean="0"/>
              <a:t>Metrics</a:t>
            </a:r>
            <a:r>
              <a:rPr lang="de-CH" dirty="0" smtClean="0"/>
              <a:t> &amp; </a:t>
            </a:r>
            <a:r>
              <a:rPr lang="de-CH" dirty="0" err="1" smtClean="0"/>
              <a:t>Helath</a:t>
            </a:r>
            <a:endParaRPr lang="de-CH" dirty="0" smtClean="0"/>
          </a:p>
          <a:p>
            <a:pPr marL="342900" indent="-342900">
              <a:buFontTx/>
              <a:buChar char="-"/>
            </a:pPr>
            <a:r>
              <a:rPr lang="de-CH" dirty="0" err="1" smtClean="0"/>
              <a:t>Resource</a:t>
            </a:r>
            <a:r>
              <a:rPr lang="de-CH" dirty="0" smtClean="0"/>
              <a:t> </a:t>
            </a:r>
            <a:r>
              <a:rPr lang="de-CH" dirty="0" err="1" smtClean="0"/>
              <a:t>processor</a:t>
            </a:r>
            <a:endParaRPr lang="de-CH" dirty="0" smtClean="0"/>
          </a:p>
          <a:p>
            <a:pPr marL="342900" indent="-342900">
              <a:buFontTx/>
              <a:buChar char="-"/>
            </a:pPr>
            <a:r>
              <a:rPr lang="de-CH" dirty="0" smtClean="0"/>
              <a:t>DB-schema-migration</a:t>
            </a:r>
          </a:p>
          <a:p>
            <a:pPr marL="342900" indent="-342900">
              <a:buFontTx/>
              <a:buChar char="-"/>
            </a:pPr>
            <a:r>
              <a:rPr lang="de-CH" dirty="0" smtClean="0"/>
              <a:t>Remote-</a:t>
            </a:r>
            <a:r>
              <a:rPr lang="de-CH" dirty="0" err="1" smtClean="0"/>
              <a:t>shell</a:t>
            </a:r>
            <a:endParaRPr lang="de-CH" dirty="0" smtClean="0"/>
          </a:p>
          <a:p>
            <a:pPr marL="342900" indent="-342900">
              <a:buFontTx/>
              <a:buChar char="-"/>
            </a:pPr>
            <a:r>
              <a:rPr lang="de-CH" dirty="0" err="1" smtClean="0"/>
              <a:t>Thymeleaf</a:t>
            </a:r>
            <a:r>
              <a:rPr lang="de-CH" dirty="0" smtClean="0"/>
              <a:t>-template</a:t>
            </a:r>
            <a:endParaRPr lang="de-CH" dirty="0"/>
          </a:p>
        </p:txBody>
      </p:sp>
      <p:sp>
        <p:nvSpPr>
          <p:cNvPr id="7" name="Textplatzhalter 5"/>
          <p:cNvSpPr txBox="1">
            <a:spLocks/>
          </p:cNvSpPr>
          <p:nvPr/>
        </p:nvSpPr>
        <p:spPr bwMode="auto">
          <a:xfrm>
            <a:off x="5634732" y="2052439"/>
            <a:ext cx="424847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Tx/>
              <a:buChar char="-"/>
            </a:pPr>
            <a:r>
              <a:rPr lang="de-CH" kern="0" dirty="0" smtClean="0"/>
              <a:t>Multiple-</a:t>
            </a:r>
            <a:r>
              <a:rPr lang="de-CH" kern="0" dirty="0" err="1" smtClean="0"/>
              <a:t>Profiles</a:t>
            </a:r>
            <a:endParaRPr lang="de-CH" kern="0" dirty="0" smtClean="0"/>
          </a:p>
          <a:p>
            <a:pPr marL="342900" indent="-342900">
              <a:buFontTx/>
              <a:buChar char="-"/>
            </a:pPr>
            <a:r>
              <a:rPr lang="de-CH" kern="0" dirty="0" smtClean="0"/>
              <a:t>H2 web-</a:t>
            </a:r>
            <a:r>
              <a:rPr lang="de-CH" kern="0" dirty="0" err="1" smtClean="0"/>
              <a:t>console</a:t>
            </a:r>
            <a:endParaRPr lang="de-CH" kern="0" dirty="0" smtClean="0"/>
          </a:p>
          <a:p>
            <a:pPr marL="342900" indent="-342900">
              <a:buFontTx/>
              <a:buChar char="-"/>
            </a:pPr>
            <a:r>
              <a:rPr lang="de-CH" kern="0" dirty="0" smtClean="0"/>
              <a:t>Custom </a:t>
            </a:r>
            <a:r>
              <a:rPr lang="de-CH" kern="0" dirty="0" err="1" smtClean="0"/>
              <a:t>health</a:t>
            </a:r>
            <a:r>
              <a:rPr lang="de-CH" kern="0" dirty="0" smtClean="0"/>
              <a:t> </a:t>
            </a:r>
            <a:r>
              <a:rPr lang="de-CH" kern="0" dirty="0" err="1" smtClean="0"/>
              <a:t>indicator</a:t>
            </a:r>
            <a:endParaRPr lang="de-CH" kern="0" dirty="0" smtClean="0"/>
          </a:p>
          <a:p>
            <a:pPr marL="342900" indent="-342900">
              <a:buFontTx/>
              <a:buChar char="-"/>
            </a:pPr>
            <a:r>
              <a:rPr lang="de-CH" kern="0" dirty="0" smtClean="0"/>
              <a:t>Custom </a:t>
            </a:r>
            <a:r>
              <a:rPr lang="de-CH" kern="0" dirty="0" err="1" smtClean="0"/>
              <a:t>properties</a:t>
            </a:r>
            <a:endParaRPr lang="de-CH" kern="0" dirty="0" smtClean="0"/>
          </a:p>
          <a:p>
            <a:pPr marL="342900" indent="-342900">
              <a:buFontTx/>
              <a:buChar char="-"/>
            </a:pPr>
            <a:r>
              <a:rPr lang="de-CH" dirty="0"/>
              <a:t>Basic </a:t>
            </a:r>
            <a:r>
              <a:rPr lang="de-CH" dirty="0" err="1"/>
              <a:t>security</a:t>
            </a:r>
            <a:endParaRPr lang="de-CH" dirty="0"/>
          </a:p>
          <a:p>
            <a:pPr marL="695325" lvl="1" indent="-342900">
              <a:buFontTx/>
              <a:buChar char="-"/>
            </a:pPr>
            <a:r>
              <a:rPr lang="de-CH" dirty="0"/>
              <a:t>Secure </a:t>
            </a:r>
            <a:r>
              <a:rPr lang="de-CH" dirty="0" err="1"/>
              <a:t>metrics</a:t>
            </a:r>
            <a:endParaRPr lang="de-CH" dirty="0"/>
          </a:p>
          <a:p>
            <a:pPr marL="695325" lvl="1" indent="-342900">
              <a:buFontTx/>
              <a:buChar char="-"/>
            </a:pPr>
            <a:r>
              <a:rPr lang="de-CH" dirty="0"/>
              <a:t>Secure H2 web-</a:t>
            </a:r>
            <a:r>
              <a:rPr lang="de-CH" dirty="0" err="1"/>
              <a:t>console</a:t>
            </a:r>
            <a:endParaRPr lang="de-CH" dirty="0"/>
          </a:p>
          <a:p>
            <a:pPr marL="342900" indent="-342900">
              <a:buFontTx/>
              <a:buChar char="-"/>
            </a:pPr>
            <a:endParaRPr lang="de-CH" kern="0" dirty="0" smtClean="0"/>
          </a:p>
          <a:p>
            <a:pPr marL="342900" indent="-342900">
              <a:buFontTx/>
              <a:buChar char="-"/>
            </a:pPr>
            <a:endParaRPr lang="de-CH" kern="0" dirty="0"/>
          </a:p>
        </p:txBody>
      </p:sp>
    </p:spTree>
    <p:extLst>
      <p:ext uri="{BB962C8B-B14F-4D97-AF65-F5344CB8AC3E}">
        <p14:creationId xmlns:p14="http://schemas.microsoft.com/office/powerpoint/2010/main" val="20614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CH" dirty="0" smtClean="0">
                <a:hlinkClick r:id="rId3"/>
              </a:rPr>
              <a:t>Spring </a:t>
            </a:r>
            <a:r>
              <a:rPr lang="de-CH" dirty="0" err="1" smtClean="0"/>
              <a:t>boot</a:t>
            </a:r>
            <a:r>
              <a:rPr lang="de-CH" dirty="0" smtClean="0"/>
              <a:t> </a:t>
            </a:r>
            <a:r>
              <a:rPr lang="de-CH" dirty="0"/>
              <a:t>R</a:t>
            </a:r>
            <a:r>
              <a:rPr lang="de-CH" dirty="0" smtClean="0"/>
              <a:t>eferenz</a:t>
            </a:r>
            <a:endParaRPr lang="de-CH" dirty="0" smtClean="0">
              <a:hlinkClick r:id="rId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>
                <a:hlinkClick r:id="rId4"/>
              </a:rPr>
              <a:t>JHipster </a:t>
            </a:r>
            <a:r>
              <a:rPr lang="de-CH" dirty="0" smtClean="0"/>
              <a:t>(</a:t>
            </a:r>
            <a:r>
              <a:rPr lang="de-CH" dirty="0" err="1" smtClean="0"/>
              <a:t>Yeoman</a:t>
            </a:r>
            <a:r>
              <a:rPr lang="de-CH" dirty="0" smtClean="0"/>
              <a:t> </a:t>
            </a:r>
            <a:r>
              <a:rPr lang="de-CH" dirty="0" err="1" smtClean="0"/>
              <a:t>generator</a:t>
            </a:r>
            <a:r>
              <a:rPr lang="de-CH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>
                <a:hlinkClick r:id="rId5"/>
              </a:rPr>
              <a:t>GitHub-Repo</a:t>
            </a:r>
            <a:endParaRPr lang="de-CH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>
                <a:hlinkClick r:id="rId6"/>
              </a:rPr>
              <a:t>Liste von den gängigsten Properties</a:t>
            </a:r>
            <a:endParaRPr lang="de-CH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>
                <a:hlinkClick r:id="rId7"/>
              </a:rPr>
              <a:t>List von </a:t>
            </a:r>
            <a:r>
              <a:rPr lang="de-CH" dirty="0" err="1" smtClean="0">
                <a:hlinkClick r:id="rId7"/>
              </a:rPr>
              <a:t>Actuator</a:t>
            </a:r>
            <a:r>
              <a:rPr lang="de-CH" dirty="0" smtClean="0">
                <a:hlinkClick r:id="rId7"/>
              </a:rPr>
              <a:t>-Endpoints</a:t>
            </a:r>
            <a:endParaRPr lang="de-CH" dirty="0" smtClean="0"/>
          </a:p>
          <a:p>
            <a:pPr marL="342900" indent="-342900">
              <a:buFont typeface="Arial" pitchFamily="34" charset="0"/>
              <a:buChar char="•"/>
            </a:pPr>
            <a:endParaRPr lang="de-CH" dirty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>
                <a:hlinkClick r:id="rId8"/>
              </a:rPr>
              <a:t>g</a:t>
            </a:r>
            <a:r>
              <a:rPr lang="de-CH" dirty="0" smtClean="0">
                <a:hlinkClick r:id="rId8"/>
              </a:rPr>
              <a:t>ithub.com/haisi/spring-boot-</a:t>
            </a:r>
            <a:r>
              <a:rPr lang="de-CH" dirty="0" err="1" smtClean="0">
                <a:hlinkClick r:id="rId8"/>
              </a:rPr>
              <a:t>presentation</a:t>
            </a:r>
            <a:endParaRPr lang="de-CH" dirty="0" smtClean="0"/>
          </a:p>
        </p:txBody>
      </p:sp>
      <p:pic>
        <p:nvPicPr>
          <p:cNvPr id="7" name="Picture 2" descr="http://neat.bourbon.io/images/git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64" y="5004767"/>
            <a:ext cx="870446" cy="8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052439"/>
            <a:ext cx="9213850" cy="496855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Was ist Spring Boot?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Wie startet man?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/>
              <a:t>Conditional</a:t>
            </a:r>
            <a:r>
              <a:rPr lang="de-CH" dirty="0" smtClean="0"/>
              <a:t> </a:t>
            </a:r>
            <a:r>
              <a:rPr lang="de-CH" dirty="0" err="1" smtClean="0"/>
              <a:t>beans</a:t>
            </a:r>
            <a:r>
              <a:rPr lang="de-CH" dirty="0" smtClean="0"/>
              <a:t> </a:t>
            </a:r>
            <a:r>
              <a:rPr lang="de-CH" dirty="0"/>
              <a:t>&amp; </a:t>
            </a:r>
            <a:r>
              <a:rPr lang="de-CH" dirty="0" err="1"/>
              <a:t>convention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/>
              <a:t>DevOps</a:t>
            </a:r>
            <a:r>
              <a:rPr lang="de-CH" dirty="0" smtClean="0"/>
              <a:t> &amp; </a:t>
            </a:r>
            <a:r>
              <a:rPr lang="de-CH" dirty="0" err="1" smtClean="0"/>
              <a:t>metrics</a:t>
            </a:r>
            <a:endParaRPr lang="de-CH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Pro &amp; Contra</a:t>
            </a:r>
            <a:endParaRPr lang="de-CH" dirty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Tipps und Tricks</a:t>
            </a:r>
            <a:br>
              <a:rPr lang="de-CH" dirty="0" smtClean="0"/>
            </a:br>
            <a:endParaRPr lang="de-CH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Live-</a:t>
            </a:r>
            <a:r>
              <a:rPr lang="de-CH" dirty="0" err="1" smtClean="0"/>
              <a:t>Coding</a:t>
            </a:r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 bwMode="auto">
          <a:xfrm>
            <a:off x="738188" y="5148783"/>
            <a:ext cx="9217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253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Spring Boot?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Schnelles «</a:t>
            </a:r>
            <a:r>
              <a:rPr lang="de-CH" dirty="0" err="1" smtClean="0"/>
              <a:t>Getting</a:t>
            </a:r>
            <a:r>
              <a:rPr lang="de-CH" dirty="0" smtClean="0"/>
              <a:t> </a:t>
            </a:r>
            <a:r>
              <a:rPr lang="de-CH" dirty="0" err="1" smtClean="0"/>
              <a:t>started</a:t>
            </a:r>
            <a:r>
              <a:rPr lang="de-CH" dirty="0" smtClean="0"/>
              <a:t>»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Automatische Konfiguration nach Annahmen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Bereitstellen von üblichen Funktionen</a:t>
            </a:r>
          </a:p>
          <a:p>
            <a:pPr marL="695325" lvl="1" indent="-342900">
              <a:buFont typeface="Arial" pitchFamily="34" charset="0"/>
              <a:buChar char="•"/>
            </a:pPr>
            <a:r>
              <a:rPr lang="de-CH" dirty="0" smtClean="0"/>
              <a:t>Monitoring</a:t>
            </a:r>
          </a:p>
          <a:p>
            <a:pPr marL="695325" lvl="1" indent="-342900">
              <a:buFont typeface="Arial" pitchFamily="34" charset="0"/>
              <a:buChar char="•"/>
            </a:pPr>
            <a:r>
              <a:rPr lang="de-CH" dirty="0" err="1" smtClean="0"/>
              <a:t>Health</a:t>
            </a:r>
            <a:r>
              <a:rPr lang="de-CH" dirty="0" smtClean="0"/>
              <a:t>-checks</a:t>
            </a:r>
          </a:p>
          <a:p>
            <a:pPr marL="695325" lvl="1" indent="-342900">
              <a:buFont typeface="Arial" pitchFamily="34" charset="0"/>
              <a:buChar char="•"/>
            </a:pPr>
            <a:r>
              <a:rPr lang="de-CH" dirty="0" smtClean="0"/>
              <a:t>Security</a:t>
            </a:r>
          </a:p>
          <a:p>
            <a:pPr marL="695325" lvl="1" indent="-342900">
              <a:buFont typeface="Arial" pitchFamily="34" charset="0"/>
              <a:buChar char="•"/>
            </a:pPr>
            <a:r>
              <a:rPr lang="de-CH" dirty="0" err="1" smtClean="0"/>
              <a:t>Logging</a:t>
            </a:r>
            <a:endParaRPr lang="de-CH" dirty="0" smtClean="0"/>
          </a:p>
          <a:p>
            <a:pPr marL="695325" lvl="1" indent="-342900">
              <a:buFont typeface="Arial" pitchFamily="34" charset="0"/>
              <a:buChar char="•"/>
            </a:pPr>
            <a:r>
              <a:rPr lang="de-CH" dirty="0" smtClean="0"/>
              <a:t>Konfiguration</a:t>
            </a:r>
          </a:p>
          <a:p>
            <a:pPr marL="695325" lvl="1" indent="-342900">
              <a:buFont typeface="Arial" pitchFamily="34" charset="0"/>
              <a:buChar char="•"/>
            </a:pPr>
            <a:r>
              <a:rPr lang="de-CH" dirty="0" smtClean="0"/>
              <a:t>…</a:t>
            </a:r>
            <a:endParaRPr lang="de-CH" dirty="0"/>
          </a:p>
        </p:txBody>
      </p:sp>
      <p:pic>
        <p:nvPicPr>
          <p:cNvPr id="2050" name="Picture 2" descr="http://assets.spring.io/wp/wp-content/uploads/2013/08/sp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64" y="1580871"/>
            <a:ext cx="3960440" cy="385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149939" y="5220791"/>
            <a:ext cx="35060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900" dirty="0">
                <a:solidFill>
                  <a:schemeClr val="bg2">
                    <a:lumMod val="75000"/>
                  </a:schemeClr>
                </a:solidFill>
              </a:rPr>
              <a:t>http://assets.spring.io/wp/wp-content/uploads/2013/08/spring.png</a:t>
            </a:r>
          </a:p>
        </p:txBody>
      </p:sp>
    </p:spTree>
    <p:extLst>
      <p:ext uri="{BB962C8B-B14F-4D97-AF65-F5344CB8AC3E}">
        <p14:creationId xmlns:p14="http://schemas.microsoft.com/office/powerpoint/2010/main" val="34424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startet man?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052439"/>
            <a:ext cx="9213850" cy="237626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CH" dirty="0">
                <a:hlinkClick r:id="rId3"/>
              </a:rPr>
              <a:t>http://start.spring.io</a:t>
            </a:r>
            <a:r>
              <a:rPr lang="de-CH" dirty="0" smtClean="0">
                <a:hlinkClick r:id="rId3"/>
              </a:rPr>
              <a:t>/</a:t>
            </a:r>
            <a:r>
              <a:rPr lang="de-CH" dirty="0" smtClean="0"/>
              <a:t>      (Web-Formular)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>
                <a:hlinkClick r:id="rId4"/>
              </a:rPr>
              <a:t>Intellij 14.1+</a:t>
            </a:r>
            <a:endParaRPr lang="de-CH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/>
              <a:t>Eclipse</a:t>
            </a:r>
            <a:r>
              <a:rPr lang="de-CH" dirty="0" smtClean="0"/>
              <a:t> Spring Tool Suite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>
                <a:hlinkClick r:id="rId5"/>
              </a:rPr>
              <a:t>Offizielle 15-30 </a:t>
            </a:r>
            <a:r>
              <a:rPr lang="de-CH" dirty="0">
                <a:hlinkClick r:id="rId5"/>
              </a:rPr>
              <a:t>M</a:t>
            </a:r>
            <a:r>
              <a:rPr lang="de-CH" dirty="0" smtClean="0">
                <a:hlinkClick r:id="rId5"/>
              </a:rPr>
              <a:t>in </a:t>
            </a:r>
            <a:r>
              <a:rPr lang="de-CH" dirty="0" err="1" smtClean="0">
                <a:hlinkClick r:id="rId5"/>
              </a:rPr>
              <a:t>guides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738187" y="4428703"/>
            <a:ext cx="74110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dirty="0">
                <a:solidFill>
                  <a:srgbClr val="000000"/>
                </a:solidFill>
                <a:latin typeface="Consolas"/>
              </a:rPr>
              <a:t>@</a:t>
            </a:r>
            <a:r>
              <a:rPr lang="de-CH" dirty="0" err="1">
                <a:solidFill>
                  <a:srgbClr val="000000"/>
                </a:solidFill>
                <a:latin typeface="Consolas"/>
              </a:rPr>
              <a:t>SpringBootApplication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>
                <a:solidFill>
                  <a:srgbClr val="770088"/>
                </a:solidFill>
                <a:latin typeface="Consolas"/>
              </a:rPr>
              <a:t>public</a:t>
            </a:r>
            <a:r>
              <a:rPr lang="de-CH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dirty="0" err="1">
                <a:solidFill>
                  <a:srgbClr val="770088"/>
                </a:solidFill>
                <a:latin typeface="Consolas"/>
              </a:rPr>
              <a:t>class</a:t>
            </a:r>
            <a:r>
              <a:rPr lang="de-CH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dirty="0" smtClean="0">
                <a:solidFill>
                  <a:srgbClr val="000000"/>
                </a:solidFill>
                <a:latin typeface="Consolas"/>
              </a:rPr>
              <a:t>Demo</a:t>
            </a:r>
            <a:r>
              <a:rPr lang="de-CH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de-CH" dirty="0">
                <a:solidFill>
                  <a:srgbClr val="666666"/>
                </a:solidFill>
                <a:latin typeface="Consolas"/>
              </a:rPr>
              <a:t>{  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solidFill>
                  <a:srgbClr val="666666"/>
                </a:solidFill>
                <a:latin typeface="Consolas"/>
              </a:rPr>
              <a:t>    </a:t>
            </a:r>
            <a:r>
              <a:rPr lang="de-CH" dirty="0" err="1">
                <a:solidFill>
                  <a:srgbClr val="770088"/>
                </a:solidFill>
                <a:latin typeface="Consolas"/>
              </a:rPr>
              <a:t>public</a:t>
            </a:r>
            <a:r>
              <a:rPr lang="de-CH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dirty="0" err="1">
                <a:solidFill>
                  <a:srgbClr val="770088"/>
                </a:solidFill>
                <a:latin typeface="Consolas"/>
              </a:rPr>
              <a:t>static</a:t>
            </a:r>
            <a:r>
              <a:rPr lang="de-CH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dirty="0" err="1">
                <a:solidFill>
                  <a:srgbClr val="770088"/>
                </a:solidFill>
                <a:latin typeface="Consolas"/>
              </a:rPr>
              <a:t>void</a:t>
            </a:r>
            <a:r>
              <a:rPr lang="de-CH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CH" dirty="0">
                <a:solidFill>
                  <a:srgbClr val="666666"/>
                </a:solidFill>
                <a:latin typeface="Consolas"/>
              </a:rPr>
              <a:t>(</a:t>
            </a:r>
            <a:r>
              <a:rPr lang="de-CH" dirty="0">
                <a:solidFill>
                  <a:srgbClr val="000000"/>
                </a:solidFill>
                <a:latin typeface="Consolas"/>
              </a:rPr>
              <a:t>String</a:t>
            </a:r>
            <a:r>
              <a:rPr lang="de-CH" dirty="0">
                <a:solidFill>
                  <a:srgbClr val="666666"/>
                </a:solidFill>
                <a:latin typeface="Consolas"/>
              </a:rPr>
              <a:t>[] </a:t>
            </a:r>
            <a:r>
              <a:rPr lang="de-CH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de-CH" dirty="0" smtClean="0">
                <a:solidFill>
                  <a:srgbClr val="666666"/>
                </a:solidFill>
                <a:latin typeface="Consolas"/>
              </a:rPr>
              <a:t>) {</a:t>
            </a:r>
            <a:r>
              <a:rPr lang="de-CH" dirty="0">
                <a:solidFill>
                  <a:srgbClr val="666666"/>
                </a:solidFill>
                <a:latin typeface="Consolas"/>
              </a:rPr>
              <a:t>  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solidFill>
                  <a:srgbClr val="666666"/>
                </a:solidFill>
                <a:latin typeface="Consolas"/>
              </a:rPr>
              <a:t>        </a:t>
            </a:r>
            <a:r>
              <a:rPr lang="de-CH" dirty="0" err="1" smtClean="0">
                <a:solidFill>
                  <a:srgbClr val="000000"/>
                </a:solidFill>
                <a:latin typeface="Consolas"/>
              </a:rPr>
              <a:t>SpringApplication</a:t>
            </a:r>
            <a:r>
              <a:rPr lang="de-CH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CH" dirty="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CH" dirty="0" smtClean="0">
                <a:solidFill>
                  <a:srgbClr val="666666"/>
                </a:solidFill>
                <a:latin typeface="Consolas"/>
              </a:rPr>
              <a:t>(</a:t>
            </a:r>
            <a:r>
              <a:rPr lang="de-CH" dirty="0" err="1" smtClean="0">
                <a:solidFill>
                  <a:srgbClr val="000000"/>
                </a:solidFill>
                <a:latin typeface="Consolas"/>
              </a:rPr>
              <a:t>Demo</a:t>
            </a:r>
            <a:r>
              <a:rPr lang="de-CH" dirty="0" err="1" smtClean="0">
                <a:solidFill>
                  <a:srgbClr val="666666"/>
                </a:solidFill>
                <a:latin typeface="Consolas"/>
              </a:rPr>
              <a:t>.</a:t>
            </a:r>
            <a:r>
              <a:rPr lang="de-CH" dirty="0" err="1" smtClean="0">
                <a:solidFill>
                  <a:srgbClr val="770088"/>
                </a:solidFill>
                <a:latin typeface="Consolas"/>
              </a:rPr>
              <a:t>class</a:t>
            </a:r>
            <a:r>
              <a:rPr lang="de-CH" dirty="0">
                <a:solidFill>
                  <a:srgbClr val="666666"/>
                </a:solidFill>
                <a:latin typeface="Consolas"/>
              </a:rPr>
              <a:t>, </a:t>
            </a:r>
            <a:r>
              <a:rPr lang="de-CH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de-CH" dirty="0">
                <a:solidFill>
                  <a:srgbClr val="666666"/>
                </a:solidFill>
                <a:latin typeface="Consolas"/>
              </a:rPr>
              <a:t>); 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solidFill>
                  <a:srgbClr val="666666"/>
                </a:solidFill>
                <a:latin typeface="Consolas"/>
              </a:rPr>
              <a:t>    } 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solidFill>
                  <a:srgbClr val="666666"/>
                </a:solidFill>
                <a:latin typeface="Consolas"/>
              </a:rPr>
              <a:t>}</a:t>
            </a:r>
            <a:r>
              <a:rPr lang="de-CH" dirty="0">
                <a:solidFill>
                  <a:srgbClr val="000000"/>
                </a:solidFill>
                <a:latin typeface="Consolas"/>
              </a:rPr>
              <a:t>​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58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260351"/>
            <a:ext cx="9213850" cy="361950"/>
          </a:xfrm>
        </p:spPr>
        <p:txBody>
          <a:bodyPr/>
          <a:lstStyle/>
          <a:p>
            <a:r>
              <a:rPr lang="de-CH" dirty="0" err="1" smtClean="0"/>
              <a:t>Conditional</a:t>
            </a:r>
            <a:r>
              <a:rPr lang="de-CH" dirty="0" smtClean="0"/>
              <a:t> </a:t>
            </a:r>
            <a:r>
              <a:rPr lang="de-CH" dirty="0" err="1" smtClean="0"/>
              <a:t>beans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91130" y="1836415"/>
            <a:ext cx="91614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Configuration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 err="1">
                <a:solidFill>
                  <a:srgbClr val="770088"/>
                </a:solidFill>
                <a:latin typeface="Consolas"/>
              </a:rPr>
              <a:t>public</a:t>
            </a:r>
            <a:r>
              <a:rPr lang="de-CH" sz="1600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sz="1600" dirty="0" err="1">
                <a:solidFill>
                  <a:srgbClr val="770088"/>
                </a:solidFill>
                <a:latin typeface="Consolas"/>
              </a:rPr>
              <a:t>class</a:t>
            </a:r>
            <a:r>
              <a:rPr lang="de-CH" sz="1600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DataSourceConfig</a:t>
            </a:r>
            <a:r>
              <a:rPr lang="de-CH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{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 </a:t>
            </a:r>
            <a:r>
              <a:rPr lang="de-CH" sz="1600" dirty="0">
                <a:solidFill>
                  <a:srgbClr val="000000"/>
                </a:solidFill>
                <a:latin typeface="Consolas"/>
              </a:rPr>
              <a:t>@Bean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 </a:t>
            </a:r>
            <a:r>
              <a:rPr lang="de-CH" sz="1600" dirty="0">
                <a:solidFill>
                  <a:srgbClr val="000000"/>
                </a:solidFill>
                <a:latin typeface="Consolas"/>
              </a:rPr>
              <a:t>@Profile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(</a:t>
            </a:r>
            <a:r>
              <a:rPr lang="de-CH" sz="1600" dirty="0">
                <a:solidFill>
                  <a:srgbClr val="AA2222"/>
                </a:solidFill>
                <a:latin typeface="Consolas"/>
              </a:rPr>
              <a:t>"</a:t>
            </a:r>
            <a:r>
              <a:rPr lang="de-CH" sz="1600" dirty="0" err="1">
                <a:solidFill>
                  <a:srgbClr val="AA2222"/>
                </a:solidFill>
                <a:latin typeface="Consolas"/>
              </a:rPr>
              <a:t>dev</a:t>
            </a:r>
            <a:r>
              <a:rPr lang="de-CH" sz="1600" dirty="0">
                <a:solidFill>
                  <a:srgbClr val="AA2222"/>
                </a:solidFill>
                <a:latin typeface="Consolas"/>
              </a:rPr>
              <a:t>"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)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 </a:t>
            </a:r>
            <a:r>
              <a:rPr lang="de-CH" sz="1600" dirty="0" err="1">
                <a:solidFill>
                  <a:srgbClr val="770088"/>
                </a:solidFill>
                <a:latin typeface="Consolas"/>
              </a:rPr>
              <a:t>public</a:t>
            </a:r>
            <a:r>
              <a:rPr lang="de-CH" sz="1600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sz="1600" dirty="0" err="1">
                <a:solidFill>
                  <a:srgbClr val="0070C0"/>
                </a:solidFill>
                <a:latin typeface="Consolas"/>
              </a:rPr>
              <a:t>DataSource</a:t>
            </a:r>
            <a:r>
              <a:rPr lang="de-CH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dataSource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() </a:t>
            </a:r>
            <a:r>
              <a:rPr lang="de-CH" sz="1600" dirty="0" err="1">
                <a:solidFill>
                  <a:srgbClr val="770088"/>
                </a:solidFill>
                <a:latin typeface="Consolas"/>
              </a:rPr>
              <a:t>throws</a:t>
            </a:r>
            <a:r>
              <a:rPr lang="de-CH" sz="1600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de-CH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{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    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org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apache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tomcat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jdbc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pool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DataSource</a:t>
            </a:r>
            <a:r>
              <a:rPr lang="de-CH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de-CH" sz="1600" dirty="0" err="1" smtClean="0">
                <a:solidFill>
                  <a:srgbClr val="000000"/>
                </a:solidFill>
                <a:latin typeface="Consolas"/>
              </a:rPr>
              <a:t>dataSource</a:t>
            </a:r>
            <a:endParaRPr lang="de-CH" sz="1600" dirty="0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de-CH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CH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CH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= </a:t>
            </a:r>
            <a:r>
              <a:rPr lang="de-CH" sz="1600" dirty="0" err="1">
                <a:solidFill>
                  <a:srgbClr val="770088"/>
                </a:solidFill>
                <a:latin typeface="Consolas"/>
              </a:rPr>
              <a:t>new</a:t>
            </a:r>
            <a:r>
              <a:rPr lang="de-CH" sz="1600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org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apache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tomcat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jdbc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pool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DataSource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();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    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dataSource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setDriverClassName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(</a:t>
            </a:r>
            <a:r>
              <a:rPr lang="de-CH" sz="1600" dirty="0">
                <a:solidFill>
                  <a:srgbClr val="AA2222"/>
                </a:solidFill>
                <a:latin typeface="Consolas"/>
              </a:rPr>
              <a:t>"org.h2.Driver"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);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    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dataSource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setUrl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(</a:t>
            </a:r>
            <a:r>
              <a:rPr lang="de-CH" sz="1600" dirty="0">
                <a:solidFill>
                  <a:srgbClr val="AA2222"/>
                </a:solidFill>
                <a:latin typeface="Consolas"/>
              </a:rPr>
              <a:t>"jdbc:h2:file:~/</a:t>
            </a:r>
            <a:r>
              <a:rPr lang="de-CH" sz="1600" dirty="0" err="1">
                <a:solidFill>
                  <a:srgbClr val="AA2222"/>
                </a:solidFill>
                <a:latin typeface="Consolas"/>
              </a:rPr>
              <a:t>localisatordb</a:t>
            </a:r>
            <a:r>
              <a:rPr lang="de-CH" sz="1600" dirty="0">
                <a:solidFill>
                  <a:srgbClr val="AA2222"/>
                </a:solidFill>
                <a:latin typeface="Consolas"/>
              </a:rPr>
              <a:t>"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);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    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dataSource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setUsername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(</a:t>
            </a:r>
            <a:r>
              <a:rPr lang="de-CH" sz="1600" dirty="0">
                <a:solidFill>
                  <a:srgbClr val="AA2222"/>
                </a:solidFill>
                <a:latin typeface="Consolas"/>
              </a:rPr>
              <a:t>"</a:t>
            </a:r>
            <a:r>
              <a:rPr lang="de-CH" sz="1600" dirty="0" err="1">
                <a:solidFill>
                  <a:srgbClr val="AA2222"/>
                </a:solidFill>
                <a:latin typeface="Consolas"/>
              </a:rPr>
              <a:t>sa</a:t>
            </a:r>
            <a:r>
              <a:rPr lang="de-CH" sz="1600" dirty="0">
                <a:solidFill>
                  <a:srgbClr val="AA2222"/>
                </a:solidFill>
                <a:latin typeface="Consolas"/>
              </a:rPr>
              <a:t>"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);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     </a:t>
            </a:r>
            <a:r>
              <a:rPr lang="de-CH" sz="1600" dirty="0" err="1">
                <a:solidFill>
                  <a:srgbClr val="770088"/>
                </a:solidFill>
                <a:latin typeface="Consolas"/>
              </a:rPr>
              <a:t>return</a:t>
            </a:r>
            <a:r>
              <a:rPr lang="de-CH" sz="1600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dataSource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;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 }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 </a:t>
            </a:r>
            <a:r>
              <a:rPr lang="de-CH" sz="1600" dirty="0">
                <a:solidFill>
                  <a:srgbClr val="000000"/>
                </a:solidFill>
                <a:latin typeface="Consolas"/>
              </a:rPr>
              <a:t>@Bean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 </a:t>
            </a:r>
            <a:r>
              <a:rPr lang="de-CH" sz="1600" b="1" dirty="0">
                <a:solidFill>
                  <a:srgbClr val="000000"/>
                </a:solidFill>
                <a:latin typeface="Consolas"/>
              </a:rPr>
              <a:t>@</a:t>
            </a:r>
            <a:r>
              <a:rPr lang="de-CH" sz="1600" b="1" dirty="0" err="1">
                <a:solidFill>
                  <a:srgbClr val="000000"/>
                </a:solidFill>
                <a:latin typeface="Consolas"/>
              </a:rPr>
              <a:t>ConditionalOnMissingBean</a:t>
            </a:r>
            <a:r>
              <a:rPr lang="de-CH" sz="1600" b="1" dirty="0">
                <a:solidFill>
                  <a:srgbClr val="666666"/>
                </a:solidFill>
                <a:latin typeface="Consolas"/>
              </a:rPr>
              <a:t>(</a:t>
            </a:r>
            <a:r>
              <a:rPr lang="de-CH" sz="1600" b="1" dirty="0" err="1">
                <a:solidFill>
                  <a:srgbClr val="000000"/>
                </a:solidFill>
                <a:latin typeface="Consolas"/>
              </a:rPr>
              <a:t>DataSource</a:t>
            </a:r>
            <a:r>
              <a:rPr lang="de-CH" sz="1600" b="1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b="1" dirty="0" err="1">
                <a:solidFill>
                  <a:srgbClr val="770088"/>
                </a:solidFill>
                <a:latin typeface="Consolas"/>
              </a:rPr>
              <a:t>class</a:t>
            </a:r>
            <a:r>
              <a:rPr lang="de-CH" sz="1600" b="1" dirty="0">
                <a:solidFill>
                  <a:srgbClr val="666666"/>
                </a:solidFill>
                <a:latin typeface="Consolas"/>
              </a:rPr>
              <a:t>)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 </a:t>
            </a:r>
            <a:r>
              <a:rPr lang="de-CH" sz="1600" dirty="0" err="1">
                <a:solidFill>
                  <a:srgbClr val="770088"/>
                </a:solidFill>
                <a:latin typeface="Consolas"/>
              </a:rPr>
              <a:t>public</a:t>
            </a:r>
            <a:r>
              <a:rPr lang="de-CH" sz="1600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sz="1600" dirty="0" err="1">
                <a:solidFill>
                  <a:srgbClr val="0070C0"/>
                </a:solidFill>
                <a:latin typeface="Consolas"/>
              </a:rPr>
              <a:t>DataSource</a:t>
            </a:r>
            <a:r>
              <a:rPr lang="de-CH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fakeDataSource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() {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    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JndiDataSourceLookup</a:t>
            </a:r>
            <a:r>
              <a:rPr lang="de-CH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dataSourceLookup</a:t>
            </a:r>
            <a:r>
              <a:rPr lang="de-CH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= </a:t>
            </a:r>
            <a:r>
              <a:rPr lang="de-CH" sz="1600" dirty="0" err="1">
                <a:solidFill>
                  <a:srgbClr val="770088"/>
                </a:solidFill>
                <a:latin typeface="Consolas"/>
              </a:rPr>
              <a:t>new</a:t>
            </a:r>
            <a:r>
              <a:rPr lang="de-CH" sz="1600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JndiDataSourceLookup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();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     </a:t>
            </a:r>
            <a:r>
              <a:rPr lang="de-CH" sz="1600" dirty="0" err="1">
                <a:solidFill>
                  <a:srgbClr val="770088"/>
                </a:solidFill>
                <a:latin typeface="Consolas"/>
              </a:rPr>
              <a:t>return</a:t>
            </a:r>
            <a:r>
              <a:rPr lang="de-CH" sz="1600" dirty="0">
                <a:solidFill>
                  <a:srgbClr val="770088"/>
                </a:solidFill>
                <a:latin typeface="Consolas"/>
              </a:rPr>
              <a:t> 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dataSourceLookup</a:t>
            </a:r>
            <a:r>
              <a:rPr lang="de-CH" sz="1600" dirty="0" err="1">
                <a:solidFill>
                  <a:srgbClr val="666666"/>
                </a:solidFill>
                <a:latin typeface="Consolas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nsolas"/>
              </a:rPr>
              <a:t>getDataSource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(</a:t>
            </a:r>
            <a:r>
              <a:rPr lang="de-CH" sz="1600" dirty="0">
                <a:solidFill>
                  <a:srgbClr val="AA2222"/>
                </a:solidFill>
                <a:latin typeface="Consolas"/>
              </a:rPr>
              <a:t>"</a:t>
            </a:r>
            <a:r>
              <a:rPr lang="de-CH" sz="1600" dirty="0" err="1">
                <a:solidFill>
                  <a:srgbClr val="AA2222"/>
                </a:solidFill>
                <a:latin typeface="Consolas"/>
              </a:rPr>
              <a:t>java:comp</a:t>
            </a:r>
            <a:r>
              <a:rPr lang="de-CH" sz="1600" dirty="0">
                <a:solidFill>
                  <a:srgbClr val="AA2222"/>
                </a:solidFill>
                <a:latin typeface="Consolas"/>
              </a:rPr>
              <a:t>/</a:t>
            </a:r>
            <a:r>
              <a:rPr lang="de-CH" sz="1600" dirty="0" err="1">
                <a:solidFill>
                  <a:srgbClr val="AA2222"/>
                </a:solidFill>
                <a:latin typeface="Consolas"/>
              </a:rPr>
              <a:t>env</a:t>
            </a:r>
            <a:r>
              <a:rPr lang="de-CH" sz="1600" dirty="0">
                <a:solidFill>
                  <a:srgbClr val="AA2222"/>
                </a:solidFill>
                <a:latin typeface="Consolas"/>
              </a:rPr>
              <a:t>/</a:t>
            </a:r>
            <a:r>
              <a:rPr lang="de-CH" sz="1600" dirty="0" err="1">
                <a:solidFill>
                  <a:srgbClr val="AA2222"/>
                </a:solidFill>
                <a:latin typeface="Consolas"/>
              </a:rPr>
              <a:t>jdbc</a:t>
            </a:r>
            <a:r>
              <a:rPr lang="de-CH" sz="1600" dirty="0">
                <a:solidFill>
                  <a:srgbClr val="AA2222"/>
                </a:solidFill>
                <a:latin typeface="Consolas"/>
              </a:rPr>
              <a:t>/</a:t>
            </a:r>
            <a:r>
              <a:rPr lang="de-CH" sz="1600" dirty="0" err="1">
                <a:solidFill>
                  <a:srgbClr val="AA2222"/>
                </a:solidFill>
                <a:latin typeface="Consolas"/>
              </a:rPr>
              <a:t>conditional</a:t>
            </a:r>
            <a:r>
              <a:rPr lang="de-CH" sz="1600" dirty="0">
                <a:solidFill>
                  <a:srgbClr val="AA2222"/>
                </a:solidFill>
                <a:latin typeface="Consolas"/>
              </a:rPr>
              <a:t>"</a:t>
            </a:r>
            <a:r>
              <a:rPr lang="de-CH" sz="1600" dirty="0">
                <a:solidFill>
                  <a:srgbClr val="666666"/>
                </a:solidFill>
                <a:latin typeface="Consolas"/>
              </a:rPr>
              <a:t>);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    }</a:t>
            </a:r>
            <a:r>
              <a:rPr lang="de-CH" sz="1600" dirty="0"/>
              <a:t/>
            </a:r>
            <a:br>
              <a:rPr lang="de-CH" sz="1600" dirty="0"/>
            </a:br>
            <a:r>
              <a:rPr lang="de-CH" sz="1600" dirty="0">
                <a:solidFill>
                  <a:srgbClr val="666666"/>
                </a:solidFill>
                <a:latin typeface="Consolas"/>
              </a:rPr>
              <a:t>}</a:t>
            </a:r>
            <a:r>
              <a:rPr lang="de-CH" sz="1600" dirty="0">
                <a:solidFill>
                  <a:srgbClr val="000000"/>
                </a:solidFill>
                <a:latin typeface="Consolas"/>
              </a:rPr>
              <a:t>​​​​​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5384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Auto-</a:t>
            </a:r>
            <a:r>
              <a:rPr lang="de-CH" dirty="0" err="1" smtClean="0"/>
              <a:t>configuration</a:t>
            </a:r>
            <a:r>
              <a:rPr lang="de-CH" dirty="0" smtClean="0"/>
              <a:t> (Offizielle und Drittpartei)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/>
              <a:t>Elasticsearch</a:t>
            </a:r>
            <a:endParaRPr lang="de-CH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/>
              <a:t>Vaadin</a:t>
            </a:r>
            <a:endParaRPr lang="de-CH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JOOQ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/>
              <a:t>MongoDB</a:t>
            </a:r>
            <a:endParaRPr lang="de-CH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…</a:t>
            </a:r>
          </a:p>
          <a:p>
            <a:pPr marL="342900" indent="-342900">
              <a:buFont typeface="Arial" pitchFamily="34" charset="0"/>
              <a:buChar char="•"/>
            </a:pPr>
            <a:endParaRPr lang="de-CH" dirty="0" smtClean="0"/>
          </a:p>
          <a:p>
            <a:r>
              <a:rPr lang="de-CH" dirty="0" smtClean="0">
                <a:hlinkClick r:id="rId2"/>
              </a:rPr>
              <a:t>77 Offiziellen </a:t>
            </a:r>
            <a:r>
              <a:rPr lang="de-CH" dirty="0">
                <a:hlinkClick r:id="rId2"/>
              </a:rPr>
              <a:t>Auto-</a:t>
            </a:r>
            <a:r>
              <a:rPr lang="de-CH" dirty="0" err="1">
                <a:hlinkClick r:id="rId2"/>
              </a:rPr>
              <a:t>configurations</a:t>
            </a:r>
            <a:r>
              <a:rPr lang="de-CH" dirty="0">
                <a:hlinkClick r:id="rId2"/>
              </a:rPr>
              <a:t>-Klassen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48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Konfiguration via .</a:t>
            </a:r>
            <a:r>
              <a:rPr lang="de-CH" dirty="0" err="1" smtClean="0"/>
              <a:t>properties</a:t>
            </a:r>
            <a:r>
              <a:rPr lang="de-CH" dirty="0" smtClean="0"/>
              <a:t> oder .</a:t>
            </a:r>
            <a:r>
              <a:rPr lang="de-CH" dirty="0" err="1" smtClean="0"/>
              <a:t>yml</a:t>
            </a:r>
            <a:r>
              <a:rPr lang="de-CH" dirty="0" smtClean="0"/>
              <a:t> Datei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5" y="2052861"/>
            <a:ext cx="898659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188343"/>
            <a:ext cx="9213850" cy="361950"/>
          </a:xfrm>
        </p:spPr>
        <p:txBody>
          <a:bodyPr/>
          <a:lstStyle/>
          <a:p>
            <a:r>
              <a:rPr lang="de-CH" dirty="0" smtClean="0"/>
              <a:t>Eigene Konfiguration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1836415"/>
            <a:ext cx="9213850" cy="489654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ConfigurationProperties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prefix 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AA2222"/>
                </a:solidFill>
                <a:latin typeface="Consolas" panose="020B0609020204030204" pitchFamily="49" charset="0"/>
              </a:rPr>
              <a:t>"customer"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@Component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</a:rPr>
              <a:t>public class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CustomerProperties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770088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evilName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AA77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AA7700"/>
                </a:solidFill>
                <a:latin typeface="Consolas" panose="020B0609020204030204" pitchFamily="49" charset="0"/>
              </a:rPr>
              <a:t>Getter &amp; Setter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AA77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AA7700"/>
                </a:solidFill>
                <a:latin typeface="Consolas" panose="020B0609020204030204" pitchFamily="49" charset="0"/>
              </a:rPr>
              <a:t>Some class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Autowired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CustomerProperties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cp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dirty="0" smtClean="0"/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cp</a:t>
            </a:r>
            <a:r>
              <a:rPr lang="en-US" dirty="0" err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getEvilName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>
                <a:solidFill>
                  <a:srgbClr val="AA77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AA7700"/>
                </a:solidFill>
                <a:latin typeface="Consolas" panose="020B0609020204030204" pitchFamily="49" charset="0"/>
              </a:rPr>
              <a:t>application.properties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evilName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Hans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04.09.2015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DevOps</a:t>
            </a:r>
            <a:r>
              <a:rPr lang="de-CH" dirty="0" smtClean="0"/>
              <a:t> &amp; </a:t>
            </a:r>
            <a:r>
              <a:rPr lang="de-CH" dirty="0" err="1" smtClean="0"/>
              <a:t>Metrics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/>
              <a:t>Make</a:t>
            </a:r>
            <a:r>
              <a:rPr lang="de-CH" dirty="0" smtClean="0"/>
              <a:t> JAR not WAR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spring-boot-starter-</a:t>
            </a:r>
            <a:r>
              <a:rPr lang="de-CH" dirty="0" err="1" smtClean="0"/>
              <a:t>actuator</a:t>
            </a:r>
            <a:endParaRPr lang="de-CH" dirty="0" smtClean="0"/>
          </a:p>
          <a:p>
            <a:pPr marL="695325" lvl="1" indent="-342900">
              <a:buFont typeface="Arial" pitchFamily="34" charset="0"/>
              <a:buChar char="•"/>
            </a:pPr>
            <a:r>
              <a:rPr lang="en-US" dirty="0"/>
              <a:t>/metrics </a:t>
            </a:r>
            <a:endParaRPr lang="en-US" dirty="0" smtClean="0"/>
          </a:p>
          <a:p>
            <a:pPr marL="695325" lvl="1" indent="-342900">
              <a:buFont typeface="Arial" pitchFamily="34" charset="0"/>
              <a:buChar char="•"/>
            </a:pPr>
            <a:r>
              <a:rPr lang="en-US" dirty="0" smtClean="0"/>
              <a:t>/health</a:t>
            </a:r>
          </a:p>
          <a:p>
            <a:pPr marL="695325" lvl="1" indent="-342900">
              <a:buFont typeface="Arial" pitchFamily="34" charset="0"/>
              <a:buChar char="•"/>
            </a:pPr>
            <a:r>
              <a:rPr lang="en-US" dirty="0" smtClean="0"/>
              <a:t>/bean </a:t>
            </a:r>
          </a:p>
          <a:p>
            <a:pPr marL="695325" lvl="1" indent="-342900">
              <a:buFont typeface="Arial" pitchFamily="34" charset="0"/>
              <a:buChar char="•"/>
            </a:pPr>
            <a:r>
              <a:rPr lang="en-US" dirty="0" smtClean="0"/>
              <a:t>/</a:t>
            </a:r>
            <a:r>
              <a:rPr lang="en-US" dirty="0" err="1" smtClean="0"/>
              <a:t>configprops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Speichere </a:t>
            </a:r>
            <a:r>
              <a:rPr lang="de-CH" dirty="0" err="1" smtClean="0"/>
              <a:t>metrics</a:t>
            </a:r>
            <a:r>
              <a:rPr lang="de-CH" dirty="0" smtClean="0"/>
              <a:t> in </a:t>
            </a:r>
            <a:r>
              <a:rPr lang="de-CH" dirty="0" err="1" smtClean="0"/>
              <a:t>graphite</a:t>
            </a:r>
            <a:endParaRPr lang="de-CH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JMX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dirty="0" smtClean="0"/>
              <a:t>Remote </a:t>
            </a:r>
            <a:r>
              <a:rPr lang="de-CH" dirty="0" err="1" smtClean="0"/>
              <a:t>shell</a:t>
            </a:r>
            <a:r>
              <a:rPr lang="de-CH" dirty="0"/>
              <a:t> (spring-boot-starter-remote-</a:t>
            </a:r>
            <a:r>
              <a:rPr lang="de-CH" dirty="0" err="1"/>
              <a:t>shell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81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0</TotalTime>
  <Words>325</Words>
  <Application>Microsoft Office PowerPoint</Application>
  <PresentationFormat>Benutzerdefiniert</PresentationFormat>
  <Paragraphs>139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Consolas</vt:lpstr>
      <vt:lpstr>Arial</vt:lpstr>
      <vt:lpstr>FHNW-PP</vt:lpstr>
      <vt:lpstr>Spring Boot</vt:lpstr>
      <vt:lpstr>Inhalt</vt:lpstr>
      <vt:lpstr>Was ist Spring Boot?</vt:lpstr>
      <vt:lpstr>Wie startet man?</vt:lpstr>
      <vt:lpstr>Conditional beans</vt:lpstr>
      <vt:lpstr>Auto-configuration (Offizielle und Drittpartei)</vt:lpstr>
      <vt:lpstr>Konfiguration via .properties oder .yml Datei</vt:lpstr>
      <vt:lpstr>Eigene Konfiguration</vt:lpstr>
      <vt:lpstr>DevOps &amp; Metrics</vt:lpstr>
      <vt:lpstr>PowerPoint-Präsentation</vt:lpstr>
      <vt:lpstr>Tipps &amp; Tricks</vt:lpstr>
      <vt:lpstr>Live-Coding Features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Hasan</dc:creator>
  <cp:lastModifiedBy>Hasan K</cp:lastModifiedBy>
  <cp:revision>57</cp:revision>
  <dcterms:created xsi:type="dcterms:W3CDTF">2015-08-31T16:50:05Z</dcterms:created>
  <dcterms:modified xsi:type="dcterms:W3CDTF">2015-09-04T07:45:11Z</dcterms:modified>
</cp:coreProperties>
</file>