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7" r:id="rId8"/>
    <p:sldId id="261" r:id="rId9"/>
    <p:sldId id="269" r:id="rId10"/>
    <p:sldId id="270" r:id="rId11"/>
    <p:sldId id="268" r:id="rId12"/>
    <p:sldId id="262" r:id="rId13"/>
    <p:sldId id="263" r:id="rId14"/>
    <p:sldId id="264" r:id="rId15"/>
    <p:sldId id="266"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8" d="100"/>
          <a:sy n="98" d="100"/>
        </p:scale>
        <p:origin x="-7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2018/6/26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2018/6/26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2018/6/26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2018/6/26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2018/6/26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2018/6/26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协同过滤推荐算法的原理及实现</a:t>
            </a:r>
          </a:p>
        </p:txBody>
      </p:sp>
      <p:sp>
        <p:nvSpPr>
          <p:cNvPr id="3" name="副标题 2"/>
          <p:cNvSpPr>
            <a:spLocks noGrp="1"/>
          </p:cNvSpPr>
          <p:nvPr>
            <p:ph type="subTitle" idx="1"/>
          </p:nvPr>
        </p:nvSpPr>
        <p:spPr/>
        <p:txBody>
          <a:bodyPr/>
          <a:lstStyle/>
          <a:p>
            <a:r>
              <a:rPr lang="zh-CN" altLang="en-US" dirty="0" smtClean="0"/>
              <a:t>刘传林</a:t>
            </a:r>
            <a:endParaRPr lang="en-US" altLang="zh-CN" dirty="0" smtClean="0"/>
          </a:p>
          <a:p>
            <a:r>
              <a:rPr lang="zh-CN" altLang="en-US" dirty="0" smtClean="0"/>
              <a:t>数据科学与大数据技术</a:t>
            </a:r>
            <a:endParaRPr lang="zh-CN" altLang="en-US" dirty="0"/>
          </a:p>
        </p:txBody>
      </p:sp>
      <p:pic>
        <p:nvPicPr>
          <p:cNvPr id="4" name="图片 3"/>
          <p:cNvPicPr>
            <a:picLocks noChangeAspect="1"/>
          </p:cNvPicPr>
          <p:nvPr/>
        </p:nvPicPr>
        <p:blipFill>
          <a:blip r:embed="rId2"/>
          <a:stretch>
            <a:fillRect/>
          </a:stretch>
        </p:blipFill>
        <p:spPr>
          <a:xfrm>
            <a:off x="2576195" y="4083685"/>
            <a:ext cx="7376160" cy="21882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皮尔逊相关度评价</a:t>
            </a:r>
          </a:p>
        </p:txBody>
      </p:sp>
      <p:sp>
        <p:nvSpPr>
          <p:cNvPr id="4" name="矩形 3"/>
          <p:cNvSpPr/>
          <p:nvPr/>
        </p:nvSpPr>
        <p:spPr>
          <a:xfrm>
            <a:off x="5865780" y="3104001"/>
            <a:ext cx="6011694" cy="923330"/>
          </a:xfrm>
          <a:prstGeom prst="rect">
            <a:avLst/>
          </a:prstGeom>
        </p:spPr>
        <p:txBody>
          <a:bodyPr wrap="square">
            <a:spAutoFit/>
          </a:bodyPr>
          <a:lstStyle/>
          <a:p>
            <a:r>
              <a:rPr lang="zh-CN" altLang="en-US" b="1" dirty="0"/>
              <a:t>皮尔逊相关度评价算法首先会找出两位评论者都曾评论过的物品，然后计算两者的评分总和与平方和，并求得评分的乘积</a:t>
            </a:r>
            <a:r>
              <a:rPr lang="zh-CN" altLang="en-US" b="1" dirty="0" smtClean="0"/>
              <a:t>之和。</a:t>
            </a:r>
            <a:r>
              <a:rPr lang="zh-CN" altLang="en-US" b="1" dirty="0"/>
              <a:t>利用上面的公式四计算出皮尔逊相关系数。</a:t>
            </a:r>
          </a:p>
        </p:txBody>
      </p:sp>
      <p:pic>
        <p:nvPicPr>
          <p:cNvPr id="2049" name="Picture 1" descr="C:\Users\EliteBook\AppData\Roaming\Tencent\Users\2476047689\QQ\WinTemp\RichOle\HRQV(OHMBKT90LT[`%[RKJ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838" y="1725645"/>
            <a:ext cx="5000580" cy="2068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皮尔逊相关度评价</a:t>
            </a:r>
          </a:p>
        </p:txBody>
      </p:sp>
      <p:pic>
        <p:nvPicPr>
          <p:cNvPr id="4" name="内容占位符 3"/>
          <p:cNvPicPr>
            <a:picLocks noGrp="1" noChangeAspect="1"/>
          </p:cNvPicPr>
          <p:nvPr>
            <p:ph idx="1"/>
          </p:nvPr>
        </p:nvPicPr>
        <p:blipFill>
          <a:blip r:embed="rId2"/>
          <a:stretch>
            <a:fillRect/>
          </a:stretch>
        </p:blipFill>
        <p:spPr>
          <a:xfrm>
            <a:off x="968888" y="1877263"/>
            <a:ext cx="9865995" cy="3068320"/>
          </a:xfrm>
          <a:prstGeom prst="rect">
            <a:avLst/>
          </a:prstGeom>
        </p:spPr>
      </p:pic>
    </p:spTree>
    <p:extLst>
      <p:ext uri="{BB962C8B-B14F-4D97-AF65-F5344CB8AC3E}">
        <p14:creationId xmlns:p14="http://schemas.microsoft.com/office/powerpoint/2010/main" val="1180587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皮尔逊相关系数</a:t>
            </a:r>
            <a:endParaRPr lang="zh-CN" altLang="en-US" dirty="0"/>
          </a:p>
        </p:txBody>
      </p:sp>
      <p:pic>
        <p:nvPicPr>
          <p:cNvPr id="4" name="内容占位符 3"/>
          <p:cNvPicPr>
            <a:picLocks noGrp="1" noChangeAspect="1"/>
          </p:cNvPicPr>
          <p:nvPr>
            <p:ph idx="1"/>
          </p:nvPr>
        </p:nvPicPr>
        <p:blipFill>
          <a:blip r:embed="rId2"/>
          <a:stretch>
            <a:fillRect/>
          </a:stretch>
        </p:blipFill>
        <p:spPr>
          <a:xfrm>
            <a:off x="3696510" y="1809791"/>
            <a:ext cx="2776396" cy="479446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利用皮尔逊系数推荐</a:t>
            </a:r>
            <a:endParaRPr lang="zh-CN" altLang="en-US" dirty="0"/>
          </a:p>
        </p:txBody>
      </p:sp>
      <p:pic>
        <p:nvPicPr>
          <p:cNvPr id="4" name="内容占位符 3"/>
          <p:cNvPicPr>
            <a:picLocks noGrp="1" noChangeAspect="1"/>
          </p:cNvPicPr>
          <p:nvPr>
            <p:ph idx="1"/>
          </p:nvPr>
        </p:nvPicPr>
        <p:blipFill>
          <a:blip r:embed="rId2"/>
          <a:stretch>
            <a:fillRect/>
          </a:stretch>
        </p:blipFill>
        <p:spPr>
          <a:xfrm>
            <a:off x="958215" y="2019300"/>
            <a:ext cx="10369550" cy="1590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基于物品的协同过滤算法</a:t>
            </a:r>
            <a:br>
              <a:rPr lang="zh-CN" altLang="en-US"/>
            </a:br>
            <a:r>
              <a:rPr lang="zh-CN" altLang="en-US"/>
              <a:t>(item-based collaborative filtering)</a:t>
            </a:r>
          </a:p>
        </p:txBody>
      </p:sp>
      <p:pic>
        <p:nvPicPr>
          <p:cNvPr id="4" name="内容占位符 3"/>
          <p:cNvPicPr>
            <a:picLocks noGrp="1" noChangeAspect="1"/>
          </p:cNvPicPr>
          <p:nvPr>
            <p:ph idx="1"/>
          </p:nvPr>
        </p:nvPicPr>
        <p:blipFill>
          <a:blip r:embed="rId2"/>
          <a:stretch>
            <a:fillRect/>
          </a:stretch>
        </p:blipFill>
        <p:spPr>
          <a:xfrm>
            <a:off x="1694584" y="1983754"/>
            <a:ext cx="6126453" cy="413535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基于物品的协同过滤</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数据集如下：三列，分别是用户</a:t>
            </a:r>
            <a:r>
              <a:rPr lang="en-US" altLang="zh-CN" dirty="0" smtClean="0"/>
              <a:t>ID</a:t>
            </a:r>
            <a:r>
              <a:rPr lang="zh-CN" altLang="en-US" dirty="0" smtClean="0"/>
              <a:t>，物品的</a:t>
            </a:r>
            <a:r>
              <a:rPr lang="en-US" altLang="zh-CN" dirty="0" smtClean="0"/>
              <a:t>ID</a:t>
            </a:r>
            <a:r>
              <a:rPr lang="zh-CN" altLang="en-US" dirty="0" smtClean="0"/>
              <a:t>，用户对项目的评分。通过这些数据计算出推荐结果</a:t>
            </a:r>
            <a:endParaRPr lang="en-US" altLang="zh-CN" dirty="0" smtClean="0"/>
          </a:p>
          <a:p>
            <a:r>
              <a:rPr lang="en-US" altLang="zh-CN" dirty="0"/>
              <a:t>1,101,5.0 </a:t>
            </a:r>
            <a:r>
              <a:rPr lang="zh-CN" altLang="en-US" dirty="0"/>
              <a:t/>
            </a:r>
            <a:br>
              <a:rPr lang="zh-CN" altLang="en-US" dirty="0"/>
            </a:br>
            <a:r>
              <a:rPr lang="en-US" altLang="zh-CN" dirty="0"/>
              <a:t>1,102,3.0 </a:t>
            </a:r>
            <a:r>
              <a:rPr lang="zh-CN" altLang="en-US" dirty="0"/>
              <a:t/>
            </a:r>
            <a:br>
              <a:rPr lang="zh-CN" altLang="en-US" dirty="0"/>
            </a:br>
            <a:r>
              <a:rPr lang="en-US" altLang="zh-CN" dirty="0"/>
              <a:t>1,103,2.5 </a:t>
            </a:r>
            <a:r>
              <a:rPr lang="zh-CN" altLang="en-US" dirty="0"/>
              <a:t/>
            </a:r>
            <a:br>
              <a:rPr lang="zh-CN" altLang="en-US" dirty="0"/>
            </a:br>
            <a:r>
              <a:rPr lang="en-US" altLang="zh-CN" dirty="0"/>
              <a:t>2,101,2.0 </a:t>
            </a:r>
            <a:r>
              <a:rPr lang="zh-CN" altLang="en-US" dirty="0"/>
              <a:t/>
            </a:r>
            <a:br>
              <a:rPr lang="zh-CN" altLang="en-US" dirty="0"/>
            </a:br>
            <a:r>
              <a:rPr lang="en-US" altLang="zh-CN" dirty="0"/>
              <a:t>2,102,2.5 </a:t>
            </a:r>
            <a:r>
              <a:rPr lang="zh-CN" altLang="en-US" dirty="0"/>
              <a:t/>
            </a:r>
            <a:br>
              <a:rPr lang="zh-CN" altLang="en-US" dirty="0"/>
            </a:br>
            <a:r>
              <a:rPr lang="en-US" altLang="zh-CN" dirty="0"/>
              <a:t>2,103,5.0 </a:t>
            </a:r>
            <a:r>
              <a:rPr lang="zh-CN" altLang="en-US" dirty="0"/>
              <a:t/>
            </a:r>
            <a:br>
              <a:rPr lang="zh-CN" altLang="en-US" dirty="0"/>
            </a:br>
            <a:r>
              <a:rPr lang="en-US" altLang="zh-CN" dirty="0"/>
              <a:t>2,104,2.0 </a:t>
            </a:r>
            <a:r>
              <a:rPr lang="zh-CN" altLang="en-US" dirty="0"/>
              <a:t/>
            </a:r>
            <a:br>
              <a:rPr lang="zh-CN" altLang="en-US" dirty="0"/>
            </a:br>
            <a:r>
              <a:rPr lang="en-US" altLang="zh-CN" dirty="0"/>
              <a:t>3,101,2.0 </a:t>
            </a:r>
            <a:r>
              <a:rPr lang="zh-CN" altLang="en-US" dirty="0"/>
              <a:t/>
            </a:r>
            <a:br>
              <a:rPr lang="zh-CN" altLang="en-US" dirty="0"/>
            </a:br>
            <a:r>
              <a:rPr lang="en-US" altLang="zh-CN" dirty="0"/>
              <a:t>3,104,4.0 </a:t>
            </a:r>
            <a:r>
              <a:rPr lang="zh-CN" altLang="en-US" dirty="0"/>
              <a:t/>
            </a:r>
            <a:br>
              <a:rPr lang="zh-CN" altLang="en-US" dirty="0"/>
            </a:br>
            <a:r>
              <a:rPr lang="en-US" altLang="zh-CN" dirty="0"/>
              <a:t>3,105,4.5 </a:t>
            </a:r>
            <a:r>
              <a:rPr lang="zh-CN" altLang="en-US" dirty="0"/>
              <a:t/>
            </a:r>
            <a:br>
              <a:rPr lang="zh-CN" altLang="en-US" dirty="0"/>
            </a:br>
            <a:r>
              <a:rPr lang="en-US" altLang="zh-CN" dirty="0"/>
              <a:t>3,107,5.0 </a:t>
            </a:r>
            <a:r>
              <a:rPr lang="zh-CN" altLang="en-US" dirty="0"/>
              <a:t/>
            </a:r>
            <a:br>
              <a:rPr lang="zh-CN" altLang="en-US" dirty="0"/>
            </a:br>
            <a:r>
              <a:rPr lang="en-US" altLang="zh-CN" dirty="0"/>
              <a:t>4,101,5.0 </a:t>
            </a:r>
            <a:r>
              <a:rPr lang="zh-CN" altLang="en-US" dirty="0"/>
              <a:t/>
            </a:r>
            <a:br>
              <a:rPr lang="zh-CN" altLang="en-US" dirty="0"/>
            </a:br>
            <a:r>
              <a:rPr lang="en-US" altLang="zh-CN" dirty="0"/>
              <a:t>4,103,3.0 </a:t>
            </a:r>
            <a:r>
              <a:rPr lang="zh-CN" altLang="en-US" dirty="0"/>
              <a:t/>
            </a:r>
            <a:br>
              <a:rPr lang="zh-CN" altLang="en-US" dirty="0"/>
            </a:br>
            <a:r>
              <a:rPr lang="en-US" altLang="zh-CN" dirty="0"/>
              <a:t>4,104,4.5 </a:t>
            </a:r>
            <a:r>
              <a:rPr lang="zh-CN" altLang="en-US" dirty="0"/>
              <a:t/>
            </a:r>
            <a:br>
              <a:rPr lang="zh-CN" altLang="en-US" dirty="0"/>
            </a:br>
            <a:r>
              <a:rPr lang="en-US" altLang="zh-CN" dirty="0"/>
              <a:t>4,106,4.0 </a:t>
            </a:r>
            <a:r>
              <a:rPr lang="zh-CN" altLang="en-US" dirty="0"/>
              <a:t/>
            </a:r>
            <a:br>
              <a:rPr lang="zh-CN" altLang="en-US" dirty="0"/>
            </a:br>
            <a:r>
              <a:rPr lang="en-US" altLang="zh-CN" dirty="0"/>
              <a:t>5,101,4.0 </a:t>
            </a:r>
            <a:r>
              <a:rPr lang="zh-CN" altLang="en-US" dirty="0"/>
              <a:t/>
            </a:r>
            <a:br>
              <a:rPr lang="zh-CN" altLang="en-US" dirty="0"/>
            </a:br>
            <a:r>
              <a:rPr lang="en-US" altLang="zh-CN" dirty="0"/>
              <a:t>5,102,3.0 </a:t>
            </a:r>
            <a:r>
              <a:rPr lang="zh-CN" altLang="en-US" dirty="0"/>
              <a:t/>
            </a:r>
            <a:br>
              <a:rPr lang="zh-CN" altLang="en-US" dirty="0"/>
            </a:br>
            <a:r>
              <a:rPr lang="en-US" altLang="zh-CN" dirty="0"/>
              <a:t>5,103,2.0 </a:t>
            </a:r>
            <a:r>
              <a:rPr lang="zh-CN" altLang="en-US" dirty="0"/>
              <a:t/>
            </a:r>
            <a:br>
              <a:rPr lang="zh-CN" altLang="en-US" dirty="0"/>
            </a:br>
            <a:r>
              <a:rPr lang="en-US" altLang="zh-CN" dirty="0"/>
              <a:t>5,104,4.0 </a:t>
            </a:r>
            <a:r>
              <a:rPr lang="zh-CN" altLang="en-US" dirty="0"/>
              <a:t/>
            </a:r>
            <a:br>
              <a:rPr lang="zh-CN" altLang="en-US" dirty="0"/>
            </a:br>
            <a:r>
              <a:rPr lang="en-US" altLang="zh-CN" dirty="0"/>
              <a:t>5,105,3.5 </a:t>
            </a:r>
            <a:r>
              <a:rPr lang="zh-CN" altLang="en-US" dirty="0"/>
              <a:t/>
            </a:r>
            <a:br>
              <a:rPr lang="zh-CN" altLang="en-US" dirty="0"/>
            </a:br>
            <a:r>
              <a:rPr lang="en-US" altLang="zh-CN" dirty="0"/>
              <a:t>5,106,4.0 </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基于物品的协同过滤</a:t>
            </a:r>
            <a:endParaRPr lang="zh-CN" altLang="en-US" dirty="0"/>
          </a:p>
        </p:txBody>
      </p:sp>
      <p:sp>
        <p:nvSpPr>
          <p:cNvPr id="3" name="内容占位符 2"/>
          <p:cNvSpPr>
            <a:spLocks noGrp="1"/>
          </p:cNvSpPr>
          <p:nvPr>
            <p:ph idx="1"/>
          </p:nvPr>
        </p:nvSpPr>
        <p:spPr/>
        <p:txBody>
          <a:bodyPr>
            <a:normAutofit/>
          </a:bodyPr>
          <a:lstStyle/>
          <a:p>
            <a:r>
              <a:rPr lang="zh-CN" altLang="en-US" dirty="0" smtClean="0"/>
              <a:t>第一步：按用户分组，计算所有物品出现的组合列表，得到用户对物品的评分矩阵。（存在三个值，与倒排索引类似，需组合确定</a:t>
            </a:r>
            <a:r>
              <a:rPr lang="en-US" altLang="zh-CN" dirty="0" smtClean="0"/>
              <a:t>Map</a:t>
            </a:r>
            <a:r>
              <a:rPr lang="zh-CN" altLang="en-US" dirty="0" smtClean="0"/>
              <a:t>与</a:t>
            </a:r>
            <a:r>
              <a:rPr lang="en-US" altLang="zh-CN" dirty="0" smtClean="0"/>
              <a:t>Reduce</a:t>
            </a:r>
            <a:r>
              <a:rPr lang="zh-CN" altLang="en-US" dirty="0" smtClean="0"/>
              <a:t>的</a:t>
            </a:r>
            <a:r>
              <a:rPr lang="en-US" altLang="zh-CN" dirty="0" smtClean="0"/>
              <a:t>key</a:t>
            </a:r>
            <a:r>
              <a:rPr lang="zh-CN" altLang="en-US" dirty="0" smtClean="0"/>
              <a:t>以及</a:t>
            </a:r>
            <a:r>
              <a:rPr lang="en-US" altLang="zh-CN" dirty="0" smtClean="0"/>
              <a:t>value</a:t>
            </a:r>
            <a:r>
              <a:rPr lang="zh-CN" altLang="en-US" dirty="0" smtClean="0"/>
              <a:t>值）</a:t>
            </a:r>
            <a:endParaRPr lang="en-US" altLang="zh-CN" dirty="0" smtClean="0"/>
          </a:p>
          <a:p>
            <a:r>
              <a:rPr lang="zh-CN" altLang="en-US" dirty="0" smtClean="0"/>
              <a:t>将用户</a:t>
            </a:r>
            <a:r>
              <a:rPr lang="en-US" altLang="zh-CN" dirty="0" smtClean="0"/>
              <a:t>ID</a:t>
            </a:r>
            <a:r>
              <a:rPr lang="zh-CN" altLang="en-US" dirty="0" smtClean="0"/>
              <a:t>做为</a:t>
            </a:r>
            <a:r>
              <a:rPr lang="en-US" altLang="zh-CN" dirty="0" smtClean="0"/>
              <a:t>map</a:t>
            </a:r>
            <a:r>
              <a:rPr lang="zh-CN" altLang="en-US" dirty="0" smtClean="0"/>
              <a:t>输出</a:t>
            </a:r>
            <a:r>
              <a:rPr lang="en-US" altLang="zh-CN" dirty="0" smtClean="0"/>
              <a:t>key</a:t>
            </a:r>
            <a:r>
              <a:rPr lang="zh-CN" altLang="en-US" dirty="0" smtClean="0"/>
              <a:t>值，物品</a:t>
            </a:r>
            <a:r>
              <a:rPr lang="en-US" altLang="zh-CN" dirty="0" smtClean="0"/>
              <a:t>ID</a:t>
            </a:r>
            <a:r>
              <a:rPr lang="zh-CN" altLang="en-US" dirty="0" smtClean="0"/>
              <a:t>以及评分做为</a:t>
            </a:r>
            <a:r>
              <a:rPr lang="en-US" altLang="zh-CN" dirty="0" smtClean="0"/>
              <a:t>value</a:t>
            </a:r>
            <a:r>
              <a:rPr lang="zh-CN" altLang="en-US" dirty="0" smtClean="0"/>
              <a:t>值；</a:t>
            </a:r>
            <a:endParaRPr lang="en-US" altLang="zh-CN" dirty="0" smtClean="0"/>
          </a:p>
          <a:p>
            <a:r>
              <a:rPr lang="zh-CN" altLang="en-US" dirty="0" smtClean="0"/>
              <a:t>在</a:t>
            </a:r>
            <a:r>
              <a:rPr lang="en-US" altLang="zh-CN" dirty="0" smtClean="0"/>
              <a:t>Reduce</a:t>
            </a:r>
            <a:r>
              <a:rPr lang="zh-CN" altLang="en-US" dirty="0" smtClean="0"/>
              <a:t>里完成，每一个用户对所有物品评分的列表组合</a:t>
            </a:r>
            <a:endParaRPr lang="en-US" altLang="zh-CN" dirty="0" smtClean="0"/>
          </a:p>
          <a:p>
            <a:endParaRPr lang="en-US" altLang="zh-CN"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54" y="4839713"/>
            <a:ext cx="421957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5548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基于物品的协同过滤</a:t>
            </a:r>
            <a:endParaRPr lang="zh-CN" altLang="en-US" dirty="0"/>
          </a:p>
        </p:txBody>
      </p:sp>
      <p:sp>
        <p:nvSpPr>
          <p:cNvPr id="3" name="内容占位符 2"/>
          <p:cNvSpPr>
            <a:spLocks noGrp="1"/>
          </p:cNvSpPr>
          <p:nvPr>
            <p:ph sz="half" idx="1"/>
          </p:nvPr>
        </p:nvSpPr>
        <p:spPr/>
        <p:txBody>
          <a:bodyPr>
            <a:normAutofit fontScale="55000" lnSpcReduction="20000"/>
          </a:bodyPr>
          <a:lstStyle/>
          <a:p>
            <a:r>
              <a:rPr lang="zh-CN" altLang="en-US" dirty="0" smtClean="0"/>
              <a:t>第二步：对物品组合列表进行计数，建立物品的同现矩阵；</a:t>
            </a:r>
            <a:endParaRPr lang="en-US" altLang="zh-CN" dirty="0" smtClean="0"/>
          </a:p>
          <a:p>
            <a:r>
              <a:rPr lang="zh-CN" altLang="en-US" dirty="0" smtClean="0"/>
              <a:t>运行结果如下：</a:t>
            </a:r>
            <a:endParaRPr lang="en-US" altLang="zh-CN" dirty="0" smtClean="0"/>
          </a:p>
          <a:p>
            <a:r>
              <a:rPr lang="en-US" altLang="zh-CN" dirty="0"/>
              <a:t>101:101 5 </a:t>
            </a:r>
            <a:r>
              <a:rPr lang="zh-CN" altLang="en-US" dirty="0"/>
              <a:t/>
            </a:r>
            <a:br>
              <a:rPr lang="zh-CN" altLang="en-US" dirty="0"/>
            </a:br>
            <a:r>
              <a:rPr lang="en-US" altLang="zh-CN" dirty="0"/>
              <a:t>101:102 3 </a:t>
            </a:r>
            <a:r>
              <a:rPr lang="zh-CN" altLang="en-US" dirty="0"/>
              <a:t/>
            </a:r>
            <a:br>
              <a:rPr lang="zh-CN" altLang="en-US" dirty="0"/>
            </a:br>
            <a:r>
              <a:rPr lang="en-US" altLang="zh-CN" dirty="0"/>
              <a:t>101:103 4 </a:t>
            </a:r>
            <a:r>
              <a:rPr lang="zh-CN" altLang="en-US" dirty="0"/>
              <a:t/>
            </a:r>
            <a:br>
              <a:rPr lang="zh-CN" altLang="en-US" dirty="0"/>
            </a:br>
            <a:r>
              <a:rPr lang="en-US" altLang="zh-CN" dirty="0"/>
              <a:t>101:104 4 </a:t>
            </a:r>
            <a:r>
              <a:rPr lang="zh-CN" altLang="en-US" dirty="0"/>
              <a:t/>
            </a:r>
            <a:br>
              <a:rPr lang="zh-CN" altLang="en-US" dirty="0"/>
            </a:br>
            <a:r>
              <a:rPr lang="en-US" altLang="zh-CN" dirty="0"/>
              <a:t>101:105 2 </a:t>
            </a:r>
            <a:r>
              <a:rPr lang="zh-CN" altLang="en-US" dirty="0"/>
              <a:t/>
            </a:r>
            <a:br>
              <a:rPr lang="zh-CN" altLang="en-US" dirty="0"/>
            </a:br>
            <a:r>
              <a:rPr lang="en-US" altLang="zh-CN" dirty="0"/>
              <a:t>101:106 2 </a:t>
            </a:r>
            <a:r>
              <a:rPr lang="zh-CN" altLang="en-US" dirty="0"/>
              <a:t/>
            </a:r>
            <a:br>
              <a:rPr lang="zh-CN" altLang="en-US" dirty="0"/>
            </a:br>
            <a:r>
              <a:rPr lang="en-US" altLang="zh-CN" dirty="0"/>
              <a:t>101:107 1 </a:t>
            </a:r>
            <a:r>
              <a:rPr lang="zh-CN" altLang="en-US" dirty="0"/>
              <a:t/>
            </a:r>
            <a:br>
              <a:rPr lang="zh-CN" altLang="en-US" dirty="0"/>
            </a:br>
            <a:r>
              <a:rPr lang="en-US" altLang="zh-CN" dirty="0"/>
              <a:t>102:101 3 </a:t>
            </a:r>
            <a:r>
              <a:rPr lang="zh-CN" altLang="en-US" dirty="0"/>
              <a:t/>
            </a:r>
            <a:br>
              <a:rPr lang="zh-CN" altLang="en-US" dirty="0"/>
            </a:br>
            <a:r>
              <a:rPr lang="en-US" altLang="zh-CN" dirty="0"/>
              <a:t>102:102 3 </a:t>
            </a:r>
            <a:r>
              <a:rPr lang="zh-CN" altLang="en-US" dirty="0"/>
              <a:t/>
            </a:r>
            <a:br>
              <a:rPr lang="zh-CN" altLang="en-US" dirty="0"/>
            </a:br>
            <a:r>
              <a:rPr lang="en-US" altLang="zh-CN" dirty="0"/>
              <a:t>102:103 3 </a:t>
            </a:r>
            <a:r>
              <a:rPr lang="zh-CN" altLang="en-US" dirty="0"/>
              <a:t/>
            </a:r>
            <a:br>
              <a:rPr lang="zh-CN" altLang="en-US" dirty="0"/>
            </a:br>
            <a:r>
              <a:rPr lang="en-US" altLang="zh-CN" dirty="0"/>
              <a:t>102:104 2 </a:t>
            </a:r>
            <a:r>
              <a:rPr lang="zh-CN" altLang="en-US" dirty="0"/>
              <a:t/>
            </a:r>
            <a:br>
              <a:rPr lang="zh-CN" altLang="en-US" dirty="0"/>
            </a:br>
            <a:r>
              <a:rPr lang="en-US" altLang="zh-CN" dirty="0"/>
              <a:t>102:105 1 </a:t>
            </a:r>
            <a:r>
              <a:rPr lang="zh-CN" altLang="en-US" dirty="0"/>
              <a:t/>
            </a:r>
            <a:br>
              <a:rPr lang="zh-CN" altLang="en-US" dirty="0"/>
            </a:br>
            <a:r>
              <a:rPr lang="en-US" altLang="zh-CN" dirty="0"/>
              <a:t>102:106 1 </a:t>
            </a:r>
            <a:r>
              <a:rPr lang="zh-CN" altLang="en-US" dirty="0"/>
              <a:t/>
            </a:r>
            <a:br>
              <a:rPr lang="zh-CN" altLang="en-US" dirty="0"/>
            </a:br>
            <a:r>
              <a:rPr lang="en-US" altLang="zh-CN" dirty="0"/>
              <a:t>103:101 4 </a:t>
            </a:r>
            <a:r>
              <a:rPr lang="zh-CN" altLang="en-US" dirty="0"/>
              <a:t/>
            </a:r>
            <a:br>
              <a:rPr lang="zh-CN" altLang="en-US" dirty="0"/>
            </a:br>
            <a:r>
              <a:rPr lang="en-US" altLang="zh-CN" dirty="0"/>
              <a:t>103:102 3 </a:t>
            </a:r>
            <a:r>
              <a:rPr lang="zh-CN" altLang="en-US" dirty="0"/>
              <a:t/>
            </a:r>
            <a:br>
              <a:rPr lang="zh-CN" altLang="en-US" dirty="0"/>
            </a:br>
            <a:r>
              <a:rPr lang="en-US" altLang="zh-CN" dirty="0"/>
              <a:t>103:103 4 </a:t>
            </a:r>
            <a:r>
              <a:rPr lang="zh-CN" altLang="en-US" dirty="0"/>
              <a:t/>
            </a:r>
            <a:br>
              <a:rPr lang="zh-CN" altLang="en-US" dirty="0"/>
            </a:br>
            <a:r>
              <a:rPr lang="en-US" altLang="zh-CN" dirty="0"/>
              <a:t>103:104 3 </a:t>
            </a:r>
            <a:r>
              <a:rPr lang="zh-CN" altLang="en-US" dirty="0"/>
              <a:t/>
            </a:r>
            <a:br>
              <a:rPr lang="zh-CN" altLang="en-US" dirty="0"/>
            </a:br>
            <a:r>
              <a:rPr lang="en-US" altLang="zh-CN" dirty="0"/>
              <a:t>103:105 1 </a:t>
            </a:r>
            <a:r>
              <a:rPr lang="zh-CN" altLang="en-US" dirty="0"/>
              <a:t/>
            </a:r>
            <a:br>
              <a:rPr lang="zh-CN" altLang="en-US" dirty="0"/>
            </a:br>
            <a:r>
              <a:rPr lang="en-US" altLang="zh-CN" dirty="0"/>
              <a:t>103:106 2 </a:t>
            </a:r>
            <a:r>
              <a:rPr lang="zh-CN" altLang="en-US" dirty="0"/>
              <a:t/>
            </a:r>
            <a:br>
              <a:rPr lang="zh-CN" altLang="en-US" dirty="0"/>
            </a:br>
            <a:r>
              <a:rPr lang="en-US" altLang="zh-CN" dirty="0"/>
              <a:t>104:101 4 </a:t>
            </a:r>
            <a:r>
              <a:rPr lang="zh-CN" altLang="en-US" dirty="0"/>
              <a:t/>
            </a:r>
            <a:br>
              <a:rPr lang="zh-CN" altLang="en-US" dirty="0"/>
            </a:br>
            <a:r>
              <a:rPr lang="en-US" altLang="zh-CN" dirty="0"/>
              <a:t>104:102 2 </a:t>
            </a:r>
            <a:endParaRPr lang="en-US" altLang="zh-CN" dirty="0" smtClean="0"/>
          </a:p>
        </p:txBody>
      </p:sp>
      <p:sp>
        <p:nvSpPr>
          <p:cNvPr id="4" name="内容占位符 3"/>
          <p:cNvSpPr>
            <a:spLocks noGrp="1"/>
          </p:cNvSpPr>
          <p:nvPr>
            <p:ph sz="half" idx="2"/>
          </p:nvPr>
        </p:nvSpPr>
        <p:spPr>
          <a:xfrm>
            <a:off x="3472774" y="2373549"/>
            <a:ext cx="7881026" cy="3803414"/>
          </a:xfrm>
        </p:spPr>
        <p:txBody>
          <a:bodyPr/>
          <a:lstStyle/>
          <a:p>
            <a:r>
              <a:rPr lang="en-US" altLang="zh-CN" dirty="0" smtClean="0"/>
              <a:t>        [101</a:t>
            </a:r>
            <a:r>
              <a:rPr lang="en-US" altLang="zh-CN" dirty="0"/>
              <a:t>] [102] [103] [104] [105] [106</a:t>
            </a:r>
            <a:r>
              <a:rPr lang="en-US" altLang="zh-CN" dirty="0" smtClean="0"/>
              <a:t>][</a:t>
            </a:r>
            <a:r>
              <a:rPr lang="en-US" altLang="zh-CN" dirty="0"/>
              <a:t>107] </a:t>
            </a:r>
            <a:r>
              <a:rPr lang="zh-CN" altLang="en-US" dirty="0"/>
              <a:t/>
            </a:r>
            <a:br>
              <a:rPr lang="zh-CN" altLang="en-US" dirty="0"/>
            </a:br>
            <a:r>
              <a:rPr lang="en-US" altLang="zh-CN" dirty="0"/>
              <a:t>[101] </a:t>
            </a:r>
            <a:r>
              <a:rPr lang="en-US" altLang="zh-CN" dirty="0" smtClean="0"/>
              <a:t>  5       3         4        4        2        2       1</a:t>
            </a:r>
            <a:r>
              <a:rPr lang="en-US" altLang="zh-CN" dirty="0"/>
              <a:t> </a:t>
            </a:r>
            <a:r>
              <a:rPr lang="zh-CN" altLang="en-US" dirty="0"/>
              <a:t/>
            </a:r>
            <a:br>
              <a:rPr lang="zh-CN" altLang="en-US" dirty="0"/>
            </a:br>
            <a:r>
              <a:rPr lang="en-US" altLang="zh-CN" dirty="0"/>
              <a:t>[102] </a:t>
            </a:r>
            <a:r>
              <a:rPr lang="en-US" altLang="zh-CN" dirty="0" smtClean="0"/>
              <a:t>  3       </a:t>
            </a:r>
            <a:r>
              <a:rPr lang="en-US" altLang="zh-CN" dirty="0"/>
              <a:t>3 </a:t>
            </a:r>
            <a:r>
              <a:rPr lang="en-US" altLang="zh-CN" dirty="0" smtClean="0"/>
              <a:t>        3        2        1        1       0</a:t>
            </a:r>
            <a:r>
              <a:rPr lang="en-US" altLang="zh-CN" dirty="0"/>
              <a:t> </a:t>
            </a:r>
            <a:r>
              <a:rPr lang="zh-CN" altLang="en-US" dirty="0"/>
              <a:t/>
            </a:r>
            <a:br>
              <a:rPr lang="zh-CN" altLang="en-US" dirty="0"/>
            </a:br>
            <a:r>
              <a:rPr lang="en-US" altLang="zh-CN" dirty="0"/>
              <a:t>[103] </a:t>
            </a:r>
            <a:r>
              <a:rPr lang="en-US" altLang="zh-CN" dirty="0" smtClean="0"/>
              <a:t>  4       3         4        3        1        2       0</a:t>
            </a:r>
            <a:r>
              <a:rPr lang="en-US" altLang="zh-CN" dirty="0"/>
              <a:t> </a:t>
            </a:r>
            <a:r>
              <a:rPr lang="zh-CN" altLang="en-US" dirty="0"/>
              <a:t/>
            </a:r>
            <a:br>
              <a:rPr lang="zh-CN" altLang="en-US" dirty="0"/>
            </a:br>
            <a:r>
              <a:rPr lang="en-US" altLang="zh-CN" dirty="0"/>
              <a:t>[104] </a:t>
            </a:r>
            <a:r>
              <a:rPr lang="en-US" altLang="zh-CN" dirty="0" smtClean="0"/>
              <a:t>  4       2         3        4        2        </a:t>
            </a:r>
            <a:r>
              <a:rPr lang="en-US" altLang="zh-CN" dirty="0"/>
              <a:t>2 </a:t>
            </a:r>
            <a:r>
              <a:rPr lang="en-US" altLang="zh-CN" dirty="0" smtClean="0"/>
              <a:t>      1</a:t>
            </a:r>
            <a:r>
              <a:rPr lang="en-US" altLang="zh-CN" dirty="0"/>
              <a:t> </a:t>
            </a:r>
            <a:r>
              <a:rPr lang="zh-CN" altLang="en-US" dirty="0"/>
              <a:t/>
            </a:r>
            <a:br>
              <a:rPr lang="zh-CN" altLang="en-US" dirty="0"/>
            </a:br>
            <a:r>
              <a:rPr lang="en-US" altLang="zh-CN" dirty="0"/>
              <a:t>[105</a:t>
            </a:r>
            <a:r>
              <a:rPr lang="en-US" altLang="zh-CN" dirty="0" smtClean="0"/>
              <a:t>]   </a:t>
            </a:r>
            <a:r>
              <a:rPr lang="en-US" altLang="zh-CN" dirty="0"/>
              <a:t>2 </a:t>
            </a:r>
            <a:r>
              <a:rPr lang="en-US" altLang="zh-CN" dirty="0" smtClean="0"/>
              <a:t>      1         1        2        2        1       1</a:t>
            </a:r>
            <a:r>
              <a:rPr lang="en-US" altLang="zh-CN" dirty="0"/>
              <a:t> </a:t>
            </a:r>
            <a:r>
              <a:rPr lang="zh-CN" altLang="en-US" dirty="0"/>
              <a:t/>
            </a:r>
            <a:br>
              <a:rPr lang="zh-CN" altLang="en-US" dirty="0"/>
            </a:br>
            <a:r>
              <a:rPr lang="en-US" altLang="zh-CN" dirty="0"/>
              <a:t>[106] </a:t>
            </a:r>
            <a:r>
              <a:rPr lang="en-US" altLang="zh-CN" dirty="0" smtClean="0"/>
              <a:t>  2       1         2        2        1        </a:t>
            </a:r>
            <a:r>
              <a:rPr lang="en-US" altLang="zh-CN" dirty="0"/>
              <a:t>2 </a:t>
            </a:r>
            <a:r>
              <a:rPr lang="en-US" altLang="zh-CN" dirty="0" smtClean="0"/>
              <a:t>      0</a:t>
            </a:r>
            <a:r>
              <a:rPr lang="en-US" altLang="zh-CN" dirty="0"/>
              <a:t> </a:t>
            </a:r>
            <a:r>
              <a:rPr lang="zh-CN" altLang="en-US" dirty="0"/>
              <a:t/>
            </a:r>
            <a:br>
              <a:rPr lang="zh-CN" altLang="en-US" dirty="0"/>
            </a:br>
            <a:r>
              <a:rPr lang="en-US" altLang="zh-CN" dirty="0"/>
              <a:t>[107] </a:t>
            </a:r>
            <a:r>
              <a:rPr lang="en-US" altLang="zh-CN" dirty="0" smtClean="0"/>
              <a:t>  1       0         0        1        1        </a:t>
            </a:r>
            <a:r>
              <a:rPr lang="en-US" altLang="zh-CN" dirty="0"/>
              <a:t>0 </a:t>
            </a:r>
            <a:r>
              <a:rPr lang="en-US" altLang="zh-CN" dirty="0" smtClean="0"/>
              <a:t>      1</a:t>
            </a:r>
            <a:r>
              <a:rPr lang="en-US" altLang="zh-CN" dirty="0"/>
              <a:t> </a:t>
            </a:r>
            <a:endParaRPr lang="zh-CN" altLang="en-US" dirty="0"/>
          </a:p>
        </p:txBody>
      </p:sp>
    </p:spTree>
    <p:extLst>
      <p:ext uri="{BB962C8B-B14F-4D97-AF65-F5344CB8AC3E}">
        <p14:creationId xmlns:p14="http://schemas.microsoft.com/office/powerpoint/2010/main" val="356307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基于物品的协同过滤</a:t>
            </a:r>
            <a:endParaRPr lang="zh-CN" altLang="en-US" dirty="0"/>
          </a:p>
        </p:txBody>
      </p:sp>
      <p:sp>
        <p:nvSpPr>
          <p:cNvPr id="4" name="内容占位符 3"/>
          <p:cNvSpPr>
            <a:spLocks noGrp="1"/>
          </p:cNvSpPr>
          <p:nvPr>
            <p:ph idx="1"/>
          </p:nvPr>
        </p:nvSpPr>
        <p:spPr/>
        <p:txBody>
          <a:bodyPr/>
          <a:lstStyle/>
          <a:p>
            <a:r>
              <a:rPr lang="en-US" altLang="zh-CN" dirty="0" smtClean="0"/>
              <a:t> </a:t>
            </a:r>
            <a:r>
              <a:rPr lang="zh-CN" altLang="en-US" dirty="0" smtClean="0"/>
              <a:t>同现矩阵建立过程解释：</a:t>
            </a:r>
            <a:endParaRPr lang="en-US" altLang="zh-CN" dirty="0" smtClean="0"/>
          </a:p>
          <a:p>
            <a:pPr lvl="1"/>
            <a:r>
              <a:rPr lang="zh-CN" altLang="en-US" dirty="0"/>
              <a:t>针对用户 </a:t>
            </a:r>
            <a:r>
              <a:rPr lang="en-US" altLang="zh-CN" dirty="0"/>
              <a:t>1 </a:t>
            </a:r>
            <a:r>
              <a:rPr lang="zh-CN" altLang="en-US" dirty="0" smtClean="0"/>
              <a:t>对物品</a:t>
            </a:r>
            <a:r>
              <a:rPr lang="en-US" altLang="zh-CN" dirty="0" smtClean="0"/>
              <a:t>101 </a:t>
            </a:r>
            <a:r>
              <a:rPr lang="en-US" altLang="zh-CN" dirty="0"/>
              <a:t>102 103 </a:t>
            </a:r>
            <a:r>
              <a:rPr lang="zh-CN" altLang="en-US" dirty="0"/>
              <a:t>进行了评分，那么会在上述的矩阵如下位置写 </a:t>
            </a:r>
            <a:r>
              <a:rPr lang="en-US" altLang="zh-CN" dirty="0"/>
              <a:t>1 </a:t>
            </a:r>
            <a:r>
              <a:rPr lang="zh-CN" altLang="en-US" dirty="0"/>
              <a:t>：（</a:t>
            </a:r>
            <a:r>
              <a:rPr lang="en-US" altLang="zh-CN" dirty="0"/>
              <a:t>101,101</a:t>
            </a:r>
            <a:r>
              <a:rPr lang="zh-CN" altLang="en-US" dirty="0"/>
              <a:t>）（</a:t>
            </a:r>
            <a:r>
              <a:rPr lang="en-US" altLang="zh-CN" dirty="0"/>
              <a:t>101,102</a:t>
            </a:r>
            <a:r>
              <a:rPr lang="zh-CN" altLang="en-US" dirty="0"/>
              <a:t>）（</a:t>
            </a:r>
            <a:r>
              <a:rPr lang="en-US" altLang="zh-CN" dirty="0"/>
              <a:t>101,103</a:t>
            </a:r>
            <a:r>
              <a:rPr lang="zh-CN" altLang="en-US" dirty="0"/>
              <a:t>）（</a:t>
            </a:r>
            <a:r>
              <a:rPr lang="en-US" altLang="zh-CN" dirty="0"/>
              <a:t>102,101</a:t>
            </a:r>
            <a:r>
              <a:rPr lang="zh-CN" altLang="en-US" dirty="0"/>
              <a:t>）（</a:t>
            </a:r>
            <a:r>
              <a:rPr lang="en-US" altLang="zh-CN" dirty="0"/>
              <a:t>102,102</a:t>
            </a:r>
            <a:r>
              <a:rPr lang="zh-CN" altLang="en-US" dirty="0"/>
              <a:t>）（</a:t>
            </a:r>
            <a:r>
              <a:rPr lang="en-US" altLang="zh-CN" dirty="0"/>
              <a:t>102,103</a:t>
            </a:r>
            <a:r>
              <a:rPr lang="zh-CN" altLang="en-US" dirty="0"/>
              <a:t>）（</a:t>
            </a:r>
            <a:r>
              <a:rPr lang="en-US" altLang="zh-CN" dirty="0"/>
              <a:t>103,101</a:t>
            </a:r>
            <a:r>
              <a:rPr lang="zh-CN" altLang="en-US" dirty="0"/>
              <a:t>）（</a:t>
            </a:r>
            <a:r>
              <a:rPr lang="en-US" altLang="zh-CN" dirty="0"/>
              <a:t>103,102</a:t>
            </a:r>
            <a:r>
              <a:rPr lang="zh-CN" altLang="en-US" dirty="0"/>
              <a:t>）（</a:t>
            </a:r>
            <a:r>
              <a:rPr lang="en-US" altLang="zh-CN" dirty="0"/>
              <a:t>103,103</a:t>
            </a:r>
            <a:r>
              <a:rPr lang="zh-CN" altLang="en-US" dirty="0"/>
              <a:t>）即对</a:t>
            </a:r>
            <a:r>
              <a:rPr lang="en-US" altLang="zh-CN" dirty="0"/>
              <a:t>101,102,103</a:t>
            </a:r>
            <a:r>
              <a:rPr lang="zh-CN" altLang="en-US" dirty="0"/>
              <a:t>进行组合产生</a:t>
            </a:r>
            <a:r>
              <a:rPr lang="en-US" altLang="zh-CN" dirty="0"/>
              <a:t>3*3</a:t>
            </a:r>
            <a:r>
              <a:rPr lang="zh-CN" altLang="en-US" dirty="0"/>
              <a:t>个位置点，在对应的位置写</a:t>
            </a:r>
            <a:r>
              <a:rPr lang="en-US" altLang="zh-CN" dirty="0"/>
              <a:t>1</a:t>
            </a:r>
            <a:r>
              <a:rPr lang="zh-CN" altLang="en-US" dirty="0"/>
              <a:t>就行。针对所有的用户进行上述操作，然后将所有的结果相加，最后就可以得到同现</a:t>
            </a:r>
            <a:r>
              <a:rPr lang="zh-CN" altLang="en-US" dirty="0" smtClean="0"/>
              <a:t>矩阵</a:t>
            </a:r>
            <a:endParaRPr lang="en-US" altLang="zh-CN" dirty="0" smtClean="0"/>
          </a:p>
          <a:p>
            <a:pPr lvl="1"/>
            <a:r>
              <a:rPr lang="zh-CN" altLang="en-US" dirty="0" smtClean="0"/>
              <a:t>具体操作：</a:t>
            </a:r>
            <a:r>
              <a:rPr lang="en-US" altLang="zh-CN" dirty="0" smtClean="0"/>
              <a:t>map</a:t>
            </a:r>
            <a:r>
              <a:rPr lang="zh-CN" altLang="en-US" dirty="0" smtClean="0"/>
              <a:t>输入为第一步的输出，即评分矩阵，</a:t>
            </a:r>
            <a:r>
              <a:rPr lang="en-US" altLang="zh-CN" dirty="0" smtClean="0"/>
              <a:t>key</a:t>
            </a:r>
            <a:r>
              <a:rPr lang="zh-CN" altLang="en-US" dirty="0" smtClean="0"/>
              <a:t>值为用户</a:t>
            </a:r>
            <a:r>
              <a:rPr lang="en-US" altLang="zh-CN" dirty="0" smtClean="0"/>
              <a:t>ID</a:t>
            </a:r>
            <a:r>
              <a:rPr lang="zh-CN" altLang="en-US" dirty="0" smtClean="0"/>
              <a:t>，</a:t>
            </a:r>
            <a:r>
              <a:rPr lang="en-US" altLang="zh-CN" dirty="0" smtClean="0"/>
              <a:t>value</a:t>
            </a:r>
            <a:r>
              <a:rPr lang="zh-CN" altLang="en-US" dirty="0" smtClean="0"/>
              <a:t>值为每个物品</a:t>
            </a:r>
            <a:r>
              <a:rPr lang="en-US" altLang="zh-CN" dirty="0" smtClean="0"/>
              <a:t>ID</a:t>
            </a:r>
            <a:r>
              <a:rPr lang="zh-CN" altLang="en-US" dirty="0" smtClean="0"/>
              <a:t>及对应评分。</a:t>
            </a:r>
            <a:r>
              <a:rPr lang="en-US" altLang="zh-CN" dirty="0" smtClean="0"/>
              <a:t>Map</a:t>
            </a:r>
            <a:r>
              <a:rPr lang="zh-CN" altLang="en-US" dirty="0" smtClean="0"/>
              <a:t>端输出的</a:t>
            </a:r>
            <a:r>
              <a:rPr lang="en-US" altLang="zh-CN" dirty="0" smtClean="0"/>
              <a:t>key</a:t>
            </a:r>
            <a:r>
              <a:rPr lang="zh-CN" altLang="en-US" dirty="0" smtClean="0"/>
              <a:t>值为物品</a:t>
            </a:r>
            <a:r>
              <a:rPr lang="en-US" altLang="zh-CN" dirty="0" smtClean="0"/>
              <a:t>ID</a:t>
            </a:r>
            <a:r>
              <a:rPr lang="zh-CN" altLang="en-US" dirty="0" smtClean="0"/>
              <a:t>组合，如</a:t>
            </a:r>
            <a:r>
              <a:rPr lang="en-US" altLang="zh-CN" dirty="0" smtClean="0"/>
              <a:t>101:101</a:t>
            </a:r>
            <a:r>
              <a:rPr lang="zh-CN" altLang="en-US" dirty="0" smtClean="0"/>
              <a:t>， </a:t>
            </a:r>
            <a:r>
              <a:rPr lang="en-US" altLang="zh-CN" dirty="0" smtClean="0"/>
              <a:t>value</a:t>
            </a:r>
            <a:r>
              <a:rPr lang="zh-CN" altLang="en-US" dirty="0" smtClean="0"/>
              <a:t>值为</a:t>
            </a:r>
            <a:r>
              <a:rPr lang="en-US" altLang="zh-CN" dirty="0" smtClean="0"/>
              <a:t>1</a:t>
            </a:r>
            <a:r>
              <a:rPr lang="zh-CN" altLang="en-US" dirty="0" smtClean="0"/>
              <a:t>。</a:t>
            </a:r>
            <a:endParaRPr lang="en-US" altLang="zh-CN" dirty="0" smtClean="0"/>
          </a:p>
          <a:p>
            <a:pPr lvl="1"/>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920" y="5150593"/>
            <a:ext cx="421957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8489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基于物品的协同过滤</a:t>
            </a:r>
            <a:endParaRPr lang="zh-CN" altLang="en-US" dirty="0"/>
          </a:p>
        </p:txBody>
      </p:sp>
      <p:sp>
        <p:nvSpPr>
          <p:cNvPr id="4" name="内容占位符 3"/>
          <p:cNvSpPr>
            <a:spLocks noGrp="1"/>
          </p:cNvSpPr>
          <p:nvPr>
            <p:ph idx="1"/>
          </p:nvPr>
        </p:nvSpPr>
        <p:spPr>
          <a:xfrm>
            <a:off x="838200" y="1313234"/>
            <a:ext cx="10515600" cy="4863729"/>
          </a:xfrm>
        </p:spPr>
        <p:txBody>
          <a:bodyPr/>
          <a:lstStyle/>
          <a:p>
            <a:r>
              <a:rPr lang="en-US" altLang="zh-CN" dirty="0" smtClean="0"/>
              <a:t> </a:t>
            </a:r>
            <a:r>
              <a:rPr lang="zh-CN" altLang="en-US" dirty="0" smtClean="0"/>
              <a:t>同现矩阵建立过程解释：</a:t>
            </a:r>
            <a:endParaRPr lang="en-US" altLang="zh-CN" dirty="0" smtClean="0"/>
          </a:p>
          <a:p>
            <a:pPr lvl="1"/>
            <a:r>
              <a:rPr lang="zh-CN" altLang="en-US" dirty="0" smtClean="0"/>
              <a:t>具体操作：</a:t>
            </a:r>
            <a:r>
              <a:rPr lang="en-US" altLang="zh-CN" dirty="0" smtClean="0"/>
              <a:t>Reducer</a:t>
            </a:r>
            <a:r>
              <a:rPr lang="zh-CN" altLang="en-US" dirty="0" smtClean="0"/>
              <a:t>输入的</a:t>
            </a:r>
            <a:r>
              <a:rPr lang="en-US" altLang="zh-CN" dirty="0" smtClean="0"/>
              <a:t>key</a:t>
            </a:r>
            <a:r>
              <a:rPr lang="zh-CN" altLang="en-US" dirty="0" smtClean="0"/>
              <a:t>值为物品</a:t>
            </a:r>
            <a:r>
              <a:rPr lang="en-US" altLang="zh-CN" dirty="0" smtClean="0"/>
              <a:t>ID</a:t>
            </a:r>
            <a:r>
              <a:rPr lang="zh-CN" altLang="en-US" dirty="0" smtClean="0"/>
              <a:t>组合，如</a:t>
            </a:r>
            <a:r>
              <a:rPr lang="en-US" altLang="zh-CN" dirty="0" smtClean="0"/>
              <a:t>101:101</a:t>
            </a:r>
            <a:r>
              <a:rPr lang="zh-CN" altLang="en-US" dirty="0" smtClean="0"/>
              <a:t>， </a:t>
            </a:r>
            <a:r>
              <a:rPr lang="en-US" altLang="zh-CN" dirty="0" smtClean="0"/>
              <a:t>value</a:t>
            </a:r>
            <a:r>
              <a:rPr lang="zh-CN" altLang="en-US" dirty="0" smtClean="0"/>
              <a:t>值为</a:t>
            </a:r>
            <a:r>
              <a:rPr lang="en-US" altLang="zh-CN" dirty="0" smtClean="0"/>
              <a:t>1;</a:t>
            </a:r>
          </a:p>
          <a:p>
            <a:pPr lvl="1"/>
            <a:r>
              <a:rPr lang="zh-CN" altLang="en-US" dirty="0" smtClean="0"/>
              <a:t>在</a:t>
            </a:r>
            <a:r>
              <a:rPr lang="en-US" altLang="zh-CN" dirty="0" smtClean="0"/>
              <a:t>Reducer</a:t>
            </a:r>
            <a:r>
              <a:rPr lang="zh-CN" altLang="en-US" dirty="0" smtClean="0"/>
              <a:t>端需将接收到的</a:t>
            </a:r>
            <a:r>
              <a:rPr lang="en-US" altLang="zh-CN" dirty="0" smtClean="0"/>
              <a:t>key</a:t>
            </a:r>
            <a:r>
              <a:rPr lang="zh-CN" altLang="en-US" dirty="0" smtClean="0"/>
              <a:t>值直接输出，</a:t>
            </a:r>
            <a:r>
              <a:rPr lang="en-US" altLang="zh-CN" dirty="0" smtClean="0"/>
              <a:t>value</a:t>
            </a:r>
            <a:r>
              <a:rPr lang="zh-CN" altLang="en-US" dirty="0" smtClean="0"/>
              <a:t>值相加。</a:t>
            </a:r>
            <a:endParaRPr lang="en-US" altLang="zh-CN" dirty="0" smtClean="0"/>
          </a:p>
          <a:p>
            <a:pPr lvl="1"/>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85" y="3282882"/>
            <a:ext cx="421957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内容占位符 3"/>
          <p:cNvSpPr txBox="1">
            <a:spLocks/>
          </p:cNvSpPr>
          <p:nvPr/>
        </p:nvSpPr>
        <p:spPr>
          <a:xfrm>
            <a:off x="4698460" y="2587557"/>
            <a:ext cx="7587574" cy="3589406"/>
          </a:xfrm>
          <a:prstGeom prst="rect">
            <a:avLst/>
          </a:prstGeom>
        </p:spPr>
        <p:txBody>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US" altLang="zh-CN" dirty="0" smtClean="0"/>
              <a:t>        [101] [102] [103] [104] [105] [106][107] </a:t>
            </a:r>
            <a:r>
              <a:rPr lang="zh-CN" altLang="en-US" dirty="0" smtClean="0"/>
              <a:t/>
            </a:r>
            <a:br>
              <a:rPr lang="zh-CN" altLang="en-US" dirty="0" smtClean="0"/>
            </a:br>
            <a:r>
              <a:rPr lang="en-US" altLang="zh-CN" dirty="0" smtClean="0"/>
              <a:t>[101]   5       3         4        4        2        2       1 </a:t>
            </a:r>
            <a:r>
              <a:rPr lang="zh-CN" altLang="en-US" dirty="0" smtClean="0"/>
              <a:t/>
            </a:r>
            <a:br>
              <a:rPr lang="zh-CN" altLang="en-US" dirty="0" smtClean="0"/>
            </a:br>
            <a:r>
              <a:rPr lang="en-US" altLang="zh-CN" dirty="0" smtClean="0"/>
              <a:t>[102]   3       3         3        2        1        1       0 </a:t>
            </a:r>
            <a:r>
              <a:rPr lang="zh-CN" altLang="en-US" dirty="0" smtClean="0"/>
              <a:t/>
            </a:r>
            <a:br>
              <a:rPr lang="zh-CN" altLang="en-US" dirty="0" smtClean="0"/>
            </a:br>
            <a:r>
              <a:rPr lang="en-US" altLang="zh-CN" dirty="0" smtClean="0"/>
              <a:t>[103]   4       3         4        3        1        2       0 </a:t>
            </a:r>
            <a:r>
              <a:rPr lang="zh-CN" altLang="en-US" dirty="0" smtClean="0"/>
              <a:t/>
            </a:r>
            <a:br>
              <a:rPr lang="zh-CN" altLang="en-US" dirty="0" smtClean="0"/>
            </a:br>
            <a:r>
              <a:rPr lang="en-US" altLang="zh-CN" dirty="0" smtClean="0"/>
              <a:t>[104]   4       2         3        4        2        2       1 </a:t>
            </a:r>
            <a:r>
              <a:rPr lang="zh-CN" altLang="en-US" dirty="0" smtClean="0"/>
              <a:t/>
            </a:r>
            <a:br>
              <a:rPr lang="zh-CN" altLang="en-US" dirty="0" smtClean="0"/>
            </a:br>
            <a:r>
              <a:rPr lang="en-US" altLang="zh-CN" dirty="0" smtClean="0"/>
              <a:t>[105]   2       1         1        2        2        1       1 </a:t>
            </a:r>
            <a:r>
              <a:rPr lang="zh-CN" altLang="en-US" dirty="0" smtClean="0"/>
              <a:t/>
            </a:r>
            <a:br>
              <a:rPr lang="zh-CN" altLang="en-US" dirty="0" smtClean="0"/>
            </a:br>
            <a:r>
              <a:rPr lang="en-US" altLang="zh-CN" dirty="0" smtClean="0"/>
              <a:t>[106]   2       1         2        2        1        2       0 </a:t>
            </a:r>
            <a:r>
              <a:rPr lang="zh-CN" altLang="en-US" dirty="0" smtClean="0"/>
              <a:t/>
            </a:r>
            <a:br>
              <a:rPr lang="zh-CN" altLang="en-US" dirty="0" smtClean="0"/>
            </a:br>
            <a:r>
              <a:rPr lang="en-US" altLang="zh-CN" dirty="0" smtClean="0"/>
              <a:t>[107]   1       0         0        1        1        0       1 </a:t>
            </a:r>
            <a:endParaRPr lang="zh-CN" altLang="en-US" dirty="0"/>
          </a:p>
        </p:txBody>
      </p:sp>
    </p:spTree>
    <p:extLst>
      <p:ext uri="{BB962C8B-B14F-4D97-AF65-F5344CB8AC3E}">
        <p14:creationId xmlns:p14="http://schemas.microsoft.com/office/powerpoint/2010/main" val="2880169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基于用户的协同过滤算法</a:t>
            </a:r>
            <a:br>
              <a:rPr lang="zh-CN" altLang="en-US"/>
            </a:br>
            <a:r>
              <a:rPr lang="zh-CN" altLang="en-US"/>
              <a:t>(user-based collaboratIve filtering)</a:t>
            </a:r>
          </a:p>
        </p:txBody>
      </p:sp>
      <p:sp>
        <p:nvSpPr>
          <p:cNvPr id="3" name="内容占位符 2"/>
          <p:cNvSpPr>
            <a:spLocks noGrp="1"/>
          </p:cNvSpPr>
          <p:nvPr>
            <p:ph idx="1"/>
          </p:nvPr>
        </p:nvSpPr>
        <p:spPr/>
        <p:txBody>
          <a:bodyPr/>
          <a:lstStyle/>
          <a:p>
            <a:r>
              <a:rPr lang="zh-CN" altLang="en-US" dirty="0" smtClean="0"/>
              <a:t>基于用户的协同过滤（</a:t>
            </a:r>
            <a:r>
              <a:rPr lang="en-US" altLang="zh-CN" dirty="0" err="1" smtClean="0"/>
              <a:t>UserCF</a:t>
            </a:r>
            <a:r>
              <a:rPr lang="zh-CN" altLang="en-US" dirty="0" smtClean="0"/>
              <a:t>）</a:t>
            </a:r>
            <a:endParaRPr lang="en-US" altLang="zh-CN" dirty="0" smtClean="0"/>
          </a:p>
          <a:p>
            <a:pPr lvl="1"/>
            <a:r>
              <a:rPr lang="zh-CN" altLang="en-US" dirty="0"/>
              <a:t>对于一个用户</a:t>
            </a:r>
            <a:r>
              <a:rPr lang="en-US" altLang="zh-CN" dirty="0"/>
              <a:t>x</a:t>
            </a:r>
            <a:r>
              <a:rPr lang="zh-CN" altLang="en-US" dirty="0"/>
              <a:t>，首先找到与其相似的一个用户集，这个相似是通过它们的评分</a:t>
            </a:r>
            <a:r>
              <a:rPr lang="en-US" altLang="zh-CN" dirty="0"/>
              <a:t>rating</a:t>
            </a:r>
            <a:r>
              <a:rPr lang="zh-CN" altLang="en-US" dirty="0"/>
              <a:t>来判定的，</a:t>
            </a:r>
            <a:r>
              <a:rPr lang="en-US" altLang="zh-CN" dirty="0"/>
              <a:t>likes</a:t>
            </a:r>
            <a:r>
              <a:rPr lang="zh-CN" altLang="en-US" dirty="0"/>
              <a:t>和</a:t>
            </a:r>
            <a:r>
              <a:rPr lang="en-US" altLang="zh-CN" dirty="0"/>
              <a:t>dislikes</a:t>
            </a:r>
            <a:r>
              <a:rPr lang="zh-CN" altLang="en-US" dirty="0"/>
              <a:t>越相似，他们就越相似。然后推荐这些相似用户集喜欢的</a:t>
            </a:r>
            <a:r>
              <a:rPr lang="en-US" altLang="zh-CN" dirty="0"/>
              <a:t>items</a:t>
            </a:r>
            <a:r>
              <a:rPr lang="zh-CN" altLang="en-US" dirty="0"/>
              <a:t>并且预测</a:t>
            </a:r>
            <a:r>
              <a:rPr lang="en-US" altLang="zh-CN" dirty="0"/>
              <a:t>x</a:t>
            </a:r>
            <a:r>
              <a:rPr lang="zh-CN" altLang="en-US" dirty="0"/>
              <a:t>评分最高的</a:t>
            </a:r>
            <a:r>
              <a:rPr lang="en-US" altLang="zh-CN" dirty="0"/>
              <a:t>items</a:t>
            </a:r>
            <a:r>
              <a:rPr lang="zh-CN" altLang="en-US" dirty="0"/>
              <a:t>给用户</a:t>
            </a:r>
            <a:r>
              <a:rPr lang="en-US" altLang="zh-CN" dirty="0"/>
              <a:t>x</a:t>
            </a:r>
            <a:r>
              <a:rPr lang="zh-CN" altLang="en-US" dirty="0" smtClean="0"/>
              <a:t>。</a:t>
            </a:r>
            <a:endParaRPr lang="en-US" altLang="zh-CN" dirty="0" smtClean="0"/>
          </a:p>
          <a:p>
            <a:pPr lvl="1"/>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基于物品的协同过滤</a:t>
            </a:r>
            <a:endParaRPr lang="zh-CN" altLang="en-US" dirty="0"/>
          </a:p>
        </p:txBody>
      </p:sp>
      <p:sp>
        <p:nvSpPr>
          <p:cNvPr id="4" name="内容占位符 3"/>
          <p:cNvSpPr>
            <a:spLocks noGrp="1"/>
          </p:cNvSpPr>
          <p:nvPr>
            <p:ph idx="1"/>
          </p:nvPr>
        </p:nvSpPr>
        <p:spPr/>
        <p:txBody>
          <a:bodyPr/>
          <a:lstStyle/>
          <a:p>
            <a:r>
              <a:rPr lang="en-US" altLang="zh-CN" dirty="0" smtClean="0"/>
              <a:t> </a:t>
            </a:r>
            <a:r>
              <a:rPr lang="zh-CN" altLang="en-US" dirty="0" smtClean="0"/>
              <a:t>第三步：同现矩阵*评分矩阵</a:t>
            </a:r>
            <a:endParaRPr lang="en-US" altLang="zh-CN" dirty="0" smtClean="0"/>
          </a:p>
          <a:p>
            <a:pPr lvl="1"/>
            <a:r>
              <a:rPr lang="zh-CN" altLang="en-US" dirty="0"/>
              <a:t>用</a:t>
            </a:r>
            <a:r>
              <a:rPr lang="zh-CN" altLang="en-US" dirty="0" smtClean="0"/>
              <a:t>一</a:t>
            </a:r>
            <a:r>
              <a:rPr lang="zh-CN" altLang="en-US" dirty="0"/>
              <a:t>个  用户</a:t>
            </a:r>
            <a:r>
              <a:rPr lang="en-US" altLang="zh-CN" dirty="0"/>
              <a:t>3  </a:t>
            </a:r>
            <a:r>
              <a:rPr lang="zh-CN" altLang="en-US" dirty="0"/>
              <a:t>对  物品</a:t>
            </a:r>
            <a:r>
              <a:rPr lang="en-US" altLang="zh-CN" dirty="0"/>
              <a:t>102   </a:t>
            </a:r>
            <a:r>
              <a:rPr lang="zh-CN" altLang="en-US" dirty="0"/>
              <a:t>是否感兴趣的</a:t>
            </a:r>
            <a:r>
              <a:rPr lang="zh-CN" altLang="en-US" dirty="0" smtClean="0"/>
              <a:t>例子来说明</a:t>
            </a:r>
            <a:r>
              <a:rPr lang="en-US" altLang="zh-CN" dirty="0" smtClean="0"/>
              <a:t>:</a:t>
            </a:r>
          </a:p>
          <a:p>
            <a:pPr lvl="1"/>
            <a:r>
              <a:rPr lang="zh-CN" altLang="en-US" dirty="0"/>
              <a:t>用户</a:t>
            </a:r>
            <a:r>
              <a:rPr lang="en-US" altLang="zh-CN" dirty="0"/>
              <a:t>3</a:t>
            </a:r>
            <a:r>
              <a:rPr lang="zh-CN" altLang="en-US" dirty="0"/>
              <a:t>对所有物品的评分， 有评分说明用户</a:t>
            </a:r>
            <a:r>
              <a:rPr lang="en-US" altLang="zh-CN" dirty="0"/>
              <a:t>3</a:t>
            </a:r>
            <a:r>
              <a:rPr lang="zh-CN" altLang="en-US" dirty="0"/>
              <a:t>喜欢这东西 </a:t>
            </a:r>
          </a:p>
        </p:txBody>
      </p:sp>
      <p:pic>
        <p:nvPicPr>
          <p:cNvPr id="4098" name="Picture 2" descr="https://img-blog.csdn.net/201602281646437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728" y="3161152"/>
            <a:ext cx="275272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5527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基于物品的协同过滤</a:t>
            </a:r>
            <a:endParaRPr lang="zh-CN" altLang="en-US" dirty="0"/>
          </a:p>
        </p:txBody>
      </p:sp>
      <p:sp>
        <p:nvSpPr>
          <p:cNvPr id="4" name="内容占位符 3"/>
          <p:cNvSpPr>
            <a:spLocks noGrp="1"/>
          </p:cNvSpPr>
          <p:nvPr>
            <p:ph idx="1"/>
          </p:nvPr>
        </p:nvSpPr>
        <p:spPr>
          <a:xfrm>
            <a:off x="838200" y="1332689"/>
            <a:ext cx="10515600" cy="4844274"/>
          </a:xfrm>
        </p:spPr>
        <p:txBody>
          <a:bodyPr/>
          <a:lstStyle/>
          <a:p>
            <a:r>
              <a:rPr lang="en-US" altLang="zh-CN" dirty="0" smtClean="0"/>
              <a:t> </a:t>
            </a:r>
            <a:r>
              <a:rPr lang="zh-CN" altLang="en-US" dirty="0" smtClean="0"/>
              <a:t>第三步：同现矩阵*评分矩阵</a:t>
            </a:r>
            <a:endParaRPr lang="en-US" altLang="zh-CN" dirty="0" smtClean="0"/>
          </a:p>
          <a:p>
            <a:pPr lvl="1" latinLnBrk="1"/>
            <a:r>
              <a:rPr lang="zh-CN" altLang="en-US" dirty="0"/>
              <a:t>同现矩阵其实就是物品与物品之间的关联度， 这个关联度由所有用户对所有物品的评分</a:t>
            </a:r>
            <a:r>
              <a:rPr lang="zh-CN" altLang="en-US" dirty="0" smtClean="0"/>
              <a:t>决定；</a:t>
            </a:r>
            <a:endParaRPr lang="zh-CN" altLang="en-US" dirty="0"/>
          </a:p>
          <a:p>
            <a:pPr lvl="1" latinLnBrk="1"/>
            <a:r>
              <a:rPr lang="zh-CN" altLang="en-US" dirty="0"/>
              <a:t>同现的意思就是同时出现的意思，</a:t>
            </a:r>
            <a:r>
              <a:rPr lang="zh-CN" altLang="en-US" dirty="0" smtClean="0"/>
              <a:t>就是说喜欢 </a:t>
            </a:r>
            <a:r>
              <a:rPr lang="en-US" altLang="zh-CN" dirty="0"/>
              <a:t>101 </a:t>
            </a:r>
            <a:r>
              <a:rPr lang="zh-CN" altLang="en-US" dirty="0"/>
              <a:t>的时候同时喜欢 </a:t>
            </a:r>
            <a:r>
              <a:rPr lang="en-US" altLang="zh-CN" dirty="0"/>
              <a:t>102 </a:t>
            </a:r>
            <a:r>
              <a:rPr lang="zh-CN" altLang="en-US" dirty="0"/>
              <a:t>；</a:t>
            </a:r>
          </a:p>
          <a:p>
            <a:pPr lvl="1" latinLnBrk="1"/>
            <a:r>
              <a:rPr lang="zh-CN" altLang="en-US" dirty="0"/>
              <a:t>比如第一条， 说明同时有</a:t>
            </a:r>
            <a:r>
              <a:rPr lang="en-US" altLang="zh-CN" dirty="0"/>
              <a:t>3</a:t>
            </a:r>
            <a:r>
              <a:rPr lang="zh-CN" altLang="en-US" dirty="0"/>
              <a:t>个用户喜欢 </a:t>
            </a:r>
            <a:r>
              <a:rPr lang="en-US" altLang="zh-CN" dirty="0"/>
              <a:t>101 </a:t>
            </a:r>
            <a:r>
              <a:rPr lang="zh-CN" altLang="en-US" dirty="0"/>
              <a:t>与 </a:t>
            </a:r>
            <a:r>
              <a:rPr lang="en-US" altLang="zh-CN" dirty="0"/>
              <a:t>102</a:t>
            </a:r>
            <a:r>
              <a:rPr lang="zh-CN" altLang="en-US" dirty="0"/>
              <a:t>。意思就是说，在</a:t>
            </a:r>
            <a:r>
              <a:rPr lang="en-US" altLang="zh-CN" dirty="0"/>
              <a:t>3</a:t>
            </a:r>
            <a:r>
              <a:rPr lang="zh-CN" altLang="en-US" dirty="0"/>
              <a:t>个用户的各自喜好列表中 </a:t>
            </a:r>
            <a:r>
              <a:rPr lang="en-US" altLang="zh-CN" dirty="0"/>
              <a:t>101 </a:t>
            </a:r>
            <a:r>
              <a:rPr lang="zh-CN" altLang="en-US" dirty="0"/>
              <a:t>和 </a:t>
            </a:r>
            <a:r>
              <a:rPr lang="en-US" altLang="zh-CN" dirty="0"/>
              <a:t>102 </a:t>
            </a:r>
            <a:r>
              <a:rPr lang="zh-CN" altLang="en-US" dirty="0"/>
              <a:t>同时出现了。 </a:t>
            </a:r>
          </a:p>
          <a:p>
            <a:pPr lvl="1"/>
            <a:endParaRPr lang="en-US" altLang="zh-CN" dirty="0" smtClean="0"/>
          </a:p>
        </p:txBody>
      </p:sp>
      <p:pic>
        <p:nvPicPr>
          <p:cNvPr id="4100" name="Picture 4" descr="https://img-blog.csdn.net/201602281649581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9130" y="3617270"/>
            <a:ext cx="4857750" cy="313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2869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基于物品的协同过滤</a:t>
            </a:r>
            <a:endParaRPr lang="zh-CN" altLang="en-US" dirty="0"/>
          </a:p>
        </p:txBody>
      </p:sp>
      <p:sp>
        <p:nvSpPr>
          <p:cNvPr id="4" name="内容占位符 3"/>
          <p:cNvSpPr>
            <a:spLocks noGrp="1"/>
          </p:cNvSpPr>
          <p:nvPr>
            <p:ph idx="1"/>
          </p:nvPr>
        </p:nvSpPr>
        <p:spPr/>
        <p:txBody>
          <a:bodyPr/>
          <a:lstStyle/>
          <a:p>
            <a:r>
              <a:rPr lang="en-US" altLang="zh-CN" dirty="0" smtClean="0"/>
              <a:t> </a:t>
            </a:r>
            <a:r>
              <a:rPr lang="zh-CN" altLang="en-US" dirty="0" smtClean="0"/>
              <a:t>第三步：同现矩阵*评分矩阵</a:t>
            </a:r>
            <a:endParaRPr lang="en-US" altLang="zh-CN" dirty="0" smtClean="0"/>
          </a:p>
          <a:p>
            <a:pPr lvl="1"/>
            <a:r>
              <a:rPr lang="zh-CN" altLang="en-US" dirty="0" smtClean="0"/>
              <a:t>计算推荐得分， 其意义是： 比如第</a:t>
            </a:r>
            <a:r>
              <a:rPr lang="en-US" altLang="zh-CN" dirty="0" smtClean="0"/>
              <a:t>5</a:t>
            </a:r>
            <a:r>
              <a:rPr lang="zh-CN" altLang="en-US" dirty="0" smtClean="0"/>
              <a:t>行， 用户</a:t>
            </a:r>
            <a:r>
              <a:rPr lang="en-US" altLang="zh-CN" dirty="0" smtClean="0"/>
              <a:t>3</a:t>
            </a:r>
            <a:r>
              <a:rPr lang="zh-CN" altLang="en-US" dirty="0" smtClean="0"/>
              <a:t>很喜欢物品</a:t>
            </a:r>
            <a:r>
              <a:rPr lang="en-US" altLang="zh-CN" dirty="0" smtClean="0"/>
              <a:t>105</a:t>
            </a:r>
            <a:r>
              <a:rPr lang="zh-CN" altLang="en-US" dirty="0" smtClean="0"/>
              <a:t>（给了得了</a:t>
            </a:r>
            <a:r>
              <a:rPr lang="en-US" altLang="zh-CN" dirty="0" smtClean="0"/>
              <a:t>4.5</a:t>
            </a:r>
            <a:r>
              <a:rPr lang="zh-CN" altLang="en-US" dirty="0" smtClean="0"/>
              <a:t>）， 同时由同现矩阵知道物品</a:t>
            </a:r>
            <a:r>
              <a:rPr lang="en-US" altLang="zh-CN" dirty="0" smtClean="0"/>
              <a:t>105</a:t>
            </a:r>
            <a:r>
              <a:rPr lang="zh-CN" altLang="en-US" dirty="0"/>
              <a:t>与</a:t>
            </a:r>
            <a:r>
              <a:rPr lang="zh-CN" altLang="en-US" dirty="0" smtClean="0"/>
              <a:t>物品</a:t>
            </a:r>
            <a:r>
              <a:rPr lang="en-US" altLang="zh-CN" dirty="0" smtClean="0"/>
              <a:t>102</a:t>
            </a:r>
            <a:r>
              <a:rPr lang="zh-CN" altLang="en-US" dirty="0" smtClean="0"/>
              <a:t>的关联</a:t>
            </a:r>
            <a:r>
              <a:rPr lang="zh-CN" altLang="en-US" dirty="0"/>
              <a:t>程</a:t>
            </a:r>
            <a:r>
              <a:rPr lang="zh-CN" altLang="en-US" dirty="0" smtClean="0"/>
              <a:t>度（得分</a:t>
            </a:r>
            <a:r>
              <a:rPr lang="en-US" altLang="zh-CN" dirty="0" smtClean="0"/>
              <a:t>2</a:t>
            </a:r>
            <a:r>
              <a:rPr lang="zh-CN" altLang="en-US" dirty="0" smtClean="0"/>
              <a:t>）， 两者相乘表示用户</a:t>
            </a:r>
            <a:r>
              <a:rPr lang="en-US" altLang="zh-CN" dirty="0" smtClean="0"/>
              <a:t>3</a:t>
            </a:r>
            <a:r>
              <a:rPr lang="zh-CN" altLang="en-US" dirty="0" smtClean="0"/>
              <a:t>因为喜欢物品</a:t>
            </a:r>
            <a:r>
              <a:rPr lang="en-US" altLang="zh-CN" dirty="0" smtClean="0"/>
              <a:t>105 </a:t>
            </a:r>
            <a:r>
              <a:rPr lang="zh-CN" altLang="en-US" dirty="0" smtClean="0"/>
              <a:t>推算出同时也喜欢物品</a:t>
            </a:r>
            <a:r>
              <a:rPr lang="en-US" altLang="zh-CN" dirty="0" smtClean="0"/>
              <a:t>102</a:t>
            </a:r>
            <a:r>
              <a:rPr lang="zh-CN" altLang="en-US" dirty="0" smtClean="0"/>
              <a:t>的得分。 用户</a:t>
            </a:r>
            <a:r>
              <a:rPr lang="en-US" altLang="zh-CN" dirty="0" smtClean="0"/>
              <a:t>3</a:t>
            </a:r>
            <a:r>
              <a:rPr lang="zh-CN" altLang="en-US" dirty="0" smtClean="0"/>
              <a:t>对物品</a:t>
            </a:r>
            <a:r>
              <a:rPr lang="en-US" altLang="zh-CN" dirty="0" smtClean="0"/>
              <a:t>102</a:t>
            </a:r>
            <a:r>
              <a:rPr lang="zh-CN" altLang="en-US" dirty="0" smtClean="0"/>
              <a:t>兴趣总得分</a:t>
            </a:r>
            <a:r>
              <a:rPr lang="en-US" altLang="zh-CN" dirty="0" smtClean="0"/>
              <a:t>28</a:t>
            </a:r>
          </a:p>
        </p:txBody>
      </p:sp>
      <p:pic>
        <p:nvPicPr>
          <p:cNvPr id="8194" name="Picture 2" descr="https://img-blog.csdn.net/201602281653156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787" y="3651453"/>
            <a:ext cx="8620125" cy="277177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img-blog.csdn.net/201602281653478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9471" y="3518203"/>
            <a:ext cx="2295525" cy="733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1020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基于物品的协同过滤</a:t>
            </a:r>
            <a:endParaRPr lang="zh-CN" altLang="en-US" dirty="0"/>
          </a:p>
        </p:txBody>
      </p:sp>
      <p:sp>
        <p:nvSpPr>
          <p:cNvPr id="4" name="内容占位符 3"/>
          <p:cNvSpPr>
            <a:spLocks noGrp="1"/>
          </p:cNvSpPr>
          <p:nvPr>
            <p:ph idx="1"/>
          </p:nvPr>
        </p:nvSpPr>
        <p:spPr/>
        <p:txBody>
          <a:bodyPr>
            <a:normAutofit lnSpcReduction="10000"/>
          </a:bodyPr>
          <a:lstStyle/>
          <a:p>
            <a:r>
              <a:rPr lang="zh-CN" altLang="en-US" dirty="0"/>
              <a:t>以用户</a:t>
            </a:r>
            <a:r>
              <a:rPr lang="en-US" altLang="zh-CN" dirty="0"/>
              <a:t>1</a:t>
            </a:r>
            <a:r>
              <a:rPr lang="zh-CN" altLang="en-US" dirty="0"/>
              <a:t>为了说明， </a:t>
            </a:r>
            <a:br>
              <a:rPr lang="zh-CN" altLang="en-US" dirty="0"/>
            </a:br>
            <a:r>
              <a:rPr lang="en-US" altLang="zh-CN" dirty="0"/>
              <a:t>1 107,5.0 </a:t>
            </a:r>
            <a:r>
              <a:rPr lang="zh-CN" altLang="en-US" dirty="0"/>
              <a:t/>
            </a:r>
            <a:br>
              <a:rPr lang="zh-CN" altLang="en-US" dirty="0"/>
            </a:br>
            <a:r>
              <a:rPr lang="en-US" altLang="zh-CN" dirty="0"/>
              <a:t>1 106,18.0 </a:t>
            </a:r>
            <a:r>
              <a:rPr lang="zh-CN" altLang="en-US" dirty="0"/>
              <a:t/>
            </a:r>
            <a:br>
              <a:rPr lang="zh-CN" altLang="en-US" dirty="0"/>
            </a:br>
            <a:r>
              <a:rPr lang="en-US" altLang="zh-CN" dirty="0"/>
              <a:t>1 105,15.5 </a:t>
            </a:r>
            <a:r>
              <a:rPr lang="zh-CN" altLang="en-US" dirty="0"/>
              <a:t/>
            </a:r>
            <a:br>
              <a:rPr lang="zh-CN" altLang="en-US" dirty="0"/>
            </a:br>
            <a:r>
              <a:rPr lang="en-US" altLang="zh-CN" dirty="0"/>
              <a:t>1 104,33.5 </a:t>
            </a:r>
            <a:r>
              <a:rPr lang="zh-CN" altLang="en-US" dirty="0"/>
              <a:t/>
            </a:r>
            <a:br>
              <a:rPr lang="zh-CN" altLang="en-US" dirty="0"/>
            </a:br>
            <a:r>
              <a:rPr lang="en-US" altLang="zh-CN" dirty="0"/>
              <a:t>1 103,39.0 </a:t>
            </a:r>
            <a:r>
              <a:rPr lang="zh-CN" altLang="en-US" dirty="0"/>
              <a:t/>
            </a:r>
            <a:br>
              <a:rPr lang="zh-CN" altLang="en-US" dirty="0"/>
            </a:br>
            <a:r>
              <a:rPr lang="en-US" altLang="zh-CN" dirty="0"/>
              <a:t>1 102,31.5 </a:t>
            </a:r>
            <a:r>
              <a:rPr lang="zh-CN" altLang="en-US" dirty="0"/>
              <a:t/>
            </a:r>
            <a:br>
              <a:rPr lang="zh-CN" altLang="en-US" dirty="0"/>
            </a:br>
            <a:r>
              <a:rPr lang="en-US" altLang="zh-CN" dirty="0"/>
              <a:t>1 101,44.0 </a:t>
            </a:r>
            <a:endParaRPr lang="en-US" altLang="zh-CN" dirty="0" smtClean="0"/>
          </a:p>
          <a:p>
            <a:r>
              <a:rPr lang="zh-CN" altLang="en-US" dirty="0"/>
              <a:t>通过计算，得到用户</a:t>
            </a:r>
            <a:r>
              <a:rPr lang="en-US" altLang="zh-CN" dirty="0"/>
              <a:t>1</a:t>
            </a:r>
            <a:r>
              <a:rPr lang="zh-CN" altLang="en-US" dirty="0"/>
              <a:t>多这七中商品的预测评分，其中</a:t>
            </a:r>
            <a:r>
              <a:rPr lang="en-US" altLang="zh-CN" dirty="0"/>
              <a:t>101,102,103</a:t>
            </a:r>
            <a:r>
              <a:rPr lang="zh-CN" altLang="en-US" dirty="0"/>
              <a:t>用户评价过，</a:t>
            </a:r>
            <a:r>
              <a:rPr lang="en-US" altLang="zh-CN" dirty="0"/>
              <a:t>104,105,106,107</a:t>
            </a:r>
            <a:r>
              <a:rPr lang="zh-CN" altLang="en-US" dirty="0"/>
              <a:t>还没有评价过，通过得分，我们发现这四个商品中评分最高的是</a:t>
            </a:r>
            <a:r>
              <a:rPr lang="en-US" altLang="zh-CN" dirty="0"/>
              <a:t>104,</a:t>
            </a:r>
            <a:r>
              <a:rPr lang="zh-CN" altLang="en-US" dirty="0"/>
              <a:t>其次是</a:t>
            </a:r>
            <a:r>
              <a:rPr lang="en-US" altLang="zh-CN" dirty="0"/>
              <a:t>106…,</a:t>
            </a:r>
            <a:r>
              <a:rPr lang="zh-CN" altLang="en-US" dirty="0"/>
              <a:t>可以把</a:t>
            </a:r>
            <a:r>
              <a:rPr lang="en-US" altLang="zh-CN" dirty="0"/>
              <a:t>104</a:t>
            </a:r>
            <a:r>
              <a:rPr lang="zh-CN" altLang="en-US" dirty="0"/>
              <a:t>商品推荐给用户</a:t>
            </a:r>
            <a:r>
              <a:rPr lang="en-US" altLang="zh-CN" dirty="0"/>
              <a:t>1</a:t>
            </a:r>
            <a:r>
              <a:rPr lang="zh-CN" altLang="en-US" dirty="0"/>
              <a:t>。 </a:t>
            </a:r>
            <a:endParaRPr lang="en-US" altLang="zh-CN" dirty="0" smtClean="0"/>
          </a:p>
        </p:txBody>
      </p:sp>
    </p:spTree>
    <p:extLst>
      <p:ext uri="{BB962C8B-B14F-4D97-AF65-F5344CB8AC3E}">
        <p14:creationId xmlns:p14="http://schemas.microsoft.com/office/powerpoint/2010/main" val="1118608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基于物品的协同过滤</a:t>
            </a:r>
            <a:endParaRPr lang="zh-CN" altLang="en-US" dirty="0"/>
          </a:p>
        </p:txBody>
      </p:sp>
      <p:sp>
        <p:nvSpPr>
          <p:cNvPr id="4" name="内容占位符 3"/>
          <p:cNvSpPr>
            <a:spLocks noGrp="1"/>
          </p:cNvSpPr>
          <p:nvPr>
            <p:ph idx="1"/>
          </p:nvPr>
        </p:nvSpPr>
        <p:spPr>
          <a:xfrm>
            <a:off x="838200" y="1352145"/>
            <a:ext cx="10515600" cy="4824818"/>
          </a:xfrm>
        </p:spPr>
        <p:txBody>
          <a:bodyPr>
            <a:normAutofit/>
          </a:bodyPr>
          <a:lstStyle/>
          <a:p>
            <a:r>
              <a:rPr lang="zh-CN" altLang="en-US" dirty="0" smtClean="0"/>
              <a:t>具体实现解释：</a:t>
            </a:r>
            <a:endParaRPr lang="en-US" altLang="zh-CN" dirty="0" smtClean="0"/>
          </a:p>
          <a:p>
            <a:pPr lvl="1"/>
            <a:r>
              <a:rPr lang="zh-CN" altLang="en-US" dirty="0" smtClean="0"/>
              <a:t>将第三部分为三、四两步，首先第三步合并评分矩阵和同现矩阵；</a:t>
            </a:r>
            <a:endParaRPr lang="en-US" altLang="zh-CN" dirty="0" smtClean="0"/>
          </a:p>
          <a:p>
            <a:pPr lvl="1"/>
            <a:r>
              <a:rPr lang="zh-CN" altLang="en-US" dirty="0" smtClean="0"/>
              <a:t>第三部第一个</a:t>
            </a:r>
            <a:r>
              <a:rPr lang="en-US" altLang="zh-CN" dirty="0" smtClean="0"/>
              <a:t>mapper</a:t>
            </a:r>
            <a:r>
              <a:rPr lang="zh-CN" altLang="en-US" dirty="0" smtClean="0"/>
              <a:t>输入是第一步的输出文件，</a:t>
            </a:r>
            <a:r>
              <a:rPr lang="en-US" altLang="zh-CN" dirty="0" smtClean="0"/>
              <a:t>key</a:t>
            </a:r>
            <a:r>
              <a:rPr lang="zh-CN" altLang="en-US" dirty="0" smtClean="0"/>
              <a:t>值是偏移量，</a:t>
            </a:r>
            <a:r>
              <a:rPr lang="en-US" altLang="zh-CN" dirty="0" smtClean="0"/>
              <a:t>value</a:t>
            </a:r>
            <a:r>
              <a:rPr lang="zh-CN" altLang="en-US" dirty="0" smtClean="0"/>
              <a:t>值是用户</a:t>
            </a:r>
            <a:r>
              <a:rPr lang="en-US" altLang="zh-CN" dirty="0" smtClean="0"/>
              <a:t>ID</a:t>
            </a:r>
            <a:r>
              <a:rPr lang="zh-CN" altLang="en-US" dirty="0" smtClean="0"/>
              <a:t>及物品</a:t>
            </a:r>
            <a:r>
              <a:rPr lang="en-US" altLang="zh-CN" dirty="0" smtClean="0"/>
              <a:t>ID</a:t>
            </a:r>
            <a:r>
              <a:rPr lang="zh-CN" altLang="en-US" dirty="0" smtClean="0"/>
              <a:t>和评分列表，</a:t>
            </a:r>
            <a:r>
              <a:rPr lang="en-US" altLang="zh-CN" dirty="0" smtClean="0"/>
              <a:t>value</a:t>
            </a:r>
            <a:r>
              <a:rPr lang="zh-CN" altLang="en-US" dirty="0" smtClean="0"/>
              <a:t>值：</a:t>
            </a:r>
            <a:r>
              <a:rPr lang="en-US" altLang="zh-CN" dirty="0" smtClean="0"/>
              <a:t>1 101:5 102:3 103:2.5</a:t>
            </a:r>
          </a:p>
          <a:p>
            <a:pPr lvl="1"/>
            <a:r>
              <a:rPr lang="zh-CN" altLang="en-US" dirty="0" smtClean="0"/>
              <a:t>输出</a:t>
            </a:r>
            <a:r>
              <a:rPr lang="en-US" altLang="zh-CN" dirty="0" smtClean="0"/>
              <a:t>key</a:t>
            </a:r>
            <a:r>
              <a:rPr lang="zh-CN" altLang="en-US" dirty="0" smtClean="0"/>
              <a:t>值为物品</a:t>
            </a:r>
            <a:r>
              <a:rPr lang="en-US" altLang="zh-CN" dirty="0" smtClean="0"/>
              <a:t>ID</a:t>
            </a:r>
            <a:r>
              <a:rPr lang="zh-CN" altLang="en-US" dirty="0" smtClean="0"/>
              <a:t>， </a:t>
            </a:r>
            <a:r>
              <a:rPr lang="en-US" altLang="zh-CN" dirty="0" smtClean="0"/>
              <a:t>value</a:t>
            </a:r>
            <a:r>
              <a:rPr lang="zh-CN" altLang="en-US" dirty="0" smtClean="0"/>
              <a:t>值为用户</a:t>
            </a:r>
            <a:r>
              <a:rPr lang="en-US" altLang="zh-CN" dirty="0" smtClean="0"/>
              <a:t>ID:</a:t>
            </a:r>
            <a:r>
              <a:rPr lang="zh-CN" altLang="en-US" dirty="0" smtClean="0"/>
              <a:t>评分，如</a:t>
            </a:r>
            <a:r>
              <a:rPr lang="en-US" altLang="zh-CN" dirty="0" smtClean="0"/>
              <a:t>1:5</a:t>
            </a:r>
          </a:p>
          <a:p>
            <a:pPr lvl="1"/>
            <a:r>
              <a:rPr lang="zh-CN" altLang="en-US" dirty="0"/>
              <a:t>第一</a:t>
            </a:r>
            <a:r>
              <a:rPr lang="zh-CN" altLang="en-US" dirty="0" smtClean="0"/>
              <a:t>个</a:t>
            </a:r>
            <a:r>
              <a:rPr lang="en-US" altLang="zh-CN" dirty="0" smtClean="0"/>
              <a:t>mapper</a:t>
            </a:r>
            <a:r>
              <a:rPr lang="zh-CN" altLang="en-US" dirty="0" smtClean="0"/>
              <a:t>将评分表输出为：</a:t>
            </a:r>
            <a:endParaRPr lang="en-US" altLang="zh-CN"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1522" y="2610864"/>
            <a:ext cx="1285875"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43950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基于物品的协同过滤</a:t>
            </a:r>
            <a:endParaRPr lang="zh-CN" altLang="en-US" dirty="0"/>
          </a:p>
        </p:txBody>
      </p:sp>
      <p:sp>
        <p:nvSpPr>
          <p:cNvPr id="4" name="内容占位符 3"/>
          <p:cNvSpPr>
            <a:spLocks noGrp="1"/>
          </p:cNvSpPr>
          <p:nvPr>
            <p:ph idx="1"/>
          </p:nvPr>
        </p:nvSpPr>
        <p:spPr>
          <a:xfrm>
            <a:off x="838200" y="1352145"/>
            <a:ext cx="10515600" cy="4824818"/>
          </a:xfrm>
        </p:spPr>
        <p:txBody>
          <a:bodyPr>
            <a:normAutofit/>
          </a:bodyPr>
          <a:lstStyle/>
          <a:p>
            <a:r>
              <a:rPr lang="zh-CN" altLang="en-US" dirty="0" smtClean="0"/>
              <a:t>具体实现解释：</a:t>
            </a:r>
            <a:endParaRPr lang="en-US" altLang="zh-CN" dirty="0" smtClean="0"/>
          </a:p>
          <a:p>
            <a:pPr lvl="1"/>
            <a:r>
              <a:rPr lang="zh-CN" altLang="en-US" dirty="0" smtClean="0"/>
              <a:t>第三步第二个</a:t>
            </a:r>
            <a:r>
              <a:rPr lang="en-US" altLang="zh-CN" dirty="0" smtClean="0"/>
              <a:t>mapper</a:t>
            </a:r>
            <a:r>
              <a:rPr lang="zh-CN" altLang="en-US" dirty="0" smtClean="0"/>
              <a:t>接收第二步输出的同现矩阵；</a:t>
            </a:r>
            <a:endParaRPr lang="en-US" altLang="zh-CN" dirty="0" smtClean="0"/>
          </a:p>
          <a:p>
            <a:pPr lvl="1"/>
            <a:r>
              <a:rPr lang="zh-CN" altLang="en-US" dirty="0" smtClean="0"/>
              <a:t>输入</a:t>
            </a:r>
            <a:r>
              <a:rPr lang="en-US" altLang="zh-CN" dirty="0" smtClean="0"/>
              <a:t>key</a:t>
            </a:r>
            <a:r>
              <a:rPr lang="zh-CN" altLang="en-US" dirty="0" smtClean="0"/>
              <a:t>值为偏移量，</a:t>
            </a:r>
            <a:r>
              <a:rPr lang="en-US" altLang="zh-CN" dirty="0" smtClean="0"/>
              <a:t>value</a:t>
            </a:r>
            <a:r>
              <a:rPr lang="zh-CN" altLang="en-US" dirty="0" smtClean="0"/>
              <a:t>值为用户</a:t>
            </a:r>
            <a:r>
              <a:rPr lang="en-US" altLang="zh-CN" dirty="0" smtClean="0"/>
              <a:t>ID:</a:t>
            </a:r>
            <a:r>
              <a:rPr lang="zh-CN" altLang="en-US" dirty="0" smtClean="0"/>
              <a:t>用户</a:t>
            </a:r>
            <a:r>
              <a:rPr lang="en-US" altLang="zh-CN" dirty="0" smtClean="0"/>
              <a:t>ID </a:t>
            </a:r>
            <a:r>
              <a:rPr lang="zh-CN" altLang="en-US" dirty="0" smtClean="0"/>
              <a:t>评分；</a:t>
            </a:r>
            <a:endParaRPr lang="en-US" altLang="zh-CN" dirty="0" smtClean="0"/>
          </a:p>
          <a:p>
            <a:pPr lvl="1"/>
            <a:r>
              <a:rPr lang="zh-CN" altLang="en-US" dirty="0" smtClean="0"/>
              <a:t>将用户</a:t>
            </a:r>
            <a:r>
              <a:rPr lang="en-US" altLang="zh-CN" dirty="0" smtClean="0"/>
              <a:t>ID:</a:t>
            </a:r>
            <a:r>
              <a:rPr lang="zh-CN" altLang="en-US" dirty="0" smtClean="0"/>
              <a:t>用户</a:t>
            </a:r>
            <a:r>
              <a:rPr lang="en-US" altLang="zh-CN" dirty="0" smtClean="0"/>
              <a:t>ID</a:t>
            </a:r>
            <a:r>
              <a:rPr lang="zh-CN" altLang="en-US" dirty="0" smtClean="0"/>
              <a:t>做为</a:t>
            </a:r>
            <a:r>
              <a:rPr lang="en-US" altLang="zh-CN" dirty="0" smtClean="0"/>
              <a:t>key</a:t>
            </a:r>
            <a:r>
              <a:rPr lang="zh-CN" altLang="en-US" dirty="0" smtClean="0"/>
              <a:t>值输出，评分做为</a:t>
            </a:r>
            <a:r>
              <a:rPr lang="en-US" altLang="zh-CN" dirty="0" smtClean="0"/>
              <a:t>value</a:t>
            </a:r>
            <a:r>
              <a:rPr lang="zh-CN" altLang="en-US" dirty="0" smtClean="0"/>
              <a:t>输出；</a:t>
            </a:r>
            <a:endParaRPr lang="en-US" altLang="zh-CN" dirty="0" smtClean="0"/>
          </a:p>
          <a:p>
            <a:pPr lvl="1"/>
            <a:r>
              <a:rPr lang="zh-CN" altLang="en-US" dirty="0" smtClean="0"/>
              <a:t>输出与第二步输出同现矩阵格式一样。</a:t>
            </a:r>
            <a:endParaRPr lang="en-US" altLang="zh-CN" dirty="0" smtClean="0"/>
          </a:p>
        </p:txBody>
      </p:sp>
      <p:pic>
        <p:nvPicPr>
          <p:cNvPr id="5" name="Picture 4" descr="https://img-blog.csdn.net/201602281649581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679" y="3276802"/>
            <a:ext cx="4857750" cy="313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2526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基于物品的协同过滤</a:t>
            </a:r>
            <a:endParaRPr lang="zh-CN" altLang="en-US" dirty="0"/>
          </a:p>
        </p:txBody>
      </p:sp>
      <p:sp>
        <p:nvSpPr>
          <p:cNvPr id="4" name="内容占位符 3"/>
          <p:cNvSpPr>
            <a:spLocks noGrp="1"/>
          </p:cNvSpPr>
          <p:nvPr>
            <p:ph idx="1"/>
          </p:nvPr>
        </p:nvSpPr>
        <p:spPr>
          <a:xfrm>
            <a:off x="838200" y="1352145"/>
            <a:ext cx="10515600" cy="4824818"/>
          </a:xfrm>
        </p:spPr>
        <p:txBody>
          <a:bodyPr>
            <a:normAutofit/>
          </a:bodyPr>
          <a:lstStyle/>
          <a:p>
            <a:r>
              <a:rPr lang="zh-CN" altLang="en-US" dirty="0" smtClean="0"/>
              <a:t>第四步：将第三步输出的评分矩阵及同现矩阵相乘</a:t>
            </a:r>
            <a:endParaRPr lang="en-US" altLang="zh-CN" dirty="0" smtClean="0"/>
          </a:p>
        </p:txBody>
      </p:sp>
      <p:pic>
        <p:nvPicPr>
          <p:cNvPr id="5" name="Picture 2" descr="https://img-blog.csdn.net/201602281653156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787" y="1881019"/>
            <a:ext cx="8620125" cy="2771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848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基于物品的协同过滤</a:t>
            </a:r>
            <a:endParaRPr lang="zh-CN" altLang="en-US" dirty="0"/>
          </a:p>
        </p:txBody>
      </p:sp>
      <p:sp>
        <p:nvSpPr>
          <p:cNvPr id="4" name="内容占位符 3"/>
          <p:cNvSpPr>
            <a:spLocks noGrp="1"/>
          </p:cNvSpPr>
          <p:nvPr>
            <p:ph idx="1"/>
          </p:nvPr>
        </p:nvSpPr>
        <p:spPr>
          <a:xfrm>
            <a:off x="838200" y="1352145"/>
            <a:ext cx="10515600" cy="4824818"/>
          </a:xfrm>
        </p:spPr>
        <p:txBody>
          <a:bodyPr>
            <a:normAutofit/>
          </a:bodyPr>
          <a:lstStyle/>
          <a:p>
            <a:r>
              <a:rPr lang="zh-CN" altLang="en-US" dirty="0" smtClean="0"/>
              <a:t>第四步：将第三步输出的评分矩阵及同现矩阵相乘</a:t>
            </a:r>
            <a:endParaRPr lang="en-US" altLang="zh-CN" dirty="0" smtClean="0"/>
          </a:p>
        </p:txBody>
      </p:sp>
      <p:sp>
        <p:nvSpPr>
          <p:cNvPr id="6" name="内容占位符 3"/>
          <p:cNvSpPr txBox="1">
            <a:spLocks/>
          </p:cNvSpPr>
          <p:nvPr/>
        </p:nvSpPr>
        <p:spPr>
          <a:xfrm>
            <a:off x="77820" y="1984443"/>
            <a:ext cx="7519481" cy="3988340"/>
          </a:xfrm>
          <a:prstGeom prst="rect">
            <a:avLst/>
          </a:prstGeom>
        </p:spPr>
        <p:txBody>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US" altLang="zh-CN" dirty="0" smtClean="0"/>
              <a:t>        [101] [102] [103] [104] [105] [106][107] </a:t>
            </a:r>
            <a:r>
              <a:rPr lang="zh-CN" altLang="en-US" dirty="0" smtClean="0"/>
              <a:t/>
            </a:r>
            <a:br>
              <a:rPr lang="zh-CN" altLang="en-US" dirty="0" smtClean="0"/>
            </a:br>
            <a:r>
              <a:rPr lang="en-US" altLang="zh-CN" dirty="0" smtClean="0"/>
              <a:t>[101]   5       3         4        4        2        2       1 </a:t>
            </a:r>
            <a:r>
              <a:rPr lang="zh-CN" altLang="en-US" dirty="0" smtClean="0"/>
              <a:t/>
            </a:r>
            <a:br>
              <a:rPr lang="zh-CN" altLang="en-US" dirty="0" smtClean="0"/>
            </a:br>
            <a:r>
              <a:rPr lang="en-US" altLang="zh-CN" dirty="0" smtClean="0"/>
              <a:t>[102]   </a:t>
            </a:r>
            <a:r>
              <a:rPr lang="en-US" altLang="zh-CN" dirty="0" smtClean="0">
                <a:solidFill>
                  <a:srgbClr val="FF0000"/>
                </a:solidFill>
              </a:rPr>
              <a:t>3       3         3        2        1        1       0</a:t>
            </a:r>
            <a:r>
              <a:rPr lang="en-US" altLang="zh-CN" dirty="0" smtClean="0"/>
              <a:t> </a:t>
            </a:r>
            <a:r>
              <a:rPr lang="zh-CN" altLang="en-US" dirty="0" smtClean="0"/>
              <a:t/>
            </a:r>
            <a:br>
              <a:rPr lang="zh-CN" altLang="en-US" dirty="0" smtClean="0"/>
            </a:br>
            <a:r>
              <a:rPr lang="en-US" altLang="zh-CN" dirty="0" smtClean="0"/>
              <a:t>[103]   4       3         4        3        1        2       0 </a:t>
            </a:r>
            <a:r>
              <a:rPr lang="zh-CN" altLang="en-US" dirty="0" smtClean="0"/>
              <a:t/>
            </a:r>
            <a:br>
              <a:rPr lang="zh-CN" altLang="en-US" dirty="0" smtClean="0"/>
            </a:br>
            <a:r>
              <a:rPr lang="en-US" altLang="zh-CN" dirty="0" smtClean="0"/>
              <a:t>[104]   4       2         3        4        2        2       1 </a:t>
            </a:r>
            <a:r>
              <a:rPr lang="zh-CN" altLang="en-US" dirty="0" smtClean="0"/>
              <a:t/>
            </a:r>
            <a:br>
              <a:rPr lang="zh-CN" altLang="en-US" dirty="0" smtClean="0"/>
            </a:br>
            <a:r>
              <a:rPr lang="en-US" altLang="zh-CN" dirty="0" smtClean="0"/>
              <a:t>[105]   2       1         1        2        2        1       1 </a:t>
            </a:r>
            <a:r>
              <a:rPr lang="zh-CN" altLang="en-US" dirty="0" smtClean="0"/>
              <a:t/>
            </a:r>
            <a:br>
              <a:rPr lang="zh-CN" altLang="en-US" dirty="0" smtClean="0"/>
            </a:br>
            <a:r>
              <a:rPr lang="en-US" altLang="zh-CN" dirty="0" smtClean="0"/>
              <a:t>[106]   2       1         2        2        1        2       0 </a:t>
            </a:r>
            <a:r>
              <a:rPr lang="zh-CN" altLang="en-US" dirty="0" smtClean="0"/>
              <a:t/>
            </a:r>
            <a:br>
              <a:rPr lang="zh-CN" altLang="en-US" dirty="0" smtClean="0"/>
            </a:br>
            <a:r>
              <a:rPr lang="en-US" altLang="zh-CN" dirty="0" smtClean="0"/>
              <a:t>[107]   1       0         0        1        1        0       1 </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773607647"/>
              </p:ext>
            </p:extLst>
          </p:nvPr>
        </p:nvGraphicFramePr>
        <p:xfrm>
          <a:off x="6675579" y="2315183"/>
          <a:ext cx="6078220" cy="3968490"/>
        </p:xfrm>
        <a:graphic>
          <a:graphicData uri="http://schemas.openxmlformats.org/drawingml/2006/table">
            <a:tbl>
              <a:tblPr firstRow="1" firstCol="1" bandRow="1">
                <a:tableStyleId>{5C22544A-7EE6-4342-B048-85BDC9FD1C3A}</a:tableStyleId>
              </a:tblPr>
              <a:tblGrid>
                <a:gridCol w="1012825"/>
                <a:gridCol w="1012825"/>
                <a:gridCol w="1012825"/>
                <a:gridCol w="1012825"/>
                <a:gridCol w="1013460"/>
                <a:gridCol w="1013460"/>
              </a:tblGrid>
              <a:tr h="416935">
                <a:tc>
                  <a:txBody>
                    <a:bodyPr/>
                    <a:lstStyle/>
                    <a:p>
                      <a:pPr algn="just">
                        <a:spcAft>
                          <a:spcPts val="0"/>
                        </a:spcAft>
                      </a:pPr>
                      <a:r>
                        <a:rPr lang="en-US" sz="1500" kern="100" dirty="0">
                          <a:effectLst/>
                        </a:rPr>
                        <a:t> </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en-US" sz="1500" kern="100">
                          <a:effectLst/>
                        </a:rPr>
                        <a:t>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dirty="0">
                          <a:effectLst/>
                        </a:rPr>
                        <a:t>3</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en-US" sz="1500" kern="100">
                          <a:effectLst/>
                        </a:rPr>
                        <a:t>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a:effectLst/>
                        </a:rPr>
                        <a:t>5</a:t>
                      </a:r>
                      <a:endParaRPr lang="zh-CN" sz="1050" kern="100">
                        <a:effectLst/>
                        <a:latin typeface="Calibri"/>
                        <a:ea typeface="宋体"/>
                        <a:cs typeface="Times New Roman"/>
                      </a:endParaRPr>
                    </a:p>
                  </a:txBody>
                  <a:tcPr marL="68580" marR="68580" marT="0" marB="0"/>
                </a:tc>
              </a:tr>
              <a:tr h="507365">
                <a:tc>
                  <a:txBody>
                    <a:bodyPr/>
                    <a:lstStyle/>
                    <a:p>
                      <a:pPr algn="just">
                        <a:spcAft>
                          <a:spcPts val="0"/>
                        </a:spcAft>
                      </a:pPr>
                      <a:r>
                        <a:rPr lang="en-US" sz="1500" kern="100" dirty="0">
                          <a:effectLst/>
                        </a:rPr>
                        <a:t>101</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en-US" sz="1500" kern="100">
                          <a:effectLst/>
                        </a:rPr>
                        <a:t>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dirty="0">
                          <a:solidFill>
                            <a:srgbClr val="FF0000"/>
                          </a:solidFill>
                          <a:effectLst/>
                        </a:rPr>
                        <a:t>2</a:t>
                      </a:r>
                      <a:endParaRPr lang="zh-CN" sz="1050" kern="100" dirty="0">
                        <a:solidFill>
                          <a:srgbClr val="FF0000"/>
                        </a:solidFill>
                        <a:effectLst/>
                        <a:latin typeface="Calibri"/>
                        <a:ea typeface="宋体"/>
                        <a:cs typeface="Times New Roman"/>
                      </a:endParaRPr>
                    </a:p>
                  </a:txBody>
                  <a:tcPr marL="68580" marR="68580" marT="0" marB="0"/>
                </a:tc>
                <a:tc>
                  <a:txBody>
                    <a:bodyPr/>
                    <a:lstStyle/>
                    <a:p>
                      <a:pPr algn="just">
                        <a:spcAft>
                          <a:spcPts val="0"/>
                        </a:spcAft>
                      </a:pPr>
                      <a:r>
                        <a:rPr lang="en-US" sz="1500" kern="100">
                          <a:effectLst/>
                        </a:rPr>
                        <a:t>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a:effectLst/>
                        </a:rPr>
                        <a:t>4</a:t>
                      </a:r>
                      <a:endParaRPr lang="zh-CN" sz="1050" kern="100">
                        <a:effectLst/>
                        <a:latin typeface="Calibri"/>
                        <a:ea typeface="宋体"/>
                        <a:cs typeface="Times New Roman"/>
                      </a:endParaRPr>
                    </a:p>
                  </a:txBody>
                  <a:tcPr marL="68580" marR="68580" marT="0" marB="0"/>
                </a:tc>
              </a:tr>
              <a:tr h="507365">
                <a:tc>
                  <a:txBody>
                    <a:bodyPr/>
                    <a:lstStyle/>
                    <a:p>
                      <a:pPr algn="just">
                        <a:spcAft>
                          <a:spcPts val="0"/>
                        </a:spcAft>
                      </a:pPr>
                      <a:r>
                        <a:rPr lang="en-US" sz="1500" kern="100">
                          <a:effectLst/>
                        </a:rPr>
                        <a:t>102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a:effectLst/>
                        </a:rPr>
                        <a:t>3</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a:effectLst/>
                        </a:rPr>
                        <a:t>2.5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dirty="0">
                          <a:solidFill>
                            <a:srgbClr val="FF0000"/>
                          </a:solidFill>
                          <a:effectLst/>
                        </a:rPr>
                        <a:t>0</a:t>
                      </a:r>
                      <a:endParaRPr lang="zh-CN" sz="1050" kern="100" dirty="0">
                        <a:solidFill>
                          <a:srgbClr val="FF0000"/>
                        </a:solidFill>
                        <a:effectLst/>
                        <a:latin typeface="Calibri"/>
                        <a:ea typeface="宋体"/>
                        <a:cs typeface="Times New Roman"/>
                      </a:endParaRPr>
                    </a:p>
                  </a:txBody>
                  <a:tcPr marL="68580" marR="68580" marT="0" marB="0"/>
                </a:tc>
                <a:tc>
                  <a:txBody>
                    <a:bodyPr/>
                    <a:lstStyle/>
                    <a:p>
                      <a:pPr algn="just">
                        <a:spcAft>
                          <a:spcPts val="0"/>
                        </a:spcAft>
                      </a:pPr>
                      <a:r>
                        <a:rPr lang="en-US" sz="1500" kern="100">
                          <a:effectLst/>
                        </a:rPr>
                        <a:t>3</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a:effectLst/>
                        </a:rPr>
                        <a:t>0</a:t>
                      </a:r>
                      <a:endParaRPr lang="zh-CN" sz="1050" kern="100">
                        <a:effectLst/>
                        <a:latin typeface="Calibri"/>
                        <a:ea typeface="宋体"/>
                        <a:cs typeface="Times New Roman"/>
                      </a:endParaRPr>
                    </a:p>
                  </a:txBody>
                  <a:tcPr marL="68580" marR="68580" marT="0" marB="0"/>
                </a:tc>
              </a:tr>
              <a:tr h="507365">
                <a:tc>
                  <a:txBody>
                    <a:bodyPr/>
                    <a:lstStyle/>
                    <a:p>
                      <a:pPr algn="just">
                        <a:spcAft>
                          <a:spcPts val="0"/>
                        </a:spcAft>
                      </a:pPr>
                      <a:r>
                        <a:rPr lang="en-US" sz="1500" kern="100">
                          <a:effectLst/>
                        </a:rPr>
                        <a:t>103</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a:effectLst/>
                        </a:rPr>
                        <a:t>2.5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a:effectLst/>
                        </a:rPr>
                        <a:t>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dirty="0">
                          <a:solidFill>
                            <a:srgbClr val="FF0000"/>
                          </a:solidFill>
                          <a:effectLst/>
                        </a:rPr>
                        <a:t>0</a:t>
                      </a:r>
                      <a:endParaRPr lang="zh-CN" sz="1050" kern="100" dirty="0">
                        <a:solidFill>
                          <a:srgbClr val="FF0000"/>
                        </a:solidFill>
                        <a:effectLst/>
                        <a:latin typeface="Calibri"/>
                        <a:ea typeface="宋体"/>
                        <a:cs typeface="Times New Roman"/>
                      </a:endParaRPr>
                    </a:p>
                  </a:txBody>
                  <a:tcPr marL="68580" marR="68580" marT="0" marB="0"/>
                </a:tc>
                <a:tc>
                  <a:txBody>
                    <a:bodyPr/>
                    <a:lstStyle/>
                    <a:p>
                      <a:pPr algn="just">
                        <a:spcAft>
                          <a:spcPts val="0"/>
                        </a:spcAft>
                      </a:pPr>
                      <a:r>
                        <a:rPr lang="en-US" sz="1500" kern="100">
                          <a:effectLst/>
                        </a:rPr>
                        <a:t>3</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a:effectLst/>
                        </a:rPr>
                        <a:t>2</a:t>
                      </a:r>
                      <a:endParaRPr lang="zh-CN" sz="1050" kern="100">
                        <a:effectLst/>
                        <a:latin typeface="Calibri"/>
                        <a:ea typeface="宋体"/>
                        <a:cs typeface="Times New Roman"/>
                      </a:endParaRPr>
                    </a:p>
                  </a:txBody>
                  <a:tcPr marL="68580" marR="68580" marT="0" marB="0"/>
                </a:tc>
              </a:tr>
              <a:tr h="507365">
                <a:tc>
                  <a:txBody>
                    <a:bodyPr/>
                    <a:lstStyle/>
                    <a:p>
                      <a:pPr algn="just">
                        <a:spcAft>
                          <a:spcPts val="0"/>
                        </a:spcAft>
                      </a:pPr>
                      <a:r>
                        <a:rPr lang="en-US" sz="1500" kern="100">
                          <a:effectLst/>
                        </a:rPr>
                        <a:t>104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a:effectLst/>
                        </a:rPr>
                        <a:t>0</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dirty="0">
                          <a:solidFill>
                            <a:srgbClr val="FF0000"/>
                          </a:solidFill>
                          <a:effectLst/>
                        </a:rPr>
                        <a:t>4</a:t>
                      </a:r>
                      <a:endParaRPr lang="zh-CN" sz="1050" kern="100" dirty="0">
                        <a:solidFill>
                          <a:srgbClr val="FF0000"/>
                        </a:solidFill>
                        <a:effectLst/>
                        <a:latin typeface="Calibri"/>
                        <a:ea typeface="宋体"/>
                        <a:cs typeface="Times New Roman"/>
                      </a:endParaRPr>
                    </a:p>
                  </a:txBody>
                  <a:tcPr marL="68580" marR="68580" marT="0" marB="0"/>
                </a:tc>
                <a:tc>
                  <a:txBody>
                    <a:bodyPr/>
                    <a:lstStyle/>
                    <a:p>
                      <a:pPr algn="just">
                        <a:spcAft>
                          <a:spcPts val="0"/>
                        </a:spcAft>
                      </a:pPr>
                      <a:r>
                        <a:rPr lang="en-US" sz="1500" kern="100">
                          <a:effectLst/>
                        </a:rPr>
                        <a:t>4.5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a:effectLst/>
                        </a:rPr>
                        <a:t>4</a:t>
                      </a:r>
                      <a:endParaRPr lang="zh-CN" sz="1050" kern="100">
                        <a:effectLst/>
                        <a:latin typeface="Calibri"/>
                        <a:ea typeface="宋体"/>
                        <a:cs typeface="Times New Roman"/>
                      </a:endParaRPr>
                    </a:p>
                  </a:txBody>
                  <a:tcPr marL="68580" marR="68580" marT="0" marB="0"/>
                </a:tc>
              </a:tr>
              <a:tr h="491490">
                <a:tc>
                  <a:txBody>
                    <a:bodyPr/>
                    <a:lstStyle/>
                    <a:p>
                      <a:pPr algn="just">
                        <a:spcAft>
                          <a:spcPts val="0"/>
                        </a:spcAft>
                      </a:pPr>
                      <a:r>
                        <a:rPr lang="en-US" sz="1500" kern="100">
                          <a:effectLst/>
                        </a:rPr>
                        <a:t>105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a:effectLst/>
                        </a:rPr>
                        <a:t>0</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a:effectLst/>
                        </a:rPr>
                        <a:t>0</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dirty="0">
                          <a:solidFill>
                            <a:srgbClr val="FF0000"/>
                          </a:solidFill>
                          <a:effectLst/>
                        </a:rPr>
                        <a:t>4.5</a:t>
                      </a:r>
                      <a:endParaRPr lang="zh-CN" sz="1050" kern="100" dirty="0">
                        <a:solidFill>
                          <a:srgbClr val="FF0000"/>
                        </a:solidFill>
                        <a:effectLst/>
                        <a:latin typeface="Calibri"/>
                        <a:ea typeface="宋体"/>
                        <a:cs typeface="Times New Roman"/>
                      </a:endParaRPr>
                    </a:p>
                  </a:txBody>
                  <a:tcPr marL="68580" marR="68580" marT="0" marB="0"/>
                </a:tc>
                <a:tc>
                  <a:txBody>
                    <a:bodyPr/>
                    <a:lstStyle/>
                    <a:p>
                      <a:pPr algn="just">
                        <a:spcAft>
                          <a:spcPts val="0"/>
                        </a:spcAft>
                      </a:pPr>
                      <a:r>
                        <a:rPr lang="en-US" sz="1500" kern="100">
                          <a:effectLst/>
                        </a:rPr>
                        <a:t>0</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a:effectLst/>
                        </a:rPr>
                        <a:t>3.5</a:t>
                      </a:r>
                      <a:endParaRPr lang="zh-CN" sz="1050" kern="100">
                        <a:effectLst/>
                        <a:latin typeface="Calibri"/>
                        <a:ea typeface="宋体"/>
                        <a:cs typeface="Times New Roman"/>
                      </a:endParaRPr>
                    </a:p>
                  </a:txBody>
                  <a:tcPr marL="68580" marR="68580" marT="0" marB="0"/>
                </a:tc>
              </a:tr>
              <a:tr h="507365">
                <a:tc>
                  <a:txBody>
                    <a:bodyPr/>
                    <a:lstStyle/>
                    <a:p>
                      <a:pPr algn="just">
                        <a:spcAft>
                          <a:spcPts val="0"/>
                        </a:spcAft>
                      </a:pPr>
                      <a:r>
                        <a:rPr lang="en-US" sz="1500" kern="100">
                          <a:effectLst/>
                        </a:rPr>
                        <a:t>106</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a:effectLst/>
                        </a:rPr>
                        <a:t>0</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a:effectLst/>
                        </a:rPr>
                        <a:t>0</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dirty="0">
                          <a:solidFill>
                            <a:srgbClr val="FF0000"/>
                          </a:solidFill>
                          <a:effectLst/>
                        </a:rPr>
                        <a:t>0</a:t>
                      </a:r>
                      <a:endParaRPr lang="zh-CN" sz="1050" kern="100" dirty="0">
                        <a:solidFill>
                          <a:srgbClr val="FF0000"/>
                        </a:solidFill>
                        <a:effectLst/>
                        <a:latin typeface="Calibri"/>
                        <a:ea typeface="宋体"/>
                        <a:cs typeface="Times New Roman"/>
                      </a:endParaRPr>
                    </a:p>
                  </a:txBody>
                  <a:tcPr marL="68580" marR="68580" marT="0" marB="0"/>
                </a:tc>
                <a:tc>
                  <a:txBody>
                    <a:bodyPr/>
                    <a:lstStyle/>
                    <a:p>
                      <a:pPr algn="just">
                        <a:spcAft>
                          <a:spcPts val="0"/>
                        </a:spcAft>
                      </a:pPr>
                      <a:r>
                        <a:rPr lang="en-US" sz="1500" kern="100">
                          <a:effectLst/>
                        </a:rPr>
                        <a:t>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a:effectLst/>
                        </a:rPr>
                        <a:t>4</a:t>
                      </a:r>
                      <a:endParaRPr lang="zh-CN" sz="1050" kern="100">
                        <a:effectLst/>
                        <a:latin typeface="Calibri"/>
                        <a:ea typeface="宋体"/>
                        <a:cs typeface="Times New Roman"/>
                      </a:endParaRPr>
                    </a:p>
                  </a:txBody>
                  <a:tcPr marL="68580" marR="68580" marT="0" marB="0"/>
                </a:tc>
              </a:tr>
              <a:tr h="523240">
                <a:tc>
                  <a:txBody>
                    <a:bodyPr/>
                    <a:lstStyle/>
                    <a:p>
                      <a:pPr algn="just">
                        <a:spcAft>
                          <a:spcPts val="0"/>
                        </a:spcAft>
                      </a:pPr>
                      <a:r>
                        <a:rPr lang="en-US" sz="1500" kern="100">
                          <a:effectLst/>
                        </a:rPr>
                        <a:t>107</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a:effectLst/>
                        </a:rPr>
                        <a:t>0</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a:effectLst/>
                        </a:rPr>
                        <a:t>0</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dirty="0">
                          <a:solidFill>
                            <a:srgbClr val="FF0000"/>
                          </a:solidFill>
                          <a:effectLst/>
                        </a:rPr>
                        <a:t>5</a:t>
                      </a:r>
                      <a:endParaRPr lang="zh-CN" sz="1050" kern="100" dirty="0">
                        <a:solidFill>
                          <a:srgbClr val="FF0000"/>
                        </a:solidFill>
                        <a:effectLst/>
                        <a:latin typeface="Calibri"/>
                        <a:ea typeface="宋体"/>
                        <a:cs typeface="Times New Roman"/>
                      </a:endParaRPr>
                    </a:p>
                  </a:txBody>
                  <a:tcPr marL="68580" marR="68580" marT="0" marB="0"/>
                </a:tc>
                <a:tc>
                  <a:txBody>
                    <a:bodyPr/>
                    <a:lstStyle/>
                    <a:p>
                      <a:pPr algn="just">
                        <a:spcAft>
                          <a:spcPts val="0"/>
                        </a:spcAft>
                      </a:pPr>
                      <a:r>
                        <a:rPr lang="en-US" sz="1500" kern="100">
                          <a:effectLst/>
                        </a:rPr>
                        <a:t>0</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500" kern="100" dirty="0">
                          <a:effectLst/>
                        </a:rPr>
                        <a:t>0</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7252673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基于物品的协同过滤</a:t>
            </a:r>
            <a:endParaRPr lang="zh-CN" altLang="en-US" dirty="0"/>
          </a:p>
        </p:txBody>
      </p:sp>
      <p:sp>
        <p:nvSpPr>
          <p:cNvPr id="4" name="内容占位符 3"/>
          <p:cNvSpPr>
            <a:spLocks noGrp="1"/>
          </p:cNvSpPr>
          <p:nvPr>
            <p:ph idx="1"/>
          </p:nvPr>
        </p:nvSpPr>
        <p:spPr>
          <a:xfrm>
            <a:off x="838200" y="1352145"/>
            <a:ext cx="9930319" cy="4824818"/>
          </a:xfrm>
        </p:spPr>
        <p:txBody>
          <a:bodyPr>
            <a:normAutofit/>
          </a:bodyPr>
          <a:lstStyle/>
          <a:p>
            <a:r>
              <a:rPr lang="zh-CN" altLang="en-US" dirty="0" smtClean="0"/>
              <a:t>第四步：将第三步输出的评分矩阵及同现矩阵相乘，具体实现：</a:t>
            </a:r>
            <a:endParaRPr lang="en-US" altLang="zh-CN" dirty="0" smtClean="0"/>
          </a:p>
          <a:p>
            <a:r>
              <a:rPr lang="zh-CN" altLang="en-US" dirty="0" smtClean="0"/>
              <a:t>在</a:t>
            </a:r>
            <a:r>
              <a:rPr lang="en-US" altLang="zh-CN" dirty="0" smtClean="0"/>
              <a:t>map</a:t>
            </a:r>
            <a:r>
              <a:rPr lang="zh-CN" altLang="en-US" dirty="0" smtClean="0"/>
              <a:t>端</a:t>
            </a:r>
            <a:endParaRPr lang="en-US" altLang="zh-CN" dirty="0"/>
          </a:p>
          <a:p>
            <a:pPr lvl="1"/>
            <a:r>
              <a:rPr lang="zh-CN" altLang="en-US" dirty="0" smtClean="0"/>
              <a:t>对于同现矩阵处理，需要用到</a:t>
            </a:r>
            <a:r>
              <a:rPr lang="en-US" altLang="zh-CN" dirty="0" smtClean="0"/>
              <a:t>Java</a:t>
            </a:r>
            <a:r>
              <a:rPr lang="zh-CN" altLang="en-US" dirty="0" smtClean="0"/>
              <a:t>的</a:t>
            </a:r>
            <a:r>
              <a:rPr lang="en-US" altLang="zh-CN" dirty="0" err="1" smtClean="0"/>
              <a:t>HashMap</a:t>
            </a:r>
            <a:r>
              <a:rPr lang="zh-CN" altLang="en-US" dirty="0" smtClean="0"/>
              <a:t>，</a:t>
            </a:r>
            <a:r>
              <a:rPr lang="en-US" altLang="zh-CN" dirty="0" err="1" smtClean="0"/>
              <a:t>HashMap</a:t>
            </a:r>
            <a:r>
              <a:rPr lang="zh-CN" altLang="en-US" dirty="0" smtClean="0"/>
              <a:t>每一个</a:t>
            </a:r>
            <a:r>
              <a:rPr lang="en-US" altLang="zh-CN" dirty="0" smtClean="0"/>
              <a:t>entry</a:t>
            </a:r>
            <a:r>
              <a:rPr lang="zh-CN" altLang="en-US" dirty="0" smtClean="0"/>
              <a:t>的</a:t>
            </a:r>
            <a:r>
              <a:rPr lang="en-US" altLang="zh-CN" dirty="0" smtClean="0"/>
              <a:t>key</a:t>
            </a:r>
            <a:r>
              <a:rPr lang="zh-CN" altLang="en-US" dirty="0" smtClean="0"/>
              <a:t>值对应于同现矩阵的第一个</a:t>
            </a:r>
            <a:r>
              <a:rPr lang="en-US" altLang="zh-CN" dirty="0" smtClean="0"/>
              <a:t>item ID1,  value</a:t>
            </a:r>
            <a:r>
              <a:rPr lang="zh-CN" altLang="en-US" dirty="0" smtClean="0"/>
              <a:t>值存放一个</a:t>
            </a:r>
            <a:r>
              <a:rPr lang="en-US" altLang="zh-CN" dirty="0" smtClean="0"/>
              <a:t>list</a:t>
            </a:r>
            <a:r>
              <a:rPr lang="zh-CN" altLang="en-US" dirty="0" smtClean="0"/>
              <a:t>，</a:t>
            </a:r>
            <a:r>
              <a:rPr lang="en-US" altLang="zh-CN" dirty="0" smtClean="0"/>
              <a:t>list</a:t>
            </a:r>
            <a:r>
              <a:rPr lang="zh-CN" altLang="en-US" dirty="0" smtClean="0"/>
              <a:t>里存放这个</a:t>
            </a:r>
            <a:r>
              <a:rPr lang="en-US" altLang="zh-CN" dirty="0" smtClean="0"/>
              <a:t>item</a:t>
            </a:r>
            <a:r>
              <a:rPr lang="zh-CN" altLang="en-US" dirty="0" smtClean="0"/>
              <a:t>所有同现矩阵值（即同现矩阵的一行或者一列）</a:t>
            </a:r>
            <a:endParaRPr lang="en-US" altLang="zh-CN" dirty="0" smtClean="0"/>
          </a:p>
          <a:p>
            <a:pPr marL="457200" lvl="1" indent="0">
              <a:buNone/>
            </a:pPr>
            <a:r>
              <a:rPr lang="zh-CN" altLang="en-US" dirty="0"/>
              <a:t>如</a:t>
            </a:r>
            <a:r>
              <a:rPr lang="zh-CN" altLang="en-US" dirty="0" smtClean="0"/>
              <a:t>（</a:t>
            </a:r>
            <a:r>
              <a:rPr lang="en-US" altLang="zh-CN" dirty="0" smtClean="0"/>
              <a:t>101   list</a:t>
            </a:r>
            <a:r>
              <a:rPr lang="zh-CN" altLang="en-US" dirty="0" smtClean="0"/>
              <a:t>（</a:t>
            </a:r>
            <a:r>
              <a:rPr lang="en-US" altLang="zh-CN" dirty="0" smtClean="0"/>
              <a:t>101 101 5</a:t>
            </a:r>
            <a:r>
              <a:rPr lang="zh-CN" altLang="en-US" dirty="0" smtClean="0"/>
              <a:t>，</a:t>
            </a:r>
            <a:r>
              <a:rPr lang="en-US" altLang="zh-CN" dirty="0" smtClean="0"/>
              <a:t>101 102 3</a:t>
            </a:r>
            <a:r>
              <a:rPr lang="zh-CN" altLang="en-US" dirty="0" smtClean="0"/>
              <a:t>，</a:t>
            </a:r>
            <a:r>
              <a:rPr lang="en-US" altLang="zh-CN" dirty="0" smtClean="0"/>
              <a:t>…</a:t>
            </a:r>
            <a:r>
              <a:rPr lang="zh-CN" altLang="en-US" dirty="0" smtClean="0"/>
              <a:t>））</a:t>
            </a:r>
            <a:endParaRPr lang="en-US" altLang="zh-CN" dirty="0" smtClean="0"/>
          </a:p>
          <a:p>
            <a:pPr lvl="1"/>
            <a:r>
              <a:rPr lang="zh-CN" altLang="en-US" dirty="0" smtClean="0"/>
              <a:t>对于评分矩阵，分别将</a:t>
            </a:r>
            <a:r>
              <a:rPr lang="en-US" altLang="zh-CN" dirty="0" err="1" smtClean="0"/>
              <a:t>itemID</a:t>
            </a:r>
            <a:r>
              <a:rPr lang="zh-CN" altLang="en-US" dirty="0" smtClean="0"/>
              <a:t>、</a:t>
            </a:r>
            <a:r>
              <a:rPr lang="en-US" altLang="zh-CN" dirty="0" err="1" smtClean="0"/>
              <a:t>userID</a:t>
            </a:r>
            <a:r>
              <a:rPr lang="zh-CN" altLang="en-US" dirty="0" smtClean="0"/>
              <a:t>以及评分取出来，以</a:t>
            </a:r>
            <a:r>
              <a:rPr lang="en-US" altLang="zh-CN" dirty="0" err="1" smtClean="0"/>
              <a:t>itemID</a:t>
            </a:r>
            <a:r>
              <a:rPr lang="zh-CN" altLang="en-US" dirty="0" smtClean="0"/>
              <a:t>做为同现矩阵</a:t>
            </a:r>
            <a:r>
              <a:rPr lang="en-US" altLang="zh-CN" dirty="0" err="1" smtClean="0"/>
              <a:t>HashMap</a:t>
            </a:r>
            <a:r>
              <a:rPr lang="zh-CN" altLang="en-US" dirty="0" smtClean="0"/>
              <a:t>的</a:t>
            </a:r>
            <a:r>
              <a:rPr lang="en-US" altLang="zh-CN" dirty="0" smtClean="0"/>
              <a:t>key</a:t>
            </a:r>
            <a:r>
              <a:rPr lang="zh-CN" altLang="en-US" dirty="0" smtClean="0"/>
              <a:t>值，将对应</a:t>
            </a:r>
            <a:r>
              <a:rPr lang="en-US" altLang="zh-CN" dirty="0" smtClean="0"/>
              <a:t>entry</a:t>
            </a:r>
            <a:r>
              <a:rPr lang="zh-CN" altLang="en-US" dirty="0" smtClean="0"/>
              <a:t>的</a:t>
            </a:r>
            <a:r>
              <a:rPr lang="en-US" altLang="zh-CN" dirty="0" smtClean="0"/>
              <a:t>value</a:t>
            </a:r>
            <a:r>
              <a:rPr lang="zh-CN" altLang="en-US" dirty="0" smtClean="0"/>
              <a:t>值取出，并将其中的</a:t>
            </a:r>
            <a:r>
              <a:rPr lang="en-US" altLang="zh-CN" dirty="0" smtClean="0"/>
              <a:t>itemID2</a:t>
            </a:r>
            <a:r>
              <a:rPr lang="zh-CN" altLang="en-US" dirty="0" smtClean="0"/>
              <a:t>，以及评分*对应的关联值做为</a:t>
            </a:r>
            <a:r>
              <a:rPr lang="en-US" altLang="zh-CN" dirty="0" smtClean="0"/>
              <a:t>value</a:t>
            </a:r>
            <a:r>
              <a:rPr lang="zh-CN" altLang="en-US" dirty="0" smtClean="0"/>
              <a:t>输出</a:t>
            </a:r>
            <a:endParaRPr lang="en-US" altLang="zh-CN" dirty="0" smtClean="0"/>
          </a:p>
          <a:p>
            <a:pPr lvl="1"/>
            <a:r>
              <a:rPr lang="zh-CN" altLang="en-US" dirty="0" smtClean="0"/>
              <a:t>同时将</a:t>
            </a:r>
            <a:r>
              <a:rPr lang="en-US" altLang="zh-CN" dirty="0" smtClean="0"/>
              <a:t>map</a:t>
            </a:r>
            <a:r>
              <a:rPr lang="zh-CN" altLang="en-US" dirty="0" smtClean="0"/>
              <a:t>输出的</a:t>
            </a:r>
            <a:r>
              <a:rPr lang="en-US" altLang="zh-CN" dirty="0" smtClean="0"/>
              <a:t>key</a:t>
            </a:r>
            <a:r>
              <a:rPr lang="zh-CN" altLang="en-US" dirty="0" smtClean="0"/>
              <a:t>值设为</a:t>
            </a:r>
            <a:r>
              <a:rPr lang="en-US" altLang="zh-CN" dirty="0" err="1" smtClean="0"/>
              <a:t>userID</a:t>
            </a:r>
            <a:r>
              <a:rPr lang="en-US" altLang="zh-CN" dirty="0" smtClean="0"/>
              <a:t>, value</a:t>
            </a:r>
            <a:r>
              <a:rPr lang="zh-CN" altLang="en-US" dirty="0" smtClean="0"/>
              <a:t>值设为同现矩阵的</a:t>
            </a:r>
            <a:r>
              <a:rPr lang="en-US" altLang="zh-CN" dirty="0" smtClean="0"/>
              <a:t>itemID2: </a:t>
            </a:r>
            <a:r>
              <a:rPr lang="zh-CN" altLang="en-US" dirty="0" smtClean="0"/>
              <a:t>评分*同现矩阵关联值， 输出样式为（</a:t>
            </a:r>
            <a:r>
              <a:rPr lang="en-US" altLang="zh-CN" dirty="0" smtClean="0"/>
              <a:t>3 &lt;101 6, 102 0…..&gt;</a:t>
            </a:r>
            <a:r>
              <a:rPr lang="zh-CN" altLang="en-US" dirty="0" smtClean="0"/>
              <a:t>）</a:t>
            </a:r>
            <a:endParaRPr lang="en-US" altLang="zh-CN" dirty="0" smtClean="0"/>
          </a:p>
          <a:p>
            <a:endParaRPr lang="en-US" altLang="zh-CN" dirty="0" smtClean="0"/>
          </a:p>
          <a:p>
            <a:endParaRPr lang="en-US" altLang="zh-CN" dirty="0" smtClean="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25" y="1258719"/>
            <a:ext cx="1285875"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43584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基于物品的协同过滤</a:t>
            </a:r>
            <a:endParaRPr lang="zh-CN" altLang="en-US" dirty="0"/>
          </a:p>
        </p:txBody>
      </p:sp>
      <p:sp>
        <p:nvSpPr>
          <p:cNvPr id="4" name="内容占位符 3"/>
          <p:cNvSpPr>
            <a:spLocks noGrp="1"/>
          </p:cNvSpPr>
          <p:nvPr>
            <p:ph idx="1"/>
          </p:nvPr>
        </p:nvSpPr>
        <p:spPr>
          <a:xfrm>
            <a:off x="838200" y="1352145"/>
            <a:ext cx="10515600" cy="4824818"/>
          </a:xfrm>
        </p:spPr>
        <p:txBody>
          <a:bodyPr>
            <a:normAutofit/>
          </a:bodyPr>
          <a:lstStyle/>
          <a:p>
            <a:r>
              <a:rPr lang="zh-CN" altLang="en-US" dirty="0" smtClean="0"/>
              <a:t>第四步：将第三步输出的评分矩阵及同现矩阵相乘，具体实现：</a:t>
            </a:r>
            <a:endParaRPr lang="en-US" altLang="zh-CN" dirty="0" smtClean="0"/>
          </a:p>
          <a:p>
            <a:r>
              <a:rPr lang="zh-CN" altLang="en-US" dirty="0" smtClean="0"/>
              <a:t>在</a:t>
            </a:r>
            <a:r>
              <a:rPr lang="en-US" altLang="zh-CN" dirty="0" smtClean="0"/>
              <a:t>reduce</a:t>
            </a:r>
            <a:r>
              <a:rPr lang="zh-CN" altLang="en-US" dirty="0" smtClean="0"/>
              <a:t>端</a:t>
            </a:r>
            <a:endParaRPr lang="en-US" altLang="zh-CN" dirty="0"/>
          </a:p>
          <a:p>
            <a:pPr lvl="1"/>
            <a:r>
              <a:rPr lang="en-US" altLang="zh-CN" dirty="0" smtClean="0"/>
              <a:t>Key</a:t>
            </a:r>
            <a:r>
              <a:rPr lang="zh-CN" altLang="en-US" dirty="0" smtClean="0"/>
              <a:t>值直接输出</a:t>
            </a:r>
            <a:r>
              <a:rPr lang="en-US" altLang="zh-CN" dirty="0" smtClean="0"/>
              <a:t>map</a:t>
            </a:r>
            <a:r>
              <a:rPr lang="zh-CN" altLang="en-US" dirty="0" smtClean="0"/>
              <a:t>端输出的</a:t>
            </a:r>
            <a:r>
              <a:rPr lang="en-US" altLang="zh-CN" dirty="0" err="1" smtClean="0"/>
              <a:t>userID</a:t>
            </a:r>
            <a:r>
              <a:rPr lang="zh-CN" altLang="en-US" dirty="0" smtClean="0"/>
              <a:t>做为</a:t>
            </a:r>
            <a:r>
              <a:rPr lang="en-US" altLang="zh-CN" dirty="0" smtClean="0"/>
              <a:t>key</a:t>
            </a:r>
            <a:r>
              <a:rPr lang="zh-CN" altLang="en-US" dirty="0" smtClean="0"/>
              <a:t>值，</a:t>
            </a:r>
            <a:endParaRPr lang="en-US" altLang="zh-CN" dirty="0" smtClean="0"/>
          </a:p>
          <a:p>
            <a:pPr lvl="1"/>
            <a:r>
              <a:rPr lang="en-US" altLang="zh-CN" dirty="0" smtClean="0"/>
              <a:t>Value</a:t>
            </a:r>
            <a:r>
              <a:rPr lang="zh-CN" altLang="en-US" dirty="0" smtClean="0"/>
              <a:t>的值将接收到的，</a:t>
            </a:r>
            <a:r>
              <a:rPr lang="en-US" altLang="zh-CN" dirty="0" err="1" smtClean="0"/>
              <a:t>itemID</a:t>
            </a:r>
            <a:r>
              <a:rPr lang="zh-CN" altLang="en-US" dirty="0" smtClean="0"/>
              <a:t>值与评分值分开，同时使用一个</a:t>
            </a:r>
            <a:r>
              <a:rPr lang="en-US" altLang="zh-CN" dirty="0" err="1" smtClean="0"/>
              <a:t>HashMap</a:t>
            </a:r>
            <a:r>
              <a:rPr lang="zh-CN" altLang="en-US" dirty="0" smtClean="0"/>
              <a:t>，将</a:t>
            </a:r>
            <a:r>
              <a:rPr lang="en-US" altLang="zh-CN" dirty="0" err="1" smtClean="0"/>
              <a:t>itemID</a:t>
            </a:r>
            <a:r>
              <a:rPr lang="zh-CN" altLang="en-US" dirty="0" smtClean="0"/>
              <a:t>做为</a:t>
            </a:r>
            <a:r>
              <a:rPr lang="en-US" altLang="zh-CN" dirty="0" smtClean="0"/>
              <a:t>entry</a:t>
            </a:r>
            <a:r>
              <a:rPr lang="zh-CN" altLang="en-US" dirty="0" smtClean="0"/>
              <a:t>的</a:t>
            </a:r>
            <a:r>
              <a:rPr lang="en-US" altLang="zh-CN" dirty="0" smtClean="0"/>
              <a:t>key</a:t>
            </a:r>
            <a:r>
              <a:rPr lang="zh-CN" altLang="en-US" dirty="0" smtClean="0"/>
              <a:t>值，根据</a:t>
            </a:r>
            <a:r>
              <a:rPr lang="en-US" altLang="zh-CN" dirty="0" smtClean="0"/>
              <a:t>key</a:t>
            </a:r>
            <a:r>
              <a:rPr lang="zh-CN" altLang="en-US" dirty="0" smtClean="0"/>
              <a:t>值将同一个</a:t>
            </a:r>
            <a:r>
              <a:rPr lang="en-US" altLang="zh-CN" dirty="0" err="1" smtClean="0"/>
              <a:t>itemID</a:t>
            </a:r>
            <a:r>
              <a:rPr lang="zh-CN" altLang="en-US" dirty="0" smtClean="0"/>
              <a:t>的评分累加起来得到该用户对该</a:t>
            </a:r>
            <a:r>
              <a:rPr lang="en-US" altLang="zh-CN" dirty="0" err="1" smtClean="0"/>
              <a:t>itemID</a:t>
            </a:r>
            <a:r>
              <a:rPr lang="zh-CN" altLang="en-US" dirty="0" smtClean="0"/>
              <a:t>的总评分，做为输出。</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1161535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2269490" y="668655"/>
            <a:ext cx="7916545" cy="53435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寻找偏好相似的用户</a:t>
            </a:r>
          </a:p>
        </p:txBody>
      </p:sp>
      <p:pic>
        <p:nvPicPr>
          <p:cNvPr id="4" name="内容占位符 3"/>
          <p:cNvPicPr>
            <a:picLocks noGrp="1" noChangeAspect="1"/>
          </p:cNvPicPr>
          <p:nvPr>
            <p:ph idx="1"/>
          </p:nvPr>
        </p:nvPicPr>
        <p:blipFill>
          <a:blip r:embed="rId2"/>
          <a:stretch>
            <a:fillRect/>
          </a:stretch>
        </p:blipFill>
        <p:spPr>
          <a:xfrm>
            <a:off x="2669540" y="1589405"/>
            <a:ext cx="6085840" cy="39979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838527" y="1770773"/>
            <a:ext cx="6825547" cy="46529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欧几里德距离评价</a:t>
            </a:r>
          </a:p>
        </p:txBody>
      </p:sp>
      <p:pic>
        <p:nvPicPr>
          <p:cNvPr id="4" name="内容占位符 3"/>
          <p:cNvPicPr>
            <a:picLocks noGrp="1" noChangeAspect="1"/>
          </p:cNvPicPr>
          <p:nvPr>
            <p:ph idx="1"/>
          </p:nvPr>
        </p:nvPicPr>
        <p:blipFill>
          <a:blip r:embed="rId2"/>
          <a:stretch>
            <a:fillRect/>
          </a:stretch>
        </p:blipFill>
        <p:spPr>
          <a:xfrm>
            <a:off x="1712933" y="1453136"/>
            <a:ext cx="3914775" cy="4617720"/>
          </a:xfrm>
          <a:prstGeom prst="rect">
            <a:avLst/>
          </a:prstGeom>
        </p:spPr>
      </p:pic>
      <p:sp>
        <p:nvSpPr>
          <p:cNvPr id="3" name="矩形 2"/>
          <p:cNvSpPr/>
          <p:nvPr/>
        </p:nvSpPr>
        <p:spPr>
          <a:xfrm>
            <a:off x="5956570" y="2379050"/>
            <a:ext cx="4811949" cy="1754326"/>
          </a:xfrm>
          <a:prstGeom prst="rect">
            <a:avLst/>
          </a:prstGeom>
        </p:spPr>
        <p:txBody>
          <a:bodyPr wrap="square">
            <a:spAutoFit/>
          </a:bodyPr>
          <a:lstStyle/>
          <a:p>
            <a:pPr latinLnBrk="1"/>
            <a:r>
              <a:rPr lang="zh-CN" altLang="en-US" dirty="0"/>
              <a:t> 欧几里得度量（</a:t>
            </a:r>
            <a:r>
              <a:rPr lang="en-US" altLang="zh-CN" dirty="0" err="1"/>
              <a:t>euclidean</a:t>
            </a:r>
            <a:r>
              <a:rPr lang="en-US" altLang="zh-CN" dirty="0"/>
              <a:t> metric</a:t>
            </a:r>
            <a:r>
              <a:rPr lang="zh-CN" altLang="en-US" dirty="0"/>
              <a:t>）（也称欧氏距离）是一个通常采用的距离定义，指在</a:t>
            </a:r>
            <a:r>
              <a:rPr lang="en-US" altLang="zh-CN" dirty="0"/>
              <a:t>m</a:t>
            </a:r>
            <a:r>
              <a:rPr lang="zh-CN" altLang="en-US" dirty="0"/>
              <a:t>维空间中两个点之间的真实距离，或者向量的自然长度（即该点到原点的距离）。在二维和三维空间中的欧氏距离就是两点之间的实际距离。</a:t>
            </a:r>
          </a:p>
          <a:p>
            <a:pPr latinLnBrk="1"/>
            <a:r>
              <a:rPr lang="zh-CN" altLang="en-US" dirty="0"/>
              <a:t> </a:t>
            </a:r>
          </a:p>
        </p:txBody>
      </p:sp>
      <p:pic>
        <p:nvPicPr>
          <p:cNvPr id="1026" name="Picture 2" descr="https://img-blog.csdn.net/20160715151454932?watermark/2/text/aHR0cDovL2Jsb2cuY3Nkbi5uZXQv/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1757" y="4797661"/>
            <a:ext cx="5819775" cy="6762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欧几里德距离评价</a:t>
            </a:r>
          </a:p>
        </p:txBody>
      </p:sp>
      <p:pic>
        <p:nvPicPr>
          <p:cNvPr id="4" name="内容占位符 3"/>
          <p:cNvPicPr>
            <a:picLocks noGrp="1" noChangeAspect="1"/>
          </p:cNvPicPr>
          <p:nvPr>
            <p:ph idx="1"/>
          </p:nvPr>
        </p:nvPicPr>
        <p:blipFill>
          <a:blip r:embed="rId2"/>
          <a:stretch>
            <a:fillRect/>
          </a:stretch>
        </p:blipFill>
        <p:spPr>
          <a:xfrm>
            <a:off x="1712933" y="1453136"/>
            <a:ext cx="3914775" cy="4617720"/>
          </a:xfrm>
          <a:prstGeom prst="rect">
            <a:avLst/>
          </a:prstGeom>
        </p:spPr>
      </p:pic>
      <p:sp>
        <p:nvSpPr>
          <p:cNvPr id="3" name="矩形 2"/>
          <p:cNvSpPr/>
          <p:nvPr/>
        </p:nvSpPr>
        <p:spPr>
          <a:xfrm>
            <a:off x="6031757" y="1221457"/>
            <a:ext cx="5982511" cy="2585323"/>
          </a:xfrm>
          <a:prstGeom prst="rect">
            <a:avLst/>
          </a:prstGeom>
        </p:spPr>
        <p:txBody>
          <a:bodyPr wrap="square">
            <a:spAutoFit/>
          </a:bodyPr>
          <a:lstStyle/>
          <a:p>
            <a:pPr latinLnBrk="1"/>
            <a:r>
              <a:rPr lang="zh-CN" altLang="en-US" dirty="0"/>
              <a:t> 在计算用户相似度的过程中，首先对于两个用户共同打分过的所有条目，计算他们对于每个条目的评分差值，对差值求平方、求和，再对结果求平方根，这样得到的值称为欧氏距离，但这并不足以作为显示度计算的度量值。相似度与距离的概念在某种程度上说是互反的，就其意义而言，欧氏距离越小，两个用户相似度就越大。相似度与距离这种反序关系很容易就可以调整过来，比如只要第一显示度为欧氏距离加</a:t>
            </a:r>
            <a:r>
              <a:rPr lang="en-US" altLang="zh-CN" dirty="0"/>
              <a:t>1</a:t>
            </a:r>
            <a:r>
              <a:rPr lang="zh-CN" altLang="en-US" dirty="0"/>
              <a:t>，再取倒数。</a:t>
            </a:r>
            <a:r>
              <a:rPr lang="zh-CN" altLang="en-US" dirty="0" smtClean="0"/>
              <a:t>。</a:t>
            </a:r>
            <a:endParaRPr lang="zh-CN" altLang="en-US" dirty="0"/>
          </a:p>
          <a:p>
            <a:pPr latinLnBrk="1"/>
            <a:r>
              <a:rPr lang="zh-CN" altLang="en-US" dirty="0"/>
              <a:t> </a:t>
            </a:r>
          </a:p>
        </p:txBody>
      </p:sp>
      <p:pic>
        <p:nvPicPr>
          <p:cNvPr id="1026" name="Picture 2" descr="https://img-blog.csdn.net/20160715151454932?watermark/2/text/aHR0cDovL2Jsb2cuY3Nkbi5uZXQv/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1757" y="4797661"/>
            <a:ext cx="5819775" cy="67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135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皮尔逊相关度评价</a:t>
            </a:r>
          </a:p>
        </p:txBody>
      </p:sp>
      <p:sp>
        <p:nvSpPr>
          <p:cNvPr id="3" name="内容占位符 2"/>
          <p:cNvSpPr>
            <a:spLocks noGrp="1"/>
          </p:cNvSpPr>
          <p:nvPr>
            <p:ph idx="1"/>
          </p:nvPr>
        </p:nvSpPr>
        <p:spPr>
          <a:xfrm>
            <a:off x="838200" y="1614791"/>
            <a:ext cx="10515600" cy="4562172"/>
          </a:xfrm>
        </p:spPr>
        <p:txBody>
          <a:bodyPr/>
          <a:lstStyle/>
          <a:p>
            <a:r>
              <a:rPr lang="zh-CN" altLang="en-US" b="1" dirty="0"/>
              <a:t>皮尔逊相关系数</a:t>
            </a:r>
            <a:r>
              <a:rPr lang="zh-CN" altLang="en-US" dirty="0"/>
              <a:t>是比欧几里德距离更加复杂的可以判断人们兴趣的相似度的一种方法。该相关系数是判断两组数据与某一直线拟合程序的一种试题。它在数据不是很规范的时候，会倾向于给出更好的结果。</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皮尔逊相关度评价</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3761" y="1417671"/>
            <a:ext cx="6001278" cy="3223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413771" y="1557304"/>
            <a:ext cx="5366425" cy="2308324"/>
          </a:xfrm>
          <a:prstGeom prst="rect">
            <a:avLst/>
          </a:prstGeom>
        </p:spPr>
        <p:txBody>
          <a:bodyPr wrap="square">
            <a:spAutoFit/>
          </a:bodyPr>
          <a:lstStyle/>
          <a:p>
            <a:r>
              <a:rPr lang="zh-CN" altLang="en-US" b="1" dirty="0"/>
              <a:t>如图，</a:t>
            </a:r>
            <a:r>
              <a:rPr lang="en-US" altLang="zh-CN" b="1" dirty="0"/>
              <a:t>Mick </a:t>
            </a:r>
            <a:r>
              <a:rPr lang="en-US" altLang="zh-CN" b="1" dirty="0" err="1"/>
              <a:t>Lasalle</a:t>
            </a:r>
            <a:r>
              <a:rPr lang="zh-CN" altLang="en-US" b="1" dirty="0"/>
              <a:t>为</a:t>
            </a:r>
            <a:r>
              <a:rPr lang="en-US" altLang="zh-CN" b="1" dirty="0"/>
              <a:t>&lt;&lt;Superman&gt;&gt;</a:t>
            </a:r>
            <a:r>
              <a:rPr lang="zh-CN" altLang="en-US" b="1" dirty="0"/>
              <a:t>评了</a:t>
            </a:r>
            <a:r>
              <a:rPr lang="en-US" altLang="zh-CN" b="1" dirty="0"/>
              <a:t>3</a:t>
            </a:r>
            <a:r>
              <a:rPr lang="zh-CN" altLang="en-US" b="1" dirty="0"/>
              <a:t>分，而</a:t>
            </a:r>
            <a:r>
              <a:rPr lang="en-US" altLang="zh-CN" b="1" dirty="0"/>
              <a:t>Gene </a:t>
            </a:r>
            <a:r>
              <a:rPr lang="en-US" altLang="zh-CN" b="1" dirty="0" err="1"/>
              <a:t>Seyour</a:t>
            </a:r>
            <a:r>
              <a:rPr lang="zh-CN" altLang="en-US" b="1" dirty="0"/>
              <a:t>则评了</a:t>
            </a:r>
            <a:r>
              <a:rPr lang="en-US" altLang="zh-CN" b="1" dirty="0"/>
              <a:t>5</a:t>
            </a:r>
            <a:r>
              <a:rPr lang="zh-CN" altLang="en-US" b="1" dirty="0"/>
              <a:t>分，所以该影片被定位中图中的</a:t>
            </a:r>
            <a:r>
              <a:rPr lang="en-US" altLang="zh-CN" b="1" dirty="0"/>
              <a:t>(3,5)</a:t>
            </a:r>
            <a:r>
              <a:rPr lang="zh-CN" altLang="en-US" b="1" dirty="0"/>
              <a:t>处。在图中还可以看到一条直线。其绘制原则是尽可能地靠近图上的所有坐标点，被称为最佳拟合线。如果两位评论者对所有影片的评分情况都相同，那么这条直线将成为对角线，并且会与图上所有的坐标点都相交，从而得到一个结果为</a:t>
            </a:r>
            <a:r>
              <a:rPr lang="en-US" altLang="zh-CN" b="1" dirty="0"/>
              <a:t>1</a:t>
            </a:r>
            <a:r>
              <a:rPr lang="zh-CN" altLang="en-US" b="1" dirty="0"/>
              <a:t>的理想相关度评价。</a:t>
            </a:r>
          </a:p>
        </p:txBody>
      </p:sp>
      <p:pic>
        <p:nvPicPr>
          <p:cNvPr id="1027" name="Picture 3" descr="C:\Users\EliteBook\AppData\Roaming\Tencent\Users\2476047689\QQ\WinTemp\RichOle\N3X$6(3T_44F734R9)%M@4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7993" y="5019472"/>
            <a:ext cx="7212924" cy="1197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8307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908</TotalTime>
  <Words>1468</Words>
  <Application>Microsoft Office PowerPoint</Application>
  <PresentationFormat>自定义</PresentationFormat>
  <Paragraphs>136</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协同过滤推荐算法的原理及实现</vt:lpstr>
      <vt:lpstr>基于用户的协同过滤算法 (user-based collaboratIve filtering)</vt:lpstr>
      <vt:lpstr>PowerPoint 演示文稿</vt:lpstr>
      <vt:lpstr>寻找偏好相似的用户</vt:lpstr>
      <vt:lpstr>PowerPoint 演示文稿</vt:lpstr>
      <vt:lpstr>欧几里德距离评价</vt:lpstr>
      <vt:lpstr>欧几里德距离评价</vt:lpstr>
      <vt:lpstr>皮尔逊相关度评价</vt:lpstr>
      <vt:lpstr>皮尔逊相关度评价</vt:lpstr>
      <vt:lpstr>皮尔逊相关度评价</vt:lpstr>
      <vt:lpstr>皮尔逊相关度评价</vt:lpstr>
      <vt:lpstr>皮尔逊相关系数</vt:lpstr>
      <vt:lpstr>利用皮尔逊系数推荐</vt:lpstr>
      <vt:lpstr>基于物品的协同过滤算法 (item-based collaborative filtering)</vt:lpstr>
      <vt:lpstr>基于物品的协同过滤</vt:lpstr>
      <vt:lpstr>基于物品的协同过滤</vt:lpstr>
      <vt:lpstr>基于物品的协同过滤</vt:lpstr>
      <vt:lpstr>基于物品的协同过滤</vt:lpstr>
      <vt:lpstr>基于物品的协同过滤</vt:lpstr>
      <vt:lpstr>基于物品的协同过滤</vt:lpstr>
      <vt:lpstr>基于物品的协同过滤</vt:lpstr>
      <vt:lpstr>基于物品的协同过滤</vt:lpstr>
      <vt:lpstr>基于物品的协同过滤</vt:lpstr>
      <vt:lpstr>基于物品的协同过滤</vt:lpstr>
      <vt:lpstr>基于物品的协同过滤</vt:lpstr>
      <vt:lpstr>基于物品的协同过滤</vt:lpstr>
      <vt:lpstr>基于物品的协同过滤</vt:lpstr>
      <vt:lpstr>基于物品的协同过滤</vt:lpstr>
      <vt:lpstr>基于物品的协同过滤</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EliteBook</cp:lastModifiedBy>
  <cp:revision>43</cp:revision>
  <dcterms:created xsi:type="dcterms:W3CDTF">2016-03-24T10:28:42Z</dcterms:created>
  <dcterms:modified xsi:type="dcterms:W3CDTF">2018-06-26T06:08:10Z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2052-10.1.0.5554</vt:lpwstr>
  </property>
</Properties>
</file>