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6" r:id="rId9"/>
    <p:sldId id="272" r:id="rId10"/>
    <p:sldId id="273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98" d="100"/>
          <a:sy n="98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cnblogs.com/cnblogs_com/xia520pi/201206/201206041339495704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mages.cnblogs.com/cnblogs_com/xia520pi/201206/201206041339495081.p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mages.cnblogs.com/cnblogs_com/xia520pi/201206/201206041339518504.png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MapReduce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刘传林</a:t>
            </a:r>
            <a:endParaRPr lang="en-US" altLang="zh-CN" dirty="0" smtClean="0"/>
          </a:p>
          <a:p>
            <a:r>
              <a:rPr lang="zh-CN" altLang="en-US" dirty="0" smtClean="0"/>
              <a:t>数据科学与大数据技术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4083685"/>
            <a:ext cx="7376160" cy="2188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、求平均成绩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对输入文件中数据进行就算学生平均成绩。输入文件中的</a:t>
            </a:r>
            <a:r>
              <a:rPr lang="zh-CN" altLang="zh-CN" b="1" dirty="0"/>
              <a:t>每行内容</a:t>
            </a:r>
            <a:r>
              <a:rPr lang="zh-CN" altLang="zh-CN" dirty="0"/>
              <a:t>均为</a:t>
            </a:r>
            <a:r>
              <a:rPr lang="zh-CN" altLang="zh-CN" b="1" dirty="0"/>
              <a:t>一个学生</a:t>
            </a:r>
            <a:r>
              <a:rPr lang="zh-CN" altLang="zh-CN" dirty="0"/>
              <a:t>的</a:t>
            </a:r>
            <a:r>
              <a:rPr lang="zh-CN" altLang="zh-CN" b="1" dirty="0"/>
              <a:t>姓名</a:t>
            </a:r>
            <a:r>
              <a:rPr lang="zh-CN" altLang="zh-CN" dirty="0"/>
              <a:t>和他相应的</a:t>
            </a:r>
            <a:r>
              <a:rPr lang="zh-CN" altLang="zh-CN" b="1" dirty="0"/>
              <a:t>成绩</a:t>
            </a:r>
            <a:r>
              <a:rPr lang="zh-CN" altLang="zh-CN" dirty="0"/>
              <a:t>，如果有多门学科，则每门学科为一个文件。要求在输出中每行有两个间隔的数据，其中，</a:t>
            </a:r>
            <a:r>
              <a:rPr lang="zh-CN" altLang="zh-CN" b="1" dirty="0"/>
              <a:t>第一个</a:t>
            </a:r>
            <a:r>
              <a:rPr lang="zh-CN" altLang="zh-CN" dirty="0"/>
              <a:t>代表学生的</a:t>
            </a:r>
            <a:r>
              <a:rPr lang="zh-CN" altLang="zh-CN" b="1" dirty="0"/>
              <a:t>姓名</a:t>
            </a:r>
            <a:r>
              <a:rPr lang="zh-CN" altLang="zh-CN" dirty="0"/>
              <a:t>，</a:t>
            </a:r>
            <a:r>
              <a:rPr lang="zh-CN" altLang="zh-CN" b="1" dirty="0"/>
              <a:t>第二个</a:t>
            </a:r>
            <a:r>
              <a:rPr lang="zh-CN" altLang="zh-CN" dirty="0"/>
              <a:t>代表其</a:t>
            </a:r>
            <a:r>
              <a:rPr lang="zh-CN" altLang="zh-CN" b="1" dirty="0"/>
              <a:t>平均成绩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Math             	</a:t>
            </a:r>
            <a:r>
              <a:rPr lang="en-US" altLang="zh-CN" dirty="0" err="1" smtClean="0"/>
              <a:t>chinese</a:t>
            </a:r>
            <a:r>
              <a:rPr lang="en-US" altLang="zh-CN" dirty="0" smtClean="0"/>
              <a:t>                      output</a:t>
            </a:r>
            <a:endParaRPr lang="zh-CN" altLang="zh-CN" dirty="0"/>
          </a:p>
          <a:p>
            <a:r>
              <a:rPr lang="zh-CN" altLang="zh-CN" dirty="0"/>
              <a:t>张三</a:t>
            </a:r>
            <a:r>
              <a:rPr lang="en-US" altLang="zh-CN" dirty="0"/>
              <a:t>    </a:t>
            </a:r>
            <a:r>
              <a:rPr lang="en-US" altLang="zh-CN" dirty="0" smtClean="0"/>
              <a:t>88	 	</a:t>
            </a:r>
            <a:r>
              <a:rPr lang="zh-CN" altLang="zh-CN" dirty="0" smtClean="0"/>
              <a:t>张</a:t>
            </a:r>
            <a:r>
              <a:rPr lang="zh-CN" altLang="zh-CN" dirty="0"/>
              <a:t>三</a:t>
            </a:r>
            <a:r>
              <a:rPr lang="en-US" altLang="zh-CN" dirty="0"/>
              <a:t>    </a:t>
            </a:r>
            <a:r>
              <a:rPr lang="en-US" altLang="zh-CN" dirty="0" smtClean="0"/>
              <a:t>78                  </a:t>
            </a:r>
            <a:r>
              <a:rPr lang="zh-CN" altLang="en-US" dirty="0" smtClean="0"/>
              <a:t>张三   </a:t>
            </a:r>
            <a:r>
              <a:rPr lang="en-US" altLang="zh-CN" dirty="0" smtClean="0"/>
              <a:t>83</a:t>
            </a:r>
            <a:endParaRPr lang="zh-CN" altLang="zh-CN" dirty="0"/>
          </a:p>
          <a:p>
            <a:r>
              <a:rPr lang="zh-CN" altLang="zh-CN" dirty="0"/>
              <a:t>李四</a:t>
            </a:r>
            <a:r>
              <a:rPr lang="en-US" altLang="zh-CN" dirty="0"/>
              <a:t>    </a:t>
            </a:r>
            <a:r>
              <a:rPr lang="en-US" altLang="zh-CN" dirty="0" smtClean="0"/>
              <a:t>89		</a:t>
            </a:r>
            <a:r>
              <a:rPr lang="zh-CN" altLang="zh-CN" dirty="0" smtClean="0"/>
              <a:t>李</a:t>
            </a:r>
            <a:r>
              <a:rPr lang="zh-CN" altLang="zh-CN" dirty="0"/>
              <a:t>四</a:t>
            </a:r>
            <a:r>
              <a:rPr lang="en-US" altLang="zh-CN" dirty="0"/>
              <a:t>    </a:t>
            </a:r>
            <a:r>
              <a:rPr lang="en-US" altLang="zh-CN" dirty="0" smtClean="0"/>
              <a:t>99                  </a:t>
            </a:r>
            <a:r>
              <a:rPr lang="zh-CN" altLang="en-US" dirty="0" smtClean="0"/>
              <a:t>李四    </a:t>
            </a:r>
            <a:r>
              <a:rPr lang="en-US" altLang="zh-CN" dirty="0" smtClean="0"/>
              <a:t>94</a:t>
            </a:r>
            <a:endParaRPr lang="zh-CN" altLang="zh-CN" dirty="0"/>
          </a:p>
          <a:p>
            <a:r>
              <a:rPr lang="zh-CN" altLang="zh-CN" dirty="0"/>
              <a:t>王五</a:t>
            </a:r>
            <a:r>
              <a:rPr lang="en-US" altLang="zh-CN" dirty="0"/>
              <a:t>    </a:t>
            </a:r>
            <a:r>
              <a:rPr lang="en-US" altLang="zh-CN" dirty="0" smtClean="0"/>
              <a:t>96		</a:t>
            </a:r>
            <a:r>
              <a:rPr lang="zh-CN" altLang="zh-CN" dirty="0" smtClean="0"/>
              <a:t>王</a:t>
            </a:r>
            <a:r>
              <a:rPr lang="zh-CN" altLang="zh-CN" dirty="0"/>
              <a:t>五</a:t>
            </a:r>
            <a:r>
              <a:rPr lang="en-US" altLang="zh-CN" dirty="0"/>
              <a:t>    </a:t>
            </a:r>
            <a:r>
              <a:rPr lang="en-US" altLang="zh-CN" dirty="0" smtClean="0"/>
              <a:t>66                  </a:t>
            </a:r>
            <a:r>
              <a:rPr lang="zh-CN" altLang="en-US" dirty="0" smtClean="0"/>
              <a:t>王五   </a:t>
            </a:r>
            <a:r>
              <a:rPr lang="en-US" altLang="zh-CN" dirty="0" smtClean="0"/>
              <a:t>81</a:t>
            </a:r>
            <a:endParaRPr lang="zh-CN" altLang="zh-CN" dirty="0"/>
          </a:p>
          <a:p>
            <a:r>
              <a:rPr lang="zh-CN" altLang="zh-CN" dirty="0"/>
              <a:t>赵六</a:t>
            </a:r>
            <a:r>
              <a:rPr lang="en-US" altLang="zh-CN" dirty="0"/>
              <a:t>    </a:t>
            </a:r>
            <a:r>
              <a:rPr lang="en-US" altLang="zh-CN" dirty="0" smtClean="0"/>
              <a:t>67		</a:t>
            </a:r>
            <a:r>
              <a:rPr lang="zh-CN" altLang="zh-CN" dirty="0" smtClean="0"/>
              <a:t>赵</a:t>
            </a:r>
            <a:r>
              <a:rPr lang="zh-CN" altLang="zh-CN" dirty="0"/>
              <a:t>六</a:t>
            </a:r>
            <a:r>
              <a:rPr lang="en-US" altLang="zh-CN" dirty="0"/>
              <a:t>    </a:t>
            </a:r>
            <a:r>
              <a:rPr lang="en-US" altLang="zh-CN" dirty="0" smtClean="0"/>
              <a:t>77                   </a:t>
            </a:r>
            <a:r>
              <a:rPr lang="zh-CN" altLang="en-US" dirty="0" smtClean="0"/>
              <a:t>赵六   </a:t>
            </a:r>
            <a:r>
              <a:rPr lang="en-US" altLang="zh-CN" dirty="0" smtClean="0"/>
              <a:t>76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5037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、求平均成绩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值是偏移量，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是字符串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首先按行划分（用参数“</a:t>
            </a:r>
            <a:r>
              <a:rPr lang="en-US" altLang="zh-CN" dirty="0" smtClean="0"/>
              <a:t>\n</a:t>
            </a:r>
            <a:r>
              <a:rPr lang="zh-CN" altLang="en-US" dirty="0" smtClean="0"/>
              <a:t>”），对每一行进行处理，按照空格划分。将姓名和成绩分开，输出的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值是姓名，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值是转换为整数的成绩（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(String)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是姓名，</a:t>
            </a:r>
            <a:r>
              <a:rPr lang="en-US" altLang="zh-CN" dirty="0" smtClean="0"/>
              <a:t>value-list</a:t>
            </a:r>
            <a:r>
              <a:rPr lang="zh-CN" altLang="en-US" dirty="0" smtClean="0"/>
              <a:t>是成绩，将</a:t>
            </a:r>
            <a:r>
              <a:rPr lang="en-US" altLang="zh-CN" dirty="0" smtClean="0"/>
              <a:t>value-list</a:t>
            </a:r>
            <a:r>
              <a:rPr lang="zh-CN" altLang="en-US" dirty="0" smtClean="0"/>
              <a:t>里的成绩循环加入，同时计数。用成绩和除以成绩个数，即输出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为姓名，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为平均成绩。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934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前面的实例都是在数据上进行一些简单的处理，为进一步的操作打基础。</a:t>
            </a:r>
            <a:r>
              <a:rPr lang="en-US" altLang="zh-CN" dirty="0"/>
              <a:t>"</a:t>
            </a:r>
            <a:r>
              <a:rPr lang="zh-CN" altLang="zh-CN" b="1" dirty="0"/>
              <a:t>单表关联</a:t>
            </a:r>
            <a:r>
              <a:rPr lang="en-US" altLang="zh-CN" dirty="0"/>
              <a:t>"</a:t>
            </a:r>
            <a:r>
              <a:rPr lang="zh-CN" altLang="zh-CN" dirty="0"/>
              <a:t>这个实例</a:t>
            </a:r>
            <a:r>
              <a:rPr lang="zh-CN" altLang="zh-CN" b="1" dirty="0"/>
              <a:t>要求</a:t>
            </a:r>
            <a:r>
              <a:rPr lang="zh-CN" altLang="zh-CN" dirty="0"/>
              <a:t>从</a:t>
            </a:r>
            <a:r>
              <a:rPr lang="zh-CN" altLang="zh-CN" b="1" dirty="0"/>
              <a:t>给出的数据</a:t>
            </a:r>
            <a:r>
              <a:rPr lang="zh-CN" altLang="zh-CN" dirty="0"/>
              <a:t>中</a:t>
            </a:r>
            <a:r>
              <a:rPr lang="zh-CN" altLang="zh-CN" b="1" dirty="0"/>
              <a:t>寻找</a:t>
            </a:r>
            <a:r>
              <a:rPr lang="zh-CN" altLang="zh-CN" dirty="0"/>
              <a:t>所</a:t>
            </a:r>
            <a:r>
              <a:rPr lang="zh-CN" altLang="zh-CN" b="1" dirty="0"/>
              <a:t>关心的数据</a:t>
            </a:r>
            <a:r>
              <a:rPr lang="zh-CN" altLang="zh-CN" dirty="0"/>
              <a:t>，它是对</a:t>
            </a:r>
            <a:r>
              <a:rPr lang="zh-CN" altLang="zh-CN" b="1" dirty="0"/>
              <a:t>原始数据</a:t>
            </a:r>
            <a:r>
              <a:rPr lang="zh-CN" altLang="zh-CN" dirty="0"/>
              <a:t>所包含信息的</a:t>
            </a:r>
            <a:r>
              <a:rPr lang="zh-CN" altLang="zh-CN" b="1" dirty="0"/>
              <a:t>挖掘</a:t>
            </a:r>
            <a:r>
              <a:rPr lang="zh-CN" altLang="zh-CN" dirty="0"/>
              <a:t>。下面进入这个实例。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5890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实例描述：</a:t>
            </a:r>
            <a:r>
              <a:rPr lang="zh-CN" altLang="zh-CN" dirty="0"/>
              <a:t>实例中给出</a:t>
            </a:r>
            <a:r>
              <a:rPr lang="en-US" altLang="zh-CN" b="1" dirty="0"/>
              <a:t>child-parent</a:t>
            </a:r>
            <a:r>
              <a:rPr lang="zh-CN" altLang="zh-CN" dirty="0"/>
              <a:t>（孩子</a:t>
            </a:r>
            <a:r>
              <a:rPr lang="en-US" altLang="zh-CN" dirty="0"/>
              <a:t>——</a:t>
            </a:r>
            <a:r>
              <a:rPr lang="zh-CN" altLang="zh-CN" dirty="0"/>
              <a:t>父母）表，要求输出</a:t>
            </a:r>
            <a:r>
              <a:rPr lang="en-US" altLang="zh-CN" b="1" dirty="0"/>
              <a:t>grandchild-grandparent</a:t>
            </a:r>
            <a:r>
              <a:rPr lang="zh-CN" altLang="zh-CN" dirty="0"/>
              <a:t>（孙子</a:t>
            </a:r>
            <a:r>
              <a:rPr lang="en-US" altLang="zh-CN" dirty="0"/>
              <a:t>——</a:t>
            </a:r>
            <a:r>
              <a:rPr lang="zh-CN" altLang="zh-CN" dirty="0"/>
              <a:t>爷奶）</a:t>
            </a:r>
            <a:r>
              <a:rPr lang="zh-CN" altLang="zh-CN" dirty="0" smtClean="0"/>
              <a:t>表。</a:t>
            </a:r>
            <a:endParaRPr lang="en-US" altLang="zh-CN" dirty="0" smtClean="0"/>
          </a:p>
          <a:p>
            <a:r>
              <a:rPr lang="zh-CN" altLang="en-US" dirty="0" smtClean="0"/>
              <a:t>输入样例：</a:t>
            </a:r>
            <a:endParaRPr lang="en-US" altLang="zh-CN" dirty="0" smtClean="0"/>
          </a:p>
          <a:p>
            <a:r>
              <a:rPr lang="en-US" altLang="zh-CN" dirty="0"/>
              <a:t>child        parent </a:t>
            </a:r>
            <a:endParaRPr lang="zh-CN" altLang="zh-CN" dirty="0"/>
          </a:p>
          <a:p>
            <a:r>
              <a:rPr lang="en-US" altLang="zh-CN" dirty="0"/>
              <a:t>Tom        Lucy</a:t>
            </a:r>
            <a:endParaRPr lang="zh-CN" altLang="zh-CN" dirty="0"/>
          </a:p>
          <a:p>
            <a:r>
              <a:rPr lang="en-US" altLang="zh-CN" dirty="0"/>
              <a:t>Tom        Jack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 Lucy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 Jack</a:t>
            </a:r>
            <a:endParaRPr lang="zh-CN" altLang="zh-CN" dirty="0"/>
          </a:p>
          <a:p>
            <a:r>
              <a:rPr lang="en-US" altLang="zh-CN" dirty="0"/>
              <a:t>Lucy        Mary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3675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实例描述：</a:t>
            </a:r>
            <a:r>
              <a:rPr lang="zh-CN" altLang="zh-CN" dirty="0"/>
              <a:t>实例中给出</a:t>
            </a:r>
            <a:r>
              <a:rPr lang="en-US" altLang="zh-CN" b="1" dirty="0"/>
              <a:t>child-parent</a:t>
            </a:r>
            <a:r>
              <a:rPr lang="zh-CN" altLang="zh-CN" dirty="0"/>
              <a:t>（孩子</a:t>
            </a:r>
            <a:r>
              <a:rPr lang="en-US" altLang="zh-CN" dirty="0"/>
              <a:t>——</a:t>
            </a:r>
            <a:r>
              <a:rPr lang="zh-CN" altLang="zh-CN" dirty="0"/>
              <a:t>父母）表，要求输出</a:t>
            </a:r>
            <a:r>
              <a:rPr lang="en-US" altLang="zh-CN" b="1" dirty="0"/>
              <a:t>grandchild-grandparent</a:t>
            </a:r>
            <a:r>
              <a:rPr lang="zh-CN" altLang="zh-CN" dirty="0"/>
              <a:t>（孙子</a:t>
            </a:r>
            <a:r>
              <a:rPr lang="en-US" altLang="zh-CN" dirty="0"/>
              <a:t>——</a:t>
            </a:r>
            <a:r>
              <a:rPr lang="zh-CN" altLang="zh-CN" dirty="0"/>
              <a:t>爷奶）</a:t>
            </a:r>
            <a:r>
              <a:rPr lang="zh-CN" altLang="zh-CN" dirty="0" smtClean="0"/>
              <a:t>表。</a:t>
            </a:r>
            <a:endParaRPr lang="en-US" altLang="zh-CN" dirty="0" smtClean="0"/>
          </a:p>
          <a:p>
            <a:r>
              <a:rPr lang="zh-CN" altLang="en-US" dirty="0" smtClean="0"/>
              <a:t>输入样例：</a:t>
            </a:r>
            <a:endParaRPr lang="en-US" altLang="zh-CN" dirty="0" smtClean="0"/>
          </a:p>
          <a:p>
            <a:r>
              <a:rPr lang="en-US" altLang="zh-CN" dirty="0"/>
              <a:t>Lucy        Ben</a:t>
            </a:r>
            <a:endParaRPr lang="zh-CN" altLang="zh-CN" dirty="0"/>
          </a:p>
          <a:p>
            <a:r>
              <a:rPr lang="en-US" altLang="zh-CN" dirty="0"/>
              <a:t>Jack        Alice</a:t>
            </a:r>
            <a:endParaRPr lang="zh-CN" altLang="zh-CN" dirty="0"/>
          </a:p>
          <a:p>
            <a:r>
              <a:rPr lang="en-US" altLang="zh-CN" dirty="0"/>
              <a:t>Jack        </a:t>
            </a:r>
            <a:r>
              <a:rPr lang="en-US" altLang="zh-CN" dirty="0" smtClean="0"/>
              <a:t>Jesse</a:t>
            </a:r>
            <a:endParaRPr lang="zh-CN" altLang="zh-CN" dirty="0"/>
          </a:p>
          <a:p>
            <a:r>
              <a:rPr lang="en-US" altLang="zh-CN" dirty="0"/>
              <a:t>Terry        </a:t>
            </a:r>
            <a:r>
              <a:rPr lang="en-US" altLang="zh-CN" dirty="0" smtClean="0"/>
              <a:t>Alice</a:t>
            </a:r>
            <a:endParaRPr lang="zh-CN" altLang="zh-CN" dirty="0"/>
          </a:p>
          <a:p>
            <a:r>
              <a:rPr lang="en-US" altLang="zh-CN" dirty="0"/>
              <a:t>Terry        Jesse</a:t>
            </a:r>
            <a:endParaRPr lang="zh-CN" altLang="zh-CN" dirty="0"/>
          </a:p>
          <a:p>
            <a:r>
              <a:rPr lang="en-US" altLang="zh-CN" dirty="0"/>
              <a:t>Philip        Terry</a:t>
            </a:r>
            <a:endParaRPr lang="zh-CN" altLang="zh-CN" dirty="0"/>
          </a:p>
          <a:p>
            <a:r>
              <a:rPr lang="en-US" altLang="zh-CN" dirty="0"/>
              <a:t>Philip        Alma</a:t>
            </a:r>
            <a:endParaRPr lang="zh-CN" altLang="zh-CN" dirty="0"/>
          </a:p>
          <a:p>
            <a:r>
              <a:rPr lang="en-US" altLang="zh-CN" dirty="0"/>
              <a:t>Mark        Terry</a:t>
            </a:r>
            <a:endParaRPr lang="zh-CN" altLang="zh-CN" dirty="0"/>
          </a:p>
          <a:p>
            <a:r>
              <a:rPr lang="en-US" altLang="zh-CN" dirty="0"/>
              <a:t>Mark        Alma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58" y="2811801"/>
            <a:ext cx="7398657" cy="263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4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实例描述：</a:t>
            </a:r>
            <a:r>
              <a:rPr lang="zh-CN" altLang="zh-CN" dirty="0"/>
              <a:t>实例中给出</a:t>
            </a:r>
            <a:r>
              <a:rPr lang="en-US" altLang="zh-CN" b="1" dirty="0"/>
              <a:t>child-parent</a:t>
            </a:r>
            <a:r>
              <a:rPr lang="zh-CN" altLang="zh-CN" dirty="0"/>
              <a:t>（孩子</a:t>
            </a:r>
            <a:r>
              <a:rPr lang="en-US" altLang="zh-CN" dirty="0"/>
              <a:t>——</a:t>
            </a:r>
            <a:r>
              <a:rPr lang="zh-CN" altLang="zh-CN" dirty="0"/>
              <a:t>父母）表，要求输出</a:t>
            </a:r>
            <a:r>
              <a:rPr lang="en-US" altLang="zh-CN" b="1" dirty="0"/>
              <a:t>grandchild-grandparent</a:t>
            </a:r>
            <a:r>
              <a:rPr lang="zh-CN" altLang="zh-CN" dirty="0"/>
              <a:t>（孙子</a:t>
            </a:r>
            <a:r>
              <a:rPr lang="en-US" altLang="zh-CN" dirty="0"/>
              <a:t>——</a:t>
            </a:r>
            <a:r>
              <a:rPr lang="zh-CN" altLang="zh-CN" dirty="0"/>
              <a:t>爷奶）</a:t>
            </a:r>
            <a:r>
              <a:rPr lang="zh-CN" altLang="zh-CN" dirty="0" smtClean="0"/>
              <a:t>表。</a:t>
            </a:r>
            <a:endParaRPr lang="en-US" altLang="zh-CN" dirty="0" smtClean="0"/>
          </a:p>
          <a:p>
            <a:r>
              <a:rPr lang="zh-CN" altLang="en-US" dirty="0" smtClean="0"/>
              <a:t>输出样例：</a:t>
            </a:r>
            <a:endParaRPr lang="en-US" altLang="zh-CN" dirty="0" smtClean="0"/>
          </a:p>
          <a:p>
            <a:r>
              <a:rPr lang="en-US" altLang="zh-CN" b="1" dirty="0"/>
              <a:t>file</a:t>
            </a:r>
            <a:r>
              <a:rPr lang="zh-CN" altLang="zh-CN" b="1" dirty="0"/>
              <a:t>： </a:t>
            </a:r>
            <a:endParaRPr lang="zh-CN" altLang="zh-CN" dirty="0"/>
          </a:p>
          <a:p>
            <a:r>
              <a:rPr lang="en-US" altLang="zh-CN" dirty="0"/>
              <a:t>grandchild        grandparent </a:t>
            </a:r>
            <a:endParaRPr lang="zh-CN" altLang="zh-CN" dirty="0"/>
          </a:p>
          <a:p>
            <a:r>
              <a:rPr lang="en-US" altLang="zh-CN" dirty="0"/>
              <a:t>Tom            </a:t>
            </a:r>
            <a:r>
              <a:rPr lang="zh-CN" altLang="zh-CN" dirty="0"/>
              <a:t>　　</a:t>
            </a:r>
            <a:r>
              <a:rPr lang="en-US" altLang="zh-CN" dirty="0"/>
              <a:t>Alice</a:t>
            </a:r>
            <a:endParaRPr lang="zh-CN" altLang="zh-CN" dirty="0"/>
          </a:p>
          <a:p>
            <a:r>
              <a:rPr lang="en-US" altLang="zh-CN" dirty="0"/>
              <a:t>Tom            </a:t>
            </a:r>
            <a:r>
              <a:rPr lang="zh-CN" altLang="zh-CN" dirty="0"/>
              <a:t>　　</a:t>
            </a:r>
            <a:r>
              <a:rPr lang="en-US" altLang="zh-CN" dirty="0"/>
              <a:t>Jesse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     </a:t>
            </a:r>
            <a:r>
              <a:rPr lang="zh-CN" altLang="zh-CN" dirty="0"/>
              <a:t>　　</a:t>
            </a:r>
            <a:r>
              <a:rPr lang="en-US" altLang="zh-CN" dirty="0"/>
              <a:t>Alice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    </a:t>
            </a:r>
            <a:r>
              <a:rPr lang="zh-CN" altLang="zh-CN" dirty="0"/>
              <a:t>　　</a:t>
            </a:r>
            <a:r>
              <a:rPr lang="en-US" altLang="zh-CN" dirty="0"/>
              <a:t> Jesse</a:t>
            </a:r>
            <a:endParaRPr lang="zh-CN" altLang="zh-CN" dirty="0"/>
          </a:p>
          <a:p>
            <a:r>
              <a:rPr lang="en-US" altLang="zh-CN" dirty="0"/>
              <a:t>Tom            </a:t>
            </a:r>
            <a:r>
              <a:rPr lang="zh-CN" altLang="zh-CN" dirty="0"/>
              <a:t>　　</a:t>
            </a:r>
            <a:r>
              <a:rPr lang="en-US" altLang="zh-CN" dirty="0"/>
              <a:t>Mary</a:t>
            </a:r>
            <a:endParaRPr lang="zh-CN" altLang="zh-CN" dirty="0"/>
          </a:p>
          <a:p>
            <a:r>
              <a:rPr lang="en-US" altLang="zh-CN" dirty="0"/>
              <a:t>Tom            </a:t>
            </a:r>
            <a:r>
              <a:rPr lang="zh-CN" altLang="zh-CN" dirty="0"/>
              <a:t>　　</a:t>
            </a:r>
            <a:r>
              <a:rPr lang="en-US" altLang="zh-CN" dirty="0"/>
              <a:t>Ben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    </a:t>
            </a:r>
            <a:r>
              <a:rPr lang="zh-CN" altLang="zh-CN" dirty="0"/>
              <a:t>　　</a:t>
            </a:r>
            <a:r>
              <a:rPr lang="en-US" altLang="zh-CN" dirty="0"/>
              <a:t> Mary</a:t>
            </a:r>
            <a:endParaRPr lang="zh-CN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    </a:t>
            </a:r>
            <a:r>
              <a:rPr lang="zh-CN" altLang="zh-CN" dirty="0"/>
              <a:t>　　</a:t>
            </a:r>
            <a:r>
              <a:rPr lang="en-US" altLang="zh-CN" dirty="0"/>
              <a:t> Ben</a:t>
            </a:r>
            <a:endParaRPr lang="zh-CN" altLang="zh-CN" dirty="0"/>
          </a:p>
          <a:p>
            <a:r>
              <a:rPr lang="en-US" altLang="zh-CN" dirty="0"/>
              <a:t>Philip          </a:t>
            </a:r>
            <a:r>
              <a:rPr lang="zh-CN" altLang="zh-CN" dirty="0"/>
              <a:t>　　</a:t>
            </a:r>
            <a:r>
              <a:rPr lang="en-US" altLang="zh-CN" dirty="0"/>
              <a:t>  Alice</a:t>
            </a:r>
            <a:endParaRPr lang="zh-CN" altLang="zh-CN" dirty="0"/>
          </a:p>
          <a:p>
            <a:r>
              <a:rPr lang="en-US" altLang="zh-CN" dirty="0"/>
              <a:t>Philip            </a:t>
            </a:r>
            <a:r>
              <a:rPr lang="zh-CN" altLang="zh-CN" dirty="0"/>
              <a:t>　　</a:t>
            </a:r>
            <a:r>
              <a:rPr lang="en-US" altLang="zh-CN" dirty="0"/>
              <a:t>Jesse</a:t>
            </a:r>
            <a:endParaRPr lang="zh-CN" altLang="zh-CN" dirty="0"/>
          </a:p>
          <a:p>
            <a:r>
              <a:rPr lang="en-US" altLang="zh-CN" dirty="0"/>
              <a:t>Mark           </a:t>
            </a:r>
            <a:r>
              <a:rPr lang="zh-CN" altLang="zh-CN" dirty="0"/>
              <a:t>　　</a:t>
            </a:r>
            <a:r>
              <a:rPr lang="en-US" altLang="zh-CN" dirty="0"/>
              <a:t> Alice</a:t>
            </a:r>
            <a:endParaRPr lang="zh-CN" altLang="zh-CN" dirty="0"/>
          </a:p>
          <a:p>
            <a:r>
              <a:rPr lang="en-US" altLang="zh-CN" dirty="0"/>
              <a:t>Mark           </a:t>
            </a:r>
            <a:r>
              <a:rPr lang="zh-CN" altLang="zh-CN" dirty="0"/>
              <a:t>　　</a:t>
            </a:r>
            <a:r>
              <a:rPr lang="en-US" altLang="zh-CN" dirty="0"/>
              <a:t> Jesse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366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zh-CN" altLang="zh-CN" dirty="0"/>
              <a:t>分析这个实例，显然需要进行单表连接，连接的是</a:t>
            </a:r>
            <a:r>
              <a:rPr lang="zh-CN" altLang="zh-CN" b="1" dirty="0"/>
              <a:t>左表</a:t>
            </a:r>
            <a:r>
              <a:rPr lang="zh-CN" altLang="zh-CN" dirty="0"/>
              <a:t>的</a:t>
            </a:r>
            <a:r>
              <a:rPr lang="en-US" altLang="zh-CN" b="1" dirty="0"/>
              <a:t>parent</a:t>
            </a:r>
            <a:r>
              <a:rPr lang="zh-CN" altLang="zh-CN" dirty="0"/>
              <a:t>列和</a:t>
            </a:r>
            <a:r>
              <a:rPr lang="zh-CN" altLang="zh-CN" b="1" dirty="0"/>
              <a:t>右表</a:t>
            </a:r>
            <a:r>
              <a:rPr lang="zh-CN" altLang="zh-CN" dirty="0"/>
              <a:t>的</a:t>
            </a:r>
            <a:r>
              <a:rPr lang="en-US" altLang="zh-CN" b="1" dirty="0"/>
              <a:t>child</a:t>
            </a:r>
            <a:r>
              <a:rPr lang="zh-CN" altLang="zh-CN" dirty="0"/>
              <a:t>列，且</a:t>
            </a:r>
            <a:r>
              <a:rPr lang="zh-CN" altLang="zh-CN" b="1" dirty="0"/>
              <a:t>左表</a:t>
            </a:r>
            <a:r>
              <a:rPr lang="zh-CN" altLang="zh-CN" dirty="0"/>
              <a:t>和</a:t>
            </a:r>
            <a:r>
              <a:rPr lang="zh-CN" altLang="zh-CN" b="1" dirty="0"/>
              <a:t>右表</a:t>
            </a:r>
            <a:r>
              <a:rPr lang="zh-CN" altLang="zh-CN" dirty="0"/>
              <a:t>是</a:t>
            </a:r>
            <a:r>
              <a:rPr lang="zh-CN" altLang="zh-CN" b="1" dirty="0"/>
              <a:t>同一个</a:t>
            </a:r>
            <a:r>
              <a:rPr lang="zh-CN" altLang="zh-CN" b="1" dirty="0" smtClean="0"/>
              <a:t>表</a:t>
            </a:r>
            <a:r>
              <a:rPr lang="zh-CN" altLang="en-US" dirty="0"/>
              <a:t>；</a:t>
            </a:r>
            <a:endParaRPr lang="zh-CN" altLang="zh-CN" dirty="0"/>
          </a:p>
          <a:p>
            <a:pPr lvl="1"/>
            <a:r>
              <a:rPr lang="zh-CN" altLang="zh-CN" b="1" dirty="0" smtClean="0"/>
              <a:t>连接</a:t>
            </a:r>
            <a:r>
              <a:rPr lang="zh-CN" altLang="zh-CN" b="1" dirty="0"/>
              <a:t>结果</a:t>
            </a:r>
            <a:r>
              <a:rPr lang="zh-CN" altLang="zh-CN" dirty="0"/>
              <a:t>中</a:t>
            </a:r>
            <a:r>
              <a:rPr lang="zh-CN" altLang="zh-CN" b="1" dirty="0"/>
              <a:t>除去</a:t>
            </a:r>
            <a:r>
              <a:rPr lang="zh-CN" altLang="zh-CN" dirty="0"/>
              <a:t>连接的两列就是所需要的结果</a:t>
            </a:r>
            <a:r>
              <a:rPr lang="en-US" altLang="zh-CN" dirty="0" smtClean="0"/>
              <a:t>——“grandchild-</a:t>
            </a:r>
            <a:r>
              <a:rPr lang="en-US" altLang="zh-CN" dirty="0"/>
              <a:t>-</a:t>
            </a:r>
            <a:r>
              <a:rPr lang="en-US" altLang="zh-CN" dirty="0" smtClean="0"/>
              <a:t>grandparent”</a:t>
            </a:r>
            <a:r>
              <a:rPr lang="zh-CN" altLang="zh-CN" dirty="0" smtClean="0"/>
              <a:t>表</a:t>
            </a:r>
            <a:r>
              <a:rPr lang="zh-CN" altLang="zh-CN" dirty="0"/>
              <a:t>。要用</a:t>
            </a:r>
            <a:r>
              <a:rPr lang="en-US" altLang="zh-CN" dirty="0"/>
              <a:t>MapReduce</a:t>
            </a:r>
            <a:r>
              <a:rPr lang="zh-CN" altLang="zh-CN" dirty="0"/>
              <a:t>解决这个实例，</a:t>
            </a:r>
            <a:r>
              <a:rPr lang="zh-CN" altLang="zh-CN" b="1" dirty="0"/>
              <a:t>首先</a:t>
            </a:r>
            <a:r>
              <a:rPr lang="zh-CN" altLang="zh-CN" dirty="0"/>
              <a:t>应该考虑如何实现</a:t>
            </a:r>
            <a:r>
              <a:rPr lang="zh-CN" altLang="zh-CN" b="1" dirty="0"/>
              <a:t>表</a:t>
            </a:r>
            <a:r>
              <a:rPr lang="zh-CN" altLang="zh-CN" dirty="0"/>
              <a:t>的</a:t>
            </a:r>
            <a:r>
              <a:rPr lang="zh-CN" altLang="zh-CN" b="1" dirty="0"/>
              <a:t>自连接</a:t>
            </a:r>
            <a:r>
              <a:rPr lang="zh-CN" altLang="zh-CN" dirty="0"/>
              <a:t>；</a:t>
            </a:r>
            <a:r>
              <a:rPr lang="zh-CN" altLang="zh-CN" b="1" dirty="0"/>
              <a:t>其次</a:t>
            </a:r>
            <a:r>
              <a:rPr lang="zh-CN" altLang="zh-CN" dirty="0"/>
              <a:t>就是</a:t>
            </a:r>
            <a:r>
              <a:rPr lang="zh-CN" altLang="zh-CN" b="1" dirty="0"/>
              <a:t>连接列</a:t>
            </a:r>
            <a:r>
              <a:rPr lang="zh-CN" altLang="zh-CN" dirty="0"/>
              <a:t>的</a:t>
            </a:r>
            <a:r>
              <a:rPr lang="zh-CN" altLang="zh-CN" b="1" dirty="0"/>
              <a:t>设置</a:t>
            </a:r>
            <a:r>
              <a:rPr lang="zh-CN" altLang="zh-CN" dirty="0"/>
              <a:t>；</a:t>
            </a:r>
            <a:r>
              <a:rPr lang="zh-CN" altLang="zh-CN" b="1" dirty="0"/>
              <a:t>最后</a:t>
            </a:r>
            <a:r>
              <a:rPr lang="zh-CN" altLang="zh-CN" dirty="0"/>
              <a:t>是</a:t>
            </a:r>
            <a:r>
              <a:rPr lang="zh-CN" altLang="zh-CN" b="1" dirty="0"/>
              <a:t>结果</a:t>
            </a:r>
            <a:r>
              <a:rPr lang="zh-CN" altLang="zh-CN" dirty="0"/>
              <a:t>的</a:t>
            </a:r>
            <a:r>
              <a:rPr lang="zh-CN" altLang="zh-CN" b="1" dirty="0" smtClean="0"/>
              <a:t>整理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zh-CN" dirty="0"/>
              <a:t>要用</a:t>
            </a:r>
            <a:r>
              <a:rPr lang="en-US" altLang="zh-CN" dirty="0"/>
              <a:t>MapReduce</a:t>
            </a:r>
            <a:r>
              <a:rPr lang="zh-CN" altLang="zh-CN" dirty="0"/>
              <a:t>解决这个实例，</a:t>
            </a:r>
            <a:r>
              <a:rPr lang="zh-CN" altLang="zh-CN" b="1" dirty="0"/>
              <a:t>首先</a:t>
            </a:r>
            <a:r>
              <a:rPr lang="zh-CN" altLang="zh-CN" dirty="0"/>
              <a:t>应该考虑如何实现</a:t>
            </a:r>
            <a:r>
              <a:rPr lang="zh-CN" altLang="zh-CN" b="1" dirty="0"/>
              <a:t>表</a:t>
            </a:r>
            <a:r>
              <a:rPr lang="zh-CN" altLang="zh-CN" dirty="0"/>
              <a:t>的</a:t>
            </a:r>
            <a:r>
              <a:rPr lang="zh-CN" altLang="zh-CN" b="1" dirty="0"/>
              <a:t>自连接</a:t>
            </a:r>
            <a:r>
              <a:rPr lang="zh-CN" altLang="zh-CN" dirty="0"/>
              <a:t>；</a:t>
            </a:r>
            <a:r>
              <a:rPr lang="zh-CN" altLang="zh-CN" b="1" dirty="0"/>
              <a:t>其次</a:t>
            </a:r>
            <a:r>
              <a:rPr lang="zh-CN" altLang="zh-CN" dirty="0"/>
              <a:t>就是</a:t>
            </a:r>
            <a:r>
              <a:rPr lang="zh-CN" altLang="zh-CN" b="1" dirty="0"/>
              <a:t>连接列</a:t>
            </a:r>
            <a:r>
              <a:rPr lang="zh-CN" altLang="zh-CN" dirty="0"/>
              <a:t>的</a:t>
            </a:r>
            <a:r>
              <a:rPr lang="zh-CN" altLang="zh-CN" b="1" dirty="0"/>
              <a:t>设置</a:t>
            </a:r>
            <a:r>
              <a:rPr lang="zh-CN" altLang="zh-CN" dirty="0"/>
              <a:t>；</a:t>
            </a:r>
            <a:r>
              <a:rPr lang="zh-CN" altLang="zh-CN" b="1" dirty="0"/>
              <a:t>最后</a:t>
            </a:r>
            <a:r>
              <a:rPr lang="zh-CN" altLang="zh-CN" dirty="0"/>
              <a:t>是</a:t>
            </a:r>
            <a:r>
              <a:rPr lang="zh-CN" altLang="zh-CN" b="1" dirty="0"/>
              <a:t>结果</a:t>
            </a:r>
            <a:r>
              <a:rPr lang="zh-CN" altLang="zh-CN" dirty="0"/>
              <a:t>的</a:t>
            </a:r>
            <a:r>
              <a:rPr lang="zh-CN" altLang="zh-CN" b="1" dirty="0"/>
              <a:t>整理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565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zh-CN" altLang="zh-CN" dirty="0"/>
              <a:t>考虑到</a:t>
            </a:r>
            <a:r>
              <a:rPr lang="en-US" altLang="zh-CN" dirty="0"/>
              <a:t>MapReduce</a:t>
            </a:r>
            <a:r>
              <a:rPr lang="zh-CN" altLang="zh-CN" dirty="0"/>
              <a:t>的</a:t>
            </a:r>
            <a:r>
              <a:rPr lang="en-US" altLang="zh-CN" dirty="0"/>
              <a:t>shuffle</a:t>
            </a:r>
            <a:r>
              <a:rPr lang="zh-CN" altLang="zh-CN" dirty="0"/>
              <a:t>过程会将相同的</a:t>
            </a:r>
            <a:r>
              <a:rPr lang="en-US" altLang="zh-CN" dirty="0"/>
              <a:t>key</a:t>
            </a:r>
            <a:r>
              <a:rPr lang="zh-CN" altLang="zh-CN" dirty="0"/>
              <a:t>会连接在一起，所以可以将</a:t>
            </a:r>
            <a:r>
              <a:rPr lang="en-US" altLang="zh-CN" dirty="0"/>
              <a:t>map</a:t>
            </a:r>
            <a:r>
              <a:rPr lang="zh-CN" altLang="zh-CN" dirty="0"/>
              <a:t>结果的</a:t>
            </a:r>
            <a:r>
              <a:rPr lang="en-US" altLang="zh-CN" b="1" dirty="0"/>
              <a:t>key</a:t>
            </a:r>
            <a:r>
              <a:rPr lang="zh-CN" altLang="zh-CN" dirty="0"/>
              <a:t>设置成</a:t>
            </a:r>
            <a:r>
              <a:rPr lang="zh-CN" altLang="zh-CN" b="1" dirty="0"/>
              <a:t>待连接</a:t>
            </a:r>
            <a:r>
              <a:rPr lang="zh-CN" altLang="zh-CN" dirty="0"/>
              <a:t>的</a:t>
            </a:r>
            <a:r>
              <a:rPr lang="zh-CN" altLang="zh-CN" b="1" dirty="0"/>
              <a:t>列</a:t>
            </a:r>
            <a:r>
              <a:rPr lang="zh-CN" altLang="zh-CN" dirty="0"/>
              <a:t>，然后列中相同的值就自然会连接在一起</a:t>
            </a:r>
            <a:r>
              <a:rPr lang="zh-CN" altLang="zh-CN" dirty="0" smtClean="0"/>
              <a:t>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/>
              <a:t>再与最开始的分析联系起来</a:t>
            </a:r>
            <a:r>
              <a:rPr lang="zh-CN" altLang="zh-CN" dirty="0" smtClean="0"/>
              <a:t>：要</a:t>
            </a:r>
            <a:r>
              <a:rPr lang="zh-CN" altLang="zh-CN" dirty="0"/>
              <a:t>连接的是左表的</a:t>
            </a:r>
            <a:r>
              <a:rPr lang="en-US" altLang="zh-CN" dirty="0"/>
              <a:t>parent</a:t>
            </a:r>
            <a:r>
              <a:rPr lang="zh-CN" altLang="zh-CN" dirty="0"/>
              <a:t>列和右表的</a:t>
            </a:r>
            <a:r>
              <a:rPr lang="en-US" altLang="zh-CN" dirty="0"/>
              <a:t>child</a:t>
            </a:r>
            <a:r>
              <a:rPr lang="zh-CN" altLang="zh-CN" dirty="0"/>
              <a:t>列，且左表和右表是同一个表，所以在</a:t>
            </a:r>
            <a:r>
              <a:rPr lang="en-US" altLang="zh-CN" b="1" dirty="0"/>
              <a:t>map</a:t>
            </a:r>
            <a:r>
              <a:rPr lang="zh-CN" altLang="zh-CN" b="1" dirty="0"/>
              <a:t>阶段</a:t>
            </a:r>
            <a:r>
              <a:rPr lang="zh-CN" altLang="zh-CN" dirty="0"/>
              <a:t>将</a:t>
            </a:r>
            <a:r>
              <a:rPr lang="zh-CN" altLang="zh-CN" b="1" dirty="0"/>
              <a:t>读入数据分割</a:t>
            </a:r>
            <a:r>
              <a:rPr lang="zh-CN" altLang="zh-CN" dirty="0"/>
              <a:t>成</a:t>
            </a:r>
            <a:r>
              <a:rPr lang="en-US" altLang="zh-CN" b="1" dirty="0"/>
              <a:t>child</a:t>
            </a:r>
            <a:r>
              <a:rPr lang="zh-CN" altLang="zh-CN" dirty="0"/>
              <a:t>和</a:t>
            </a:r>
            <a:r>
              <a:rPr lang="en-US" altLang="zh-CN" b="1" dirty="0"/>
              <a:t>parent</a:t>
            </a:r>
            <a:r>
              <a:rPr lang="zh-CN" altLang="zh-CN" dirty="0"/>
              <a:t>之后，会将</a:t>
            </a:r>
            <a:r>
              <a:rPr lang="en-US" altLang="zh-CN" b="1" dirty="0"/>
              <a:t>parent</a:t>
            </a:r>
            <a:r>
              <a:rPr lang="zh-CN" altLang="zh-CN" dirty="0"/>
              <a:t>设置成</a:t>
            </a:r>
            <a:r>
              <a:rPr lang="en-US" altLang="zh-CN" b="1" dirty="0"/>
              <a:t>key</a:t>
            </a:r>
            <a:r>
              <a:rPr lang="zh-CN" altLang="zh-CN" dirty="0"/>
              <a:t>，</a:t>
            </a:r>
            <a:r>
              <a:rPr lang="en-US" altLang="zh-CN" b="1" dirty="0"/>
              <a:t>child</a:t>
            </a:r>
            <a:r>
              <a:rPr lang="zh-CN" altLang="zh-CN" dirty="0"/>
              <a:t>设置成</a:t>
            </a:r>
            <a:r>
              <a:rPr lang="en-US" altLang="zh-CN" b="1" dirty="0"/>
              <a:t>value</a:t>
            </a:r>
            <a:r>
              <a:rPr lang="zh-CN" altLang="zh-CN" dirty="0"/>
              <a:t>进行输出，并作为</a:t>
            </a:r>
            <a:r>
              <a:rPr lang="zh-CN" altLang="zh-CN" b="1" dirty="0"/>
              <a:t>左表</a:t>
            </a:r>
            <a:r>
              <a:rPr lang="zh-CN" altLang="zh-CN" dirty="0"/>
              <a:t>；再将</a:t>
            </a:r>
            <a:r>
              <a:rPr lang="zh-CN" altLang="zh-CN" b="1" dirty="0"/>
              <a:t>同一对</a:t>
            </a:r>
            <a:r>
              <a:rPr lang="en-US" altLang="zh-CN" b="1" dirty="0"/>
              <a:t>child</a:t>
            </a:r>
            <a:r>
              <a:rPr lang="zh-CN" altLang="zh-CN" dirty="0"/>
              <a:t>和</a:t>
            </a:r>
            <a:r>
              <a:rPr lang="en-US" altLang="zh-CN" b="1" dirty="0"/>
              <a:t>parent</a:t>
            </a:r>
            <a:r>
              <a:rPr lang="zh-CN" altLang="zh-CN" dirty="0"/>
              <a:t>中的</a:t>
            </a:r>
            <a:r>
              <a:rPr lang="en-US" altLang="zh-CN" b="1" dirty="0"/>
              <a:t>child</a:t>
            </a:r>
            <a:r>
              <a:rPr lang="zh-CN" altLang="zh-CN" dirty="0"/>
              <a:t>设置成</a:t>
            </a:r>
            <a:r>
              <a:rPr lang="en-US" altLang="zh-CN" b="1" dirty="0"/>
              <a:t>key</a:t>
            </a:r>
            <a:r>
              <a:rPr lang="zh-CN" altLang="zh-CN" dirty="0"/>
              <a:t>，</a:t>
            </a:r>
            <a:r>
              <a:rPr lang="en-US" altLang="zh-CN" b="1" dirty="0"/>
              <a:t>parent</a:t>
            </a:r>
            <a:r>
              <a:rPr lang="zh-CN" altLang="zh-CN" dirty="0"/>
              <a:t>设置成</a:t>
            </a:r>
            <a:r>
              <a:rPr lang="en-US" altLang="zh-CN" b="1" dirty="0"/>
              <a:t>value</a:t>
            </a:r>
            <a:r>
              <a:rPr lang="zh-CN" altLang="zh-CN" dirty="0"/>
              <a:t>进行输出，作为</a:t>
            </a:r>
            <a:r>
              <a:rPr lang="zh-CN" altLang="zh-CN" b="1" dirty="0"/>
              <a:t>右表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b="1" dirty="0"/>
              <a:t>区分</a:t>
            </a:r>
            <a:r>
              <a:rPr lang="zh-CN" altLang="zh-CN" dirty="0"/>
              <a:t>输出中的</a:t>
            </a:r>
            <a:r>
              <a:rPr lang="zh-CN" altLang="zh-CN" b="1" dirty="0"/>
              <a:t>左右表</a:t>
            </a:r>
            <a:r>
              <a:rPr lang="zh-CN" altLang="zh-CN" dirty="0"/>
              <a:t>，需要在输出的</a:t>
            </a:r>
            <a:r>
              <a:rPr lang="en-US" altLang="zh-CN" b="1" dirty="0"/>
              <a:t>value</a:t>
            </a:r>
            <a:r>
              <a:rPr lang="zh-CN" altLang="zh-CN" dirty="0"/>
              <a:t>中</a:t>
            </a:r>
            <a:r>
              <a:rPr lang="zh-CN" altLang="zh-CN" b="1" dirty="0"/>
              <a:t>再</a:t>
            </a:r>
            <a:r>
              <a:rPr lang="zh-CN" altLang="zh-CN" dirty="0"/>
              <a:t>加上</a:t>
            </a:r>
            <a:r>
              <a:rPr lang="zh-CN" altLang="zh-CN" b="1" dirty="0"/>
              <a:t>左右表</a:t>
            </a:r>
            <a:r>
              <a:rPr lang="zh-CN" altLang="zh-CN" dirty="0"/>
              <a:t>的</a:t>
            </a:r>
            <a:r>
              <a:rPr lang="zh-CN" altLang="zh-CN" b="1" dirty="0"/>
              <a:t>信息</a:t>
            </a:r>
            <a:r>
              <a:rPr lang="zh-CN" altLang="zh-CN" dirty="0"/>
              <a:t>，比如在</a:t>
            </a:r>
            <a:r>
              <a:rPr lang="en-US" altLang="zh-CN" dirty="0"/>
              <a:t>value</a:t>
            </a:r>
            <a:r>
              <a:rPr lang="zh-CN" altLang="zh-CN" dirty="0"/>
              <a:t>的</a:t>
            </a:r>
            <a:r>
              <a:rPr lang="en-US" altLang="zh-CN" dirty="0"/>
              <a:t>String</a:t>
            </a:r>
            <a:r>
              <a:rPr lang="zh-CN" altLang="zh-CN" dirty="0"/>
              <a:t>最开始处加上</a:t>
            </a:r>
            <a:r>
              <a:rPr lang="zh-CN" altLang="zh-CN" b="1" dirty="0"/>
              <a:t>字符</a:t>
            </a:r>
            <a:r>
              <a:rPr lang="en-US" altLang="zh-CN" b="1" dirty="0"/>
              <a:t>1</a:t>
            </a:r>
            <a:r>
              <a:rPr lang="zh-CN" altLang="zh-CN" dirty="0"/>
              <a:t>表示</a:t>
            </a:r>
            <a:r>
              <a:rPr lang="zh-CN" altLang="zh-CN" b="1" dirty="0"/>
              <a:t>左表</a:t>
            </a:r>
            <a:r>
              <a:rPr lang="zh-CN" altLang="zh-CN" dirty="0"/>
              <a:t>，加上</a:t>
            </a:r>
            <a:r>
              <a:rPr lang="zh-CN" altLang="zh-CN" b="1" dirty="0"/>
              <a:t>字符</a:t>
            </a:r>
            <a:r>
              <a:rPr lang="en-US" altLang="zh-CN" b="1" dirty="0"/>
              <a:t>2</a:t>
            </a:r>
            <a:r>
              <a:rPr lang="zh-CN" altLang="zh-CN" dirty="0"/>
              <a:t>表示</a:t>
            </a:r>
            <a:r>
              <a:rPr lang="zh-CN" altLang="zh-CN" b="1" dirty="0"/>
              <a:t>右表</a:t>
            </a:r>
            <a:r>
              <a:rPr lang="zh-CN" altLang="zh-CN" dirty="0"/>
              <a:t>。这样在</a:t>
            </a:r>
            <a:r>
              <a:rPr lang="en-US" altLang="zh-CN" dirty="0"/>
              <a:t>map</a:t>
            </a:r>
            <a:r>
              <a:rPr lang="zh-CN" altLang="zh-CN" dirty="0"/>
              <a:t>的结果中就形成了左表和右表，然后在</a:t>
            </a:r>
            <a:r>
              <a:rPr lang="en-US" altLang="zh-CN" dirty="0"/>
              <a:t>shuffle</a:t>
            </a:r>
            <a:r>
              <a:rPr lang="zh-CN" altLang="zh-CN" dirty="0"/>
              <a:t>过程中完成连接。</a:t>
            </a:r>
            <a:r>
              <a:rPr lang="en-US" altLang="zh-CN" dirty="0"/>
              <a:t>reduce</a:t>
            </a:r>
            <a:r>
              <a:rPr lang="zh-CN" altLang="zh-CN" dirty="0"/>
              <a:t>接收到连接的结果，其中每个</a:t>
            </a:r>
            <a:r>
              <a:rPr lang="en-US" altLang="zh-CN" dirty="0"/>
              <a:t>key</a:t>
            </a:r>
            <a:r>
              <a:rPr lang="zh-CN" altLang="zh-CN" dirty="0"/>
              <a:t>的</a:t>
            </a:r>
            <a:r>
              <a:rPr lang="en-US" altLang="zh-CN" dirty="0"/>
              <a:t>value-list</a:t>
            </a:r>
            <a:r>
              <a:rPr lang="zh-CN" altLang="zh-CN" dirty="0"/>
              <a:t>就包含了</a:t>
            </a:r>
            <a:r>
              <a:rPr lang="en-US" altLang="zh-CN" dirty="0"/>
              <a:t>"grandchild--grandparent"</a:t>
            </a:r>
            <a:r>
              <a:rPr lang="zh-CN" altLang="zh-CN" dirty="0"/>
              <a:t>关系。取出每个</a:t>
            </a:r>
            <a:r>
              <a:rPr lang="en-US" altLang="zh-CN" dirty="0"/>
              <a:t>key</a:t>
            </a:r>
            <a:r>
              <a:rPr lang="zh-CN" altLang="zh-CN" dirty="0"/>
              <a:t>的</a:t>
            </a:r>
            <a:r>
              <a:rPr lang="en-US" altLang="zh-CN" dirty="0"/>
              <a:t>value-list</a:t>
            </a:r>
            <a:r>
              <a:rPr lang="zh-CN" altLang="zh-CN" dirty="0"/>
              <a:t>进行解析，将</a:t>
            </a:r>
            <a:r>
              <a:rPr lang="zh-CN" altLang="zh-CN" b="1" dirty="0"/>
              <a:t>左表</a:t>
            </a:r>
            <a:r>
              <a:rPr lang="zh-CN" altLang="zh-CN" dirty="0"/>
              <a:t>中的</a:t>
            </a:r>
            <a:r>
              <a:rPr lang="en-US" altLang="zh-CN" b="1" dirty="0"/>
              <a:t>child</a:t>
            </a:r>
            <a:r>
              <a:rPr lang="zh-CN" altLang="zh-CN" dirty="0"/>
              <a:t>放入一个</a:t>
            </a:r>
            <a:r>
              <a:rPr lang="zh-CN" altLang="zh-CN" b="1" dirty="0"/>
              <a:t>数组</a:t>
            </a:r>
            <a:r>
              <a:rPr lang="zh-CN" altLang="zh-CN" dirty="0"/>
              <a:t>，</a:t>
            </a:r>
            <a:r>
              <a:rPr lang="zh-CN" altLang="zh-CN" b="1" dirty="0"/>
              <a:t>右表</a:t>
            </a:r>
            <a:r>
              <a:rPr lang="zh-CN" altLang="zh-CN" dirty="0"/>
              <a:t>中的</a:t>
            </a:r>
            <a:r>
              <a:rPr lang="en-US" altLang="zh-CN" b="1" dirty="0"/>
              <a:t>parent</a:t>
            </a:r>
            <a:r>
              <a:rPr lang="zh-CN" altLang="zh-CN" dirty="0"/>
              <a:t>放入一个</a:t>
            </a:r>
            <a:r>
              <a:rPr lang="zh-CN" altLang="zh-CN" b="1" dirty="0"/>
              <a:t>数组</a:t>
            </a:r>
            <a:r>
              <a:rPr lang="zh-CN" altLang="zh-CN" dirty="0"/>
              <a:t>，然后对</a:t>
            </a:r>
            <a:r>
              <a:rPr lang="zh-CN" altLang="zh-CN" b="1" dirty="0"/>
              <a:t>两个数组求笛卡尔积</a:t>
            </a:r>
            <a:r>
              <a:rPr lang="zh-CN" altLang="zh-CN" dirty="0"/>
              <a:t>就是最后的结果了。</a:t>
            </a:r>
            <a:endParaRPr lang="zh-CN" altLang="zh-CN" sz="2000" dirty="0"/>
          </a:p>
          <a:p>
            <a:pPr lvl="1"/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3890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函数输出结果如下：</a:t>
            </a:r>
            <a:endParaRPr lang="en-US" altLang="zh-CN" dirty="0" smtClean="0"/>
          </a:p>
          <a:p>
            <a:r>
              <a:rPr lang="en-US" altLang="zh-CN" dirty="0"/>
              <a:t>child        parent               </a:t>
            </a:r>
            <a:endParaRPr lang="en-US" altLang="zh-CN" dirty="0" smtClean="0"/>
          </a:p>
          <a:p>
            <a:r>
              <a:rPr lang="en-US" altLang="zh-CN" dirty="0" smtClean="0"/>
              <a:t>Tom</a:t>
            </a:r>
            <a:r>
              <a:rPr lang="en-US" altLang="zh-CN" dirty="0"/>
              <a:t>        Lucy                                 &lt;Lucy</a:t>
            </a:r>
            <a:r>
              <a:rPr lang="zh-CN" altLang="zh-CN" dirty="0"/>
              <a:t>，</a:t>
            </a:r>
            <a:r>
              <a:rPr lang="en-US" altLang="zh-CN" dirty="0"/>
              <a:t>1+Tom+Lucy&gt;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&lt;Tom</a:t>
            </a:r>
            <a:r>
              <a:rPr lang="zh-CN" altLang="zh-CN" dirty="0"/>
              <a:t>，</a:t>
            </a:r>
            <a:r>
              <a:rPr lang="en-US" altLang="zh-CN" dirty="0"/>
              <a:t>2+Tom+Lucy &gt;</a:t>
            </a:r>
            <a:endParaRPr lang="zh-CN" altLang="zh-CN" sz="2000" dirty="0"/>
          </a:p>
          <a:p>
            <a:r>
              <a:rPr lang="en-US" altLang="zh-CN" dirty="0"/>
              <a:t>Tom        Jack                                    &lt;Jack</a:t>
            </a:r>
            <a:r>
              <a:rPr lang="zh-CN" altLang="zh-CN" dirty="0"/>
              <a:t>，</a:t>
            </a:r>
            <a:r>
              <a:rPr lang="en-US" altLang="zh-CN" dirty="0"/>
              <a:t>1+Tom+Jack&gt;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&lt;Tom</a:t>
            </a:r>
            <a:r>
              <a:rPr lang="zh-CN" altLang="zh-CN" dirty="0"/>
              <a:t>，</a:t>
            </a:r>
            <a:r>
              <a:rPr lang="en-US" altLang="zh-CN" dirty="0"/>
              <a:t>2+Tom+Jack&gt;</a:t>
            </a:r>
            <a:endParaRPr lang="zh-CN" altLang="zh-CN" sz="2000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 Lucy                </a:t>
            </a:r>
            <a:r>
              <a:rPr lang="zh-CN" altLang="zh-CN" dirty="0"/>
              <a:t>　</a:t>
            </a:r>
            <a:r>
              <a:rPr lang="en-US" altLang="zh-CN" dirty="0"/>
              <a:t>                &lt;Lucy</a:t>
            </a:r>
            <a:r>
              <a:rPr lang="zh-CN" altLang="zh-CN" dirty="0"/>
              <a:t>，</a:t>
            </a:r>
            <a:r>
              <a:rPr lang="en-US" altLang="zh-CN" dirty="0"/>
              <a:t>1+Jone+Lucy&gt;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&lt;</a:t>
            </a:r>
            <a:r>
              <a:rPr lang="en-US" altLang="zh-CN" dirty="0" err="1"/>
              <a:t>Jone</a:t>
            </a:r>
            <a:r>
              <a:rPr lang="zh-CN" altLang="zh-CN" dirty="0"/>
              <a:t>，</a:t>
            </a:r>
            <a:r>
              <a:rPr lang="en-US" altLang="zh-CN" dirty="0"/>
              <a:t>2+Jone+Lucy&gt;</a:t>
            </a:r>
            <a:endParaRPr lang="zh-CN" altLang="zh-CN" sz="2000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        Jack                                    &lt;Jack</a:t>
            </a:r>
            <a:r>
              <a:rPr lang="zh-CN" altLang="zh-CN" dirty="0"/>
              <a:t>，</a:t>
            </a:r>
            <a:r>
              <a:rPr lang="en-US" altLang="zh-CN" dirty="0"/>
              <a:t>1+Jone+Jack&gt;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&lt;</a:t>
            </a:r>
            <a:r>
              <a:rPr lang="en-US" altLang="zh-CN" dirty="0" err="1"/>
              <a:t>Jone</a:t>
            </a:r>
            <a:r>
              <a:rPr lang="zh-CN" altLang="zh-CN" dirty="0"/>
              <a:t>，</a:t>
            </a:r>
            <a:r>
              <a:rPr lang="en-US" altLang="zh-CN" dirty="0"/>
              <a:t>2+Jone+Jack&gt;</a:t>
            </a:r>
            <a:endParaRPr lang="zh-CN" altLang="zh-CN" sz="2000" dirty="0"/>
          </a:p>
          <a:p>
            <a:r>
              <a:rPr lang="en-US" altLang="zh-CN" dirty="0"/>
              <a:t>Lucy        Mary                                   &lt;Mary</a:t>
            </a:r>
            <a:r>
              <a:rPr lang="zh-CN" altLang="zh-CN" dirty="0"/>
              <a:t>，</a:t>
            </a:r>
            <a:r>
              <a:rPr lang="en-US" altLang="zh-CN" dirty="0"/>
              <a:t>1+Lucy+Mary&gt;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&lt;Lucy</a:t>
            </a:r>
            <a:r>
              <a:rPr lang="zh-CN" altLang="zh-CN" dirty="0"/>
              <a:t>，</a:t>
            </a:r>
            <a:r>
              <a:rPr lang="en-US" altLang="zh-CN" dirty="0"/>
              <a:t>2+Lucy+Mary&gt;</a:t>
            </a:r>
            <a:endParaRPr lang="zh-CN" altLang="zh-CN" sz="2000" dirty="0"/>
          </a:p>
          <a:p>
            <a:r>
              <a:rPr lang="en-US" altLang="zh-CN" dirty="0"/>
              <a:t>Lucy        Ben                                    &lt;Ben</a:t>
            </a:r>
            <a:r>
              <a:rPr lang="zh-CN" altLang="zh-CN" dirty="0"/>
              <a:t>，</a:t>
            </a:r>
            <a:r>
              <a:rPr lang="en-US" altLang="zh-CN" dirty="0"/>
              <a:t>1+Lucy+Ben&gt;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　</a:t>
            </a:r>
            <a:r>
              <a:rPr lang="en-US" altLang="zh-CN" dirty="0"/>
              <a:t>&lt;Lucy</a:t>
            </a:r>
            <a:r>
              <a:rPr lang="zh-CN" altLang="zh-CN" dirty="0"/>
              <a:t>，</a:t>
            </a:r>
            <a:r>
              <a:rPr lang="en-US" altLang="zh-CN" dirty="0"/>
              <a:t>2+Lucy+Ben&gt;</a:t>
            </a:r>
            <a:endParaRPr lang="zh-CN" altLang="zh-CN" sz="2000" dirty="0"/>
          </a:p>
          <a:p>
            <a:r>
              <a:rPr lang="en-US" altLang="zh-CN" dirty="0"/>
              <a:t>Jack        Alice                                    &lt;Alice</a:t>
            </a:r>
            <a:r>
              <a:rPr lang="zh-CN" altLang="zh-CN" dirty="0"/>
              <a:t>，</a:t>
            </a:r>
            <a:r>
              <a:rPr lang="en-US" altLang="zh-CN" dirty="0"/>
              <a:t>1+Jack+Alice&gt;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　　</a:t>
            </a:r>
            <a:r>
              <a:rPr lang="en-US" altLang="zh-CN" dirty="0"/>
              <a:t>&lt;Jack</a:t>
            </a:r>
            <a:r>
              <a:rPr lang="zh-CN" altLang="zh-CN" dirty="0"/>
              <a:t>，</a:t>
            </a:r>
            <a:r>
              <a:rPr lang="en-US" altLang="zh-CN" dirty="0"/>
              <a:t>2+Jack+Alice&gt;</a:t>
            </a:r>
            <a:endParaRPr lang="zh-CN" altLang="zh-CN" sz="2000" dirty="0"/>
          </a:p>
          <a:p>
            <a:r>
              <a:rPr lang="en-US" altLang="zh-CN" dirty="0"/>
              <a:t>Jack        Jesse                                   &lt;Jesse</a:t>
            </a:r>
            <a:r>
              <a:rPr lang="zh-CN" altLang="zh-CN" dirty="0"/>
              <a:t>，</a:t>
            </a:r>
            <a:r>
              <a:rPr lang="en-US" altLang="zh-CN" dirty="0"/>
              <a:t>1+Jack+Jesse&gt;</a:t>
            </a:r>
            <a:endParaRPr lang="zh-CN" altLang="zh-CN" sz="2000" dirty="0"/>
          </a:p>
          <a:p>
            <a:r>
              <a:rPr lang="en-US" altLang="zh-CN" dirty="0"/>
              <a:t>                                            </a:t>
            </a:r>
            <a:r>
              <a:rPr lang="zh-CN" altLang="zh-CN" dirty="0"/>
              <a:t>　　　　　　　　　　</a:t>
            </a:r>
            <a:r>
              <a:rPr lang="en-US" altLang="zh-CN" dirty="0"/>
              <a:t>&lt;Jack</a:t>
            </a:r>
            <a:r>
              <a:rPr lang="zh-CN" altLang="zh-CN" dirty="0"/>
              <a:t>，</a:t>
            </a:r>
            <a:r>
              <a:rPr lang="en-US" altLang="zh-CN" dirty="0"/>
              <a:t>2+Jack+Jesse&gt;</a:t>
            </a:r>
            <a:endParaRPr lang="zh-CN" altLang="zh-CN" sz="2000" dirty="0"/>
          </a:p>
          <a:p>
            <a:r>
              <a:rPr lang="en-US" altLang="zh-CN" dirty="0"/>
              <a:t>Terry        Alice                                   &lt;Alice</a:t>
            </a:r>
            <a:r>
              <a:rPr lang="zh-CN" altLang="zh-CN" dirty="0"/>
              <a:t>，</a:t>
            </a:r>
            <a:r>
              <a:rPr lang="en-US" altLang="zh-CN" dirty="0"/>
              <a:t>1+Terry+Alice&gt;</a:t>
            </a:r>
            <a:endParaRPr lang="zh-CN" altLang="zh-CN" sz="2000" dirty="0"/>
          </a:p>
          <a:p>
            <a:pPr lvl="1"/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3455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Shuffle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3652" y="1772898"/>
          <a:ext cx="10264695" cy="4456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1565"/>
                <a:gridCol w="3421565"/>
                <a:gridCol w="3421565"/>
              </a:tblGrid>
              <a:tr h="167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map</a:t>
                      </a:r>
                      <a:r>
                        <a:rPr lang="zh-CN" sz="1000" kern="0" dirty="0">
                          <a:effectLst/>
                        </a:rPr>
                        <a:t>函数输出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排序结果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shuffle</a:t>
                      </a:r>
                      <a:r>
                        <a:rPr lang="zh-CN" sz="1000" kern="0">
                          <a:effectLst/>
                        </a:rPr>
                        <a:t>连接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</a:tr>
              <a:tr h="4183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1+Tom+Lucy&gt;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&lt;Tom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2+Tom+Lucy&gt;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&lt;Jack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1+Tom+Jack&gt;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&lt;Tom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2+Tom+Jack&gt;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1+Jone+Lucy&gt;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&lt;Jone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2+Jone+Lucy&gt;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&lt;Jack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1+Jone+Jack&gt;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&lt;Jone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2+Jone+Jack&gt;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&lt;Mary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1+Lucy+Mary&gt;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2+Lucy+Mary&gt;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&lt;Ben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1+Lucy+Ben&gt;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2+Lucy+Ben&gt;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&lt;Alice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1+Jack+Alice&gt;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&lt;Jack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2+Jack+Alice&gt;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&lt;Jesse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1+Jack+Jesse&gt;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&lt;Jack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2+Jack+Jesse&gt;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&lt;Alice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1+Terry+Alice&gt;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2+Terry+Alice&gt;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&lt;Jesse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1+Terry+Jesse&gt;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2+Terry+Jesse&gt;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1+Philip+Terry&gt;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&lt;Philip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2+Philip+Terry&gt;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&lt;Alma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1+Philip+Alma&gt;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&lt;Philip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2+Philip+Alma&gt;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1+Mark+Terry&gt;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&lt;Mark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2+Mark+Terry&gt;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&lt;Alma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1+Mark+Alma&gt;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&lt;Mark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2+Mark+Alma&gt;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1+Jack+Alice&gt;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1+Terry+Alice&gt;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&lt;Alma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1+Philip+Alma&gt;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&lt;Alma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1+Mark+Alma&gt;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&lt;Ben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1+Lucy+Ben&gt;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1+Tom+Jack&gt;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1+Jone+Jack&gt;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2+Jack+Alice&gt;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2+Jack+Jesse&gt;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1+Jack+Jesse&gt;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1+Terry+Jesse&gt;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</a:t>
                      </a:r>
                      <a:r>
                        <a:rPr lang="en-US" sz="1000" kern="0" dirty="0" err="1">
                          <a:effectLst/>
                        </a:rPr>
                        <a:t>Jone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2+Jone+Lucy&gt;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</a:t>
                      </a:r>
                      <a:r>
                        <a:rPr lang="en-US" sz="1000" kern="0" dirty="0" err="1">
                          <a:effectLst/>
                        </a:rPr>
                        <a:t>Jone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2+Jone+Jack&gt;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1+Tom+Lucy&gt;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1+Jone+Lucy&gt;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2+Lucy+Mary&gt;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2+Lucy+Ben&gt;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&lt;Mary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1+Lucy+Mary&gt;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&lt;Mark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2+Mark+Terry&gt;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&lt;Mark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2+Mark+Alma&gt;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&lt;Philip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2+Philip+Terry&gt;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&lt;Philip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2+Philip+Alma&gt;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2+Terry+Alice&gt;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2+Terry+Jesse&gt;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1+Philip+Terry&gt;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1+Mark+Terry&gt;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&lt;Tom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2+Tom+Lucy&gt;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&lt;Tom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2+Tom+Jack&gt;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1+Jack+Alice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1+Terry+Alice 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1+Philip+Alma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1+Mark+Alma 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&lt;Ben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1+Lucy+Ben&gt;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1+Jone+Jack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2+Jack+Alice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2+Jack+Jesse 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1+Jack+Jesse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1+Terry+Jesse 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</a:t>
                      </a:r>
                      <a:r>
                        <a:rPr lang="en-US" sz="1000" kern="0" dirty="0" err="1">
                          <a:effectLst/>
                        </a:rPr>
                        <a:t>Jone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2+Jone+Lucy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2+Jone+Jack&gt;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1+Jone+Lucy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2+Lucy+Mary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2+Lucy+Ben&gt;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&lt;Mary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1+Lucy+Mary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2+Mark+Terry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2+Mark+Alma&gt;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&lt;Philip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2+Philip+Terry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2+Philip+Alma&gt;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2+Terry+Alice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2+Terry+Jesse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1+Philip+Terry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1+Mark+Terry&gt;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&lt;Tom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2+Tom+Lucy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2+Tom+Jack&gt;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4712" marR="34712" marT="9298" marB="929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数据</a:t>
            </a:r>
            <a:r>
              <a:rPr lang="zh-CN" altLang="zh-CN" b="1" dirty="0"/>
              <a:t>去重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zh-CN" b="1" dirty="0"/>
              <a:t>数据去重</a:t>
            </a:r>
            <a:r>
              <a:rPr lang="en-US" altLang="zh-CN" dirty="0"/>
              <a:t>"</a:t>
            </a:r>
            <a:r>
              <a:rPr lang="zh-CN" altLang="zh-CN" dirty="0"/>
              <a:t>主要是为了掌握和利用</a:t>
            </a:r>
            <a:r>
              <a:rPr lang="zh-CN" altLang="zh-CN" b="1" dirty="0"/>
              <a:t>并行化思想</a:t>
            </a:r>
            <a:r>
              <a:rPr lang="zh-CN" altLang="zh-CN" dirty="0"/>
              <a:t>来对数据进行</a:t>
            </a:r>
            <a:r>
              <a:rPr lang="zh-CN" altLang="zh-CN" b="1" dirty="0"/>
              <a:t>有意义</a:t>
            </a:r>
            <a:r>
              <a:rPr lang="zh-CN" altLang="zh-CN" dirty="0"/>
              <a:t>的</a:t>
            </a:r>
            <a:r>
              <a:rPr lang="zh-CN" altLang="zh-CN" b="1" dirty="0"/>
              <a:t>筛选</a:t>
            </a:r>
            <a:r>
              <a:rPr lang="zh-CN" altLang="zh-CN" dirty="0"/>
              <a:t>。</a:t>
            </a:r>
            <a:r>
              <a:rPr lang="zh-CN" altLang="zh-CN" b="1" dirty="0"/>
              <a:t>统计大数据集上的数据种类个数</a:t>
            </a:r>
            <a:r>
              <a:rPr lang="zh-CN" altLang="zh-CN" dirty="0"/>
              <a:t>、</a:t>
            </a:r>
            <a:r>
              <a:rPr lang="zh-CN" altLang="zh-CN" b="1" dirty="0"/>
              <a:t>从网站日志中计算访问地</a:t>
            </a:r>
            <a:r>
              <a:rPr lang="zh-CN" altLang="zh-CN" dirty="0"/>
              <a:t>等这些看似庞杂的任务都会涉及数据去重。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处理：</a:t>
            </a:r>
            <a:r>
              <a:rPr lang="zh-CN" altLang="zh-CN" dirty="0"/>
              <a:t>只要在</a:t>
            </a:r>
            <a:r>
              <a:rPr lang="en-US" altLang="zh-CN" dirty="0"/>
              <a:t>"value-list"</a:t>
            </a:r>
            <a:r>
              <a:rPr lang="zh-CN" altLang="zh-CN" dirty="0"/>
              <a:t>中没有左表或者右表，则不会做处理，可以根据这条规则去除</a:t>
            </a:r>
            <a:r>
              <a:rPr lang="zh-CN" altLang="zh-CN" b="1" dirty="0"/>
              <a:t>无效</a:t>
            </a:r>
            <a:r>
              <a:rPr lang="zh-CN" altLang="zh-CN" dirty="0"/>
              <a:t>的</a:t>
            </a:r>
            <a:r>
              <a:rPr lang="en-US" altLang="zh-CN" b="1" dirty="0"/>
              <a:t>shuffle</a:t>
            </a:r>
            <a:r>
              <a:rPr lang="zh-CN" altLang="zh-CN" b="1" dirty="0"/>
              <a:t>连接</a:t>
            </a:r>
            <a:r>
              <a:rPr lang="zh-CN" altLang="zh-CN" dirty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96006"/>
              </p:ext>
            </p:extLst>
          </p:nvPr>
        </p:nvGraphicFramePr>
        <p:xfrm>
          <a:off x="838200" y="2237362"/>
          <a:ext cx="10515600" cy="3078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200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无效的</a:t>
                      </a:r>
                      <a:r>
                        <a:rPr lang="en-US" sz="1000" kern="0">
                          <a:effectLst/>
                        </a:rPr>
                        <a:t>shuffle</a:t>
                      </a:r>
                      <a:r>
                        <a:rPr lang="zh-CN" sz="1000" kern="0">
                          <a:effectLst/>
                        </a:rPr>
                        <a:t>连接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有效的</a:t>
                      </a:r>
                      <a:r>
                        <a:rPr lang="en-US" sz="1000" kern="0">
                          <a:effectLst/>
                        </a:rPr>
                        <a:t>shuffle</a:t>
                      </a:r>
                      <a:r>
                        <a:rPr lang="zh-CN" sz="1000" kern="0">
                          <a:effectLst/>
                        </a:rPr>
                        <a:t>连接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</a:tr>
              <a:tr h="2877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&lt;Alice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1+Jack+Alice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1+Terry+Alice 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1+Philip+Alma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1+Mark+Alma 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&lt;Ben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1+Lucy+Ben&gt;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&lt;Jesse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1+Jack+Jesse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1+Terry+Jesse 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&lt;Jone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2+Jone+Lucy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2+Jone+Jack&gt;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&lt;Mary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1+Lucy+Mary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2+Mark+Terry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2+Mark+Alma&gt;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&lt;Philip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2+Philip+Terry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2+Philip+Alma&gt; 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&lt;Tom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r>
                        <a:rPr lang="en-US" sz="1000" kern="0">
                          <a:effectLst/>
                        </a:rPr>
                        <a:t>2+Tom+Lucy</a:t>
                      </a:r>
                      <a:r>
                        <a:rPr lang="zh-CN" sz="1000" kern="0">
                          <a:effectLst/>
                        </a:rPr>
                        <a:t>，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       2+Tom+Jack&gt;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1+Jone+Jack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2+Jack+Alice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2+Jack+Jesse &gt;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1+Tom+Lucy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1+Jone+Lucy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2+Lucy+Mary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2+Lucy+Ben&gt;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&lt;Terry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r>
                        <a:rPr lang="en-US" sz="1000" kern="0" dirty="0">
                          <a:effectLst/>
                        </a:rPr>
                        <a:t>2+Terry+Alice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2+Terry+Jesse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1+Philip+Terry</a:t>
                      </a:r>
                      <a:r>
                        <a:rPr lang="zh-CN" sz="1000" kern="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       1+Mark+Terry&gt;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1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处理：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左表，取出</a:t>
            </a:r>
            <a:r>
              <a:rPr lang="en-US" altLang="zh-CN" dirty="0"/>
              <a:t>child</a:t>
            </a:r>
            <a:r>
              <a:rPr lang="zh-CN" altLang="zh-CN" dirty="0"/>
              <a:t>放入</a:t>
            </a:r>
            <a:r>
              <a:rPr lang="en-US" altLang="zh-CN" dirty="0" smtClean="0"/>
              <a:t>grandchildren</a:t>
            </a:r>
          </a:p>
          <a:p>
            <a:pPr lvl="2"/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右表，取出</a:t>
            </a:r>
            <a:r>
              <a:rPr lang="en-US" altLang="zh-CN" dirty="0"/>
              <a:t>parent</a:t>
            </a:r>
            <a:r>
              <a:rPr lang="zh-CN" altLang="zh-CN" dirty="0"/>
              <a:t>放入</a:t>
            </a:r>
            <a:r>
              <a:rPr lang="en-US" altLang="zh-CN" dirty="0"/>
              <a:t>grandparent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092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r>
              <a:rPr lang="zh-CN" altLang="zh-CN" dirty="0"/>
              <a:t>针对一条数据进行分析：</a:t>
            </a:r>
            <a:endParaRPr lang="zh-CN" altLang="zh-CN" sz="2000" dirty="0"/>
          </a:p>
          <a:p>
            <a:r>
              <a:rPr lang="en-US" altLang="zh-CN" dirty="0"/>
              <a:t> </a:t>
            </a:r>
            <a:r>
              <a:rPr lang="en-US" altLang="zh-CN" sz="2000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Jack</a:t>
            </a:r>
            <a:r>
              <a:rPr lang="zh-CN" altLang="zh-CN" dirty="0"/>
              <a:t>，</a:t>
            </a:r>
            <a:r>
              <a:rPr lang="en-US" altLang="zh-CN" dirty="0"/>
              <a:t>1+Tom+Jack</a:t>
            </a:r>
            <a:r>
              <a:rPr lang="zh-CN" altLang="zh-CN" dirty="0"/>
              <a:t>，</a:t>
            </a:r>
            <a:endParaRPr lang="zh-CN" altLang="zh-CN" sz="2000" dirty="0"/>
          </a:p>
          <a:p>
            <a:r>
              <a:rPr lang="en-US" altLang="zh-CN" dirty="0"/>
              <a:t>        </a:t>
            </a:r>
            <a:r>
              <a:rPr lang="en-US" altLang="zh-CN" dirty="0" smtClean="0"/>
              <a:t>		1+Jone+Jack</a:t>
            </a:r>
            <a:r>
              <a:rPr lang="zh-CN" altLang="zh-CN" dirty="0"/>
              <a:t>，</a:t>
            </a:r>
            <a:endParaRPr lang="zh-CN" altLang="zh-CN" sz="2000" dirty="0"/>
          </a:p>
          <a:p>
            <a:r>
              <a:rPr lang="en-US" altLang="zh-CN" dirty="0"/>
              <a:t>        </a:t>
            </a:r>
            <a:r>
              <a:rPr lang="en-US" altLang="zh-CN" dirty="0" smtClean="0"/>
              <a:t>		2+Jack+Alice</a:t>
            </a:r>
            <a:r>
              <a:rPr lang="zh-CN" altLang="zh-CN" dirty="0"/>
              <a:t>，</a:t>
            </a:r>
            <a:endParaRPr lang="zh-CN" altLang="zh-CN" sz="2000" dirty="0"/>
          </a:p>
          <a:p>
            <a:r>
              <a:rPr lang="en-US" altLang="zh-CN" dirty="0"/>
              <a:t>        </a:t>
            </a:r>
            <a:r>
              <a:rPr lang="en-US" altLang="zh-CN" dirty="0" smtClean="0"/>
              <a:t>		2+Jack+Jesse </a:t>
            </a:r>
            <a:r>
              <a:rPr lang="en-US" altLang="zh-CN" dirty="0"/>
              <a:t>&gt;</a:t>
            </a:r>
            <a:endParaRPr lang="zh-CN" altLang="zh-CN" sz="2000" dirty="0"/>
          </a:p>
          <a:p>
            <a:r>
              <a:rPr lang="en-US" altLang="zh-CN" dirty="0"/>
              <a:t> </a:t>
            </a:r>
            <a:r>
              <a:rPr lang="zh-CN" altLang="zh-CN" b="1" dirty="0" smtClean="0"/>
              <a:t>分析</a:t>
            </a:r>
            <a:r>
              <a:rPr lang="zh-CN" altLang="zh-CN" b="1" dirty="0"/>
              <a:t>结果</a:t>
            </a:r>
            <a:r>
              <a:rPr lang="zh-CN" altLang="zh-CN" dirty="0"/>
              <a:t>：</a:t>
            </a:r>
            <a:r>
              <a:rPr lang="zh-CN" altLang="zh-CN" b="1" dirty="0"/>
              <a:t>左表</a:t>
            </a:r>
            <a:r>
              <a:rPr lang="zh-CN" altLang="zh-CN" dirty="0"/>
              <a:t>用</a:t>
            </a:r>
            <a:r>
              <a:rPr lang="en-US" altLang="zh-CN" dirty="0"/>
              <a:t>"</a:t>
            </a:r>
            <a:r>
              <a:rPr lang="zh-CN" altLang="zh-CN" b="1" dirty="0"/>
              <a:t>字符</a:t>
            </a:r>
            <a:r>
              <a:rPr lang="en-US" altLang="zh-CN" b="1" dirty="0"/>
              <a:t>1</a:t>
            </a:r>
            <a:r>
              <a:rPr lang="en-US" altLang="zh-CN" dirty="0"/>
              <a:t>"</a:t>
            </a:r>
            <a:r>
              <a:rPr lang="zh-CN" altLang="zh-CN" dirty="0"/>
              <a:t>表示，</a:t>
            </a:r>
            <a:r>
              <a:rPr lang="zh-CN" altLang="zh-CN" b="1" dirty="0"/>
              <a:t>右表</a:t>
            </a:r>
            <a:r>
              <a:rPr lang="zh-CN" altLang="zh-CN" dirty="0"/>
              <a:t>用</a:t>
            </a:r>
            <a:r>
              <a:rPr lang="en-US" altLang="zh-CN" dirty="0"/>
              <a:t>"</a:t>
            </a:r>
            <a:r>
              <a:rPr lang="zh-CN" altLang="zh-CN" b="1" dirty="0"/>
              <a:t>字符</a:t>
            </a:r>
            <a:r>
              <a:rPr lang="en-US" altLang="zh-CN" b="1" dirty="0"/>
              <a:t>2</a:t>
            </a:r>
            <a:r>
              <a:rPr lang="en-US" altLang="zh-CN" dirty="0"/>
              <a:t>"</a:t>
            </a:r>
            <a:r>
              <a:rPr lang="zh-CN" altLang="zh-CN" dirty="0"/>
              <a:t>表示，上面的</a:t>
            </a:r>
            <a:r>
              <a:rPr lang="en-US" altLang="zh-CN" dirty="0"/>
              <a:t>&lt;key</a:t>
            </a:r>
            <a:r>
              <a:rPr lang="zh-CN" altLang="zh-CN" dirty="0"/>
              <a:t>，</a:t>
            </a:r>
            <a:r>
              <a:rPr lang="en-US" altLang="zh-CN" dirty="0"/>
              <a:t>value-list&gt;</a:t>
            </a:r>
            <a:r>
              <a:rPr lang="zh-CN" altLang="zh-CN" dirty="0"/>
              <a:t>中的</a:t>
            </a:r>
            <a:r>
              <a:rPr lang="en-US" altLang="zh-CN" dirty="0"/>
              <a:t>"</a:t>
            </a:r>
            <a:r>
              <a:rPr lang="en-US" altLang="zh-CN" b="1" dirty="0"/>
              <a:t>key</a:t>
            </a:r>
            <a:r>
              <a:rPr lang="en-US" altLang="zh-CN" dirty="0"/>
              <a:t>"</a:t>
            </a:r>
            <a:r>
              <a:rPr lang="zh-CN" altLang="zh-CN" dirty="0"/>
              <a:t>表示</a:t>
            </a:r>
            <a:r>
              <a:rPr lang="zh-CN" altLang="zh-CN" b="1" dirty="0"/>
              <a:t>左表与右表</a:t>
            </a:r>
            <a:r>
              <a:rPr lang="zh-CN" altLang="zh-CN" dirty="0"/>
              <a:t>的</a:t>
            </a:r>
            <a:r>
              <a:rPr lang="zh-CN" altLang="zh-CN" b="1" dirty="0"/>
              <a:t>连接键</a:t>
            </a:r>
            <a:r>
              <a:rPr lang="zh-CN" altLang="zh-CN" dirty="0"/>
              <a:t>。而</a:t>
            </a:r>
            <a:r>
              <a:rPr lang="en-US" altLang="zh-CN" dirty="0"/>
              <a:t>"</a:t>
            </a:r>
            <a:r>
              <a:rPr lang="en-US" altLang="zh-CN" b="1" dirty="0"/>
              <a:t>value-list</a:t>
            </a:r>
            <a:r>
              <a:rPr lang="en-US" altLang="zh-CN" dirty="0"/>
              <a:t>"</a:t>
            </a:r>
            <a:r>
              <a:rPr lang="zh-CN" altLang="zh-CN" dirty="0"/>
              <a:t>表示</a:t>
            </a:r>
            <a:r>
              <a:rPr lang="zh-CN" altLang="zh-CN" b="1" dirty="0"/>
              <a:t>以</a:t>
            </a:r>
            <a:r>
              <a:rPr lang="en-US" altLang="zh-CN" b="1" dirty="0"/>
              <a:t>"key"</a:t>
            </a:r>
            <a:r>
              <a:rPr lang="zh-CN" altLang="zh-CN" b="1" dirty="0"/>
              <a:t>连接</a:t>
            </a:r>
            <a:r>
              <a:rPr lang="zh-CN" altLang="zh-CN" dirty="0"/>
              <a:t>的</a:t>
            </a:r>
            <a:r>
              <a:rPr lang="zh-CN" altLang="zh-CN" b="1" dirty="0"/>
              <a:t>左表与右表</a:t>
            </a:r>
            <a:r>
              <a:rPr lang="zh-CN" altLang="zh-CN" dirty="0"/>
              <a:t>的</a:t>
            </a:r>
            <a:r>
              <a:rPr lang="zh-CN" altLang="zh-CN" b="1" dirty="0"/>
              <a:t>相关数据</a:t>
            </a:r>
            <a:r>
              <a:rPr lang="zh-CN" altLang="zh-CN" dirty="0"/>
              <a:t>。</a:t>
            </a:r>
            <a:endParaRPr lang="zh-CN" altLang="zh-CN" sz="20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249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 smtClean="0"/>
              <a:t>、单表关联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zh-CN" altLang="zh-CN" dirty="0"/>
              <a:t>根据上面针对左表与右表不同的处理规则，取得两个数组的数据如下所示：</a:t>
            </a:r>
          </a:p>
          <a:p>
            <a:r>
              <a:rPr lang="en-US" altLang="zh-CN" dirty="0"/>
              <a:t> </a:t>
            </a:r>
            <a:r>
              <a:rPr lang="en-US" altLang="zh-CN" sz="2000" dirty="0"/>
              <a:t>	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处理后得到的结果：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87659"/>
              </p:ext>
            </p:extLst>
          </p:nvPr>
        </p:nvGraphicFramePr>
        <p:xfrm>
          <a:off x="1536970" y="2480553"/>
          <a:ext cx="8503596" cy="55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1798"/>
                <a:gridCol w="4251798"/>
              </a:tblGrid>
              <a:tr h="3210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grandchild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Tom</a:t>
                      </a:r>
                      <a:r>
                        <a:rPr lang="zh-CN" sz="1000" kern="0">
                          <a:effectLst/>
                        </a:rPr>
                        <a:t>、</a:t>
                      </a:r>
                      <a:r>
                        <a:rPr lang="en-US" sz="1000" kern="0">
                          <a:effectLst/>
                        </a:rPr>
                        <a:t>Jone</a:t>
                      </a:r>
                      <a:r>
                        <a:rPr lang="zh-CN" sz="1000" kern="0">
                          <a:effectLst/>
                        </a:rPr>
                        <a:t>（</a:t>
                      </a:r>
                      <a:r>
                        <a:rPr lang="en-US" sz="1000" kern="0">
                          <a:effectLst/>
                        </a:rPr>
                        <a:t>grandchild[grandchildnum] = childname;</a:t>
                      </a:r>
                      <a:r>
                        <a:rPr lang="zh-CN" sz="1000" kern="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</a:tr>
              <a:tr h="236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grandparent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Alice</a:t>
                      </a:r>
                      <a:r>
                        <a:rPr lang="zh-CN" sz="1000" kern="0" dirty="0">
                          <a:effectLst/>
                        </a:rPr>
                        <a:t>、</a:t>
                      </a:r>
                      <a:r>
                        <a:rPr lang="en-US" sz="1000" kern="0" dirty="0">
                          <a:effectLst/>
                        </a:rPr>
                        <a:t>Jesse</a:t>
                      </a:r>
                      <a:r>
                        <a:rPr lang="zh-CN" sz="1000" kern="0" dirty="0">
                          <a:effectLst/>
                        </a:rPr>
                        <a:t>（</a:t>
                      </a:r>
                      <a:r>
                        <a:rPr lang="en-US" sz="1000" kern="0" dirty="0">
                          <a:effectLst/>
                        </a:rPr>
                        <a:t>grandparent[</a:t>
                      </a:r>
                      <a:r>
                        <a:rPr lang="en-US" sz="1000" kern="0" dirty="0" err="1">
                          <a:effectLst/>
                        </a:rPr>
                        <a:t>grandparentnum</a:t>
                      </a:r>
                      <a:r>
                        <a:rPr lang="en-US" sz="1000" kern="0" dirty="0">
                          <a:effectLst/>
                        </a:rPr>
                        <a:t>] = </a:t>
                      </a:r>
                      <a:r>
                        <a:rPr lang="en-US" sz="1000" kern="0" dirty="0" err="1">
                          <a:effectLst/>
                        </a:rPr>
                        <a:t>parentname</a:t>
                      </a:r>
                      <a:r>
                        <a:rPr lang="en-US" sz="1000" kern="0" dirty="0">
                          <a:effectLst/>
                        </a:rPr>
                        <a:t>;</a:t>
                      </a:r>
                      <a:r>
                        <a:rPr lang="zh-CN" sz="1000" kern="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5560" marR="35560" marT="9525" marB="9525" anchor="ctr"/>
                </a:tc>
              </a:tr>
            </a:tbl>
          </a:graphicData>
        </a:graphic>
      </p:graphicFrame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02" y="4282299"/>
            <a:ext cx="23336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5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、多表关联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5259"/>
            <a:ext cx="10515600" cy="42217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zh-CN" altLang="zh-CN" b="1" dirty="0"/>
              <a:t>多表</a:t>
            </a:r>
            <a:r>
              <a:rPr lang="zh-CN" altLang="zh-CN" dirty="0"/>
              <a:t>关联和</a:t>
            </a:r>
            <a:r>
              <a:rPr lang="zh-CN" altLang="zh-CN" b="1" dirty="0"/>
              <a:t>单表</a:t>
            </a:r>
            <a:r>
              <a:rPr lang="zh-CN" altLang="zh-CN" dirty="0"/>
              <a:t>关联</a:t>
            </a:r>
            <a:r>
              <a:rPr lang="zh-CN" altLang="zh-CN" b="1" dirty="0"/>
              <a:t>类似</a:t>
            </a:r>
            <a:r>
              <a:rPr lang="zh-CN" altLang="zh-CN" dirty="0"/>
              <a:t>，它也是通过对原始数据进行一定的处理，从其中挖掘出关心的信息。</a:t>
            </a:r>
            <a:r>
              <a:rPr lang="en-US" altLang="zh-CN" dirty="0"/>
              <a:t> </a:t>
            </a:r>
            <a:r>
              <a:rPr lang="en-US" altLang="zh-CN" sz="2000" dirty="0"/>
              <a:t>	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77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、多表关联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5259"/>
            <a:ext cx="10515600" cy="4221703"/>
          </a:xfrm>
        </p:spPr>
        <p:txBody>
          <a:bodyPr>
            <a:normAutofit/>
          </a:bodyPr>
          <a:lstStyle/>
          <a:p>
            <a:r>
              <a:rPr lang="zh-CN" altLang="zh-CN" b="1" dirty="0"/>
              <a:t>实例</a:t>
            </a:r>
            <a:r>
              <a:rPr lang="zh-CN" altLang="zh-CN" b="1" dirty="0" smtClean="0"/>
              <a:t>描述</a:t>
            </a:r>
            <a:endParaRPr lang="en-US" altLang="zh-CN" b="1" dirty="0" smtClean="0"/>
          </a:p>
          <a:p>
            <a:endParaRPr lang="zh-CN" altLang="zh-CN" dirty="0"/>
          </a:p>
          <a:p>
            <a:pPr lvl="1"/>
            <a:r>
              <a:rPr lang="en-US" altLang="zh-CN" dirty="0"/>
              <a:t> </a:t>
            </a:r>
            <a:r>
              <a:rPr lang="zh-CN" altLang="zh-CN" dirty="0" smtClean="0"/>
              <a:t>输入</a:t>
            </a:r>
            <a:r>
              <a:rPr lang="zh-CN" altLang="zh-CN" dirty="0"/>
              <a:t>是两个文件，一个代表</a:t>
            </a:r>
            <a:r>
              <a:rPr lang="zh-CN" altLang="zh-CN" b="1" dirty="0"/>
              <a:t>工厂表</a:t>
            </a:r>
            <a:r>
              <a:rPr lang="zh-CN" altLang="zh-CN" dirty="0"/>
              <a:t>，包含</a:t>
            </a:r>
            <a:r>
              <a:rPr lang="zh-CN" altLang="zh-CN" b="1" dirty="0"/>
              <a:t>工厂名</a:t>
            </a:r>
            <a:r>
              <a:rPr lang="zh-CN" altLang="zh-CN" dirty="0"/>
              <a:t>列和</a:t>
            </a:r>
            <a:r>
              <a:rPr lang="zh-CN" altLang="zh-CN" b="1" dirty="0"/>
              <a:t>地址编号</a:t>
            </a:r>
            <a:r>
              <a:rPr lang="zh-CN" altLang="zh-CN" dirty="0"/>
              <a:t>列；另一个代表</a:t>
            </a:r>
            <a:r>
              <a:rPr lang="zh-CN" altLang="zh-CN" b="1" dirty="0"/>
              <a:t>地址表</a:t>
            </a:r>
            <a:r>
              <a:rPr lang="zh-CN" altLang="zh-CN" dirty="0"/>
              <a:t>，包含</a:t>
            </a:r>
            <a:r>
              <a:rPr lang="zh-CN" altLang="zh-CN" b="1" dirty="0"/>
              <a:t>地址名</a:t>
            </a:r>
            <a:r>
              <a:rPr lang="zh-CN" altLang="zh-CN" dirty="0"/>
              <a:t>列和</a:t>
            </a:r>
            <a:r>
              <a:rPr lang="zh-CN" altLang="zh-CN" b="1" dirty="0"/>
              <a:t>地址编号</a:t>
            </a:r>
            <a:r>
              <a:rPr lang="zh-CN" altLang="zh-CN" dirty="0"/>
              <a:t>列。要求从</a:t>
            </a:r>
            <a:r>
              <a:rPr lang="zh-CN" altLang="zh-CN" b="1" dirty="0"/>
              <a:t>输入数据</a:t>
            </a:r>
            <a:r>
              <a:rPr lang="zh-CN" altLang="zh-CN" dirty="0"/>
              <a:t>中找出</a:t>
            </a:r>
            <a:r>
              <a:rPr lang="zh-CN" altLang="zh-CN" b="1" dirty="0"/>
              <a:t>工厂名</a:t>
            </a:r>
            <a:r>
              <a:rPr lang="zh-CN" altLang="zh-CN" dirty="0"/>
              <a:t>和</a:t>
            </a:r>
            <a:r>
              <a:rPr lang="zh-CN" altLang="zh-CN" b="1" dirty="0"/>
              <a:t>地址名</a:t>
            </a:r>
            <a:r>
              <a:rPr lang="zh-CN" altLang="zh-CN" dirty="0"/>
              <a:t>的</a:t>
            </a:r>
            <a:r>
              <a:rPr lang="zh-CN" altLang="zh-CN" b="1" dirty="0"/>
              <a:t>对应关系</a:t>
            </a:r>
            <a:r>
              <a:rPr lang="zh-CN" altLang="zh-CN" dirty="0"/>
              <a:t>，输出</a:t>
            </a:r>
            <a:r>
              <a:rPr lang="en-US" altLang="zh-CN" dirty="0"/>
              <a:t>"</a:t>
            </a:r>
            <a:r>
              <a:rPr lang="zh-CN" altLang="zh-CN" b="1" dirty="0"/>
              <a:t>工厂名</a:t>
            </a:r>
            <a:r>
              <a:rPr lang="en-US" altLang="zh-CN" b="1" dirty="0"/>
              <a:t>——</a:t>
            </a:r>
            <a:r>
              <a:rPr lang="zh-CN" altLang="zh-CN" b="1" dirty="0"/>
              <a:t>地址名</a:t>
            </a:r>
            <a:r>
              <a:rPr lang="en-US" altLang="zh-CN" dirty="0"/>
              <a:t>"</a:t>
            </a:r>
            <a:r>
              <a:rPr lang="zh-CN" altLang="zh-CN" dirty="0"/>
              <a:t>表。</a:t>
            </a:r>
          </a:p>
          <a:p>
            <a:pPr marL="457200" lvl="1" indent="0">
              <a:buNone/>
            </a:pPr>
            <a:r>
              <a:rPr lang="en-US" altLang="zh-CN" dirty="0"/>
              <a:t> </a:t>
            </a:r>
            <a:r>
              <a:rPr lang="en-US" altLang="zh-CN" sz="2000" dirty="0"/>
              <a:t>	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5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、多表关联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/>
              <a:t>实例</a:t>
            </a:r>
            <a:r>
              <a:rPr lang="zh-CN" altLang="zh-CN" b="1" dirty="0" smtClean="0"/>
              <a:t>描述</a:t>
            </a:r>
            <a:r>
              <a:rPr lang="zh-CN" altLang="en-US" b="1" dirty="0" smtClean="0"/>
              <a:t>（输入两个表）</a:t>
            </a:r>
            <a:endParaRPr lang="zh-CN" altLang="zh-CN" dirty="0"/>
          </a:p>
          <a:p>
            <a:r>
              <a:rPr lang="en-US" altLang="zh-CN" dirty="0"/>
              <a:t>  </a:t>
            </a:r>
            <a:r>
              <a:rPr lang="zh-CN" altLang="zh-CN" dirty="0"/>
              <a:t> 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factory</a:t>
            </a:r>
            <a:r>
              <a:rPr lang="zh-CN" altLang="zh-CN" b="1" dirty="0"/>
              <a:t>： </a:t>
            </a:r>
            <a:endParaRPr lang="zh-CN" altLang="zh-CN" sz="2000" dirty="0"/>
          </a:p>
          <a:p>
            <a:r>
              <a:rPr lang="en-US" altLang="zh-CN" b="1" dirty="0" err="1"/>
              <a:t>factoryname</a:t>
            </a:r>
            <a:r>
              <a:rPr lang="en-US" altLang="zh-CN" b="1" dirty="0"/>
              <a:t>                </a:t>
            </a:r>
            <a:r>
              <a:rPr lang="zh-CN" altLang="zh-CN" b="1" dirty="0"/>
              <a:t>　　　　</a:t>
            </a:r>
            <a:r>
              <a:rPr lang="en-US" altLang="zh-CN" b="1" dirty="0"/>
              <a:t>addressed </a:t>
            </a:r>
            <a:endParaRPr lang="zh-CN" altLang="zh-CN" sz="2000" dirty="0"/>
          </a:p>
          <a:p>
            <a:r>
              <a:rPr lang="en-US" altLang="zh-CN" dirty="0"/>
              <a:t>Beijing Red Star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1</a:t>
            </a:r>
            <a:endParaRPr lang="zh-CN" altLang="zh-CN" sz="2000" dirty="0"/>
          </a:p>
          <a:p>
            <a:r>
              <a:rPr lang="en-US" altLang="zh-CN" dirty="0"/>
              <a:t>Shenzhen Thunder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3</a:t>
            </a:r>
            <a:endParaRPr lang="zh-CN" altLang="zh-CN" sz="2000" dirty="0"/>
          </a:p>
          <a:p>
            <a:r>
              <a:rPr lang="en-US" altLang="zh-CN" dirty="0"/>
              <a:t>Guangzhou Honda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2</a:t>
            </a:r>
            <a:endParaRPr lang="zh-CN" altLang="zh-CN" sz="2000" dirty="0"/>
          </a:p>
          <a:p>
            <a:r>
              <a:rPr lang="en-US" altLang="zh-CN" dirty="0"/>
              <a:t>Beijing Rising   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1</a:t>
            </a:r>
            <a:endParaRPr lang="zh-CN" altLang="zh-CN" sz="2000" dirty="0"/>
          </a:p>
          <a:p>
            <a:r>
              <a:rPr lang="en-US" altLang="zh-CN" dirty="0"/>
              <a:t>Guangzhou Development Bank      2</a:t>
            </a:r>
            <a:endParaRPr lang="zh-CN" altLang="zh-CN" sz="2000" dirty="0"/>
          </a:p>
          <a:p>
            <a:r>
              <a:rPr lang="en-US" altLang="zh-CN" dirty="0" err="1"/>
              <a:t>Tencent</a:t>
            </a:r>
            <a:r>
              <a:rPr lang="en-US" altLang="zh-CN" dirty="0"/>
              <a:t>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3</a:t>
            </a:r>
            <a:endParaRPr lang="zh-CN" altLang="zh-CN" sz="2000" dirty="0"/>
          </a:p>
          <a:p>
            <a:r>
              <a:rPr lang="en-US" altLang="zh-CN" dirty="0"/>
              <a:t>Back of Beijing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 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 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address</a:t>
            </a:r>
            <a:r>
              <a:rPr lang="zh-CN" altLang="zh-CN" b="1" dirty="0"/>
              <a:t>： </a:t>
            </a:r>
            <a:endParaRPr lang="zh-CN" altLang="zh-CN" dirty="0"/>
          </a:p>
          <a:p>
            <a:r>
              <a:rPr lang="en-US" altLang="zh-CN" b="1" dirty="0" err="1" smtClean="0"/>
              <a:t>addressID</a:t>
            </a:r>
            <a:r>
              <a:rPr lang="en-US" altLang="zh-CN" b="1" dirty="0"/>
              <a:t>    </a:t>
            </a:r>
            <a:r>
              <a:rPr lang="en-US" altLang="zh-CN" b="1" dirty="0" err="1"/>
              <a:t>addressname</a:t>
            </a:r>
            <a:r>
              <a:rPr lang="en-US" altLang="zh-CN" b="1" dirty="0"/>
              <a:t> </a:t>
            </a:r>
            <a:endParaRPr lang="zh-CN" altLang="zh-CN" dirty="0"/>
          </a:p>
          <a:p>
            <a:r>
              <a:rPr lang="en-US" altLang="zh-CN" dirty="0"/>
              <a:t>1        </a:t>
            </a:r>
            <a:r>
              <a:rPr lang="zh-CN" altLang="zh-CN" dirty="0"/>
              <a:t>　　　　</a:t>
            </a:r>
            <a:r>
              <a:rPr lang="en-US" altLang="zh-CN" dirty="0"/>
              <a:t>Beijing</a:t>
            </a:r>
            <a:endParaRPr lang="zh-CN" altLang="zh-CN" dirty="0"/>
          </a:p>
          <a:p>
            <a:r>
              <a:rPr lang="en-US" altLang="zh-CN" dirty="0"/>
              <a:t>2        </a:t>
            </a:r>
            <a:r>
              <a:rPr lang="zh-CN" altLang="zh-CN" dirty="0"/>
              <a:t>　　　　</a:t>
            </a:r>
            <a:r>
              <a:rPr lang="en-US" altLang="zh-CN" dirty="0"/>
              <a:t>Guangzhou</a:t>
            </a:r>
            <a:endParaRPr lang="zh-CN" altLang="zh-CN" dirty="0"/>
          </a:p>
          <a:p>
            <a:r>
              <a:rPr lang="en-US" altLang="zh-CN" dirty="0"/>
              <a:t>3        </a:t>
            </a:r>
            <a:r>
              <a:rPr lang="zh-CN" altLang="zh-CN" dirty="0"/>
              <a:t>　　　　</a:t>
            </a:r>
            <a:r>
              <a:rPr lang="en-US" altLang="zh-CN" dirty="0"/>
              <a:t>Shenzhen</a:t>
            </a:r>
            <a:endParaRPr lang="zh-CN" altLang="zh-CN" dirty="0"/>
          </a:p>
          <a:p>
            <a:r>
              <a:rPr lang="en-US" altLang="zh-CN" dirty="0"/>
              <a:t>4        </a:t>
            </a:r>
            <a:r>
              <a:rPr lang="zh-CN" altLang="zh-CN" dirty="0"/>
              <a:t>　　　　</a:t>
            </a:r>
            <a:r>
              <a:rPr lang="en-US" altLang="zh-CN" dirty="0"/>
              <a:t>Xian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、多表关联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实例</a:t>
            </a:r>
            <a:r>
              <a:rPr lang="zh-CN" altLang="zh-CN" b="1" dirty="0" smtClean="0"/>
              <a:t>描述</a:t>
            </a:r>
            <a:r>
              <a:rPr lang="zh-CN" altLang="en-US" b="1" dirty="0" smtClean="0"/>
              <a:t>（输出个表）</a:t>
            </a:r>
            <a:endParaRPr lang="zh-CN" altLang="zh-CN" dirty="0"/>
          </a:p>
          <a:p>
            <a:r>
              <a:rPr lang="en-US" altLang="zh-CN" dirty="0"/>
              <a:t> Back of Beijing    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  Beijing</a:t>
            </a:r>
            <a:endParaRPr lang="zh-CN" altLang="zh-CN" dirty="0"/>
          </a:p>
          <a:p>
            <a:r>
              <a:rPr lang="en-US" altLang="zh-CN" dirty="0"/>
              <a:t>Beijing Red Star    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Beijing</a:t>
            </a:r>
            <a:endParaRPr lang="zh-CN" altLang="zh-CN" dirty="0"/>
          </a:p>
          <a:p>
            <a:r>
              <a:rPr lang="en-US" altLang="zh-CN" dirty="0"/>
              <a:t>Beijing Rising                    </a:t>
            </a:r>
            <a:r>
              <a:rPr lang="zh-CN" altLang="zh-CN" dirty="0"/>
              <a:t>　　　　　</a:t>
            </a:r>
            <a:r>
              <a:rPr lang="en-US" altLang="zh-CN" dirty="0"/>
              <a:t> Beijing</a:t>
            </a:r>
            <a:endParaRPr lang="zh-CN" altLang="zh-CN" dirty="0"/>
          </a:p>
          <a:p>
            <a:r>
              <a:rPr lang="en-US" altLang="zh-CN" dirty="0"/>
              <a:t>Guangzhou Development Bank          Guangzhou</a:t>
            </a:r>
            <a:endParaRPr lang="zh-CN" altLang="zh-CN" dirty="0"/>
          </a:p>
          <a:p>
            <a:r>
              <a:rPr lang="en-US" altLang="zh-CN" dirty="0"/>
              <a:t>Guangzhou Honda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Guangzhou</a:t>
            </a:r>
            <a:endParaRPr lang="zh-CN" altLang="zh-CN" dirty="0"/>
          </a:p>
          <a:p>
            <a:r>
              <a:rPr lang="en-US" altLang="zh-CN" dirty="0"/>
              <a:t>Shenzhen Thunder                </a:t>
            </a:r>
            <a:r>
              <a:rPr lang="zh-CN" altLang="zh-CN" dirty="0"/>
              <a:t>　　　　</a:t>
            </a:r>
            <a:r>
              <a:rPr lang="en-US" altLang="zh-CN" dirty="0"/>
              <a:t>Shenzhen</a:t>
            </a:r>
            <a:endParaRPr lang="zh-CN" altLang="zh-CN" dirty="0"/>
          </a:p>
          <a:p>
            <a:r>
              <a:rPr lang="en-US" altLang="zh-CN" dirty="0" err="1"/>
              <a:t>Tencent</a:t>
            </a:r>
            <a:r>
              <a:rPr lang="en-US" altLang="zh-CN" dirty="0"/>
              <a:t>                    </a:t>
            </a:r>
            <a:r>
              <a:rPr lang="zh-CN" altLang="zh-CN" dirty="0"/>
              <a:t>　　　　　　　　</a:t>
            </a:r>
            <a:r>
              <a:rPr lang="en-US" altLang="zh-CN" dirty="0"/>
              <a:t>Shenzhen</a:t>
            </a:r>
            <a:endParaRPr lang="zh-CN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、多表关联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设计思路：</a:t>
            </a:r>
            <a:r>
              <a:rPr lang="zh-CN" altLang="zh-CN" dirty="0" smtClean="0"/>
              <a:t>多</a:t>
            </a:r>
            <a:r>
              <a:rPr lang="zh-CN" altLang="zh-CN" dirty="0"/>
              <a:t>表关联和单表关联相似，都类似于</a:t>
            </a:r>
            <a:r>
              <a:rPr lang="zh-CN" altLang="zh-CN" b="1" dirty="0"/>
              <a:t>数据库</a:t>
            </a:r>
            <a:r>
              <a:rPr lang="zh-CN" altLang="zh-CN" dirty="0"/>
              <a:t>中的</a:t>
            </a:r>
            <a:r>
              <a:rPr lang="zh-CN" altLang="zh-CN" b="1" dirty="0"/>
              <a:t>自然连接</a:t>
            </a:r>
            <a:r>
              <a:rPr lang="zh-CN" altLang="zh-CN" dirty="0"/>
              <a:t>。相比单表关联，多表关联的左右表和连接列更加清楚。所以可以采用和</a:t>
            </a:r>
            <a:r>
              <a:rPr lang="zh-CN" altLang="zh-CN" b="1" dirty="0"/>
              <a:t>单表</a:t>
            </a:r>
            <a:r>
              <a:rPr lang="zh-CN" altLang="zh-CN" dirty="0"/>
              <a:t>关联的</a:t>
            </a:r>
            <a:r>
              <a:rPr lang="zh-CN" altLang="zh-CN" b="1" dirty="0"/>
              <a:t>相同</a:t>
            </a:r>
            <a:r>
              <a:rPr lang="zh-CN" altLang="zh-CN" dirty="0"/>
              <a:t>的</a:t>
            </a:r>
            <a:r>
              <a:rPr lang="zh-CN" altLang="zh-CN" b="1" dirty="0"/>
              <a:t>处理方式</a:t>
            </a:r>
            <a:r>
              <a:rPr lang="zh-CN" altLang="zh-CN" dirty="0"/>
              <a:t>，</a:t>
            </a:r>
            <a:r>
              <a:rPr lang="en-US" altLang="zh-CN" dirty="0"/>
              <a:t>map</a:t>
            </a:r>
            <a:r>
              <a:rPr lang="zh-CN" altLang="zh-CN" dirty="0"/>
              <a:t>识别出输入的行属于哪个表之后，对其进行分割，将</a:t>
            </a:r>
            <a:r>
              <a:rPr lang="zh-CN" altLang="zh-CN" b="1" dirty="0"/>
              <a:t>连接的列值</a:t>
            </a:r>
            <a:r>
              <a:rPr lang="zh-CN" altLang="zh-CN" dirty="0"/>
              <a:t>保存在</a:t>
            </a:r>
            <a:r>
              <a:rPr lang="en-US" altLang="zh-CN" b="1" dirty="0"/>
              <a:t>key</a:t>
            </a:r>
            <a:r>
              <a:rPr lang="zh-CN" altLang="zh-CN" dirty="0"/>
              <a:t>中，</a:t>
            </a:r>
            <a:r>
              <a:rPr lang="zh-CN" altLang="zh-CN" b="1" dirty="0"/>
              <a:t>另一列</a:t>
            </a:r>
            <a:r>
              <a:rPr lang="zh-CN" altLang="zh-CN" dirty="0"/>
              <a:t>和左右表</a:t>
            </a:r>
            <a:r>
              <a:rPr lang="zh-CN" altLang="zh-CN" b="1" dirty="0"/>
              <a:t>标识</a:t>
            </a:r>
            <a:r>
              <a:rPr lang="zh-CN" altLang="zh-CN" dirty="0"/>
              <a:t>保存在</a:t>
            </a:r>
            <a:r>
              <a:rPr lang="en-US" altLang="zh-CN" b="1" dirty="0"/>
              <a:t>value</a:t>
            </a:r>
            <a:r>
              <a:rPr lang="zh-CN" altLang="zh-CN" dirty="0"/>
              <a:t>中，然后输出。</a:t>
            </a:r>
            <a:r>
              <a:rPr lang="en-US" altLang="zh-CN" dirty="0"/>
              <a:t>reduce</a:t>
            </a:r>
            <a:r>
              <a:rPr lang="zh-CN" altLang="zh-CN" dirty="0"/>
              <a:t>拿到连接结果之后，解析</a:t>
            </a:r>
            <a:r>
              <a:rPr lang="en-US" altLang="zh-CN" dirty="0"/>
              <a:t>value</a:t>
            </a:r>
            <a:r>
              <a:rPr lang="zh-CN" altLang="zh-CN" dirty="0"/>
              <a:t>内容，根据标志将左右表内容分开存放，然后求</a:t>
            </a:r>
            <a:r>
              <a:rPr lang="zh-CN" altLang="zh-CN" b="1" dirty="0"/>
              <a:t>笛卡尔积</a:t>
            </a:r>
            <a:r>
              <a:rPr lang="zh-CN" altLang="zh-CN" dirty="0"/>
              <a:t>，最后直接</a:t>
            </a:r>
            <a:r>
              <a:rPr lang="zh-CN" altLang="zh-CN" dirty="0" smtClean="0"/>
              <a:t>输出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此处，很明显，应该把</a:t>
            </a:r>
            <a:r>
              <a:rPr lang="en-US" altLang="zh-CN" dirty="0" err="1" smtClean="0"/>
              <a:t>adressID</a:t>
            </a:r>
            <a:r>
              <a:rPr lang="zh-CN" altLang="en-US" dirty="0" smtClean="0"/>
              <a:t>当成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值，连接左右两个表，具体设计可以参考单表关联。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3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倒排索引</a:t>
            </a:r>
            <a:r>
              <a:rPr lang="en-US" altLang="zh-CN" dirty="0"/>
              <a:t>"</a:t>
            </a:r>
            <a:r>
              <a:rPr lang="zh-CN" altLang="zh-CN" dirty="0"/>
              <a:t>是</a:t>
            </a:r>
            <a:r>
              <a:rPr lang="zh-CN" altLang="zh-CN" b="1" dirty="0"/>
              <a:t>文档检索系统</a:t>
            </a:r>
            <a:r>
              <a:rPr lang="zh-CN" altLang="zh-CN" dirty="0"/>
              <a:t>中</a:t>
            </a:r>
            <a:r>
              <a:rPr lang="zh-CN" altLang="zh-CN" b="1" dirty="0"/>
              <a:t>最常用</a:t>
            </a:r>
            <a:r>
              <a:rPr lang="zh-CN" altLang="zh-CN" dirty="0"/>
              <a:t>的</a:t>
            </a:r>
            <a:r>
              <a:rPr lang="zh-CN" altLang="zh-CN" b="1" dirty="0"/>
              <a:t>数据结构</a:t>
            </a:r>
            <a:r>
              <a:rPr lang="zh-CN" altLang="zh-CN" dirty="0"/>
              <a:t>，被广泛地应用于</a:t>
            </a:r>
            <a:r>
              <a:rPr lang="zh-CN" altLang="zh-CN" b="1" dirty="0"/>
              <a:t>全文搜索引擎</a:t>
            </a:r>
            <a:r>
              <a:rPr lang="zh-CN" altLang="zh-CN" dirty="0"/>
              <a:t>。它</a:t>
            </a:r>
            <a:r>
              <a:rPr lang="zh-CN" altLang="zh-CN" b="1" dirty="0"/>
              <a:t>主要</a:t>
            </a:r>
            <a:r>
              <a:rPr lang="zh-CN" altLang="zh-CN" dirty="0"/>
              <a:t>是用来</a:t>
            </a:r>
            <a:r>
              <a:rPr lang="zh-CN" altLang="zh-CN" b="1" dirty="0"/>
              <a:t>存储</a:t>
            </a:r>
            <a:r>
              <a:rPr lang="zh-CN" altLang="zh-CN" dirty="0"/>
              <a:t>某个</a:t>
            </a:r>
            <a:r>
              <a:rPr lang="zh-CN" altLang="zh-CN" b="1" dirty="0"/>
              <a:t>单词（或词组）在</a:t>
            </a:r>
            <a:r>
              <a:rPr lang="zh-CN" altLang="zh-CN" dirty="0"/>
              <a:t>一个</a:t>
            </a:r>
            <a:r>
              <a:rPr lang="zh-CN" altLang="zh-CN" b="1" dirty="0"/>
              <a:t>文档或一组文档</a:t>
            </a:r>
            <a:r>
              <a:rPr lang="zh-CN" altLang="zh-CN" dirty="0"/>
              <a:t>中的</a:t>
            </a:r>
            <a:r>
              <a:rPr lang="zh-CN" altLang="zh-CN" b="1" dirty="0"/>
              <a:t>存储位置</a:t>
            </a:r>
            <a:r>
              <a:rPr lang="zh-CN" altLang="zh-CN" dirty="0"/>
              <a:t>的</a:t>
            </a:r>
            <a:r>
              <a:rPr lang="zh-CN" altLang="zh-CN" b="1" dirty="0"/>
              <a:t>映射</a:t>
            </a:r>
            <a:r>
              <a:rPr lang="zh-CN" altLang="zh-CN" dirty="0"/>
              <a:t>，即提供了一种</a:t>
            </a:r>
            <a:r>
              <a:rPr lang="zh-CN" altLang="zh-CN" b="1" dirty="0"/>
              <a:t>根据内容来查找文档</a:t>
            </a:r>
            <a:r>
              <a:rPr lang="zh-CN" altLang="zh-CN" dirty="0"/>
              <a:t>的</a:t>
            </a:r>
            <a:r>
              <a:rPr lang="zh-CN" altLang="zh-CN" b="1" dirty="0"/>
              <a:t>方式</a:t>
            </a:r>
            <a:r>
              <a:rPr lang="zh-CN" altLang="zh-CN" dirty="0"/>
              <a:t>。由于不是根据文档来确定文档所包含的内容，而是进行相反的操作，因而称为倒排索引（</a:t>
            </a:r>
            <a:r>
              <a:rPr lang="en-US" altLang="zh-CN" dirty="0"/>
              <a:t>Inverted Index</a:t>
            </a:r>
            <a:r>
              <a:rPr lang="zh-CN" altLang="zh-CN" dirty="0"/>
              <a:t>）。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数据去重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数据去重</a:t>
            </a:r>
            <a:r>
              <a:rPr lang="zh-CN" altLang="zh-CN" dirty="0"/>
              <a:t>的</a:t>
            </a:r>
            <a:r>
              <a:rPr lang="zh-CN" altLang="zh-CN" b="1" dirty="0"/>
              <a:t>最终目标</a:t>
            </a:r>
            <a:r>
              <a:rPr lang="zh-CN" altLang="zh-CN" dirty="0"/>
              <a:t>是让</a:t>
            </a:r>
            <a:r>
              <a:rPr lang="zh-CN" altLang="zh-CN" b="1" dirty="0"/>
              <a:t>原始数据</a:t>
            </a:r>
            <a:r>
              <a:rPr lang="zh-CN" altLang="zh-CN" dirty="0"/>
              <a:t>中</a:t>
            </a:r>
            <a:r>
              <a:rPr lang="zh-CN" altLang="zh-CN" b="1" dirty="0"/>
              <a:t>出现次数超过一次</a:t>
            </a:r>
            <a:r>
              <a:rPr lang="zh-CN" altLang="zh-CN" dirty="0"/>
              <a:t>的</a:t>
            </a:r>
            <a:r>
              <a:rPr lang="zh-CN" altLang="zh-CN" b="1" dirty="0"/>
              <a:t>数据</a:t>
            </a:r>
            <a:r>
              <a:rPr lang="zh-CN" altLang="zh-CN" dirty="0"/>
              <a:t>在</a:t>
            </a:r>
            <a:r>
              <a:rPr lang="zh-CN" altLang="zh-CN" b="1" dirty="0"/>
              <a:t>输出文件</a:t>
            </a:r>
            <a:r>
              <a:rPr lang="zh-CN" altLang="zh-CN" dirty="0"/>
              <a:t>中</a:t>
            </a:r>
            <a:r>
              <a:rPr lang="zh-CN" altLang="zh-CN" b="1" dirty="0"/>
              <a:t>只出现一次</a:t>
            </a:r>
            <a:r>
              <a:rPr lang="zh-CN" altLang="zh-CN" dirty="0"/>
              <a:t>。我们自然而然会想到将同一个数据的所有记录都交给</a:t>
            </a:r>
            <a:r>
              <a:rPr lang="zh-CN" altLang="zh-CN" b="1" dirty="0"/>
              <a:t>一台</a:t>
            </a:r>
            <a:r>
              <a:rPr lang="en-US" altLang="zh-CN" dirty="0"/>
              <a:t>reduce</a:t>
            </a:r>
            <a:r>
              <a:rPr lang="zh-CN" altLang="zh-CN" dirty="0"/>
              <a:t>机器，无论这个数据出现多少次，只要在最终结果中输出一次就可以了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就是</a:t>
            </a:r>
            <a:r>
              <a:rPr lang="en-US" altLang="zh-CN" dirty="0"/>
              <a:t>reduce</a:t>
            </a:r>
            <a:r>
              <a:rPr lang="zh-CN" altLang="zh-CN" dirty="0"/>
              <a:t>的</a:t>
            </a:r>
            <a:r>
              <a:rPr lang="zh-CN" altLang="zh-CN" b="1" dirty="0"/>
              <a:t>输入</a:t>
            </a:r>
            <a:r>
              <a:rPr lang="zh-CN" altLang="zh-CN" dirty="0"/>
              <a:t>应该以</a:t>
            </a:r>
            <a:r>
              <a:rPr lang="zh-CN" altLang="zh-CN" b="1" dirty="0"/>
              <a:t>数据</a:t>
            </a:r>
            <a:r>
              <a:rPr lang="zh-CN" altLang="zh-CN" dirty="0"/>
              <a:t>作为</a:t>
            </a:r>
            <a:r>
              <a:rPr lang="en-US" altLang="zh-CN" b="1" dirty="0"/>
              <a:t>key</a:t>
            </a:r>
            <a:r>
              <a:rPr lang="zh-CN" altLang="zh-CN" dirty="0"/>
              <a:t>，而对</a:t>
            </a:r>
            <a:r>
              <a:rPr lang="en-US" altLang="zh-CN" dirty="0"/>
              <a:t>value-list</a:t>
            </a:r>
            <a:r>
              <a:rPr lang="zh-CN" altLang="zh-CN" dirty="0"/>
              <a:t>则</a:t>
            </a:r>
            <a:r>
              <a:rPr lang="zh-CN" altLang="zh-CN" b="1" dirty="0"/>
              <a:t>没有</a:t>
            </a:r>
            <a:r>
              <a:rPr lang="zh-CN" altLang="zh-CN" dirty="0"/>
              <a:t>要求。当</a:t>
            </a:r>
            <a:r>
              <a:rPr lang="en-US" altLang="zh-CN" dirty="0"/>
              <a:t>reduce</a:t>
            </a:r>
            <a:r>
              <a:rPr lang="zh-CN" altLang="zh-CN" dirty="0"/>
              <a:t>接收到一个</a:t>
            </a:r>
            <a:r>
              <a:rPr lang="en-US" altLang="zh-CN" dirty="0"/>
              <a:t>&lt;key</a:t>
            </a:r>
            <a:r>
              <a:rPr lang="zh-CN" altLang="zh-CN" dirty="0"/>
              <a:t>，</a:t>
            </a:r>
            <a:r>
              <a:rPr lang="en-US" altLang="zh-CN" dirty="0"/>
              <a:t>value-list&gt;</a:t>
            </a:r>
            <a:r>
              <a:rPr lang="zh-CN" altLang="zh-CN" dirty="0"/>
              <a:t>时就</a:t>
            </a:r>
            <a:r>
              <a:rPr lang="zh-CN" altLang="zh-CN" b="1" dirty="0"/>
              <a:t>直接</a:t>
            </a:r>
            <a:r>
              <a:rPr lang="zh-CN" altLang="zh-CN" dirty="0"/>
              <a:t>将</a:t>
            </a:r>
            <a:r>
              <a:rPr lang="en-US" altLang="zh-CN" dirty="0"/>
              <a:t>key</a:t>
            </a:r>
            <a:r>
              <a:rPr lang="zh-CN" altLang="zh-CN" dirty="0"/>
              <a:t>复制到输出的</a:t>
            </a:r>
            <a:r>
              <a:rPr lang="en-US" altLang="zh-CN" dirty="0"/>
              <a:t>key</a:t>
            </a:r>
            <a:r>
              <a:rPr lang="zh-CN" altLang="zh-CN" dirty="0"/>
              <a:t>中，并将</a:t>
            </a:r>
            <a:r>
              <a:rPr lang="en-US" altLang="zh-CN" dirty="0"/>
              <a:t>value</a:t>
            </a:r>
            <a:r>
              <a:rPr lang="zh-CN" altLang="zh-CN" dirty="0"/>
              <a:t>设置成</a:t>
            </a:r>
            <a:r>
              <a:rPr lang="zh-CN" altLang="zh-CN" b="1" dirty="0"/>
              <a:t>空值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9968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实例描述：</a:t>
            </a:r>
            <a:endParaRPr lang="en-US" altLang="zh-CN" b="1" dirty="0" smtClean="0"/>
          </a:p>
          <a:p>
            <a:pPr lvl="1"/>
            <a:r>
              <a:rPr lang="zh-CN" altLang="zh-CN" dirty="0"/>
              <a:t>通常情况下，倒排索引由一个单词（或词组）以及相关的文档列表组成，文档列表中的文档或者是标识文档的</a:t>
            </a:r>
            <a:r>
              <a:rPr lang="en-US" altLang="zh-CN" dirty="0"/>
              <a:t>ID</a:t>
            </a:r>
            <a:r>
              <a:rPr lang="zh-CN" altLang="zh-CN" dirty="0"/>
              <a:t>号，或者是指文档所在位置的</a:t>
            </a:r>
            <a:r>
              <a:rPr lang="en-US" altLang="zh-CN" dirty="0"/>
              <a:t>URL</a:t>
            </a:r>
            <a:r>
              <a:rPr lang="zh-CN" altLang="zh-CN" dirty="0"/>
              <a:t>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zh-CN" sz="1600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66" y="3299861"/>
            <a:ext cx="6594406" cy="30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实例描述：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en-US" dirty="0" smtClean="0"/>
              <a:t>左</a:t>
            </a:r>
            <a:r>
              <a:rPr lang="zh-CN" altLang="zh-CN" dirty="0" smtClean="0"/>
              <a:t>图可以</a:t>
            </a:r>
            <a:r>
              <a:rPr lang="zh-CN" altLang="zh-CN" dirty="0"/>
              <a:t>看出，单词</a:t>
            </a:r>
            <a:r>
              <a:rPr lang="en-US" altLang="zh-CN" dirty="0"/>
              <a:t>1</a:t>
            </a:r>
            <a:r>
              <a:rPr lang="zh-CN" altLang="zh-CN" dirty="0"/>
              <a:t>出现在</a:t>
            </a:r>
            <a:r>
              <a:rPr lang="en-US" altLang="zh-CN" dirty="0"/>
              <a:t>{</a:t>
            </a:r>
            <a:r>
              <a:rPr lang="zh-CN" altLang="zh-CN" dirty="0"/>
              <a:t>文档</a:t>
            </a:r>
            <a:r>
              <a:rPr lang="en-US" altLang="zh-CN" dirty="0"/>
              <a:t>1</a:t>
            </a:r>
            <a:r>
              <a:rPr lang="zh-CN" altLang="zh-CN" dirty="0"/>
              <a:t>，文档</a:t>
            </a:r>
            <a:r>
              <a:rPr lang="en-US" altLang="zh-CN" dirty="0"/>
              <a:t>4</a:t>
            </a:r>
            <a:r>
              <a:rPr lang="zh-CN" altLang="zh-CN" dirty="0"/>
              <a:t>，文档</a:t>
            </a:r>
            <a:r>
              <a:rPr lang="en-US" altLang="zh-CN" dirty="0"/>
              <a:t>13</a:t>
            </a:r>
            <a:r>
              <a:rPr lang="zh-CN" altLang="zh-CN" dirty="0"/>
              <a:t>，</a:t>
            </a:r>
            <a:r>
              <a:rPr lang="en-US" altLang="zh-CN" dirty="0"/>
              <a:t>……}</a:t>
            </a:r>
            <a:r>
              <a:rPr lang="zh-CN" altLang="zh-CN" dirty="0"/>
              <a:t>中，单词</a:t>
            </a:r>
            <a:r>
              <a:rPr lang="en-US" altLang="zh-CN" dirty="0"/>
              <a:t>2</a:t>
            </a:r>
            <a:r>
              <a:rPr lang="zh-CN" altLang="zh-CN" dirty="0"/>
              <a:t>出现在</a:t>
            </a:r>
            <a:r>
              <a:rPr lang="en-US" altLang="zh-CN" dirty="0"/>
              <a:t>{</a:t>
            </a:r>
            <a:r>
              <a:rPr lang="zh-CN" altLang="zh-CN" dirty="0"/>
              <a:t>文档</a:t>
            </a:r>
            <a:r>
              <a:rPr lang="en-US" altLang="zh-CN" dirty="0"/>
              <a:t>3</a:t>
            </a:r>
            <a:r>
              <a:rPr lang="zh-CN" altLang="zh-CN" dirty="0"/>
              <a:t>，文档</a:t>
            </a:r>
            <a:r>
              <a:rPr lang="en-US" altLang="zh-CN" dirty="0"/>
              <a:t>5</a:t>
            </a:r>
            <a:r>
              <a:rPr lang="zh-CN" altLang="zh-CN" dirty="0"/>
              <a:t>，文档</a:t>
            </a:r>
            <a:r>
              <a:rPr lang="en-US" altLang="zh-CN" dirty="0"/>
              <a:t>15</a:t>
            </a:r>
            <a:r>
              <a:rPr lang="zh-CN" altLang="zh-CN" dirty="0"/>
              <a:t>，</a:t>
            </a:r>
            <a:r>
              <a:rPr lang="en-US" altLang="zh-CN" dirty="0"/>
              <a:t>……}</a:t>
            </a:r>
            <a:r>
              <a:rPr lang="zh-CN" altLang="zh-CN" dirty="0"/>
              <a:t>中，而单词</a:t>
            </a:r>
            <a:r>
              <a:rPr lang="en-US" altLang="zh-CN" dirty="0"/>
              <a:t>3</a:t>
            </a:r>
            <a:r>
              <a:rPr lang="zh-CN" altLang="zh-CN" dirty="0"/>
              <a:t>出现在</a:t>
            </a:r>
            <a:r>
              <a:rPr lang="en-US" altLang="zh-CN" dirty="0"/>
              <a:t>{</a:t>
            </a:r>
            <a:r>
              <a:rPr lang="zh-CN" altLang="zh-CN" dirty="0"/>
              <a:t>文档</a:t>
            </a:r>
            <a:r>
              <a:rPr lang="en-US" altLang="zh-CN" dirty="0"/>
              <a:t>1</a:t>
            </a:r>
            <a:r>
              <a:rPr lang="zh-CN" altLang="zh-CN" dirty="0"/>
              <a:t>，文档</a:t>
            </a:r>
            <a:r>
              <a:rPr lang="en-US" altLang="zh-CN" dirty="0"/>
              <a:t>8</a:t>
            </a:r>
            <a:r>
              <a:rPr lang="zh-CN" altLang="zh-CN" dirty="0"/>
              <a:t>，文档</a:t>
            </a:r>
            <a:r>
              <a:rPr lang="en-US" altLang="zh-CN" dirty="0"/>
              <a:t>20</a:t>
            </a:r>
            <a:r>
              <a:rPr lang="zh-CN" altLang="zh-CN" dirty="0"/>
              <a:t>，</a:t>
            </a:r>
            <a:r>
              <a:rPr lang="en-US" altLang="zh-CN" dirty="0"/>
              <a:t>……}</a:t>
            </a:r>
            <a:r>
              <a:rPr lang="zh-CN" altLang="zh-CN" dirty="0"/>
              <a:t>中。在</a:t>
            </a:r>
            <a:r>
              <a:rPr lang="zh-CN" altLang="zh-CN" b="1" dirty="0"/>
              <a:t>实际应用</a:t>
            </a:r>
            <a:r>
              <a:rPr lang="zh-CN" altLang="zh-CN" dirty="0"/>
              <a:t>中，</a:t>
            </a:r>
            <a:r>
              <a:rPr lang="zh-CN" altLang="zh-CN" b="1" dirty="0"/>
              <a:t>还需要</a:t>
            </a:r>
            <a:r>
              <a:rPr lang="zh-CN" altLang="zh-CN" dirty="0"/>
              <a:t>给</a:t>
            </a:r>
            <a:r>
              <a:rPr lang="zh-CN" altLang="zh-CN" b="1" dirty="0"/>
              <a:t>每个文档</a:t>
            </a:r>
            <a:r>
              <a:rPr lang="zh-CN" altLang="zh-CN" dirty="0"/>
              <a:t>添加一个</a:t>
            </a:r>
            <a:r>
              <a:rPr lang="zh-CN" altLang="zh-CN" b="1" dirty="0"/>
              <a:t>权值</a:t>
            </a:r>
            <a:r>
              <a:rPr lang="zh-CN" altLang="zh-CN" dirty="0"/>
              <a:t>，用来</a:t>
            </a:r>
            <a:r>
              <a:rPr lang="zh-CN" altLang="zh-CN" b="1" dirty="0"/>
              <a:t>指出</a:t>
            </a:r>
            <a:r>
              <a:rPr lang="zh-CN" altLang="zh-CN" dirty="0"/>
              <a:t>每个文档与搜索内容的</a:t>
            </a:r>
            <a:r>
              <a:rPr lang="zh-CN" altLang="zh-CN" b="1" dirty="0"/>
              <a:t>相关度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1" y="3988341"/>
            <a:ext cx="4566458" cy="211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图片 27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02" y="3927470"/>
            <a:ext cx="57086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实例描述：</a:t>
            </a:r>
            <a:endParaRPr lang="en-US" altLang="zh-CN" b="1" dirty="0" smtClean="0"/>
          </a:p>
          <a:p>
            <a:pPr lvl="1"/>
            <a:r>
              <a:rPr lang="zh-CN" altLang="zh-CN" dirty="0"/>
              <a:t>最常用的是使用</a:t>
            </a:r>
            <a:r>
              <a:rPr lang="zh-CN" altLang="zh-CN" b="1" dirty="0"/>
              <a:t>词频</a:t>
            </a:r>
            <a:r>
              <a:rPr lang="zh-CN" altLang="zh-CN" dirty="0"/>
              <a:t>作为</a:t>
            </a:r>
            <a:r>
              <a:rPr lang="zh-CN" altLang="zh-CN" b="1" dirty="0"/>
              <a:t>权重</a:t>
            </a:r>
            <a:r>
              <a:rPr lang="zh-CN" altLang="zh-CN" dirty="0"/>
              <a:t>，即记录单词在文档中出现的次数。以英文为例，如</a:t>
            </a:r>
            <a:r>
              <a:rPr lang="zh-CN" altLang="zh-CN" dirty="0" smtClean="0"/>
              <a:t>图所</a:t>
            </a:r>
            <a:r>
              <a:rPr lang="zh-CN" altLang="zh-CN" dirty="0"/>
              <a:t>示，索引文件中的</a:t>
            </a:r>
            <a:r>
              <a:rPr lang="en-US" altLang="zh-CN" dirty="0"/>
              <a:t>"MapReduce"</a:t>
            </a:r>
            <a:r>
              <a:rPr lang="zh-CN" altLang="zh-CN" dirty="0"/>
              <a:t>一行表示：</a:t>
            </a:r>
            <a:r>
              <a:rPr lang="en-US" altLang="zh-CN" dirty="0"/>
              <a:t>"MapReduce"</a:t>
            </a:r>
            <a:r>
              <a:rPr lang="zh-CN" altLang="zh-CN" dirty="0"/>
              <a:t>这个单词在文本</a:t>
            </a:r>
            <a:r>
              <a:rPr lang="en-US" altLang="zh-CN" dirty="0"/>
              <a:t>T0</a:t>
            </a:r>
            <a:r>
              <a:rPr lang="zh-CN" altLang="zh-CN" dirty="0"/>
              <a:t>中出现过</a:t>
            </a:r>
            <a:r>
              <a:rPr lang="en-US" altLang="zh-CN" dirty="0"/>
              <a:t>1</a:t>
            </a:r>
            <a:r>
              <a:rPr lang="zh-CN" altLang="zh-CN" dirty="0"/>
              <a:t>次，</a:t>
            </a:r>
            <a:r>
              <a:rPr lang="en-US" altLang="zh-CN" dirty="0"/>
              <a:t>T1</a:t>
            </a:r>
            <a:r>
              <a:rPr lang="zh-CN" altLang="zh-CN" dirty="0"/>
              <a:t>中出现过</a:t>
            </a:r>
            <a:r>
              <a:rPr lang="en-US" altLang="zh-CN" dirty="0"/>
              <a:t>1</a:t>
            </a:r>
            <a:r>
              <a:rPr lang="zh-CN" altLang="zh-CN" dirty="0"/>
              <a:t>次，</a:t>
            </a:r>
            <a:r>
              <a:rPr lang="en-US" altLang="zh-CN" dirty="0"/>
              <a:t>T2</a:t>
            </a:r>
            <a:r>
              <a:rPr lang="zh-CN" altLang="zh-CN" dirty="0"/>
              <a:t>中出现过</a:t>
            </a:r>
            <a:r>
              <a:rPr lang="en-US" altLang="zh-CN" dirty="0"/>
              <a:t>2</a:t>
            </a:r>
            <a:r>
              <a:rPr lang="zh-CN" altLang="zh-CN" dirty="0"/>
              <a:t>次。当搜索条件为</a:t>
            </a:r>
            <a:r>
              <a:rPr lang="en-US" altLang="zh-CN" dirty="0"/>
              <a:t>"MapReduce"</a:t>
            </a:r>
            <a:r>
              <a:rPr lang="zh-CN" altLang="zh-CN" dirty="0"/>
              <a:t>、</a:t>
            </a:r>
            <a:r>
              <a:rPr lang="en-US" altLang="zh-CN" dirty="0"/>
              <a:t>"is"</a:t>
            </a:r>
            <a:r>
              <a:rPr lang="zh-CN" altLang="zh-CN" dirty="0"/>
              <a:t>、</a:t>
            </a:r>
            <a:r>
              <a:rPr lang="en-US" altLang="zh-CN" dirty="0"/>
              <a:t>"Simple"</a:t>
            </a:r>
            <a:r>
              <a:rPr lang="zh-CN" altLang="zh-CN" dirty="0"/>
              <a:t>时，对应的集合为：</a:t>
            </a:r>
            <a:r>
              <a:rPr lang="en-US" altLang="zh-CN" dirty="0"/>
              <a:t>{T0</a:t>
            </a:r>
            <a:r>
              <a:rPr lang="zh-CN" altLang="zh-CN" dirty="0"/>
              <a:t>，</a:t>
            </a:r>
            <a:r>
              <a:rPr lang="en-US" altLang="zh-CN" dirty="0"/>
              <a:t>T1</a:t>
            </a:r>
            <a:r>
              <a:rPr lang="zh-CN" altLang="zh-CN" dirty="0"/>
              <a:t>，</a:t>
            </a:r>
            <a:r>
              <a:rPr lang="en-US" altLang="zh-CN" dirty="0"/>
              <a:t>T2}∩{T0</a:t>
            </a:r>
            <a:r>
              <a:rPr lang="zh-CN" altLang="zh-CN" dirty="0"/>
              <a:t>，</a:t>
            </a:r>
            <a:r>
              <a:rPr lang="en-US" altLang="zh-CN" dirty="0"/>
              <a:t>T1}∩{T0</a:t>
            </a:r>
            <a:r>
              <a:rPr lang="zh-CN" altLang="zh-CN" dirty="0"/>
              <a:t>，</a:t>
            </a:r>
            <a:r>
              <a:rPr lang="en-US" altLang="zh-CN" dirty="0"/>
              <a:t>T1}={T0</a:t>
            </a:r>
            <a:r>
              <a:rPr lang="zh-CN" altLang="zh-CN" dirty="0"/>
              <a:t>，</a:t>
            </a:r>
            <a:r>
              <a:rPr lang="en-US" altLang="zh-CN" dirty="0"/>
              <a:t>T1}</a:t>
            </a:r>
            <a:r>
              <a:rPr lang="zh-CN" altLang="zh-CN" dirty="0"/>
              <a:t>，即文档</a:t>
            </a:r>
            <a:r>
              <a:rPr lang="en-US" altLang="zh-CN" dirty="0"/>
              <a:t>T0</a:t>
            </a:r>
            <a:r>
              <a:rPr lang="zh-CN" altLang="zh-CN" dirty="0"/>
              <a:t>和</a:t>
            </a:r>
            <a:r>
              <a:rPr lang="en-US" altLang="zh-CN" dirty="0"/>
              <a:t>T1</a:t>
            </a:r>
            <a:r>
              <a:rPr lang="zh-CN" altLang="zh-CN" dirty="0"/>
              <a:t>包含了所要索引的单词，而且只有</a:t>
            </a:r>
            <a:r>
              <a:rPr lang="en-US" altLang="zh-CN" dirty="0"/>
              <a:t>T0</a:t>
            </a:r>
            <a:r>
              <a:rPr lang="zh-CN" altLang="zh-CN" dirty="0"/>
              <a:t>是连续的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3074" name="图片 28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6" y="3852153"/>
            <a:ext cx="9679020" cy="286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00783"/>
            <a:ext cx="5181600" cy="477618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实例描述：</a:t>
            </a:r>
            <a:endParaRPr lang="en-US" altLang="zh-CN" b="1" dirty="0" smtClean="0"/>
          </a:p>
          <a:p>
            <a:pPr lvl="1"/>
            <a:r>
              <a:rPr lang="zh-CN" altLang="zh-CN" dirty="0"/>
              <a:t>更复杂的权重还可能要记录单词在多少个文档中出现过，以实现</a:t>
            </a:r>
            <a:r>
              <a:rPr lang="en-US" altLang="zh-CN" dirty="0"/>
              <a:t>TF-IDF</a:t>
            </a:r>
            <a:r>
              <a:rPr lang="zh-CN" altLang="zh-CN" dirty="0"/>
              <a:t>（</a:t>
            </a:r>
            <a:r>
              <a:rPr lang="en-US" altLang="zh-CN" dirty="0"/>
              <a:t>Term Frequency-Inverse Document Frequency</a:t>
            </a:r>
            <a:r>
              <a:rPr lang="zh-CN" altLang="zh-CN" dirty="0"/>
              <a:t>）算法，或者考虑单词在文档中的位置信息（单词是否出现在标题中，反映了单词在文档中的重要性）等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样例</a:t>
            </a:r>
            <a:r>
              <a:rPr lang="zh-CN" altLang="zh-CN" b="1" dirty="0"/>
              <a:t>输入</a:t>
            </a:r>
            <a:r>
              <a:rPr lang="zh-CN" altLang="zh-CN" dirty="0"/>
              <a:t>如下所示。</a:t>
            </a:r>
            <a:endParaRPr lang="zh-CN" altLang="zh-CN" sz="2000" dirty="0"/>
          </a:p>
          <a:p>
            <a:r>
              <a:rPr lang="en-US" altLang="zh-CN" dirty="0"/>
              <a:t>    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file1</a:t>
            </a:r>
            <a:r>
              <a:rPr lang="zh-CN" altLang="zh-CN" b="1" dirty="0"/>
              <a:t>： </a:t>
            </a:r>
            <a:endParaRPr lang="zh-CN" altLang="zh-CN" sz="2000" dirty="0"/>
          </a:p>
          <a:p>
            <a:r>
              <a:rPr lang="en-US" altLang="zh-CN" dirty="0"/>
              <a:t>MapReduce is </a:t>
            </a:r>
            <a:r>
              <a:rPr lang="en-US" altLang="zh-CN" dirty="0" smtClean="0"/>
              <a:t>simple</a:t>
            </a:r>
            <a:endParaRPr lang="zh-CN" altLang="zh-CN" sz="2000" dirty="0"/>
          </a:p>
          <a:p>
            <a:r>
              <a:rPr lang="en-US" altLang="zh-CN" dirty="0"/>
              <a:t>    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file2</a:t>
            </a:r>
            <a:r>
              <a:rPr lang="zh-CN" altLang="zh-CN" b="1" dirty="0"/>
              <a:t>： </a:t>
            </a:r>
            <a:endParaRPr lang="zh-CN" altLang="zh-CN" sz="2000" dirty="0"/>
          </a:p>
          <a:p>
            <a:r>
              <a:rPr lang="en-US" altLang="zh-CN" dirty="0"/>
              <a:t>MapReduce is powerful is </a:t>
            </a:r>
            <a:r>
              <a:rPr lang="en-US" altLang="zh-CN" dirty="0" smtClean="0"/>
              <a:t>simple</a:t>
            </a:r>
            <a:endParaRPr lang="zh-CN" altLang="zh-CN" sz="2000" dirty="0"/>
          </a:p>
          <a:p>
            <a:r>
              <a:rPr lang="en-US" altLang="zh-CN" dirty="0"/>
              <a:t>    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/>
              <a:t>file3</a:t>
            </a:r>
            <a:r>
              <a:rPr lang="zh-CN" altLang="zh-CN" b="1" dirty="0"/>
              <a:t>： </a:t>
            </a:r>
            <a:endParaRPr lang="zh-CN" altLang="zh-CN" sz="2000" dirty="0"/>
          </a:p>
          <a:p>
            <a:r>
              <a:rPr lang="en-US" altLang="zh-CN" dirty="0"/>
              <a:t>Hello MapReduce bye MapReduce</a:t>
            </a:r>
            <a:endParaRPr lang="zh-CN" altLang="zh-CN" sz="2000" dirty="0"/>
          </a:p>
          <a:p>
            <a:pPr lvl="1"/>
            <a:endParaRPr lang="zh-CN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样例</a:t>
            </a:r>
            <a:r>
              <a:rPr lang="zh-CN" altLang="zh-CN" b="1" dirty="0"/>
              <a:t>输出</a:t>
            </a:r>
            <a:r>
              <a:rPr lang="zh-CN" altLang="zh-CN" dirty="0"/>
              <a:t>如下所示。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MapReduce      file1.txt:1;file2.txt:1;file3.txt:2;</a:t>
            </a:r>
            <a:endParaRPr lang="zh-CN" altLang="zh-CN" dirty="0"/>
          </a:p>
          <a:p>
            <a:r>
              <a:rPr lang="en-US" altLang="zh-CN" dirty="0"/>
              <a:t>is        </a:t>
            </a:r>
            <a:r>
              <a:rPr lang="zh-CN" altLang="zh-CN" dirty="0"/>
              <a:t>　　　　</a:t>
            </a:r>
            <a:r>
              <a:rPr lang="en-US" altLang="zh-CN" dirty="0"/>
              <a:t>file1.txt:1;file2.txt:2;</a:t>
            </a:r>
            <a:endParaRPr lang="zh-CN" altLang="zh-CN" dirty="0"/>
          </a:p>
          <a:p>
            <a:r>
              <a:rPr lang="en-US" altLang="zh-CN" dirty="0"/>
              <a:t>simple        </a:t>
            </a:r>
            <a:r>
              <a:rPr lang="zh-CN" altLang="zh-CN" dirty="0"/>
              <a:t>　</a:t>
            </a:r>
            <a:r>
              <a:rPr lang="en-US" altLang="zh-CN" dirty="0"/>
              <a:t>  file1.txt:1;file2.txt:1;</a:t>
            </a:r>
            <a:endParaRPr lang="zh-CN" altLang="zh-CN" dirty="0"/>
          </a:p>
          <a:p>
            <a:r>
              <a:rPr lang="en-US" altLang="zh-CN" dirty="0"/>
              <a:t>powerful   </a:t>
            </a:r>
            <a:r>
              <a:rPr lang="zh-CN" altLang="zh-CN" dirty="0"/>
              <a:t>　　</a:t>
            </a:r>
            <a:r>
              <a:rPr lang="en-US" altLang="zh-CN" dirty="0"/>
              <a:t> file2.txt:1;</a:t>
            </a:r>
            <a:endParaRPr lang="zh-CN" altLang="zh-CN" dirty="0"/>
          </a:p>
          <a:p>
            <a:r>
              <a:rPr lang="en-US" altLang="zh-CN" dirty="0"/>
              <a:t>Hello       </a:t>
            </a:r>
            <a:r>
              <a:rPr lang="zh-CN" altLang="zh-CN" dirty="0"/>
              <a:t>　　</a:t>
            </a:r>
            <a:r>
              <a:rPr lang="en-US" altLang="zh-CN" dirty="0"/>
              <a:t> file3.txt:1;</a:t>
            </a:r>
            <a:endParaRPr lang="zh-CN" altLang="zh-CN" dirty="0"/>
          </a:p>
          <a:p>
            <a:r>
              <a:rPr lang="en-US" altLang="zh-CN" dirty="0"/>
              <a:t>bye       </a:t>
            </a:r>
            <a:r>
              <a:rPr lang="zh-CN" altLang="zh-CN" dirty="0"/>
              <a:t>　　</a:t>
            </a:r>
            <a:r>
              <a:rPr lang="en-US" altLang="zh-CN" dirty="0"/>
              <a:t>   file3.txt:1;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设计思路：</a:t>
            </a:r>
            <a:endParaRPr lang="en-US" altLang="zh-CN" b="1" dirty="0" smtClean="0"/>
          </a:p>
          <a:p>
            <a:pPr lvl="1"/>
            <a:r>
              <a:rPr lang="zh-CN" altLang="zh-CN" dirty="0"/>
              <a:t>实现</a:t>
            </a:r>
            <a:r>
              <a:rPr lang="en-US" altLang="zh-CN" dirty="0"/>
              <a:t>"</a:t>
            </a:r>
            <a:r>
              <a:rPr lang="zh-CN" altLang="zh-CN" b="1" dirty="0"/>
              <a:t>倒排索引</a:t>
            </a:r>
            <a:r>
              <a:rPr lang="en-US" altLang="zh-CN" dirty="0"/>
              <a:t>"</a:t>
            </a:r>
            <a:r>
              <a:rPr lang="zh-CN" altLang="zh-CN" dirty="0"/>
              <a:t>只要关注的信息为：</a:t>
            </a:r>
            <a:r>
              <a:rPr lang="zh-CN" altLang="zh-CN" b="1" dirty="0"/>
              <a:t>单词</a:t>
            </a:r>
            <a:r>
              <a:rPr lang="zh-CN" altLang="zh-CN" dirty="0"/>
              <a:t>、</a:t>
            </a:r>
            <a:r>
              <a:rPr lang="zh-CN" altLang="zh-CN" b="1" dirty="0"/>
              <a:t>文档</a:t>
            </a:r>
            <a:r>
              <a:rPr lang="en-US" altLang="zh-CN" b="1" dirty="0"/>
              <a:t>URL</a:t>
            </a:r>
            <a:r>
              <a:rPr lang="zh-CN" altLang="zh-CN" dirty="0"/>
              <a:t>及</a:t>
            </a:r>
            <a:r>
              <a:rPr lang="zh-CN" altLang="zh-CN" b="1" dirty="0" smtClean="0"/>
              <a:t>词频</a:t>
            </a:r>
            <a:r>
              <a:rPr lang="zh-CN" altLang="zh-CN" dirty="0" smtClean="0"/>
              <a:t>。下面</a:t>
            </a:r>
            <a:r>
              <a:rPr lang="zh-CN" altLang="zh-CN" dirty="0"/>
              <a:t>根据</a:t>
            </a:r>
            <a:r>
              <a:rPr lang="en-US" altLang="zh-CN" b="1" dirty="0"/>
              <a:t>MapReduce</a:t>
            </a:r>
            <a:r>
              <a:rPr lang="zh-CN" altLang="zh-CN" b="1" dirty="0"/>
              <a:t>的处理过程</a:t>
            </a:r>
            <a:r>
              <a:rPr lang="zh-CN" altLang="zh-CN" dirty="0"/>
              <a:t>给出</a:t>
            </a:r>
            <a:r>
              <a:rPr lang="zh-CN" altLang="zh-CN" b="1" dirty="0"/>
              <a:t>倒排索引</a:t>
            </a:r>
            <a:r>
              <a:rPr lang="zh-CN" altLang="zh-CN" dirty="0"/>
              <a:t>的</a:t>
            </a:r>
            <a:r>
              <a:rPr lang="zh-CN" altLang="zh-CN" b="1" dirty="0"/>
              <a:t>设计思路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Map</a:t>
            </a:r>
            <a:r>
              <a:rPr lang="zh-CN" altLang="zh-CN" b="1" dirty="0" smtClean="0"/>
              <a:t>过程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首先</a:t>
            </a:r>
            <a:r>
              <a:rPr lang="zh-CN" altLang="zh-CN" dirty="0"/>
              <a:t>使用默认的</a:t>
            </a:r>
            <a:r>
              <a:rPr lang="en-US" altLang="zh-CN" b="1" dirty="0" err="1"/>
              <a:t>TextInputFormat</a:t>
            </a:r>
            <a:r>
              <a:rPr lang="zh-CN" altLang="zh-CN" dirty="0"/>
              <a:t>类对</a:t>
            </a:r>
            <a:r>
              <a:rPr lang="zh-CN" altLang="zh-CN" b="1" dirty="0"/>
              <a:t>输入文件</a:t>
            </a:r>
            <a:r>
              <a:rPr lang="zh-CN" altLang="zh-CN" dirty="0"/>
              <a:t>进行处理，得到文本中</a:t>
            </a:r>
            <a:r>
              <a:rPr lang="zh-CN" altLang="zh-CN" b="1" dirty="0"/>
              <a:t>每行</a:t>
            </a:r>
            <a:r>
              <a:rPr lang="zh-CN" altLang="zh-CN" dirty="0"/>
              <a:t>的</a:t>
            </a:r>
            <a:r>
              <a:rPr lang="zh-CN" altLang="zh-CN" b="1" dirty="0"/>
              <a:t>偏移量</a:t>
            </a:r>
            <a:r>
              <a:rPr lang="zh-CN" altLang="zh-CN" dirty="0"/>
              <a:t>及其</a:t>
            </a:r>
            <a:r>
              <a:rPr lang="zh-CN" altLang="zh-CN" b="1" dirty="0"/>
              <a:t>内容</a:t>
            </a:r>
            <a:r>
              <a:rPr lang="zh-CN" altLang="zh-CN" dirty="0"/>
              <a:t>。显然，</a:t>
            </a:r>
            <a:r>
              <a:rPr lang="en-US" altLang="zh-CN" dirty="0"/>
              <a:t>Map</a:t>
            </a:r>
            <a:r>
              <a:rPr lang="zh-CN" altLang="zh-CN" dirty="0"/>
              <a:t>过程首先必须分析输入的</a:t>
            </a:r>
            <a:r>
              <a:rPr lang="en-US" altLang="zh-CN" dirty="0"/>
              <a:t>&lt;</a:t>
            </a:r>
            <a:r>
              <a:rPr lang="en-US" altLang="zh-CN" dirty="0" err="1"/>
              <a:t>key,value</a:t>
            </a:r>
            <a:r>
              <a:rPr lang="en-US" altLang="zh-CN" dirty="0"/>
              <a:t>&gt;</a:t>
            </a:r>
            <a:r>
              <a:rPr lang="zh-CN" altLang="zh-CN" dirty="0"/>
              <a:t>对，得到倒排索引中需要的三个信息：单词、文档</a:t>
            </a:r>
            <a:r>
              <a:rPr lang="en-US" altLang="zh-CN" dirty="0"/>
              <a:t>URL</a:t>
            </a:r>
            <a:r>
              <a:rPr lang="zh-CN" altLang="zh-CN" dirty="0"/>
              <a:t>和词频，如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zh-CN" sz="1200" dirty="0"/>
          </a:p>
          <a:p>
            <a:pPr lvl="1"/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12" y="3452003"/>
            <a:ext cx="7065962" cy="340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8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设计思路：</a:t>
            </a:r>
            <a:endParaRPr lang="en-US" altLang="zh-CN" b="1" dirty="0" smtClean="0"/>
          </a:p>
          <a:p>
            <a:pPr lvl="1"/>
            <a:r>
              <a:rPr lang="zh-CN" altLang="zh-CN" dirty="0"/>
              <a:t>这里</a:t>
            </a:r>
            <a:r>
              <a:rPr lang="zh-CN" altLang="zh-CN" b="1" dirty="0"/>
              <a:t>存在</a:t>
            </a:r>
            <a:r>
              <a:rPr lang="zh-CN" altLang="zh-CN" dirty="0"/>
              <a:t>两个</a:t>
            </a:r>
            <a:r>
              <a:rPr lang="zh-CN" altLang="zh-CN" b="1" dirty="0"/>
              <a:t>问题</a:t>
            </a:r>
            <a:r>
              <a:rPr lang="zh-CN" altLang="zh-CN" dirty="0"/>
              <a:t>：</a:t>
            </a:r>
            <a:r>
              <a:rPr lang="zh-CN" altLang="zh-CN" b="1" dirty="0"/>
              <a:t>第一</a:t>
            </a:r>
            <a:r>
              <a:rPr lang="zh-CN" altLang="zh-CN" dirty="0"/>
              <a:t>，</a:t>
            </a:r>
            <a:r>
              <a:rPr lang="en-US" altLang="zh-CN" dirty="0"/>
              <a:t>&lt;</a:t>
            </a:r>
            <a:r>
              <a:rPr lang="en-US" altLang="zh-CN" dirty="0" err="1"/>
              <a:t>key,value</a:t>
            </a:r>
            <a:r>
              <a:rPr lang="en-US" altLang="zh-CN" dirty="0"/>
              <a:t>&gt;</a:t>
            </a:r>
            <a:r>
              <a:rPr lang="zh-CN" altLang="zh-CN" dirty="0"/>
              <a:t>对只能有两个值，在不使用</a:t>
            </a:r>
            <a:r>
              <a:rPr lang="en-US" altLang="zh-CN" dirty="0"/>
              <a:t>Hadoop</a:t>
            </a:r>
            <a:r>
              <a:rPr lang="zh-CN" altLang="zh-CN" dirty="0"/>
              <a:t>自定义数据类型的情况下，需要根据情况将其中</a:t>
            </a:r>
            <a:r>
              <a:rPr lang="zh-CN" altLang="zh-CN" b="1" dirty="0"/>
              <a:t>两个值合并</a:t>
            </a:r>
            <a:r>
              <a:rPr lang="zh-CN" altLang="zh-CN" dirty="0"/>
              <a:t>成一个值，作为</a:t>
            </a:r>
            <a:r>
              <a:rPr lang="en-US" altLang="zh-CN" dirty="0"/>
              <a:t>key</a:t>
            </a:r>
            <a:r>
              <a:rPr lang="zh-CN" altLang="zh-CN" dirty="0"/>
              <a:t>或</a:t>
            </a:r>
            <a:r>
              <a:rPr lang="en-US" altLang="zh-CN" dirty="0"/>
              <a:t>value</a:t>
            </a:r>
            <a:r>
              <a:rPr lang="zh-CN" altLang="zh-CN" dirty="0"/>
              <a:t>值；</a:t>
            </a:r>
            <a:r>
              <a:rPr lang="zh-CN" altLang="zh-CN" b="1" dirty="0"/>
              <a:t>第二</a:t>
            </a:r>
            <a:r>
              <a:rPr lang="zh-CN" altLang="zh-CN" dirty="0"/>
              <a:t>，通过一个</a:t>
            </a:r>
            <a:r>
              <a:rPr lang="en-US" altLang="zh-CN" b="1" dirty="0"/>
              <a:t>Reduce</a:t>
            </a:r>
            <a:r>
              <a:rPr lang="zh-CN" altLang="zh-CN" dirty="0"/>
              <a:t>过程</a:t>
            </a:r>
            <a:r>
              <a:rPr lang="zh-CN" altLang="zh-CN" b="1" dirty="0"/>
              <a:t>无法同时完成词频统计</a:t>
            </a:r>
            <a:r>
              <a:rPr lang="zh-CN" altLang="zh-CN" dirty="0"/>
              <a:t>和</a:t>
            </a:r>
            <a:r>
              <a:rPr lang="zh-CN" altLang="zh-CN" b="1" dirty="0"/>
              <a:t>生成文档列表</a:t>
            </a:r>
            <a:r>
              <a:rPr lang="zh-CN" altLang="zh-CN" dirty="0"/>
              <a:t>，所以必须增加一个</a:t>
            </a:r>
            <a:r>
              <a:rPr lang="en-US" altLang="zh-CN" b="1" dirty="0"/>
              <a:t>Combine</a:t>
            </a:r>
            <a:r>
              <a:rPr lang="zh-CN" altLang="zh-CN" dirty="0"/>
              <a:t>过程</a:t>
            </a:r>
            <a:r>
              <a:rPr lang="zh-CN" altLang="zh-CN" b="1" dirty="0"/>
              <a:t>完成词频</a:t>
            </a:r>
            <a:r>
              <a:rPr lang="zh-CN" altLang="zh-CN" b="1" dirty="0" smtClean="0"/>
              <a:t>统计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这里</a:t>
            </a:r>
            <a:r>
              <a:rPr lang="zh-CN" altLang="zh-CN" dirty="0"/>
              <a:t>将单词和</a:t>
            </a:r>
            <a:r>
              <a:rPr lang="en-US" altLang="zh-CN" dirty="0"/>
              <a:t>URL</a:t>
            </a:r>
            <a:r>
              <a:rPr lang="zh-CN" altLang="zh-CN" dirty="0"/>
              <a:t>组成</a:t>
            </a:r>
            <a:r>
              <a:rPr lang="en-US" altLang="zh-CN" dirty="0"/>
              <a:t>key</a:t>
            </a:r>
            <a:r>
              <a:rPr lang="zh-CN" altLang="zh-CN" dirty="0"/>
              <a:t>值（如</a:t>
            </a:r>
            <a:r>
              <a:rPr lang="en-US" altLang="zh-CN" dirty="0"/>
              <a:t>"MapReduce</a:t>
            </a:r>
            <a:r>
              <a:rPr lang="zh-CN" altLang="zh-CN" dirty="0"/>
              <a:t>：</a:t>
            </a:r>
            <a:r>
              <a:rPr lang="en-US" altLang="zh-CN" dirty="0"/>
              <a:t>file1.txt"</a:t>
            </a:r>
            <a:r>
              <a:rPr lang="zh-CN" altLang="zh-CN" dirty="0"/>
              <a:t>），将词频作为</a:t>
            </a:r>
            <a:r>
              <a:rPr lang="en-US" altLang="zh-CN" dirty="0"/>
              <a:t>value</a:t>
            </a:r>
            <a:r>
              <a:rPr lang="zh-CN" altLang="zh-CN" dirty="0"/>
              <a:t>，这样做的好处是可以利用</a:t>
            </a:r>
            <a:r>
              <a:rPr lang="en-US" altLang="zh-CN" dirty="0"/>
              <a:t>MapReduce</a:t>
            </a:r>
            <a:r>
              <a:rPr lang="zh-CN" altLang="zh-CN" dirty="0"/>
              <a:t>框架自带的</a:t>
            </a:r>
            <a:r>
              <a:rPr lang="en-US" altLang="zh-CN" dirty="0"/>
              <a:t>Map</a:t>
            </a:r>
            <a:r>
              <a:rPr lang="zh-CN" altLang="zh-CN" dirty="0"/>
              <a:t>端排序，将</a:t>
            </a:r>
            <a:r>
              <a:rPr lang="zh-CN" altLang="zh-CN" b="1" dirty="0"/>
              <a:t>同一文档</a:t>
            </a:r>
            <a:r>
              <a:rPr lang="zh-CN" altLang="zh-CN" dirty="0"/>
              <a:t>的</a:t>
            </a:r>
            <a:r>
              <a:rPr lang="zh-CN" altLang="zh-CN" b="1" dirty="0"/>
              <a:t>相同单词</a:t>
            </a:r>
            <a:r>
              <a:rPr lang="zh-CN" altLang="zh-CN" dirty="0"/>
              <a:t>的</a:t>
            </a:r>
            <a:r>
              <a:rPr lang="zh-CN" altLang="zh-CN" b="1" dirty="0"/>
              <a:t>词频</a:t>
            </a:r>
            <a:r>
              <a:rPr lang="zh-CN" altLang="zh-CN" dirty="0"/>
              <a:t>组成</a:t>
            </a:r>
            <a:r>
              <a:rPr lang="zh-CN" altLang="zh-CN" b="1" dirty="0"/>
              <a:t>列表</a:t>
            </a:r>
            <a:r>
              <a:rPr lang="zh-CN" altLang="zh-CN" dirty="0"/>
              <a:t>，传递给</a:t>
            </a:r>
            <a:r>
              <a:rPr lang="en-US" altLang="zh-CN" b="1" dirty="0"/>
              <a:t>Combine</a:t>
            </a:r>
            <a:r>
              <a:rPr lang="zh-CN" altLang="zh-CN" dirty="0"/>
              <a:t>过程，实现类似于</a:t>
            </a:r>
            <a:r>
              <a:rPr lang="en-US" altLang="zh-CN" dirty="0" err="1"/>
              <a:t>WordCount</a:t>
            </a:r>
            <a:r>
              <a:rPr lang="zh-CN" altLang="zh-CN" dirty="0"/>
              <a:t>的功能。</a:t>
            </a:r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85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48638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839788" y="1293778"/>
            <a:ext cx="4413148" cy="556422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设计思路：</a:t>
            </a:r>
            <a:endParaRPr lang="en-US" altLang="zh-CN" b="1" dirty="0" smtClean="0"/>
          </a:p>
          <a:p>
            <a:pPr lvl="1"/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Combine</a:t>
            </a:r>
            <a:r>
              <a:rPr lang="zh-CN" altLang="zh-CN" b="1" dirty="0"/>
              <a:t>过程 </a:t>
            </a:r>
            <a:r>
              <a:rPr lang="zh-CN" altLang="en-US" b="1" dirty="0"/>
              <a:t>：</a:t>
            </a:r>
            <a:r>
              <a:rPr lang="zh-CN" altLang="zh-CN" dirty="0" smtClean="0"/>
              <a:t>经过</a:t>
            </a:r>
            <a:r>
              <a:rPr lang="en-US" altLang="zh-CN" dirty="0"/>
              <a:t>map</a:t>
            </a:r>
            <a:r>
              <a:rPr lang="zh-CN" altLang="zh-CN" dirty="0"/>
              <a:t>方法处理后，</a:t>
            </a:r>
            <a:r>
              <a:rPr lang="en-US" altLang="zh-CN" dirty="0"/>
              <a:t>Combine</a:t>
            </a:r>
            <a:r>
              <a:rPr lang="zh-CN" altLang="zh-CN" dirty="0"/>
              <a:t>过程将</a:t>
            </a:r>
            <a:r>
              <a:rPr lang="en-US" altLang="zh-CN" dirty="0"/>
              <a:t>key</a:t>
            </a:r>
            <a:r>
              <a:rPr lang="zh-CN" altLang="zh-CN" dirty="0"/>
              <a:t>值相同的</a:t>
            </a:r>
            <a:r>
              <a:rPr lang="en-US" altLang="zh-CN" dirty="0"/>
              <a:t>value</a:t>
            </a:r>
            <a:r>
              <a:rPr lang="zh-CN" altLang="zh-CN" dirty="0"/>
              <a:t>值累加，得到一个</a:t>
            </a:r>
            <a:r>
              <a:rPr lang="zh-CN" altLang="zh-CN" dirty="0" smtClean="0"/>
              <a:t>单词在</a:t>
            </a:r>
            <a:r>
              <a:rPr lang="zh-CN" altLang="zh-CN" dirty="0"/>
              <a:t>文档中的词频，如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r>
              <a:rPr lang="zh-CN" altLang="zh-CN" b="1" dirty="0"/>
              <a:t>如果</a:t>
            </a:r>
            <a:r>
              <a:rPr lang="zh-CN" altLang="zh-CN" dirty="0"/>
              <a:t>直接将</a:t>
            </a:r>
            <a:r>
              <a:rPr lang="zh-CN" altLang="zh-CN" dirty="0" smtClean="0"/>
              <a:t>图所</a:t>
            </a:r>
            <a:r>
              <a:rPr lang="zh-CN" altLang="zh-CN" dirty="0"/>
              <a:t>示的输出作为</a:t>
            </a:r>
            <a:r>
              <a:rPr lang="en-US" altLang="zh-CN" dirty="0"/>
              <a:t>Reduce</a:t>
            </a:r>
            <a:r>
              <a:rPr lang="zh-CN" altLang="zh-CN" dirty="0"/>
              <a:t>过程的输入，在</a:t>
            </a:r>
            <a:r>
              <a:rPr lang="en-US" altLang="zh-CN" dirty="0"/>
              <a:t>Shuffle</a:t>
            </a:r>
            <a:r>
              <a:rPr lang="zh-CN" altLang="zh-CN" dirty="0"/>
              <a:t>过程时将</a:t>
            </a:r>
            <a:r>
              <a:rPr lang="zh-CN" altLang="zh-CN" b="1" dirty="0"/>
              <a:t>面临一个问题</a:t>
            </a:r>
            <a:r>
              <a:rPr lang="zh-CN" altLang="zh-CN" dirty="0"/>
              <a:t>：所有具有</a:t>
            </a:r>
            <a:r>
              <a:rPr lang="zh-CN" altLang="zh-CN" b="1" dirty="0"/>
              <a:t>相同单词</a:t>
            </a:r>
            <a:r>
              <a:rPr lang="zh-CN" altLang="zh-CN" dirty="0"/>
              <a:t>的记录（由单词、</a:t>
            </a:r>
            <a:r>
              <a:rPr lang="en-US" altLang="zh-CN" dirty="0"/>
              <a:t>URL</a:t>
            </a:r>
            <a:r>
              <a:rPr lang="zh-CN" altLang="zh-CN" dirty="0"/>
              <a:t>和词频组成）应该交由同一个</a:t>
            </a:r>
            <a:r>
              <a:rPr lang="en-US" altLang="zh-CN" dirty="0"/>
              <a:t>Reducer</a:t>
            </a:r>
            <a:r>
              <a:rPr lang="zh-CN" altLang="zh-CN" dirty="0"/>
              <a:t>处理，但当前的</a:t>
            </a:r>
            <a:r>
              <a:rPr lang="en-US" altLang="zh-CN" b="1" dirty="0"/>
              <a:t>key</a:t>
            </a:r>
            <a:r>
              <a:rPr lang="zh-CN" altLang="zh-CN" b="1" dirty="0"/>
              <a:t>值</a:t>
            </a:r>
            <a:r>
              <a:rPr lang="zh-CN" altLang="zh-CN" dirty="0"/>
              <a:t>无法保证这一点，所以必须</a:t>
            </a:r>
            <a:r>
              <a:rPr lang="zh-CN" altLang="zh-CN" b="1" dirty="0"/>
              <a:t>修改</a:t>
            </a:r>
            <a:r>
              <a:rPr lang="en-US" altLang="zh-CN" dirty="0"/>
              <a:t>key</a:t>
            </a:r>
            <a:r>
              <a:rPr lang="zh-CN" altLang="zh-CN" dirty="0"/>
              <a:t>值和</a:t>
            </a:r>
            <a:r>
              <a:rPr lang="en-US" altLang="zh-CN" dirty="0"/>
              <a:t>value</a:t>
            </a:r>
            <a:r>
              <a:rPr lang="zh-CN" altLang="zh-CN" dirty="0"/>
              <a:t>值。这次将</a:t>
            </a:r>
            <a:r>
              <a:rPr lang="zh-CN" altLang="zh-CN" b="1" dirty="0"/>
              <a:t>单词</a:t>
            </a:r>
            <a:r>
              <a:rPr lang="zh-CN" altLang="zh-CN" dirty="0"/>
              <a:t>作为</a:t>
            </a:r>
            <a:r>
              <a:rPr lang="en-US" altLang="zh-CN" b="1" dirty="0"/>
              <a:t>key</a:t>
            </a:r>
            <a:r>
              <a:rPr lang="zh-CN" altLang="zh-CN" dirty="0"/>
              <a:t>值，</a:t>
            </a:r>
            <a:r>
              <a:rPr lang="en-US" altLang="zh-CN" b="1" dirty="0"/>
              <a:t>URL</a:t>
            </a:r>
            <a:r>
              <a:rPr lang="zh-CN" altLang="zh-CN" b="1" dirty="0"/>
              <a:t>和词频组</a:t>
            </a:r>
            <a:r>
              <a:rPr lang="zh-CN" altLang="zh-CN" dirty="0"/>
              <a:t>成</a:t>
            </a:r>
            <a:r>
              <a:rPr lang="en-US" altLang="zh-CN" b="1" dirty="0"/>
              <a:t>value</a:t>
            </a:r>
            <a:r>
              <a:rPr lang="zh-CN" altLang="zh-CN" dirty="0"/>
              <a:t>值（如</a:t>
            </a:r>
            <a:r>
              <a:rPr lang="en-US" altLang="zh-CN" dirty="0"/>
              <a:t>"file1.txt</a:t>
            </a:r>
            <a:r>
              <a:rPr lang="zh-CN" altLang="zh-CN" dirty="0"/>
              <a:t>：</a:t>
            </a:r>
            <a:r>
              <a:rPr lang="en-US" altLang="zh-CN" dirty="0"/>
              <a:t>1"</a:t>
            </a:r>
            <a:r>
              <a:rPr lang="zh-CN" altLang="zh-CN" dirty="0"/>
              <a:t>）。这样做的好处是可以利用</a:t>
            </a:r>
            <a:r>
              <a:rPr lang="en-US" altLang="zh-CN" dirty="0"/>
              <a:t>MapReduce</a:t>
            </a:r>
            <a:r>
              <a:rPr lang="zh-CN" altLang="zh-CN" dirty="0"/>
              <a:t>框架默认的</a:t>
            </a:r>
            <a:r>
              <a:rPr lang="en-US" altLang="zh-CN" dirty="0" err="1"/>
              <a:t>HashPartitioner</a:t>
            </a:r>
            <a:r>
              <a:rPr lang="zh-CN" altLang="zh-CN" dirty="0"/>
              <a:t>类完成</a:t>
            </a:r>
            <a:r>
              <a:rPr lang="en-US" altLang="zh-CN" dirty="0"/>
              <a:t>Shuffle</a:t>
            </a:r>
            <a:r>
              <a:rPr lang="zh-CN" altLang="zh-CN" dirty="0"/>
              <a:t>过程，将</a:t>
            </a:r>
            <a:r>
              <a:rPr lang="zh-CN" altLang="zh-CN" b="1" dirty="0"/>
              <a:t>相同单词</a:t>
            </a:r>
            <a:r>
              <a:rPr lang="zh-CN" altLang="zh-CN" dirty="0"/>
              <a:t>的</a:t>
            </a:r>
            <a:r>
              <a:rPr lang="zh-CN" altLang="zh-CN" b="1" dirty="0"/>
              <a:t>所有记录</a:t>
            </a:r>
            <a:r>
              <a:rPr lang="zh-CN" altLang="zh-CN" dirty="0"/>
              <a:t>发送给</a:t>
            </a:r>
            <a:r>
              <a:rPr lang="zh-CN" altLang="zh-CN" b="1" dirty="0"/>
              <a:t>同一个</a:t>
            </a:r>
            <a:r>
              <a:rPr lang="en-US" altLang="zh-CN" b="1" dirty="0"/>
              <a:t>Reducer</a:t>
            </a:r>
            <a:r>
              <a:rPr lang="zh-CN" altLang="zh-CN" dirty="0"/>
              <a:t>进行</a:t>
            </a:r>
            <a:r>
              <a:rPr lang="zh-CN" altLang="zh-CN" b="1" dirty="0"/>
              <a:t>处理</a:t>
            </a:r>
            <a:r>
              <a:rPr lang="zh-CN" altLang="zh-CN" dirty="0"/>
              <a:t>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pic>
        <p:nvPicPr>
          <p:cNvPr id="5122" name="图片 30" descr="image">
            <a:hlinkClick r:id="rId2"/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6824" y="1468877"/>
            <a:ext cx="6363589" cy="36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9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、倒排索引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设计思路：</a:t>
            </a:r>
            <a:endParaRPr lang="en-US" altLang="zh-CN" b="1" dirty="0" smtClean="0"/>
          </a:p>
          <a:p>
            <a:pPr lvl="1"/>
            <a:r>
              <a:rPr lang="en-US" altLang="zh-CN" b="1" dirty="0"/>
              <a:t>3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Reduce</a:t>
            </a:r>
            <a:r>
              <a:rPr lang="zh-CN" altLang="zh-CN" b="1" dirty="0" smtClean="0"/>
              <a:t>过程 </a:t>
            </a:r>
            <a:r>
              <a:rPr lang="zh-CN" altLang="en-US" b="1" dirty="0" smtClean="0"/>
              <a:t>：</a:t>
            </a:r>
            <a:r>
              <a:rPr lang="zh-CN" altLang="zh-CN" dirty="0"/>
              <a:t>经过上述两个过程后，</a:t>
            </a:r>
            <a:r>
              <a:rPr lang="en-US" altLang="zh-CN" dirty="0"/>
              <a:t>Reduce</a:t>
            </a:r>
            <a:r>
              <a:rPr lang="zh-CN" altLang="zh-CN" dirty="0"/>
              <a:t>过程只需将相同</a:t>
            </a:r>
            <a:r>
              <a:rPr lang="en-US" altLang="zh-CN" dirty="0"/>
              <a:t>key</a:t>
            </a:r>
            <a:r>
              <a:rPr lang="zh-CN" altLang="zh-CN" dirty="0"/>
              <a:t>值的</a:t>
            </a:r>
            <a:r>
              <a:rPr lang="en-US" altLang="zh-CN" dirty="0"/>
              <a:t>value</a:t>
            </a:r>
            <a:r>
              <a:rPr lang="zh-CN" altLang="zh-CN" dirty="0"/>
              <a:t>值组合成倒排索引文件所需的格式即可，剩下的事情就可以直接交给</a:t>
            </a:r>
            <a:r>
              <a:rPr lang="en-US" altLang="zh-CN" dirty="0"/>
              <a:t>MapReduce</a:t>
            </a:r>
            <a:r>
              <a:rPr lang="zh-CN" altLang="zh-CN" dirty="0"/>
              <a:t>框架进行处理</a:t>
            </a:r>
            <a:r>
              <a:rPr lang="zh-CN" altLang="zh-CN" dirty="0" smtClean="0"/>
              <a:t>了。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778" y="3372285"/>
            <a:ext cx="7571429" cy="34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编号类及方法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import </a:t>
            </a:r>
            <a:r>
              <a:rPr lang="en-US" altLang="zh-CN" sz="3200" dirty="0" err="1" smtClean="0"/>
              <a:t>org.apache.hadoop.mapreduce.lib.input.FileSplit</a:t>
            </a:r>
            <a:r>
              <a:rPr lang="en-US" altLang="zh-CN" sz="3200" dirty="0"/>
              <a:t>; </a:t>
            </a:r>
            <a:endParaRPr lang="en-US" altLang="zh-CN" sz="3200" dirty="0" smtClean="0"/>
          </a:p>
          <a:p>
            <a:r>
              <a:rPr lang="en-US" altLang="zh-CN" sz="3200" dirty="0"/>
              <a:t>private </a:t>
            </a:r>
            <a:r>
              <a:rPr lang="en-US" altLang="zh-CN" sz="3200" dirty="0" err="1"/>
              <a:t>FileSplit</a:t>
            </a:r>
            <a:r>
              <a:rPr lang="en-US" altLang="zh-CN" sz="3200" dirty="0"/>
              <a:t> split; // </a:t>
            </a:r>
            <a:r>
              <a:rPr lang="zh-CN" altLang="en-US" sz="3200" dirty="0"/>
              <a:t>存储</a:t>
            </a:r>
            <a:r>
              <a:rPr lang="en-US" altLang="zh-CN" sz="3200" dirty="0"/>
              <a:t>Split</a:t>
            </a:r>
            <a:r>
              <a:rPr lang="zh-CN" altLang="en-US" sz="3200" dirty="0"/>
              <a:t>对象</a:t>
            </a:r>
            <a:endParaRPr lang="en-US" altLang="zh-CN" sz="3200" dirty="0" smtClean="0"/>
          </a:p>
          <a:p>
            <a:r>
              <a:rPr lang="en-US" altLang="zh-CN" sz="3200" dirty="0"/>
              <a:t>split = (</a:t>
            </a:r>
            <a:r>
              <a:rPr lang="en-US" altLang="zh-CN" sz="3200" dirty="0" err="1"/>
              <a:t>FileSplit</a:t>
            </a:r>
            <a:r>
              <a:rPr lang="en-US" altLang="zh-CN" sz="3200" dirty="0"/>
              <a:t>) </a:t>
            </a:r>
            <a:r>
              <a:rPr lang="en-US" altLang="zh-CN" sz="3200" dirty="0" err="1"/>
              <a:t>context.getInputSplit</a:t>
            </a:r>
            <a:r>
              <a:rPr lang="en-US" altLang="zh-CN" sz="3200" dirty="0" smtClean="0"/>
              <a:t>();</a:t>
            </a:r>
          </a:p>
          <a:p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splitIndex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split.getPath</a:t>
            </a:r>
            <a:r>
              <a:rPr lang="en-US" altLang="zh-CN" sz="3200" dirty="0"/>
              <a:t>().</a:t>
            </a:r>
            <a:r>
              <a:rPr lang="en-US" altLang="zh-CN" sz="3200" dirty="0" err="1"/>
              <a:t>toString</a:t>
            </a:r>
            <a:r>
              <a:rPr lang="en-US" altLang="zh-CN" sz="3200" dirty="0" smtClean="0"/>
              <a:t>().</a:t>
            </a:r>
            <a:r>
              <a:rPr lang="en-US" altLang="zh-CN" sz="3200" dirty="0" err="1"/>
              <a:t>indexOf</a:t>
            </a:r>
            <a:r>
              <a:rPr lang="en-US" altLang="zh-CN" sz="3200" dirty="0" smtClean="0"/>
              <a:t>(“file”);//</a:t>
            </a:r>
            <a:r>
              <a:rPr lang="zh-CN" altLang="en-US" sz="3200" dirty="0" smtClean="0"/>
              <a:t>获取</a:t>
            </a:r>
            <a:r>
              <a:rPr lang="en-US" altLang="zh-CN" sz="3200" dirty="0" smtClean="0"/>
              <a:t>split</a:t>
            </a:r>
            <a:r>
              <a:rPr lang="zh-CN" altLang="en-US" sz="3200" dirty="0" smtClean="0"/>
              <a:t>编号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split.getPath</a:t>
            </a:r>
            <a:r>
              <a:rPr lang="en-US" altLang="zh-CN" sz="3200" dirty="0"/>
              <a:t>().</a:t>
            </a:r>
            <a:r>
              <a:rPr lang="en-US" altLang="zh-CN" sz="3200" dirty="0" err="1"/>
              <a:t>toString</a:t>
            </a:r>
            <a:r>
              <a:rPr lang="en-US" altLang="zh-CN" sz="3200" dirty="0"/>
              <a:t>().substring(</a:t>
            </a:r>
            <a:r>
              <a:rPr lang="en-US" altLang="zh-CN" sz="3200" dirty="0" err="1"/>
              <a:t>splitIndex</a:t>
            </a:r>
            <a:r>
              <a:rPr lang="en-US" altLang="zh-CN" sz="3200" dirty="0" smtClean="0"/>
              <a:t>);//</a:t>
            </a:r>
            <a:r>
              <a:rPr lang="zh-CN" altLang="en-US" sz="3200" dirty="0" smtClean="0"/>
              <a:t>取得文档</a:t>
            </a:r>
            <a:r>
              <a:rPr lang="en-US" altLang="zh-CN" sz="3200" smtClean="0"/>
              <a:t>URL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212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数据去重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MapReduce</a:t>
            </a:r>
            <a:r>
              <a:rPr lang="zh-CN" altLang="zh-CN" dirty="0"/>
              <a:t>流程中，</a:t>
            </a:r>
            <a:r>
              <a:rPr lang="en-US" altLang="zh-CN" dirty="0"/>
              <a:t>map</a:t>
            </a:r>
            <a:r>
              <a:rPr lang="zh-CN" altLang="zh-CN" dirty="0"/>
              <a:t>的输出</a:t>
            </a:r>
            <a:r>
              <a:rPr lang="en-US" altLang="zh-CN" dirty="0"/>
              <a:t>&lt;key</a:t>
            </a:r>
            <a:r>
              <a:rPr lang="zh-CN" altLang="zh-CN" dirty="0"/>
              <a:t>，</a:t>
            </a:r>
            <a:r>
              <a:rPr lang="en-US" altLang="zh-CN" dirty="0"/>
              <a:t>value&gt;</a:t>
            </a:r>
            <a:r>
              <a:rPr lang="zh-CN" altLang="zh-CN" dirty="0"/>
              <a:t>经过</a:t>
            </a:r>
            <a:r>
              <a:rPr lang="en-US" altLang="zh-CN" dirty="0"/>
              <a:t>shuffle</a:t>
            </a:r>
            <a:r>
              <a:rPr lang="zh-CN" altLang="zh-CN" dirty="0"/>
              <a:t>过程聚集成</a:t>
            </a:r>
            <a:r>
              <a:rPr lang="en-US" altLang="zh-CN" dirty="0"/>
              <a:t>&lt;key</a:t>
            </a:r>
            <a:r>
              <a:rPr lang="zh-CN" altLang="zh-CN" dirty="0"/>
              <a:t>，</a:t>
            </a:r>
            <a:r>
              <a:rPr lang="en-US" altLang="zh-CN" dirty="0"/>
              <a:t>value-list&gt;</a:t>
            </a:r>
            <a:r>
              <a:rPr lang="zh-CN" altLang="zh-CN" dirty="0"/>
              <a:t>后会交给</a:t>
            </a:r>
            <a:r>
              <a:rPr lang="en-US" altLang="zh-CN" dirty="0"/>
              <a:t>reduce</a:t>
            </a:r>
            <a:r>
              <a:rPr lang="zh-CN" altLang="zh-CN" dirty="0"/>
              <a:t>。所以从设计好的</a:t>
            </a:r>
            <a:r>
              <a:rPr lang="en-US" altLang="zh-CN" dirty="0"/>
              <a:t>reduce</a:t>
            </a:r>
            <a:r>
              <a:rPr lang="zh-CN" altLang="zh-CN" dirty="0"/>
              <a:t>输入可以反推出</a:t>
            </a:r>
            <a:r>
              <a:rPr lang="en-US" altLang="zh-CN" dirty="0"/>
              <a:t>map</a:t>
            </a:r>
            <a:r>
              <a:rPr lang="zh-CN" altLang="zh-CN" dirty="0"/>
              <a:t>的输出</a:t>
            </a:r>
            <a:r>
              <a:rPr lang="en-US" altLang="zh-CN" dirty="0"/>
              <a:t>key</a:t>
            </a:r>
            <a:r>
              <a:rPr lang="zh-CN" altLang="zh-CN" dirty="0"/>
              <a:t>应为数据，</a:t>
            </a:r>
            <a:r>
              <a:rPr lang="en-US" altLang="zh-CN" dirty="0"/>
              <a:t>value</a:t>
            </a:r>
            <a:r>
              <a:rPr lang="zh-CN" altLang="zh-CN" dirty="0"/>
              <a:t>任意。继续反推，</a:t>
            </a:r>
            <a:r>
              <a:rPr lang="en-US" altLang="zh-CN" dirty="0"/>
              <a:t>map</a:t>
            </a:r>
            <a:r>
              <a:rPr lang="zh-CN" altLang="zh-CN" dirty="0"/>
              <a:t>输出数据的</a:t>
            </a:r>
            <a:r>
              <a:rPr lang="en-US" altLang="zh-CN" dirty="0"/>
              <a:t>key</a:t>
            </a:r>
            <a:r>
              <a:rPr lang="zh-CN" altLang="zh-CN" dirty="0"/>
              <a:t>为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输入的</a:t>
            </a:r>
            <a:r>
              <a:rPr lang="en-US" altLang="zh-CN" dirty="0" smtClean="0"/>
              <a:t>key</a:t>
            </a:r>
            <a:r>
              <a:rPr lang="zh-CN" altLang="en-US" smtClean="0"/>
              <a:t>值为行偏移量）</a:t>
            </a:r>
            <a:r>
              <a:rPr lang="zh-CN" altLang="zh-CN" smtClean="0"/>
              <a:t>，</a:t>
            </a:r>
            <a:r>
              <a:rPr lang="zh-CN" altLang="zh-CN" dirty="0"/>
              <a:t>而在这个实例中每个数据代表输入文件中的一行内容，所以</a:t>
            </a:r>
            <a:r>
              <a:rPr lang="en-US" altLang="zh-CN" dirty="0"/>
              <a:t>map</a:t>
            </a:r>
            <a:r>
              <a:rPr lang="zh-CN" altLang="zh-CN" dirty="0"/>
              <a:t>阶段要完成的任务就是在采用</a:t>
            </a:r>
            <a:r>
              <a:rPr lang="en-US" altLang="zh-CN" dirty="0"/>
              <a:t>Hadoop</a:t>
            </a:r>
            <a:r>
              <a:rPr lang="zh-CN" altLang="zh-CN" dirty="0"/>
              <a:t>默认的作业输入方式之后，将</a:t>
            </a:r>
            <a:r>
              <a:rPr lang="en-US" altLang="zh-CN" dirty="0"/>
              <a:t>value</a:t>
            </a:r>
            <a:r>
              <a:rPr lang="zh-CN" altLang="zh-CN" dirty="0"/>
              <a:t>设置为</a:t>
            </a:r>
            <a:r>
              <a:rPr lang="en-US" altLang="zh-CN" dirty="0"/>
              <a:t>key</a:t>
            </a:r>
            <a:r>
              <a:rPr lang="zh-CN" altLang="zh-CN" dirty="0"/>
              <a:t>，并直接输出（输出中的</a:t>
            </a:r>
            <a:r>
              <a:rPr lang="en-US" altLang="zh-CN" dirty="0"/>
              <a:t>value</a:t>
            </a:r>
            <a:r>
              <a:rPr lang="zh-CN" altLang="zh-CN" dirty="0"/>
              <a:t>任意）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zh-CN" dirty="0"/>
              <a:t>中的结果经过</a:t>
            </a:r>
            <a:r>
              <a:rPr lang="en-US" altLang="zh-CN" dirty="0"/>
              <a:t>shuffle</a:t>
            </a:r>
            <a:r>
              <a:rPr lang="zh-CN" altLang="zh-CN" dirty="0"/>
              <a:t>过程之后交给</a:t>
            </a:r>
            <a:r>
              <a:rPr lang="en-US" altLang="zh-CN" dirty="0"/>
              <a:t>reduce</a:t>
            </a:r>
            <a:r>
              <a:rPr lang="zh-CN" altLang="zh-CN" dirty="0"/>
              <a:t>。</a:t>
            </a:r>
            <a:r>
              <a:rPr lang="en-US" altLang="zh-CN" dirty="0"/>
              <a:t>reduce</a:t>
            </a:r>
            <a:r>
              <a:rPr lang="zh-CN" altLang="zh-CN" dirty="0"/>
              <a:t>阶段不会管每个</a:t>
            </a:r>
            <a:r>
              <a:rPr lang="en-US" altLang="zh-CN" dirty="0"/>
              <a:t>key</a:t>
            </a:r>
            <a:r>
              <a:rPr lang="zh-CN" altLang="zh-CN" dirty="0"/>
              <a:t>有多少个</a:t>
            </a:r>
            <a:r>
              <a:rPr lang="en-US" altLang="zh-CN" dirty="0"/>
              <a:t>value</a:t>
            </a:r>
            <a:r>
              <a:rPr lang="zh-CN" altLang="zh-CN" dirty="0"/>
              <a:t>，它直接将输入的</a:t>
            </a:r>
            <a:r>
              <a:rPr lang="en-US" altLang="zh-CN" dirty="0"/>
              <a:t>key</a:t>
            </a:r>
            <a:r>
              <a:rPr lang="zh-CN" altLang="zh-CN" dirty="0"/>
              <a:t>复制为输出的</a:t>
            </a:r>
            <a:r>
              <a:rPr lang="en-US" altLang="zh-CN" dirty="0"/>
              <a:t>key</a:t>
            </a:r>
            <a:r>
              <a:rPr lang="zh-CN" altLang="zh-CN" dirty="0"/>
              <a:t>，并输出就可以了（输出中的</a:t>
            </a:r>
            <a:r>
              <a:rPr lang="en-US" altLang="zh-CN" dirty="0"/>
              <a:t>value</a:t>
            </a:r>
            <a:r>
              <a:rPr lang="zh-CN" altLang="zh-CN" dirty="0"/>
              <a:t>被设置成空了）。</a:t>
            </a:r>
          </a:p>
        </p:txBody>
      </p:sp>
    </p:spTree>
    <p:extLst>
      <p:ext uri="{BB962C8B-B14F-4D97-AF65-F5344CB8AC3E}">
        <p14:creationId xmlns:p14="http://schemas.microsoft.com/office/powerpoint/2010/main" val="299825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排序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对</a:t>
            </a:r>
            <a:r>
              <a:rPr lang="zh-CN" altLang="zh-CN" b="1" dirty="0"/>
              <a:t>输入数据进行</a:t>
            </a:r>
            <a:r>
              <a:rPr lang="zh-CN" altLang="zh-CN" b="1" dirty="0" smtClean="0"/>
              <a:t>排序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熟悉</a:t>
            </a:r>
            <a:r>
              <a:rPr lang="en-US" altLang="zh-CN" dirty="0"/>
              <a:t>MapReduce</a:t>
            </a:r>
            <a:r>
              <a:rPr lang="zh-CN" altLang="zh-CN" dirty="0"/>
              <a:t>过程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同学</a:t>
            </a:r>
            <a:r>
              <a:rPr lang="zh-CN" altLang="zh-CN" dirty="0" smtClean="0"/>
              <a:t>会</a:t>
            </a:r>
            <a:r>
              <a:rPr lang="zh-CN" altLang="zh-CN" dirty="0"/>
              <a:t>很快想到在</a:t>
            </a:r>
            <a:r>
              <a:rPr lang="en-US" altLang="zh-CN" dirty="0"/>
              <a:t>MapReduce</a:t>
            </a:r>
            <a:r>
              <a:rPr lang="zh-CN" altLang="zh-CN" dirty="0"/>
              <a:t>过程中就有排序，是否可以利用这个</a:t>
            </a:r>
            <a:r>
              <a:rPr lang="zh-CN" altLang="zh-CN" b="1" dirty="0"/>
              <a:t>默认</a:t>
            </a:r>
            <a:r>
              <a:rPr lang="zh-CN" altLang="zh-CN" dirty="0"/>
              <a:t>的排序，而不需要自己再实现具体的排序呢？答案是肯定的。</a:t>
            </a:r>
          </a:p>
        </p:txBody>
      </p:sp>
    </p:spTree>
    <p:extLst>
      <p:ext uri="{BB962C8B-B14F-4D97-AF65-F5344CB8AC3E}">
        <p14:creationId xmlns:p14="http://schemas.microsoft.com/office/powerpoint/2010/main" val="35028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排序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但是在使用之前</a:t>
            </a:r>
            <a:r>
              <a:rPr lang="zh-CN" altLang="zh-CN" b="1" dirty="0"/>
              <a:t>首先</a:t>
            </a:r>
            <a:r>
              <a:rPr lang="zh-CN" altLang="zh-CN" dirty="0"/>
              <a:t>需要</a:t>
            </a:r>
            <a:r>
              <a:rPr lang="zh-CN" altLang="zh-CN" b="1" dirty="0"/>
              <a:t>了解</a:t>
            </a:r>
            <a:r>
              <a:rPr lang="zh-CN" altLang="zh-CN" dirty="0"/>
              <a:t>它的</a:t>
            </a:r>
            <a:r>
              <a:rPr lang="zh-CN" altLang="zh-CN" b="1" dirty="0"/>
              <a:t>默认排序规则</a:t>
            </a:r>
            <a:r>
              <a:rPr lang="zh-CN" altLang="zh-CN" dirty="0"/>
              <a:t>。它是按照</a:t>
            </a:r>
            <a:r>
              <a:rPr lang="en-US" altLang="zh-CN" b="1" dirty="0"/>
              <a:t>key</a:t>
            </a:r>
            <a:r>
              <a:rPr lang="zh-CN" altLang="zh-CN" dirty="0"/>
              <a:t>值进行</a:t>
            </a:r>
            <a:r>
              <a:rPr lang="zh-CN" altLang="zh-CN" b="1" dirty="0"/>
              <a:t>排序</a:t>
            </a:r>
            <a:r>
              <a:rPr lang="zh-CN" altLang="zh-CN" dirty="0"/>
              <a:t>的，如果</a:t>
            </a:r>
            <a:r>
              <a:rPr lang="en-US" altLang="zh-CN" dirty="0"/>
              <a:t>key</a:t>
            </a:r>
            <a:r>
              <a:rPr lang="zh-CN" altLang="zh-CN" dirty="0"/>
              <a:t>为封装</a:t>
            </a:r>
            <a:r>
              <a:rPr lang="en-US" altLang="zh-CN" dirty="0" err="1"/>
              <a:t>int</a:t>
            </a:r>
            <a:r>
              <a:rPr lang="zh-CN" altLang="zh-CN" dirty="0"/>
              <a:t>的</a:t>
            </a:r>
            <a:r>
              <a:rPr lang="en-US" altLang="zh-CN" b="1" dirty="0" err="1"/>
              <a:t>IntWritable</a:t>
            </a:r>
            <a:r>
              <a:rPr lang="zh-CN" altLang="zh-CN" dirty="0"/>
              <a:t>类型，那么</a:t>
            </a:r>
            <a:r>
              <a:rPr lang="en-US" altLang="zh-CN" dirty="0"/>
              <a:t>MapReduce</a:t>
            </a:r>
            <a:r>
              <a:rPr lang="zh-CN" altLang="zh-CN" dirty="0"/>
              <a:t>按照</a:t>
            </a:r>
            <a:r>
              <a:rPr lang="zh-CN" altLang="zh-CN" b="1" dirty="0"/>
              <a:t>数字大小</a:t>
            </a:r>
            <a:r>
              <a:rPr lang="zh-CN" altLang="zh-CN" dirty="0"/>
              <a:t>对</a:t>
            </a:r>
            <a:r>
              <a:rPr lang="en-US" altLang="zh-CN" dirty="0"/>
              <a:t>key</a:t>
            </a:r>
            <a:r>
              <a:rPr lang="zh-CN" altLang="zh-CN" dirty="0"/>
              <a:t>排序，如果</a:t>
            </a:r>
            <a:r>
              <a:rPr lang="en-US" altLang="zh-CN" dirty="0"/>
              <a:t>key</a:t>
            </a:r>
            <a:r>
              <a:rPr lang="zh-CN" altLang="zh-CN" dirty="0"/>
              <a:t>为封装为</a:t>
            </a:r>
            <a:r>
              <a:rPr lang="en-US" altLang="zh-CN" dirty="0"/>
              <a:t>String</a:t>
            </a:r>
            <a:r>
              <a:rPr lang="zh-CN" altLang="zh-CN" dirty="0"/>
              <a:t>的</a:t>
            </a:r>
            <a:r>
              <a:rPr lang="en-US" altLang="zh-CN" b="1" dirty="0"/>
              <a:t>Text</a:t>
            </a:r>
            <a:r>
              <a:rPr lang="zh-CN" altLang="zh-CN" dirty="0"/>
              <a:t>类型，那么</a:t>
            </a:r>
            <a:r>
              <a:rPr lang="en-US" altLang="zh-CN" dirty="0"/>
              <a:t>MapReduce</a:t>
            </a:r>
            <a:r>
              <a:rPr lang="zh-CN" altLang="zh-CN" dirty="0"/>
              <a:t>按照</a:t>
            </a:r>
            <a:r>
              <a:rPr lang="zh-CN" altLang="zh-CN" b="1" dirty="0"/>
              <a:t>字典顺序</a:t>
            </a:r>
            <a:r>
              <a:rPr lang="zh-CN" altLang="zh-CN" dirty="0"/>
              <a:t>对字符串排序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905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排序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了解了这个细节，我们就知道应该使用封装</a:t>
            </a:r>
            <a:r>
              <a:rPr lang="en-US" altLang="zh-CN" dirty="0" err="1"/>
              <a:t>int</a:t>
            </a:r>
            <a:r>
              <a:rPr lang="zh-CN" altLang="zh-CN" dirty="0"/>
              <a:t>的</a:t>
            </a:r>
            <a:r>
              <a:rPr lang="en-US" altLang="zh-CN" dirty="0" err="1"/>
              <a:t>IntWritable</a:t>
            </a:r>
            <a:r>
              <a:rPr lang="zh-CN" altLang="zh-CN" dirty="0"/>
              <a:t>型数据结构了。也就是在</a:t>
            </a:r>
            <a:r>
              <a:rPr lang="en-US" altLang="zh-CN" dirty="0"/>
              <a:t>map</a:t>
            </a:r>
            <a:r>
              <a:rPr lang="zh-CN" altLang="zh-CN" dirty="0"/>
              <a:t>中将读入的数据转化成</a:t>
            </a:r>
            <a:r>
              <a:rPr lang="en-US" altLang="zh-CN" dirty="0" err="1"/>
              <a:t>IntWritable</a:t>
            </a:r>
            <a:r>
              <a:rPr lang="zh-CN" altLang="zh-CN" dirty="0"/>
              <a:t>型，然后作为</a:t>
            </a:r>
            <a:r>
              <a:rPr lang="en-US" altLang="zh-CN" dirty="0"/>
              <a:t>key</a:t>
            </a:r>
            <a:r>
              <a:rPr lang="zh-CN" altLang="zh-CN" dirty="0"/>
              <a:t>值输出（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写</a:t>
            </a:r>
            <a:r>
              <a:rPr lang="en-US" altLang="zh-CN" smtClean="0"/>
              <a:t>1</a:t>
            </a:r>
            <a:r>
              <a:rPr lang="zh-CN" altLang="zh-CN" smtClean="0"/>
              <a:t>）</a:t>
            </a:r>
            <a:r>
              <a:rPr lang="zh-CN" altLang="zh-CN" dirty="0"/>
              <a:t>。</a:t>
            </a:r>
            <a:r>
              <a:rPr lang="en-US" altLang="zh-CN" dirty="0"/>
              <a:t>reduce</a:t>
            </a:r>
            <a:r>
              <a:rPr lang="zh-CN" altLang="zh-CN" dirty="0"/>
              <a:t>拿到</a:t>
            </a:r>
            <a:r>
              <a:rPr lang="en-US" altLang="zh-CN" dirty="0"/>
              <a:t>&lt;key</a:t>
            </a:r>
            <a:r>
              <a:rPr lang="zh-CN" altLang="zh-CN" dirty="0"/>
              <a:t>，</a:t>
            </a:r>
            <a:r>
              <a:rPr lang="en-US" altLang="zh-CN" dirty="0"/>
              <a:t>value-list&gt;</a:t>
            </a:r>
            <a:r>
              <a:rPr lang="zh-CN" altLang="zh-CN" dirty="0"/>
              <a:t>之后，将输入的</a:t>
            </a:r>
            <a:r>
              <a:rPr lang="en-US" altLang="zh-CN" dirty="0"/>
              <a:t>key</a:t>
            </a:r>
            <a:r>
              <a:rPr lang="zh-CN" altLang="zh-CN" dirty="0"/>
              <a:t>作为</a:t>
            </a:r>
            <a:r>
              <a:rPr lang="en-US" altLang="zh-CN" dirty="0"/>
              <a:t>value</a:t>
            </a:r>
            <a:r>
              <a:rPr lang="zh-CN" altLang="zh-CN" dirty="0"/>
              <a:t>输出，并根据</a:t>
            </a:r>
            <a:r>
              <a:rPr lang="en-US" altLang="zh-CN" b="1" dirty="0"/>
              <a:t>value-list</a:t>
            </a:r>
            <a:r>
              <a:rPr lang="zh-CN" altLang="zh-CN" dirty="0"/>
              <a:t>中</a:t>
            </a:r>
            <a:r>
              <a:rPr lang="zh-CN" altLang="zh-CN" b="1" dirty="0"/>
              <a:t>元素</a:t>
            </a:r>
            <a:r>
              <a:rPr lang="zh-CN" altLang="zh-CN" dirty="0"/>
              <a:t>的</a:t>
            </a:r>
            <a:r>
              <a:rPr lang="zh-CN" altLang="zh-CN" b="1" dirty="0"/>
              <a:t>个数</a:t>
            </a:r>
            <a:r>
              <a:rPr lang="zh-CN" altLang="zh-CN" dirty="0"/>
              <a:t>决定输出的次数。输出的</a:t>
            </a:r>
            <a:r>
              <a:rPr lang="en-US" altLang="zh-CN" dirty="0"/>
              <a:t>key</a:t>
            </a:r>
            <a:r>
              <a:rPr lang="zh-CN" altLang="zh-CN" dirty="0"/>
              <a:t>（即代码中的</a:t>
            </a:r>
            <a:r>
              <a:rPr lang="en-US" altLang="zh-CN" dirty="0" err="1"/>
              <a:t>linenum</a:t>
            </a:r>
            <a:r>
              <a:rPr lang="zh-CN" altLang="zh-CN" dirty="0"/>
              <a:t>）是一个全局变量，它统计当前</a:t>
            </a:r>
            <a:r>
              <a:rPr lang="en-US" altLang="zh-CN" dirty="0"/>
              <a:t>key</a:t>
            </a:r>
            <a:r>
              <a:rPr lang="zh-CN" altLang="zh-CN" dirty="0"/>
              <a:t>的位次。需要注意的是这个程序中</a:t>
            </a:r>
            <a:r>
              <a:rPr lang="zh-CN" altLang="zh-CN" b="1" dirty="0"/>
              <a:t>没有配置</a:t>
            </a:r>
            <a:r>
              <a:rPr lang="en-US" altLang="zh-CN" dirty="0"/>
              <a:t>Combiner</a:t>
            </a:r>
            <a:r>
              <a:rPr lang="zh-CN" altLang="zh-CN" dirty="0"/>
              <a:t>，也就是在</a:t>
            </a:r>
            <a:r>
              <a:rPr lang="en-US" altLang="zh-CN" dirty="0"/>
              <a:t>MapReduce</a:t>
            </a:r>
            <a:r>
              <a:rPr lang="zh-CN" altLang="zh-CN" dirty="0"/>
              <a:t>过程中不使用</a:t>
            </a:r>
            <a:r>
              <a:rPr lang="en-US" altLang="zh-CN" dirty="0"/>
              <a:t>Combiner</a:t>
            </a:r>
            <a:r>
              <a:rPr lang="zh-CN" altLang="zh-CN" dirty="0"/>
              <a:t>。这主要是因为使用</a:t>
            </a:r>
            <a:r>
              <a:rPr lang="en-US" altLang="zh-CN" dirty="0"/>
              <a:t>map</a:t>
            </a:r>
            <a:r>
              <a:rPr lang="zh-CN" altLang="zh-CN" dirty="0"/>
              <a:t>和</a:t>
            </a:r>
            <a:r>
              <a:rPr lang="en-US" altLang="zh-CN" dirty="0"/>
              <a:t>reduce</a:t>
            </a:r>
            <a:r>
              <a:rPr lang="zh-CN" altLang="zh-CN" dirty="0"/>
              <a:t>就已经能够完成任务了。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064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排序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接收输入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为每行偏移量，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为该行数据（字符型），将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转换为整型（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(sting)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接收的输入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值为需要排序的整数，</a:t>
            </a:r>
            <a:r>
              <a:rPr lang="en-US" altLang="zh-CN" dirty="0" smtClean="0"/>
              <a:t>value-list</a:t>
            </a:r>
            <a:r>
              <a:rPr lang="zh-CN" altLang="en-US" dirty="0" smtClean="0"/>
              <a:t>为该整数出现的次数，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值为全局序号（由各个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值的</a:t>
            </a:r>
            <a:r>
              <a:rPr lang="en-US" altLang="zh-CN" dirty="0" smtClean="0"/>
              <a:t>value-list</a:t>
            </a:r>
            <a:r>
              <a:rPr lang="zh-CN" altLang="en-US" dirty="0" smtClean="0"/>
              <a:t>决定），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值为排序完成的整数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40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 smtClean="0"/>
              <a:t>、求平均成绩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zh-CN" dirty="0"/>
              <a:t>平均成绩</a:t>
            </a:r>
            <a:r>
              <a:rPr lang="en-US" altLang="zh-CN" dirty="0"/>
              <a:t>"</a:t>
            </a:r>
            <a:r>
              <a:rPr lang="zh-CN" altLang="zh-CN" dirty="0"/>
              <a:t>主要目的还是在</a:t>
            </a:r>
            <a:r>
              <a:rPr lang="zh-CN" altLang="zh-CN" b="1" dirty="0"/>
              <a:t>重温经典</a:t>
            </a:r>
            <a:r>
              <a:rPr lang="en-US" altLang="zh-CN" dirty="0"/>
              <a:t>"</a:t>
            </a:r>
            <a:r>
              <a:rPr lang="en-US" altLang="zh-CN" dirty="0" err="1"/>
              <a:t>WordCount</a:t>
            </a:r>
            <a:r>
              <a:rPr lang="en-US" altLang="zh-CN" dirty="0"/>
              <a:t>"</a:t>
            </a:r>
            <a:r>
              <a:rPr lang="zh-CN" altLang="zh-CN" dirty="0"/>
              <a:t>例子，可以说是在基础上的</a:t>
            </a:r>
            <a:r>
              <a:rPr lang="zh-CN" altLang="zh-CN" b="1" dirty="0"/>
              <a:t>微变化</a:t>
            </a:r>
            <a:r>
              <a:rPr lang="zh-CN" altLang="zh-CN" dirty="0"/>
              <a:t>版，该实例主要就是实现一个计算学生平均成绩的例子。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062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3121</Words>
  <Application>Microsoft Office PowerPoint</Application>
  <PresentationFormat>自定义</PresentationFormat>
  <Paragraphs>348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MapReduce 算法</vt:lpstr>
      <vt:lpstr>1、数据去重 </vt:lpstr>
      <vt:lpstr>数据去重 </vt:lpstr>
      <vt:lpstr>数据去重 </vt:lpstr>
      <vt:lpstr>2、排序 </vt:lpstr>
      <vt:lpstr>2、排序 </vt:lpstr>
      <vt:lpstr>2、排序 </vt:lpstr>
      <vt:lpstr>2、排序 </vt:lpstr>
      <vt:lpstr>3、求平均成绩 </vt:lpstr>
      <vt:lpstr>3、求平均成绩 </vt:lpstr>
      <vt:lpstr>3、求平均成绩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4、单表关联 </vt:lpstr>
      <vt:lpstr>5、多表关联 </vt:lpstr>
      <vt:lpstr>5、多表关联 </vt:lpstr>
      <vt:lpstr>5、多表关联</vt:lpstr>
      <vt:lpstr>5、多表关联</vt:lpstr>
      <vt:lpstr>5、多表关联</vt:lpstr>
      <vt:lpstr>6、倒排索引</vt:lpstr>
      <vt:lpstr>6、倒排索引</vt:lpstr>
      <vt:lpstr>6、倒排索引</vt:lpstr>
      <vt:lpstr>6、倒排索引</vt:lpstr>
      <vt:lpstr>6、倒排索引</vt:lpstr>
      <vt:lpstr>6、倒排索引</vt:lpstr>
      <vt:lpstr>6、倒排索引</vt:lpstr>
      <vt:lpstr>6、倒排索引</vt:lpstr>
      <vt:lpstr>6、倒排索引</vt:lpstr>
      <vt:lpstr>获取split编号类及方法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EliteBook</cp:lastModifiedBy>
  <cp:revision>43</cp:revision>
  <dcterms:created xsi:type="dcterms:W3CDTF">2016-03-24T10:28:42Z</dcterms:created>
  <dcterms:modified xsi:type="dcterms:W3CDTF">2018-06-26T06:07:38Z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