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notesMasterIdLst>
    <p:notesMasterId r:id="rId95"/>
  </p:notesMasterIdLst>
  <p:sldIdLst>
    <p:sldId id="256" r:id="rId2"/>
    <p:sldId id="379" r:id="rId3"/>
    <p:sldId id="257" r:id="rId4"/>
    <p:sldId id="322" r:id="rId5"/>
    <p:sldId id="380" r:id="rId6"/>
    <p:sldId id="318" r:id="rId7"/>
    <p:sldId id="337" r:id="rId8"/>
    <p:sldId id="381" r:id="rId9"/>
    <p:sldId id="338" r:id="rId10"/>
    <p:sldId id="339" r:id="rId11"/>
    <p:sldId id="340" r:id="rId12"/>
    <p:sldId id="342" r:id="rId13"/>
    <p:sldId id="341" r:id="rId14"/>
    <p:sldId id="348" r:id="rId15"/>
    <p:sldId id="351" r:id="rId16"/>
    <p:sldId id="383" r:id="rId17"/>
    <p:sldId id="301" r:id="rId18"/>
    <p:sldId id="371" r:id="rId19"/>
    <p:sldId id="372" r:id="rId20"/>
    <p:sldId id="373" r:id="rId21"/>
    <p:sldId id="374" r:id="rId22"/>
    <p:sldId id="375" r:id="rId23"/>
    <p:sldId id="370" r:id="rId24"/>
    <p:sldId id="259" r:id="rId25"/>
    <p:sldId id="377" r:id="rId26"/>
    <p:sldId id="376" r:id="rId27"/>
    <p:sldId id="387" r:id="rId28"/>
    <p:sldId id="388" r:id="rId29"/>
    <p:sldId id="397" r:id="rId30"/>
    <p:sldId id="389" r:id="rId31"/>
    <p:sldId id="384" r:id="rId32"/>
    <p:sldId id="385" r:id="rId33"/>
    <p:sldId id="390" r:id="rId34"/>
    <p:sldId id="391" r:id="rId35"/>
    <p:sldId id="392" r:id="rId36"/>
    <p:sldId id="396" r:id="rId37"/>
    <p:sldId id="393" r:id="rId38"/>
    <p:sldId id="394" r:id="rId39"/>
    <p:sldId id="398" r:id="rId40"/>
    <p:sldId id="399" r:id="rId41"/>
    <p:sldId id="401" r:id="rId42"/>
    <p:sldId id="406" r:id="rId43"/>
    <p:sldId id="407" r:id="rId44"/>
    <p:sldId id="408" r:id="rId45"/>
    <p:sldId id="409" r:id="rId46"/>
    <p:sldId id="410" r:id="rId47"/>
    <p:sldId id="411" r:id="rId48"/>
    <p:sldId id="412" r:id="rId49"/>
    <p:sldId id="413" r:id="rId50"/>
    <p:sldId id="414" r:id="rId51"/>
    <p:sldId id="416" r:id="rId52"/>
    <p:sldId id="415" r:id="rId53"/>
    <p:sldId id="417" r:id="rId54"/>
    <p:sldId id="405" r:id="rId55"/>
    <p:sldId id="402" r:id="rId56"/>
    <p:sldId id="420" r:id="rId57"/>
    <p:sldId id="421" r:id="rId58"/>
    <p:sldId id="422" r:id="rId59"/>
    <p:sldId id="423" r:id="rId60"/>
    <p:sldId id="424" r:id="rId61"/>
    <p:sldId id="425" r:id="rId62"/>
    <p:sldId id="426" r:id="rId63"/>
    <p:sldId id="427" r:id="rId64"/>
    <p:sldId id="428" r:id="rId65"/>
    <p:sldId id="429" r:id="rId66"/>
    <p:sldId id="433" r:id="rId67"/>
    <p:sldId id="436" r:id="rId68"/>
    <p:sldId id="437" r:id="rId69"/>
    <p:sldId id="434" r:id="rId70"/>
    <p:sldId id="430" r:id="rId71"/>
    <p:sldId id="432" r:id="rId72"/>
    <p:sldId id="435" r:id="rId73"/>
    <p:sldId id="438" r:id="rId74"/>
    <p:sldId id="440" r:id="rId75"/>
    <p:sldId id="441" r:id="rId76"/>
    <p:sldId id="444" r:id="rId77"/>
    <p:sldId id="445" r:id="rId78"/>
    <p:sldId id="449" r:id="rId79"/>
    <p:sldId id="450" r:id="rId80"/>
    <p:sldId id="451" r:id="rId81"/>
    <p:sldId id="452" r:id="rId82"/>
    <p:sldId id="442" r:id="rId83"/>
    <p:sldId id="443" r:id="rId84"/>
    <p:sldId id="447" r:id="rId85"/>
    <p:sldId id="448" r:id="rId86"/>
    <p:sldId id="453" r:id="rId87"/>
    <p:sldId id="454" r:id="rId88"/>
    <p:sldId id="455" r:id="rId89"/>
    <p:sldId id="457" r:id="rId90"/>
    <p:sldId id="456" r:id="rId91"/>
    <p:sldId id="458" r:id="rId92"/>
    <p:sldId id="459" r:id="rId93"/>
    <p:sldId id="460" r:id="rId9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1E82EE-CDA3-4E5F-A6DF-B4FB0ECEA2DE}"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5E3EF73F-8268-481C-A20F-8182EA68BFD6}">
      <dgm:prSet phldrT="[文本]"/>
      <dgm:spPr/>
      <dgm:t>
        <a:bodyPr/>
        <a:lstStyle/>
        <a:p>
          <a:r>
            <a:rPr lang="zh-CN" altLang="en-US" dirty="0"/>
            <a:t>机器学习</a:t>
          </a:r>
        </a:p>
      </dgm:t>
    </dgm:pt>
    <dgm:pt modelId="{3B1258BF-69D9-4721-B38C-E4F45E6817DD}" type="parTrans" cxnId="{55E73E17-F85D-4F0D-B884-EAE6CCCD21C0}">
      <dgm:prSet/>
      <dgm:spPr/>
      <dgm:t>
        <a:bodyPr/>
        <a:lstStyle/>
        <a:p>
          <a:endParaRPr lang="zh-CN" altLang="en-US"/>
        </a:p>
      </dgm:t>
    </dgm:pt>
    <dgm:pt modelId="{D75854D6-398D-433C-BD50-BAC3434DC97F}" type="sibTrans" cxnId="{55E73E17-F85D-4F0D-B884-EAE6CCCD21C0}">
      <dgm:prSet/>
      <dgm:spPr/>
      <dgm:t>
        <a:bodyPr/>
        <a:lstStyle/>
        <a:p>
          <a:endParaRPr lang="zh-CN" altLang="en-US"/>
        </a:p>
      </dgm:t>
    </dgm:pt>
    <dgm:pt modelId="{E2067639-A8D5-42C4-BCEB-D6118010F84C}">
      <dgm:prSet phldrT="[文本]"/>
      <dgm:spPr/>
      <dgm:t>
        <a:bodyPr/>
        <a:lstStyle/>
        <a:p>
          <a:r>
            <a:rPr lang="zh-CN" altLang="en-US" dirty="0">
              <a:solidFill>
                <a:srgbClr val="FFC000"/>
              </a:solidFill>
            </a:rPr>
            <a:t>监督学习</a:t>
          </a:r>
        </a:p>
      </dgm:t>
    </dgm:pt>
    <dgm:pt modelId="{F32C846F-6210-4BBC-BB65-85EC09BCD0D2}" type="parTrans" cxnId="{2D0C36D4-4DD5-4672-8C87-1A22A19EE707}">
      <dgm:prSet/>
      <dgm:spPr/>
      <dgm:t>
        <a:bodyPr/>
        <a:lstStyle/>
        <a:p>
          <a:endParaRPr lang="zh-CN" altLang="en-US"/>
        </a:p>
      </dgm:t>
    </dgm:pt>
    <dgm:pt modelId="{F88BA763-091E-46EC-88D7-BE244BF8C2B5}" type="sibTrans" cxnId="{2D0C36D4-4DD5-4672-8C87-1A22A19EE707}">
      <dgm:prSet/>
      <dgm:spPr/>
      <dgm:t>
        <a:bodyPr/>
        <a:lstStyle/>
        <a:p>
          <a:endParaRPr lang="zh-CN" altLang="en-US"/>
        </a:p>
      </dgm:t>
    </dgm:pt>
    <dgm:pt modelId="{6F8D7AA7-F2DE-4EA4-959B-C84F22A33F8F}">
      <dgm:prSet phldrT="[文本]"/>
      <dgm:spPr/>
      <dgm:t>
        <a:bodyPr/>
        <a:lstStyle/>
        <a:p>
          <a:r>
            <a:rPr lang="zh-CN" altLang="en-US" dirty="0"/>
            <a:t>强化学习</a:t>
          </a:r>
        </a:p>
      </dgm:t>
    </dgm:pt>
    <dgm:pt modelId="{5FCBDE6C-C795-4316-AD1E-4CA45C72BFC3}" type="parTrans" cxnId="{D6F4E973-3083-43D0-91AB-939A6479A227}">
      <dgm:prSet/>
      <dgm:spPr/>
      <dgm:t>
        <a:bodyPr/>
        <a:lstStyle/>
        <a:p>
          <a:endParaRPr lang="zh-CN" altLang="en-US"/>
        </a:p>
      </dgm:t>
    </dgm:pt>
    <dgm:pt modelId="{799AE9DB-BD74-4ED6-8E70-E458C2973EE3}" type="sibTrans" cxnId="{D6F4E973-3083-43D0-91AB-939A6479A227}">
      <dgm:prSet/>
      <dgm:spPr/>
      <dgm:t>
        <a:bodyPr/>
        <a:lstStyle/>
        <a:p>
          <a:endParaRPr lang="zh-CN" altLang="en-US"/>
        </a:p>
      </dgm:t>
    </dgm:pt>
    <dgm:pt modelId="{F0B42FA9-B04F-4659-8D8A-A49BE539D50A}">
      <dgm:prSet phldrT="[文本]"/>
      <dgm:spPr/>
      <dgm:t>
        <a:bodyPr/>
        <a:lstStyle/>
        <a:p>
          <a:r>
            <a:rPr lang="zh-CN" altLang="en-US" dirty="0"/>
            <a:t>半监督学习</a:t>
          </a:r>
        </a:p>
      </dgm:t>
    </dgm:pt>
    <dgm:pt modelId="{17EEEA3B-AE6E-4064-AD43-897EBDA6E4C8}" type="parTrans" cxnId="{9543639F-A96C-44BD-A404-29A4A112277C}">
      <dgm:prSet/>
      <dgm:spPr/>
      <dgm:t>
        <a:bodyPr/>
        <a:lstStyle/>
        <a:p>
          <a:endParaRPr lang="zh-CN" altLang="en-US"/>
        </a:p>
      </dgm:t>
    </dgm:pt>
    <dgm:pt modelId="{5871DBA9-8799-4C09-968E-8AA83C965D9B}" type="sibTrans" cxnId="{9543639F-A96C-44BD-A404-29A4A112277C}">
      <dgm:prSet/>
      <dgm:spPr/>
      <dgm:t>
        <a:bodyPr/>
        <a:lstStyle/>
        <a:p>
          <a:endParaRPr lang="zh-CN" altLang="en-US"/>
        </a:p>
      </dgm:t>
    </dgm:pt>
    <dgm:pt modelId="{C973F237-692C-4B6B-BBCC-33862AA5C3E5}">
      <dgm:prSet phldrT="[文本]"/>
      <dgm:spPr/>
      <dgm:t>
        <a:bodyPr/>
        <a:lstStyle/>
        <a:p>
          <a:r>
            <a:rPr lang="zh-CN" altLang="en-US" dirty="0">
              <a:solidFill>
                <a:srgbClr val="FFC000"/>
              </a:solidFill>
            </a:rPr>
            <a:t>非监督学习</a:t>
          </a:r>
        </a:p>
      </dgm:t>
    </dgm:pt>
    <dgm:pt modelId="{201381D4-E8C1-49D3-903C-1DB172B67266}" type="parTrans" cxnId="{D70A2345-18DE-4268-B50D-3BC1D1506A25}">
      <dgm:prSet/>
      <dgm:spPr/>
      <dgm:t>
        <a:bodyPr/>
        <a:lstStyle/>
        <a:p>
          <a:endParaRPr lang="zh-CN" altLang="en-US"/>
        </a:p>
      </dgm:t>
    </dgm:pt>
    <dgm:pt modelId="{2C16E9CF-A681-4462-B0D6-281E2CB05FE0}" type="sibTrans" cxnId="{D70A2345-18DE-4268-B50D-3BC1D1506A25}">
      <dgm:prSet/>
      <dgm:spPr/>
      <dgm:t>
        <a:bodyPr/>
        <a:lstStyle/>
        <a:p>
          <a:endParaRPr lang="zh-CN" altLang="en-US"/>
        </a:p>
      </dgm:t>
    </dgm:pt>
    <dgm:pt modelId="{E0C6A218-0F4B-41A5-AB2A-56946F9BC13E}">
      <dgm:prSet/>
      <dgm:spPr/>
      <dgm:t>
        <a:bodyPr/>
        <a:lstStyle/>
        <a:p>
          <a:r>
            <a:rPr lang="zh-CN" altLang="en-US" dirty="0"/>
            <a:t>分类</a:t>
          </a:r>
        </a:p>
      </dgm:t>
    </dgm:pt>
    <dgm:pt modelId="{5FD932A9-816A-4FA3-98E5-53E734457669}" type="parTrans" cxnId="{5B282EE7-0008-4966-B7E3-B87F584D92AC}">
      <dgm:prSet/>
      <dgm:spPr/>
      <dgm:t>
        <a:bodyPr/>
        <a:lstStyle/>
        <a:p>
          <a:endParaRPr lang="zh-CN" altLang="en-US"/>
        </a:p>
      </dgm:t>
    </dgm:pt>
    <dgm:pt modelId="{01736E08-87F3-4BAD-8D30-165024E585EA}" type="sibTrans" cxnId="{5B282EE7-0008-4966-B7E3-B87F584D92AC}">
      <dgm:prSet/>
      <dgm:spPr/>
      <dgm:t>
        <a:bodyPr/>
        <a:lstStyle/>
        <a:p>
          <a:endParaRPr lang="zh-CN" altLang="en-US"/>
        </a:p>
      </dgm:t>
    </dgm:pt>
    <dgm:pt modelId="{EA3ABFE2-7CB4-4E76-9E9B-521C3DC2A55E}">
      <dgm:prSet/>
      <dgm:spPr/>
      <dgm:t>
        <a:bodyPr/>
        <a:lstStyle/>
        <a:p>
          <a:r>
            <a:rPr lang="zh-CN" altLang="en-US" dirty="0"/>
            <a:t>聚类</a:t>
          </a:r>
        </a:p>
      </dgm:t>
    </dgm:pt>
    <dgm:pt modelId="{0812183E-844F-4B8E-A516-A2A90C7B56D4}" type="parTrans" cxnId="{9563F0DD-8205-4457-9B51-D56B3809BEBA}">
      <dgm:prSet/>
      <dgm:spPr/>
      <dgm:t>
        <a:bodyPr/>
        <a:lstStyle/>
        <a:p>
          <a:endParaRPr lang="zh-CN" altLang="en-US"/>
        </a:p>
      </dgm:t>
    </dgm:pt>
    <dgm:pt modelId="{AD77FF27-5910-45DD-9F1E-09D2A9CEE103}" type="sibTrans" cxnId="{9563F0DD-8205-4457-9B51-D56B3809BEBA}">
      <dgm:prSet/>
      <dgm:spPr/>
      <dgm:t>
        <a:bodyPr/>
        <a:lstStyle/>
        <a:p>
          <a:endParaRPr lang="zh-CN" altLang="en-US"/>
        </a:p>
      </dgm:t>
    </dgm:pt>
    <dgm:pt modelId="{33695ABE-401A-4ACB-8C48-DAE90724A3DC}">
      <dgm:prSet/>
      <dgm:spPr/>
      <dgm:t>
        <a:bodyPr/>
        <a:lstStyle/>
        <a:p>
          <a:r>
            <a:rPr lang="zh-CN" altLang="en-US" dirty="0"/>
            <a:t>回归</a:t>
          </a:r>
        </a:p>
      </dgm:t>
    </dgm:pt>
    <dgm:pt modelId="{2B3E6883-E719-4635-B0A6-A9B6D60EE74E}" type="parTrans" cxnId="{87A7787E-AD0E-4A1F-9CBA-B9D1D85BC5EB}">
      <dgm:prSet/>
      <dgm:spPr/>
      <dgm:t>
        <a:bodyPr/>
        <a:lstStyle/>
        <a:p>
          <a:endParaRPr lang="zh-CN" altLang="en-US"/>
        </a:p>
      </dgm:t>
    </dgm:pt>
    <dgm:pt modelId="{606AFDEE-104D-421F-8118-78720FC7F083}" type="sibTrans" cxnId="{87A7787E-AD0E-4A1F-9CBA-B9D1D85BC5EB}">
      <dgm:prSet/>
      <dgm:spPr/>
      <dgm:t>
        <a:bodyPr/>
        <a:lstStyle/>
        <a:p>
          <a:endParaRPr lang="zh-CN" altLang="en-US"/>
        </a:p>
      </dgm:t>
    </dgm:pt>
    <dgm:pt modelId="{DA7F23FA-495E-40D9-9C56-D8D21FF6FDBB}" type="pres">
      <dgm:prSet presAssocID="{131E82EE-CDA3-4E5F-A6DF-B4FB0ECEA2DE}" presName="diagram" presStyleCnt="0">
        <dgm:presLayoutVars>
          <dgm:chPref val="1"/>
          <dgm:dir/>
          <dgm:animOne val="branch"/>
          <dgm:animLvl val="lvl"/>
          <dgm:resizeHandles val="exact"/>
        </dgm:presLayoutVars>
      </dgm:prSet>
      <dgm:spPr/>
    </dgm:pt>
    <dgm:pt modelId="{8670DDAE-F6B2-4604-A567-46C87BC30C5F}" type="pres">
      <dgm:prSet presAssocID="{5E3EF73F-8268-481C-A20F-8182EA68BFD6}" presName="root1" presStyleCnt="0"/>
      <dgm:spPr/>
    </dgm:pt>
    <dgm:pt modelId="{B9A9A03F-C003-4FC6-BC81-2E35AB470F94}" type="pres">
      <dgm:prSet presAssocID="{5E3EF73F-8268-481C-A20F-8182EA68BFD6}" presName="LevelOneTextNode" presStyleLbl="node0" presStyleIdx="0" presStyleCnt="1">
        <dgm:presLayoutVars>
          <dgm:chPref val="3"/>
        </dgm:presLayoutVars>
      </dgm:prSet>
      <dgm:spPr/>
    </dgm:pt>
    <dgm:pt modelId="{5B603697-4892-454B-A2DE-5C2A06EF141C}" type="pres">
      <dgm:prSet presAssocID="{5E3EF73F-8268-481C-A20F-8182EA68BFD6}" presName="level2hierChild" presStyleCnt="0"/>
      <dgm:spPr/>
    </dgm:pt>
    <dgm:pt modelId="{F5F70FF6-4DA1-4C4F-B29C-A28B3336BCAA}" type="pres">
      <dgm:prSet presAssocID="{F32C846F-6210-4BBC-BB65-85EC09BCD0D2}" presName="conn2-1" presStyleLbl="parChTrans1D2" presStyleIdx="0" presStyleCnt="4"/>
      <dgm:spPr/>
    </dgm:pt>
    <dgm:pt modelId="{5A86B63C-89EE-4876-8E8E-5F4C58A382BF}" type="pres">
      <dgm:prSet presAssocID="{F32C846F-6210-4BBC-BB65-85EC09BCD0D2}" presName="connTx" presStyleLbl="parChTrans1D2" presStyleIdx="0" presStyleCnt="4"/>
      <dgm:spPr/>
    </dgm:pt>
    <dgm:pt modelId="{219B2B60-BF6E-46DC-BC04-0B06FC1984B2}" type="pres">
      <dgm:prSet presAssocID="{E2067639-A8D5-42C4-BCEB-D6118010F84C}" presName="root2" presStyleCnt="0"/>
      <dgm:spPr/>
    </dgm:pt>
    <dgm:pt modelId="{577DC85F-5BE0-487F-BC1F-DA2A14D855B4}" type="pres">
      <dgm:prSet presAssocID="{E2067639-A8D5-42C4-BCEB-D6118010F84C}" presName="LevelTwoTextNode" presStyleLbl="node2" presStyleIdx="0" presStyleCnt="4">
        <dgm:presLayoutVars>
          <dgm:chPref val="3"/>
        </dgm:presLayoutVars>
      </dgm:prSet>
      <dgm:spPr/>
    </dgm:pt>
    <dgm:pt modelId="{6DC8EDBE-2ADB-4339-8E7E-0AE1D0F93AE4}" type="pres">
      <dgm:prSet presAssocID="{E2067639-A8D5-42C4-BCEB-D6118010F84C}" presName="level3hierChild" presStyleCnt="0"/>
      <dgm:spPr/>
    </dgm:pt>
    <dgm:pt modelId="{ABA3D2A1-3591-4320-8C55-CB083F919BBD}" type="pres">
      <dgm:prSet presAssocID="{5FD932A9-816A-4FA3-98E5-53E734457669}" presName="conn2-1" presStyleLbl="parChTrans1D3" presStyleIdx="0" presStyleCnt="3"/>
      <dgm:spPr/>
    </dgm:pt>
    <dgm:pt modelId="{8FC91553-0839-437C-86FE-7EE8F2414F9A}" type="pres">
      <dgm:prSet presAssocID="{5FD932A9-816A-4FA3-98E5-53E734457669}" presName="connTx" presStyleLbl="parChTrans1D3" presStyleIdx="0" presStyleCnt="3"/>
      <dgm:spPr/>
    </dgm:pt>
    <dgm:pt modelId="{1A1704D8-63D9-4170-B91F-C51CE562EC37}" type="pres">
      <dgm:prSet presAssocID="{E0C6A218-0F4B-41A5-AB2A-56946F9BC13E}" presName="root2" presStyleCnt="0"/>
      <dgm:spPr/>
    </dgm:pt>
    <dgm:pt modelId="{2B1E4554-A931-4289-92F4-62323005E870}" type="pres">
      <dgm:prSet presAssocID="{E0C6A218-0F4B-41A5-AB2A-56946F9BC13E}" presName="LevelTwoTextNode" presStyleLbl="node3" presStyleIdx="0" presStyleCnt="3" custScaleX="60062" custScaleY="60382">
        <dgm:presLayoutVars>
          <dgm:chPref val="3"/>
        </dgm:presLayoutVars>
      </dgm:prSet>
      <dgm:spPr/>
    </dgm:pt>
    <dgm:pt modelId="{24C15D7F-2022-4EFD-8D35-9BDA4DB65678}" type="pres">
      <dgm:prSet presAssocID="{E0C6A218-0F4B-41A5-AB2A-56946F9BC13E}" presName="level3hierChild" presStyleCnt="0"/>
      <dgm:spPr/>
    </dgm:pt>
    <dgm:pt modelId="{D869465D-A685-40F3-8F64-122FB48F3306}" type="pres">
      <dgm:prSet presAssocID="{2B3E6883-E719-4635-B0A6-A9B6D60EE74E}" presName="conn2-1" presStyleLbl="parChTrans1D3" presStyleIdx="1" presStyleCnt="3"/>
      <dgm:spPr/>
    </dgm:pt>
    <dgm:pt modelId="{8D41205E-3D22-48CA-8EF8-B4F9A15E6C24}" type="pres">
      <dgm:prSet presAssocID="{2B3E6883-E719-4635-B0A6-A9B6D60EE74E}" presName="connTx" presStyleLbl="parChTrans1D3" presStyleIdx="1" presStyleCnt="3"/>
      <dgm:spPr/>
    </dgm:pt>
    <dgm:pt modelId="{91B28F92-F1CF-42D5-BF79-B7A8BE9FCBD7}" type="pres">
      <dgm:prSet presAssocID="{33695ABE-401A-4ACB-8C48-DAE90724A3DC}" presName="root2" presStyleCnt="0"/>
      <dgm:spPr/>
    </dgm:pt>
    <dgm:pt modelId="{304FC407-B3DD-4206-8866-F97C5B125D28}" type="pres">
      <dgm:prSet presAssocID="{33695ABE-401A-4ACB-8C48-DAE90724A3DC}" presName="LevelTwoTextNode" presStyleLbl="node3" presStyleIdx="1" presStyleCnt="3" custScaleX="60062" custScaleY="60382">
        <dgm:presLayoutVars>
          <dgm:chPref val="3"/>
        </dgm:presLayoutVars>
      </dgm:prSet>
      <dgm:spPr/>
    </dgm:pt>
    <dgm:pt modelId="{2040693C-CF26-4AF7-9DB0-AEC2F07891EE}" type="pres">
      <dgm:prSet presAssocID="{33695ABE-401A-4ACB-8C48-DAE90724A3DC}" presName="level3hierChild" presStyleCnt="0"/>
      <dgm:spPr/>
    </dgm:pt>
    <dgm:pt modelId="{26920E59-C2D2-4637-B241-06804896F6F0}" type="pres">
      <dgm:prSet presAssocID="{17EEEA3B-AE6E-4064-AD43-897EBDA6E4C8}" presName="conn2-1" presStyleLbl="parChTrans1D2" presStyleIdx="1" presStyleCnt="4"/>
      <dgm:spPr/>
    </dgm:pt>
    <dgm:pt modelId="{E6B9C074-8F45-4F37-B62D-B175A609ADCF}" type="pres">
      <dgm:prSet presAssocID="{17EEEA3B-AE6E-4064-AD43-897EBDA6E4C8}" presName="connTx" presStyleLbl="parChTrans1D2" presStyleIdx="1" presStyleCnt="4"/>
      <dgm:spPr/>
    </dgm:pt>
    <dgm:pt modelId="{32A69CC3-E141-4F0E-A5A6-6C0CD4EF8446}" type="pres">
      <dgm:prSet presAssocID="{F0B42FA9-B04F-4659-8D8A-A49BE539D50A}" presName="root2" presStyleCnt="0"/>
      <dgm:spPr/>
    </dgm:pt>
    <dgm:pt modelId="{34DD7A92-2D3A-4DF0-B061-9368BA6B8860}" type="pres">
      <dgm:prSet presAssocID="{F0B42FA9-B04F-4659-8D8A-A49BE539D50A}" presName="LevelTwoTextNode" presStyleLbl="node2" presStyleIdx="1" presStyleCnt="4">
        <dgm:presLayoutVars>
          <dgm:chPref val="3"/>
        </dgm:presLayoutVars>
      </dgm:prSet>
      <dgm:spPr/>
    </dgm:pt>
    <dgm:pt modelId="{8AD833BE-6453-4E20-85D2-1753370895F3}" type="pres">
      <dgm:prSet presAssocID="{F0B42FA9-B04F-4659-8D8A-A49BE539D50A}" presName="level3hierChild" presStyleCnt="0"/>
      <dgm:spPr/>
    </dgm:pt>
    <dgm:pt modelId="{9FB34BB6-024F-4ED3-8C29-3A73834B0CA2}" type="pres">
      <dgm:prSet presAssocID="{201381D4-E8C1-49D3-903C-1DB172B67266}" presName="conn2-1" presStyleLbl="parChTrans1D2" presStyleIdx="2" presStyleCnt="4"/>
      <dgm:spPr/>
    </dgm:pt>
    <dgm:pt modelId="{41140CE5-22DD-40B4-B3ED-CC6D88B5663F}" type="pres">
      <dgm:prSet presAssocID="{201381D4-E8C1-49D3-903C-1DB172B67266}" presName="connTx" presStyleLbl="parChTrans1D2" presStyleIdx="2" presStyleCnt="4"/>
      <dgm:spPr/>
    </dgm:pt>
    <dgm:pt modelId="{07F27F0B-DED2-4646-8086-A451662FDAAC}" type="pres">
      <dgm:prSet presAssocID="{C973F237-692C-4B6B-BBCC-33862AA5C3E5}" presName="root2" presStyleCnt="0"/>
      <dgm:spPr/>
    </dgm:pt>
    <dgm:pt modelId="{94A3C293-100C-4E9C-9E68-ECD715E6694C}" type="pres">
      <dgm:prSet presAssocID="{C973F237-692C-4B6B-BBCC-33862AA5C3E5}" presName="LevelTwoTextNode" presStyleLbl="node2" presStyleIdx="2" presStyleCnt="4">
        <dgm:presLayoutVars>
          <dgm:chPref val="3"/>
        </dgm:presLayoutVars>
      </dgm:prSet>
      <dgm:spPr/>
    </dgm:pt>
    <dgm:pt modelId="{BC7FD85D-47A4-4301-AA61-B72CE0A7100F}" type="pres">
      <dgm:prSet presAssocID="{C973F237-692C-4B6B-BBCC-33862AA5C3E5}" presName="level3hierChild" presStyleCnt="0"/>
      <dgm:spPr/>
    </dgm:pt>
    <dgm:pt modelId="{3F846A32-08D2-4E70-9A5F-F24D7277F846}" type="pres">
      <dgm:prSet presAssocID="{0812183E-844F-4B8E-A516-A2A90C7B56D4}" presName="conn2-1" presStyleLbl="parChTrans1D3" presStyleIdx="2" presStyleCnt="3"/>
      <dgm:spPr/>
    </dgm:pt>
    <dgm:pt modelId="{095A35BA-B028-4F70-89D1-9532C1E48608}" type="pres">
      <dgm:prSet presAssocID="{0812183E-844F-4B8E-A516-A2A90C7B56D4}" presName="connTx" presStyleLbl="parChTrans1D3" presStyleIdx="2" presStyleCnt="3"/>
      <dgm:spPr/>
    </dgm:pt>
    <dgm:pt modelId="{4A802EB4-BE5C-4FF4-BE5E-A7BD0FDE88D5}" type="pres">
      <dgm:prSet presAssocID="{EA3ABFE2-7CB4-4E76-9E9B-521C3DC2A55E}" presName="root2" presStyleCnt="0"/>
      <dgm:spPr/>
    </dgm:pt>
    <dgm:pt modelId="{B4DF1405-B103-4C37-A41D-4D078D4DAD14}" type="pres">
      <dgm:prSet presAssocID="{EA3ABFE2-7CB4-4E76-9E9B-521C3DC2A55E}" presName="LevelTwoTextNode" presStyleLbl="node3" presStyleIdx="2" presStyleCnt="3" custScaleX="64247" custScaleY="66903">
        <dgm:presLayoutVars>
          <dgm:chPref val="3"/>
        </dgm:presLayoutVars>
      </dgm:prSet>
      <dgm:spPr/>
    </dgm:pt>
    <dgm:pt modelId="{12A76B1D-1156-4CBE-8810-4DE512B0E905}" type="pres">
      <dgm:prSet presAssocID="{EA3ABFE2-7CB4-4E76-9E9B-521C3DC2A55E}" presName="level3hierChild" presStyleCnt="0"/>
      <dgm:spPr/>
    </dgm:pt>
    <dgm:pt modelId="{EF1B918C-42D6-48E2-9369-0706A7C53E56}" type="pres">
      <dgm:prSet presAssocID="{5FCBDE6C-C795-4316-AD1E-4CA45C72BFC3}" presName="conn2-1" presStyleLbl="parChTrans1D2" presStyleIdx="3" presStyleCnt="4"/>
      <dgm:spPr/>
    </dgm:pt>
    <dgm:pt modelId="{7D84F5C1-1A85-4D67-9C78-51CD5E2A32BF}" type="pres">
      <dgm:prSet presAssocID="{5FCBDE6C-C795-4316-AD1E-4CA45C72BFC3}" presName="connTx" presStyleLbl="parChTrans1D2" presStyleIdx="3" presStyleCnt="4"/>
      <dgm:spPr/>
    </dgm:pt>
    <dgm:pt modelId="{1137E597-921E-4EE7-AF6A-A22B1541D072}" type="pres">
      <dgm:prSet presAssocID="{6F8D7AA7-F2DE-4EA4-959B-C84F22A33F8F}" presName="root2" presStyleCnt="0"/>
      <dgm:spPr/>
    </dgm:pt>
    <dgm:pt modelId="{1882DC08-17A8-40B0-B19E-7B5C1CB66B2B}" type="pres">
      <dgm:prSet presAssocID="{6F8D7AA7-F2DE-4EA4-959B-C84F22A33F8F}" presName="LevelTwoTextNode" presStyleLbl="node2" presStyleIdx="3" presStyleCnt="4">
        <dgm:presLayoutVars>
          <dgm:chPref val="3"/>
        </dgm:presLayoutVars>
      </dgm:prSet>
      <dgm:spPr/>
    </dgm:pt>
    <dgm:pt modelId="{68DFA494-079E-46BB-AD9E-D3DFF62389D0}" type="pres">
      <dgm:prSet presAssocID="{6F8D7AA7-F2DE-4EA4-959B-C84F22A33F8F}" presName="level3hierChild" presStyleCnt="0"/>
      <dgm:spPr/>
    </dgm:pt>
  </dgm:ptLst>
  <dgm:cxnLst>
    <dgm:cxn modelId="{4C294104-9D51-4FA7-BC8D-F7A74FC514DD}" type="presOf" srcId="{17EEEA3B-AE6E-4064-AD43-897EBDA6E4C8}" destId="{26920E59-C2D2-4637-B241-06804896F6F0}" srcOrd="0" destOrd="0" presId="urn:microsoft.com/office/officeart/2005/8/layout/hierarchy2"/>
    <dgm:cxn modelId="{BF84D704-AEB4-48C8-AB9A-2975CA55BDFF}" type="presOf" srcId="{0812183E-844F-4B8E-A516-A2A90C7B56D4}" destId="{095A35BA-B028-4F70-89D1-9532C1E48608}" srcOrd="1" destOrd="0" presId="urn:microsoft.com/office/officeart/2005/8/layout/hierarchy2"/>
    <dgm:cxn modelId="{D8928113-CC6F-4282-AB41-2BE549D3FEB1}" type="presOf" srcId="{E0C6A218-0F4B-41A5-AB2A-56946F9BC13E}" destId="{2B1E4554-A931-4289-92F4-62323005E870}" srcOrd="0" destOrd="0" presId="urn:microsoft.com/office/officeart/2005/8/layout/hierarchy2"/>
    <dgm:cxn modelId="{55E73E17-F85D-4F0D-B884-EAE6CCCD21C0}" srcId="{131E82EE-CDA3-4E5F-A6DF-B4FB0ECEA2DE}" destId="{5E3EF73F-8268-481C-A20F-8182EA68BFD6}" srcOrd="0" destOrd="0" parTransId="{3B1258BF-69D9-4721-B38C-E4F45E6817DD}" sibTransId="{D75854D6-398D-433C-BD50-BAC3434DC97F}"/>
    <dgm:cxn modelId="{41EAB01A-BEFE-4EEF-9029-3C39A90F8570}" type="presOf" srcId="{EA3ABFE2-7CB4-4E76-9E9B-521C3DC2A55E}" destId="{B4DF1405-B103-4C37-A41D-4D078D4DAD14}" srcOrd="0" destOrd="0" presId="urn:microsoft.com/office/officeart/2005/8/layout/hierarchy2"/>
    <dgm:cxn modelId="{D4D52026-A28E-4221-833A-9053AFC32DCF}" type="presOf" srcId="{E2067639-A8D5-42C4-BCEB-D6118010F84C}" destId="{577DC85F-5BE0-487F-BC1F-DA2A14D855B4}" srcOrd="0" destOrd="0" presId="urn:microsoft.com/office/officeart/2005/8/layout/hierarchy2"/>
    <dgm:cxn modelId="{DAF06A2C-3720-443C-A55F-52258883A884}" type="presOf" srcId="{F32C846F-6210-4BBC-BB65-85EC09BCD0D2}" destId="{5A86B63C-89EE-4876-8E8E-5F4C58A382BF}" srcOrd="1" destOrd="0" presId="urn:microsoft.com/office/officeart/2005/8/layout/hierarchy2"/>
    <dgm:cxn modelId="{3E50D02D-9087-4EBE-862F-49A6CE792A04}" type="presOf" srcId="{33695ABE-401A-4ACB-8C48-DAE90724A3DC}" destId="{304FC407-B3DD-4206-8866-F97C5B125D28}" srcOrd="0" destOrd="0" presId="urn:microsoft.com/office/officeart/2005/8/layout/hierarchy2"/>
    <dgm:cxn modelId="{27E3BF3E-E165-412C-B430-891AD260C1B0}" type="presOf" srcId="{5E3EF73F-8268-481C-A20F-8182EA68BFD6}" destId="{B9A9A03F-C003-4FC6-BC81-2E35AB470F94}" srcOrd="0" destOrd="0" presId="urn:microsoft.com/office/officeart/2005/8/layout/hierarchy2"/>
    <dgm:cxn modelId="{D70A2345-18DE-4268-B50D-3BC1D1506A25}" srcId="{5E3EF73F-8268-481C-A20F-8182EA68BFD6}" destId="{C973F237-692C-4B6B-BBCC-33862AA5C3E5}" srcOrd="2" destOrd="0" parTransId="{201381D4-E8C1-49D3-903C-1DB172B67266}" sibTransId="{2C16E9CF-A681-4462-B0D6-281E2CB05FE0}"/>
    <dgm:cxn modelId="{ECF87A46-5754-463D-ABF3-B5290AF14AD0}" type="presOf" srcId="{2B3E6883-E719-4635-B0A6-A9B6D60EE74E}" destId="{D869465D-A685-40F3-8F64-122FB48F3306}" srcOrd="0" destOrd="0" presId="urn:microsoft.com/office/officeart/2005/8/layout/hierarchy2"/>
    <dgm:cxn modelId="{05D7FA46-6D1F-498B-ADF6-AF540EF8BE7A}" type="presOf" srcId="{6F8D7AA7-F2DE-4EA4-959B-C84F22A33F8F}" destId="{1882DC08-17A8-40B0-B19E-7B5C1CB66B2B}" srcOrd="0" destOrd="0" presId="urn:microsoft.com/office/officeart/2005/8/layout/hierarchy2"/>
    <dgm:cxn modelId="{E8C10A4C-D344-4942-BD85-E5DEB98A1D0B}" type="presOf" srcId="{5FD932A9-816A-4FA3-98E5-53E734457669}" destId="{8FC91553-0839-437C-86FE-7EE8F2414F9A}" srcOrd="1" destOrd="0" presId="urn:microsoft.com/office/officeart/2005/8/layout/hierarchy2"/>
    <dgm:cxn modelId="{ED4F9D51-6436-4B59-BBE5-7D19473A05A5}" type="presOf" srcId="{5FD932A9-816A-4FA3-98E5-53E734457669}" destId="{ABA3D2A1-3591-4320-8C55-CB083F919BBD}" srcOrd="0" destOrd="0" presId="urn:microsoft.com/office/officeart/2005/8/layout/hierarchy2"/>
    <dgm:cxn modelId="{D6F4E973-3083-43D0-91AB-939A6479A227}" srcId="{5E3EF73F-8268-481C-A20F-8182EA68BFD6}" destId="{6F8D7AA7-F2DE-4EA4-959B-C84F22A33F8F}" srcOrd="3" destOrd="0" parTransId="{5FCBDE6C-C795-4316-AD1E-4CA45C72BFC3}" sibTransId="{799AE9DB-BD74-4ED6-8E70-E458C2973EE3}"/>
    <dgm:cxn modelId="{DF6BBC58-9179-4EF9-8D10-84423EC2B351}" type="presOf" srcId="{131E82EE-CDA3-4E5F-A6DF-B4FB0ECEA2DE}" destId="{DA7F23FA-495E-40D9-9C56-D8D21FF6FDBB}" srcOrd="0" destOrd="0" presId="urn:microsoft.com/office/officeart/2005/8/layout/hierarchy2"/>
    <dgm:cxn modelId="{87A7787E-AD0E-4A1F-9CBA-B9D1D85BC5EB}" srcId="{E2067639-A8D5-42C4-BCEB-D6118010F84C}" destId="{33695ABE-401A-4ACB-8C48-DAE90724A3DC}" srcOrd="1" destOrd="0" parTransId="{2B3E6883-E719-4635-B0A6-A9B6D60EE74E}" sibTransId="{606AFDEE-104D-421F-8118-78720FC7F083}"/>
    <dgm:cxn modelId="{0946037F-A4D6-4EB3-BEF2-82656EE91D4F}" type="presOf" srcId="{17EEEA3B-AE6E-4064-AD43-897EBDA6E4C8}" destId="{E6B9C074-8F45-4F37-B62D-B175A609ADCF}" srcOrd="1" destOrd="0" presId="urn:microsoft.com/office/officeart/2005/8/layout/hierarchy2"/>
    <dgm:cxn modelId="{FFDE1C88-3AA6-4038-84E3-9AECDD0C2859}" type="presOf" srcId="{C973F237-692C-4B6B-BBCC-33862AA5C3E5}" destId="{94A3C293-100C-4E9C-9E68-ECD715E6694C}" srcOrd="0" destOrd="0" presId="urn:microsoft.com/office/officeart/2005/8/layout/hierarchy2"/>
    <dgm:cxn modelId="{270B758F-C6B9-4229-B36F-F043FF46257E}" type="presOf" srcId="{F32C846F-6210-4BBC-BB65-85EC09BCD0D2}" destId="{F5F70FF6-4DA1-4C4F-B29C-A28B3336BCAA}" srcOrd="0" destOrd="0" presId="urn:microsoft.com/office/officeart/2005/8/layout/hierarchy2"/>
    <dgm:cxn modelId="{CD05BC98-264C-472E-A44D-A6479AF88831}" type="presOf" srcId="{201381D4-E8C1-49D3-903C-1DB172B67266}" destId="{9FB34BB6-024F-4ED3-8C29-3A73834B0CA2}" srcOrd="0" destOrd="0" presId="urn:microsoft.com/office/officeart/2005/8/layout/hierarchy2"/>
    <dgm:cxn modelId="{9543639F-A96C-44BD-A404-29A4A112277C}" srcId="{5E3EF73F-8268-481C-A20F-8182EA68BFD6}" destId="{F0B42FA9-B04F-4659-8D8A-A49BE539D50A}" srcOrd="1" destOrd="0" parTransId="{17EEEA3B-AE6E-4064-AD43-897EBDA6E4C8}" sibTransId="{5871DBA9-8799-4C09-968E-8AA83C965D9B}"/>
    <dgm:cxn modelId="{4E9796A8-8951-46AD-A5C9-FCBA4D2828CB}" type="presOf" srcId="{2B3E6883-E719-4635-B0A6-A9B6D60EE74E}" destId="{8D41205E-3D22-48CA-8EF8-B4F9A15E6C24}" srcOrd="1" destOrd="0" presId="urn:microsoft.com/office/officeart/2005/8/layout/hierarchy2"/>
    <dgm:cxn modelId="{6174D5BD-AF08-46B2-9038-5C2390BBB346}" type="presOf" srcId="{5FCBDE6C-C795-4316-AD1E-4CA45C72BFC3}" destId="{7D84F5C1-1A85-4D67-9C78-51CD5E2A32BF}" srcOrd="1" destOrd="0" presId="urn:microsoft.com/office/officeart/2005/8/layout/hierarchy2"/>
    <dgm:cxn modelId="{E869C3BE-517D-46CF-AAFB-5DE91F9C1181}" type="presOf" srcId="{5FCBDE6C-C795-4316-AD1E-4CA45C72BFC3}" destId="{EF1B918C-42D6-48E2-9369-0706A7C53E56}" srcOrd="0" destOrd="0" presId="urn:microsoft.com/office/officeart/2005/8/layout/hierarchy2"/>
    <dgm:cxn modelId="{2D0C36D4-4DD5-4672-8C87-1A22A19EE707}" srcId="{5E3EF73F-8268-481C-A20F-8182EA68BFD6}" destId="{E2067639-A8D5-42C4-BCEB-D6118010F84C}" srcOrd="0" destOrd="0" parTransId="{F32C846F-6210-4BBC-BB65-85EC09BCD0D2}" sibTransId="{F88BA763-091E-46EC-88D7-BE244BF8C2B5}"/>
    <dgm:cxn modelId="{9563F0DD-8205-4457-9B51-D56B3809BEBA}" srcId="{C973F237-692C-4B6B-BBCC-33862AA5C3E5}" destId="{EA3ABFE2-7CB4-4E76-9E9B-521C3DC2A55E}" srcOrd="0" destOrd="0" parTransId="{0812183E-844F-4B8E-A516-A2A90C7B56D4}" sibTransId="{AD77FF27-5910-45DD-9F1E-09D2A9CEE103}"/>
    <dgm:cxn modelId="{10F65EE4-2573-42E4-A148-7B7ED7682B00}" type="presOf" srcId="{201381D4-E8C1-49D3-903C-1DB172B67266}" destId="{41140CE5-22DD-40B4-B3ED-CC6D88B5663F}" srcOrd="1" destOrd="0" presId="urn:microsoft.com/office/officeart/2005/8/layout/hierarchy2"/>
    <dgm:cxn modelId="{5B282EE7-0008-4966-B7E3-B87F584D92AC}" srcId="{E2067639-A8D5-42C4-BCEB-D6118010F84C}" destId="{E0C6A218-0F4B-41A5-AB2A-56946F9BC13E}" srcOrd="0" destOrd="0" parTransId="{5FD932A9-816A-4FA3-98E5-53E734457669}" sibTransId="{01736E08-87F3-4BAD-8D30-165024E585EA}"/>
    <dgm:cxn modelId="{392A1EF1-8BCA-4CDB-AE19-AE3248AAC707}" type="presOf" srcId="{0812183E-844F-4B8E-A516-A2A90C7B56D4}" destId="{3F846A32-08D2-4E70-9A5F-F24D7277F846}" srcOrd="0" destOrd="0" presId="urn:microsoft.com/office/officeart/2005/8/layout/hierarchy2"/>
    <dgm:cxn modelId="{D2D476F9-10BF-4F31-841D-3F5CA737D5B2}" type="presOf" srcId="{F0B42FA9-B04F-4659-8D8A-A49BE539D50A}" destId="{34DD7A92-2D3A-4DF0-B061-9368BA6B8860}" srcOrd="0" destOrd="0" presId="urn:microsoft.com/office/officeart/2005/8/layout/hierarchy2"/>
    <dgm:cxn modelId="{46F1091E-A82E-49A4-B4FE-788FDAB95FBB}" type="presParOf" srcId="{DA7F23FA-495E-40D9-9C56-D8D21FF6FDBB}" destId="{8670DDAE-F6B2-4604-A567-46C87BC30C5F}" srcOrd="0" destOrd="0" presId="urn:microsoft.com/office/officeart/2005/8/layout/hierarchy2"/>
    <dgm:cxn modelId="{55379A26-B43C-4BE9-8881-E0058A739617}" type="presParOf" srcId="{8670DDAE-F6B2-4604-A567-46C87BC30C5F}" destId="{B9A9A03F-C003-4FC6-BC81-2E35AB470F94}" srcOrd="0" destOrd="0" presId="urn:microsoft.com/office/officeart/2005/8/layout/hierarchy2"/>
    <dgm:cxn modelId="{8676E5FF-F0DE-4EC9-83BE-2F98CF469CFA}" type="presParOf" srcId="{8670DDAE-F6B2-4604-A567-46C87BC30C5F}" destId="{5B603697-4892-454B-A2DE-5C2A06EF141C}" srcOrd="1" destOrd="0" presId="urn:microsoft.com/office/officeart/2005/8/layout/hierarchy2"/>
    <dgm:cxn modelId="{5CFAFFA6-6D69-47B0-9ABF-7CB3D19AF974}" type="presParOf" srcId="{5B603697-4892-454B-A2DE-5C2A06EF141C}" destId="{F5F70FF6-4DA1-4C4F-B29C-A28B3336BCAA}" srcOrd="0" destOrd="0" presId="urn:microsoft.com/office/officeart/2005/8/layout/hierarchy2"/>
    <dgm:cxn modelId="{9066403E-DC2B-4DF4-82AB-07112F7C7627}" type="presParOf" srcId="{F5F70FF6-4DA1-4C4F-B29C-A28B3336BCAA}" destId="{5A86B63C-89EE-4876-8E8E-5F4C58A382BF}" srcOrd="0" destOrd="0" presId="urn:microsoft.com/office/officeart/2005/8/layout/hierarchy2"/>
    <dgm:cxn modelId="{741CF8E8-BED7-4960-B638-8CD70D3AC4F7}" type="presParOf" srcId="{5B603697-4892-454B-A2DE-5C2A06EF141C}" destId="{219B2B60-BF6E-46DC-BC04-0B06FC1984B2}" srcOrd="1" destOrd="0" presId="urn:microsoft.com/office/officeart/2005/8/layout/hierarchy2"/>
    <dgm:cxn modelId="{34CAF5A0-C5E8-40FC-9CE5-25B77431107D}" type="presParOf" srcId="{219B2B60-BF6E-46DC-BC04-0B06FC1984B2}" destId="{577DC85F-5BE0-487F-BC1F-DA2A14D855B4}" srcOrd="0" destOrd="0" presId="urn:microsoft.com/office/officeart/2005/8/layout/hierarchy2"/>
    <dgm:cxn modelId="{04DA2F4E-BD2D-4D1F-A7A5-10BF6CA344F4}" type="presParOf" srcId="{219B2B60-BF6E-46DC-BC04-0B06FC1984B2}" destId="{6DC8EDBE-2ADB-4339-8E7E-0AE1D0F93AE4}" srcOrd="1" destOrd="0" presId="urn:microsoft.com/office/officeart/2005/8/layout/hierarchy2"/>
    <dgm:cxn modelId="{45EB8899-0B21-4865-9EC1-46B1BBB03CF4}" type="presParOf" srcId="{6DC8EDBE-2ADB-4339-8E7E-0AE1D0F93AE4}" destId="{ABA3D2A1-3591-4320-8C55-CB083F919BBD}" srcOrd="0" destOrd="0" presId="urn:microsoft.com/office/officeart/2005/8/layout/hierarchy2"/>
    <dgm:cxn modelId="{DD76E3E0-5CA6-49DA-9F0B-9EB36FA5C7A2}" type="presParOf" srcId="{ABA3D2A1-3591-4320-8C55-CB083F919BBD}" destId="{8FC91553-0839-437C-86FE-7EE8F2414F9A}" srcOrd="0" destOrd="0" presId="urn:microsoft.com/office/officeart/2005/8/layout/hierarchy2"/>
    <dgm:cxn modelId="{BBFF1F74-E001-42C2-AEE5-41EA4D0F9BA1}" type="presParOf" srcId="{6DC8EDBE-2ADB-4339-8E7E-0AE1D0F93AE4}" destId="{1A1704D8-63D9-4170-B91F-C51CE562EC37}" srcOrd="1" destOrd="0" presId="urn:microsoft.com/office/officeart/2005/8/layout/hierarchy2"/>
    <dgm:cxn modelId="{020454CF-4D4A-430B-B667-18B874051A0B}" type="presParOf" srcId="{1A1704D8-63D9-4170-B91F-C51CE562EC37}" destId="{2B1E4554-A931-4289-92F4-62323005E870}" srcOrd="0" destOrd="0" presId="urn:microsoft.com/office/officeart/2005/8/layout/hierarchy2"/>
    <dgm:cxn modelId="{A37B3A7D-D933-428D-93AB-F947629138CD}" type="presParOf" srcId="{1A1704D8-63D9-4170-B91F-C51CE562EC37}" destId="{24C15D7F-2022-4EFD-8D35-9BDA4DB65678}" srcOrd="1" destOrd="0" presId="urn:microsoft.com/office/officeart/2005/8/layout/hierarchy2"/>
    <dgm:cxn modelId="{D3FFBB52-1F43-4EF5-860C-1B085F3EC2A9}" type="presParOf" srcId="{6DC8EDBE-2ADB-4339-8E7E-0AE1D0F93AE4}" destId="{D869465D-A685-40F3-8F64-122FB48F3306}" srcOrd="2" destOrd="0" presId="urn:microsoft.com/office/officeart/2005/8/layout/hierarchy2"/>
    <dgm:cxn modelId="{1CF52E3C-3E9B-4064-98DE-9529C75F3E67}" type="presParOf" srcId="{D869465D-A685-40F3-8F64-122FB48F3306}" destId="{8D41205E-3D22-48CA-8EF8-B4F9A15E6C24}" srcOrd="0" destOrd="0" presId="urn:microsoft.com/office/officeart/2005/8/layout/hierarchy2"/>
    <dgm:cxn modelId="{8C8AC10C-C85A-4A09-AB95-B9D182A64A3A}" type="presParOf" srcId="{6DC8EDBE-2ADB-4339-8E7E-0AE1D0F93AE4}" destId="{91B28F92-F1CF-42D5-BF79-B7A8BE9FCBD7}" srcOrd="3" destOrd="0" presId="urn:microsoft.com/office/officeart/2005/8/layout/hierarchy2"/>
    <dgm:cxn modelId="{05178405-D41C-4087-9660-9F4AB181413B}" type="presParOf" srcId="{91B28F92-F1CF-42D5-BF79-B7A8BE9FCBD7}" destId="{304FC407-B3DD-4206-8866-F97C5B125D28}" srcOrd="0" destOrd="0" presId="urn:microsoft.com/office/officeart/2005/8/layout/hierarchy2"/>
    <dgm:cxn modelId="{0C2AE6FE-76D7-401D-ADB3-0288AD79F986}" type="presParOf" srcId="{91B28F92-F1CF-42D5-BF79-B7A8BE9FCBD7}" destId="{2040693C-CF26-4AF7-9DB0-AEC2F07891EE}" srcOrd="1" destOrd="0" presId="urn:microsoft.com/office/officeart/2005/8/layout/hierarchy2"/>
    <dgm:cxn modelId="{5B59C17B-0D3A-4509-BA38-E8A97E0E6644}" type="presParOf" srcId="{5B603697-4892-454B-A2DE-5C2A06EF141C}" destId="{26920E59-C2D2-4637-B241-06804896F6F0}" srcOrd="2" destOrd="0" presId="urn:microsoft.com/office/officeart/2005/8/layout/hierarchy2"/>
    <dgm:cxn modelId="{73B61ECA-CC68-47D3-8463-F64216B53414}" type="presParOf" srcId="{26920E59-C2D2-4637-B241-06804896F6F0}" destId="{E6B9C074-8F45-4F37-B62D-B175A609ADCF}" srcOrd="0" destOrd="0" presId="urn:microsoft.com/office/officeart/2005/8/layout/hierarchy2"/>
    <dgm:cxn modelId="{BF1EB865-6323-4664-9BB8-04856B907FAF}" type="presParOf" srcId="{5B603697-4892-454B-A2DE-5C2A06EF141C}" destId="{32A69CC3-E141-4F0E-A5A6-6C0CD4EF8446}" srcOrd="3" destOrd="0" presId="urn:microsoft.com/office/officeart/2005/8/layout/hierarchy2"/>
    <dgm:cxn modelId="{F68CFE30-D889-4149-A4C5-7A6E417191F5}" type="presParOf" srcId="{32A69CC3-E141-4F0E-A5A6-6C0CD4EF8446}" destId="{34DD7A92-2D3A-4DF0-B061-9368BA6B8860}" srcOrd="0" destOrd="0" presId="urn:microsoft.com/office/officeart/2005/8/layout/hierarchy2"/>
    <dgm:cxn modelId="{0608F206-19C1-45A2-AC28-DD1A81590C3A}" type="presParOf" srcId="{32A69CC3-E141-4F0E-A5A6-6C0CD4EF8446}" destId="{8AD833BE-6453-4E20-85D2-1753370895F3}" srcOrd="1" destOrd="0" presId="urn:microsoft.com/office/officeart/2005/8/layout/hierarchy2"/>
    <dgm:cxn modelId="{76381BC3-B212-4E36-B2AE-21095EC2494E}" type="presParOf" srcId="{5B603697-4892-454B-A2DE-5C2A06EF141C}" destId="{9FB34BB6-024F-4ED3-8C29-3A73834B0CA2}" srcOrd="4" destOrd="0" presId="urn:microsoft.com/office/officeart/2005/8/layout/hierarchy2"/>
    <dgm:cxn modelId="{6FCDB672-4061-4EFA-9093-BC886359F432}" type="presParOf" srcId="{9FB34BB6-024F-4ED3-8C29-3A73834B0CA2}" destId="{41140CE5-22DD-40B4-B3ED-CC6D88B5663F}" srcOrd="0" destOrd="0" presId="urn:microsoft.com/office/officeart/2005/8/layout/hierarchy2"/>
    <dgm:cxn modelId="{E4037EDE-E008-42EE-9D44-672495E3F6EA}" type="presParOf" srcId="{5B603697-4892-454B-A2DE-5C2A06EF141C}" destId="{07F27F0B-DED2-4646-8086-A451662FDAAC}" srcOrd="5" destOrd="0" presId="urn:microsoft.com/office/officeart/2005/8/layout/hierarchy2"/>
    <dgm:cxn modelId="{F45DC431-F532-480F-AF70-96FBCDD2445D}" type="presParOf" srcId="{07F27F0B-DED2-4646-8086-A451662FDAAC}" destId="{94A3C293-100C-4E9C-9E68-ECD715E6694C}" srcOrd="0" destOrd="0" presId="urn:microsoft.com/office/officeart/2005/8/layout/hierarchy2"/>
    <dgm:cxn modelId="{46F46C18-E30B-48BA-B842-36D3760013E7}" type="presParOf" srcId="{07F27F0B-DED2-4646-8086-A451662FDAAC}" destId="{BC7FD85D-47A4-4301-AA61-B72CE0A7100F}" srcOrd="1" destOrd="0" presId="urn:microsoft.com/office/officeart/2005/8/layout/hierarchy2"/>
    <dgm:cxn modelId="{1C34E7B1-2975-4ECD-93DC-9A583B3A2879}" type="presParOf" srcId="{BC7FD85D-47A4-4301-AA61-B72CE0A7100F}" destId="{3F846A32-08D2-4E70-9A5F-F24D7277F846}" srcOrd="0" destOrd="0" presId="urn:microsoft.com/office/officeart/2005/8/layout/hierarchy2"/>
    <dgm:cxn modelId="{D6F52768-A116-49D8-AD38-47E705E9924D}" type="presParOf" srcId="{3F846A32-08D2-4E70-9A5F-F24D7277F846}" destId="{095A35BA-B028-4F70-89D1-9532C1E48608}" srcOrd="0" destOrd="0" presId="urn:microsoft.com/office/officeart/2005/8/layout/hierarchy2"/>
    <dgm:cxn modelId="{1F79A1A2-B135-4A3C-92B7-7AECC7861422}" type="presParOf" srcId="{BC7FD85D-47A4-4301-AA61-B72CE0A7100F}" destId="{4A802EB4-BE5C-4FF4-BE5E-A7BD0FDE88D5}" srcOrd="1" destOrd="0" presId="urn:microsoft.com/office/officeart/2005/8/layout/hierarchy2"/>
    <dgm:cxn modelId="{76F391D8-DDB5-49CC-83BC-D4FEE6E6DFF6}" type="presParOf" srcId="{4A802EB4-BE5C-4FF4-BE5E-A7BD0FDE88D5}" destId="{B4DF1405-B103-4C37-A41D-4D078D4DAD14}" srcOrd="0" destOrd="0" presId="urn:microsoft.com/office/officeart/2005/8/layout/hierarchy2"/>
    <dgm:cxn modelId="{897DDD18-96AC-4F65-9EFD-3BDD9827CC9A}" type="presParOf" srcId="{4A802EB4-BE5C-4FF4-BE5E-A7BD0FDE88D5}" destId="{12A76B1D-1156-4CBE-8810-4DE512B0E905}" srcOrd="1" destOrd="0" presId="urn:microsoft.com/office/officeart/2005/8/layout/hierarchy2"/>
    <dgm:cxn modelId="{1854A1DF-BF8B-4D47-8EE1-97C507D30E44}" type="presParOf" srcId="{5B603697-4892-454B-A2DE-5C2A06EF141C}" destId="{EF1B918C-42D6-48E2-9369-0706A7C53E56}" srcOrd="6" destOrd="0" presId="urn:microsoft.com/office/officeart/2005/8/layout/hierarchy2"/>
    <dgm:cxn modelId="{89EAA301-DBFA-4CAF-8384-80D5C30A7CC2}" type="presParOf" srcId="{EF1B918C-42D6-48E2-9369-0706A7C53E56}" destId="{7D84F5C1-1A85-4D67-9C78-51CD5E2A32BF}" srcOrd="0" destOrd="0" presId="urn:microsoft.com/office/officeart/2005/8/layout/hierarchy2"/>
    <dgm:cxn modelId="{686875EC-EF41-4318-A520-4E1EF9B4B3AA}" type="presParOf" srcId="{5B603697-4892-454B-A2DE-5C2A06EF141C}" destId="{1137E597-921E-4EE7-AF6A-A22B1541D072}" srcOrd="7" destOrd="0" presId="urn:microsoft.com/office/officeart/2005/8/layout/hierarchy2"/>
    <dgm:cxn modelId="{9B7E287D-B0C0-4A73-A97D-99533E620275}" type="presParOf" srcId="{1137E597-921E-4EE7-AF6A-A22B1541D072}" destId="{1882DC08-17A8-40B0-B19E-7B5C1CB66B2B}" srcOrd="0" destOrd="0" presId="urn:microsoft.com/office/officeart/2005/8/layout/hierarchy2"/>
    <dgm:cxn modelId="{6C008211-CB87-4ED6-81D2-EE8D8CCC5EF2}" type="presParOf" srcId="{1137E597-921E-4EE7-AF6A-A22B1541D072}" destId="{68DFA494-079E-46BB-AD9E-D3DFF62389D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A9A03F-C003-4FC6-BC81-2E35AB470F94}">
      <dsp:nvSpPr>
        <dsp:cNvPr id="0" name=""/>
        <dsp:cNvSpPr/>
      </dsp:nvSpPr>
      <dsp:spPr>
        <a:xfrm>
          <a:off x="28631" y="1671874"/>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机器学习</a:t>
          </a:r>
        </a:p>
      </dsp:txBody>
      <dsp:txXfrm>
        <a:off x="54320" y="1697563"/>
        <a:ext cx="1702809" cy="825715"/>
      </dsp:txXfrm>
    </dsp:sp>
    <dsp:sp modelId="{F5F70FF6-4DA1-4C4F-B29C-A28B3336BCAA}">
      <dsp:nvSpPr>
        <dsp:cNvPr id="0" name=""/>
        <dsp:cNvSpPr/>
      </dsp:nvSpPr>
      <dsp:spPr>
        <a:xfrm rot="17692822">
          <a:off x="1299768" y="1334503"/>
          <a:ext cx="1667775" cy="38847"/>
        </a:xfrm>
        <a:custGeom>
          <a:avLst/>
          <a:gdLst/>
          <a:ahLst/>
          <a:cxnLst/>
          <a:rect l="0" t="0" r="0" b="0"/>
          <a:pathLst>
            <a:path>
              <a:moveTo>
                <a:pt x="0" y="19423"/>
              </a:moveTo>
              <a:lnTo>
                <a:pt x="166777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91961" y="1312233"/>
        <a:ext cx="83388" cy="83388"/>
      </dsp:txXfrm>
    </dsp:sp>
    <dsp:sp modelId="{577DC85F-5BE0-487F-BC1F-DA2A14D855B4}">
      <dsp:nvSpPr>
        <dsp:cNvPr id="0" name=""/>
        <dsp:cNvSpPr/>
      </dsp:nvSpPr>
      <dsp:spPr>
        <a:xfrm>
          <a:off x="2484493" y="158887"/>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srgbClr val="FFC000"/>
              </a:solidFill>
            </a:rPr>
            <a:t>监督学习</a:t>
          </a:r>
        </a:p>
      </dsp:txBody>
      <dsp:txXfrm>
        <a:off x="2510182" y="184576"/>
        <a:ext cx="1702809" cy="825715"/>
      </dsp:txXfrm>
    </dsp:sp>
    <dsp:sp modelId="{ABA3D2A1-3591-4320-8C55-CB083F919BBD}">
      <dsp:nvSpPr>
        <dsp:cNvPr id="0" name=""/>
        <dsp:cNvSpPr/>
      </dsp:nvSpPr>
      <dsp:spPr>
        <a:xfrm rot="20086387">
          <a:off x="4201693" y="412717"/>
          <a:ext cx="775651" cy="38847"/>
        </a:xfrm>
        <a:custGeom>
          <a:avLst/>
          <a:gdLst/>
          <a:ahLst/>
          <a:cxnLst/>
          <a:rect l="0" t="0" r="0" b="0"/>
          <a:pathLst>
            <a:path>
              <a:moveTo>
                <a:pt x="0" y="19423"/>
              </a:moveTo>
              <a:lnTo>
                <a:pt x="775651" y="19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70127" y="412750"/>
        <a:ext cx="38782" cy="38782"/>
      </dsp:txXfrm>
    </dsp:sp>
    <dsp:sp modelId="{2B1E4554-A931-4289-92F4-62323005E870}">
      <dsp:nvSpPr>
        <dsp:cNvPr id="0" name=""/>
        <dsp:cNvSpPr/>
      </dsp:nvSpPr>
      <dsp:spPr>
        <a:xfrm>
          <a:off x="4940356" y="2045"/>
          <a:ext cx="1053600" cy="529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分类</a:t>
          </a:r>
        </a:p>
      </dsp:txBody>
      <dsp:txXfrm>
        <a:off x="4955868" y="17557"/>
        <a:ext cx="1022576" cy="498582"/>
      </dsp:txXfrm>
    </dsp:sp>
    <dsp:sp modelId="{D869465D-A685-40F3-8F64-122FB48F3306}">
      <dsp:nvSpPr>
        <dsp:cNvPr id="0" name=""/>
        <dsp:cNvSpPr/>
      </dsp:nvSpPr>
      <dsp:spPr>
        <a:xfrm rot="1513613">
          <a:off x="4201693" y="743303"/>
          <a:ext cx="775651" cy="38847"/>
        </a:xfrm>
        <a:custGeom>
          <a:avLst/>
          <a:gdLst/>
          <a:ahLst/>
          <a:cxnLst/>
          <a:rect l="0" t="0" r="0" b="0"/>
          <a:pathLst>
            <a:path>
              <a:moveTo>
                <a:pt x="0" y="19423"/>
              </a:moveTo>
              <a:lnTo>
                <a:pt x="775651" y="19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70127" y="743335"/>
        <a:ext cx="38782" cy="38782"/>
      </dsp:txXfrm>
    </dsp:sp>
    <dsp:sp modelId="{304FC407-B3DD-4206-8866-F97C5B125D28}">
      <dsp:nvSpPr>
        <dsp:cNvPr id="0" name=""/>
        <dsp:cNvSpPr/>
      </dsp:nvSpPr>
      <dsp:spPr>
        <a:xfrm>
          <a:off x="4940356" y="663216"/>
          <a:ext cx="1053600" cy="529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回归</a:t>
          </a:r>
        </a:p>
      </dsp:txBody>
      <dsp:txXfrm>
        <a:off x="4955868" y="678728"/>
        <a:ext cx="1022576" cy="498582"/>
      </dsp:txXfrm>
    </dsp:sp>
    <dsp:sp modelId="{26920E59-C2D2-4637-B241-06804896F6F0}">
      <dsp:nvSpPr>
        <dsp:cNvPr id="0" name=""/>
        <dsp:cNvSpPr/>
      </dsp:nvSpPr>
      <dsp:spPr>
        <a:xfrm rot="19457599">
          <a:off x="1701598" y="1838832"/>
          <a:ext cx="864115" cy="38847"/>
        </a:xfrm>
        <a:custGeom>
          <a:avLst/>
          <a:gdLst/>
          <a:ahLst/>
          <a:cxnLst/>
          <a:rect l="0" t="0" r="0" b="0"/>
          <a:pathLst>
            <a:path>
              <a:moveTo>
                <a:pt x="0" y="19423"/>
              </a:moveTo>
              <a:lnTo>
                <a:pt x="86411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2053" y="1836653"/>
        <a:ext cx="43205" cy="43205"/>
      </dsp:txXfrm>
    </dsp:sp>
    <dsp:sp modelId="{34DD7A92-2D3A-4DF0-B061-9368BA6B8860}">
      <dsp:nvSpPr>
        <dsp:cNvPr id="0" name=""/>
        <dsp:cNvSpPr/>
      </dsp:nvSpPr>
      <dsp:spPr>
        <a:xfrm>
          <a:off x="2484493" y="1167545"/>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半监督学习</a:t>
          </a:r>
        </a:p>
      </dsp:txBody>
      <dsp:txXfrm>
        <a:off x="2510182" y="1193234"/>
        <a:ext cx="1702809" cy="825715"/>
      </dsp:txXfrm>
    </dsp:sp>
    <dsp:sp modelId="{9FB34BB6-024F-4ED3-8C29-3A73834B0CA2}">
      <dsp:nvSpPr>
        <dsp:cNvPr id="0" name=""/>
        <dsp:cNvSpPr/>
      </dsp:nvSpPr>
      <dsp:spPr>
        <a:xfrm rot="2142401">
          <a:off x="1701598" y="2343161"/>
          <a:ext cx="864115" cy="38847"/>
        </a:xfrm>
        <a:custGeom>
          <a:avLst/>
          <a:gdLst/>
          <a:ahLst/>
          <a:cxnLst/>
          <a:rect l="0" t="0" r="0" b="0"/>
          <a:pathLst>
            <a:path>
              <a:moveTo>
                <a:pt x="0" y="19423"/>
              </a:moveTo>
              <a:lnTo>
                <a:pt x="86411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2053" y="2340982"/>
        <a:ext cx="43205" cy="43205"/>
      </dsp:txXfrm>
    </dsp:sp>
    <dsp:sp modelId="{94A3C293-100C-4E9C-9E68-ECD715E6694C}">
      <dsp:nvSpPr>
        <dsp:cNvPr id="0" name=""/>
        <dsp:cNvSpPr/>
      </dsp:nvSpPr>
      <dsp:spPr>
        <a:xfrm>
          <a:off x="2484493" y="2176202"/>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srgbClr val="FFC000"/>
              </a:solidFill>
            </a:rPr>
            <a:t>非监督学习</a:t>
          </a:r>
        </a:p>
      </dsp:txBody>
      <dsp:txXfrm>
        <a:off x="2510182" y="2201891"/>
        <a:ext cx="1702809" cy="825715"/>
      </dsp:txXfrm>
    </dsp:sp>
    <dsp:sp modelId="{3F846A32-08D2-4E70-9A5F-F24D7277F846}">
      <dsp:nvSpPr>
        <dsp:cNvPr id="0" name=""/>
        <dsp:cNvSpPr/>
      </dsp:nvSpPr>
      <dsp:spPr>
        <a:xfrm>
          <a:off x="4238681" y="2595326"/>
          <a:ext cx="701675" cy="38847"/>
        </a:xfrm>
        <a:custGeom>
          <a:avLst/>
          <a:gdLst/>
          <a:ahLst/>
          <a:cxnLst/>
          <a:rect l="0" t="0" r="0" b="0"/>
          <a:pathLst>
            <a:path>
              <a:moveTo>
                <a:pt x="0" y="19423"/>
              </a:moveTo>
              <a:lnTo>
                <a:pt x="701675" y="19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71976" y="2597207"/>
        <a:ext cx="35083" cy="35083"/>
      </dsp:txXfrm>
    </dsp:sp>
    <dsp:sp modelId="{B4DF1405-B103-4C37-A41D-4D078D4DAD14}">
      <dsp:nvSpPr>
        <dsp:cNvPr id="0" name=""/>
        <dsp:cNvSpPr/>
      </dsp:nvSpPr>
      <dsp:spPr>
        <a:xfrm>
          <a:off x="4940356" y="2321348"/>
          <a:ext cx="1127012" cy="5868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聚类</a:t>
          </a:r>
        </a:p>
      </dsp:txBody>
      <dsp:txXfrm>
        <a:off x="4957543" y="2338535"/>
        <a:ext cx="1092638" cy="552428"/>
      </dsp:txXfrm>
    </dsp:sp>
    <dsp:sp modelId="{EF1B918C-42D6-48E2-9369-0706A7C53E56}">
      <dsp:nvSpPr>
        <dsp:cNvPr id="0" name=""/>
        <dsp:cNvSpPr/>
      </dsp:nvSpPr>
      <dsp:spPr>
        <a:xfrm rot="3907178">
          <a:off x="1299768" y="2847490"/>
          <a:ext cx="1667775" cy="38847"/>
        </a:xfrm>
        <a:custGeom>
          <a:avLst/>
          <a:gdLst/>
          <a:ahLst/>
          <a:cxnLst/>
          <a:rect l="0" t="0" r="0" b="0"/>
          <a:pathLst>
            <a:path>
              <a:moveTo>
                <a:pt x="0" y="19423"/>
              </a:moveTo>
              <a:lnTo>
                <a:pt x="166777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91961" y="2825219"/>
        <a:ext cx="83388" cy="83388"/>
      </dsp:txXfrm>
    </dsp:sp>
    <dsp:sp modelId="{1882DC08-17A8-40B0-B19E-7B5C1CB66B2B}">
      <dsp:nvSpPr>
        <dsp:cNvPr id="0" name=""/>
        <dsp:cNvSpPr/>
      </dsp:nvSpPr>
      <dsp:spPr>
        <a:xfrm>
          <a:off x="2484493" y="3184860"/>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强化学习</a:t>
          </a:r>
        </a:p>
      </dsp:txBody>
      <dsp:txXfrm>
        <a:off x="2510182" y="3210549"/>
        <a:ext cx="1702809" cy="82571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240C15-84E4-4753-B92D-ACDA520CEF05}" type="datetimeFigureOut">
              <a:rPr lang="zh-CN" altLang="en-US" smtClean="0"/>
              <a:t>2020/12/19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878CF3-C920-4DE9-9587-4FCDAF6D5E65}" type="slidenum">
              <a:rPr lang="zh-CN" altLang="en-US" smtClean="0"/>
              <a:t>‹#›</a:t>
            </a:fld>
            <a:endParaRPr lang="zh-CN" altLang="en-US"/>
          </a:p>
        </p:txBody>
      </p:sp>
    </p:spTree>
    <p:extLst>
      <p:ext uri="{BB962C8B-B14F-4D97-AF65-F5344CB8AC3E}">
        <p14:creationId xmlns:p14="http://schemas.microsoft.com/office/powerpoint/2010/main" val="1856998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47299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878CF3-C920-4DE9-9587-4FCDAF6D5E65}" type="slidenum">
              <a:rPr lang="zh-CN" altLang="en-US" smtClean="0"/>
              <a:t>43</a:t>
            </a:fld>
            <a:endParaRPr lang="zh-CN" altLang="en-US"/>
          </a:p>
        </p:txBody>
      </p:sp>
    </p:spTree>
    <p:extLst>
      <p:ext uri="{BB962C8B-B14F-4D97-AF65-F5344CB8AC3E}">
        <p14:creationId xmlns:p14="http://schemas.microsoft.com/office/powerpoint/2010/main" val="1238004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878CF3-C920-4DE9-9587-4FCDAF6D5E65}" type="slidenum">
              <a:rPr lang="zh-CN" altLang="en-US" smtClean="0"/>
              <a:t>44</a:t>
            </a:fld>
            <a:endParaRPr lang="zh-CN" altLang="en-US"/>
          </a:p>
        </p:txBody>
      </p:sp>
    </p:spTree>
    <p:extLst>
      <p:ext uri="{BB962C8B-B14F-4D97-AF65-F5344CB8AC3E}">
        <p14:creationId xmlns:p14="http://schemas.microsoft.com/office/powerpoint/2010/main" val="1149787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3118201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83034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37394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版本内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94509285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522618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612857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F7787EC-2923-4DE8-84F8-CB4FE5744F4A}" type="datetimeFigureOut">
              <a:rPr lang="zh-CN" altLang="en-US" smtClean="0"/>
              <a:t>2020/12/19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832581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F7787EC-2923-4DE8-84F8-CB4FE5744F4A}" type="datetimeFigureOut">
              <a:rPr lang="zh-CN" altLang="en-US" smtClean="0"/>
              <a:t>2020/12/19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62589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F7787EC-2923-4DE8-84F8-CB4FE5744F4A}" type="datetimeFigureOut">
              <a:rPr lang="zh-CN" altLang="en-US" smtClean="0"/>
              <a:t>2020/12/19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4021511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7787EC-2923-4DE8-84F8-CB4FE5744F4A}" type="datetimeFigureOut">
              <a:rPr lang="zh-CN" altLang="en-US" smtClean="0"/>
              <a:t>2020/12/19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865210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F7787EC-2923-4DE8-84F8-CB4FE5744F4A}" type="datetimeFigureOut">
              <a:rPr lang="zh-CN" altLang="en-US" smtClean="0"/>
              <a:t>2020/12/19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792107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F7787EC-2923-4DE8-84F8-CB4FE5744F4A}" type="datetimeFigureOut">
              <a:rPr lang="zh-CN" altLang="en-US" smtClean="0"/>
              <a:t>2020/12/19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2355168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7787EC-2923-4DE8-84F8-CB4FE5744F4A}" type="datetimeFigureOut">
              <a:rPr lang="zh-CN" altLang="en-US" smtClean="0"/>
              <a:t>2020/12/19</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997664424"/>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file:///F:\&#31532;&#19968;&#23626;&#26426;&#22120;&#23398;&#20064;&#29677;\Gradient%20Descent.mp4"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6.jpg"/></Relationships>
</file>

<file path=ppt/slides/_rels/slide3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hyperlink" Target="https://www.cnblogs.com/jwg-fendi/p/10052898.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hyperlink" Target="https://www.processon.com/mindmap/5fa3c09d5653bb256348fb36" TargetMode="Externa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CDACC-647D-461A-A8AE-6885FFA90657}"/>
              </a:ext>
            </a:extLst>
          </p:cNvPr>
          <p:cNvSpPr>
            <a:spLocks noGrp="1"/>
          </p:cNvSpPr>
          <p:nvPr>
            <p:ph type="ctrTitle"/>
          </p:nvPr>
        </p:nvSpPr>
        <p:spPr>
          <a:xfrm>
            <a:off x="1375794" y="489934"/>
            <a:ext cx="9144000" cy="2387600"/>
          </a:xfrm>
        </p:spPr>
        <p:txBody>
          <a:bodyPr/>
          <a:lstStyle/>
          <a:p>
            <a:r>
              <a:rPr lang="zh-CN" altLang="en-US" dirty="0"/>
              <a:t>第一届机器学习实战班</a:t>
            </a:r>
          </a:p>
        </p:txBody>
      </p:sp>
      <p:sp>
        <p:nvSpPr>
          <p:cNvPr id="5" name="Shape 188">
            <a:extLst>
              <a:ext uri="{FF2B5EF4-FFF2-40B4-BE49-F238E27FC236}">
                <a16:creationId xmlns:a16="http://schemas.microsoft.com/office/drawing/2014/main" id="{E7E2096B-11E4-49F0-84C1-110D1425C1C5}"/>
              </a:ext>
            </a:extLst>
          </p:cNvPr>
          <p:cNvSpPr/>
          <p:nvPr/>
        </p:nvSpPr>
        <p:spPr>
          <a:xfrm>
            <a:off x="2187725" y="3611350"/>
            <a:ext cx="5741671" cy="3023200"/>
          </a:xfrm>
          <a:prstGeom prst="rect">
            <a:avLst/>
          </a:prstGeom>
          <a:ln w="12700">
            <a:miter lim="400000"/>
          </a:ln>
        </p:spPr>
        <p:txBody>
          <a:bodyPr wrap="square" lIns="45719" rIns="45719">
            <a:spAutoFit/>
          </a:bodyPr>
          <a:lstStyle/>
          <a:p>
            <a:pPr>
              <a:lnSpc>
                <a:spcPct val="120000"/>
              </a:lnSpc>
              <a:defRPr sz="1800"/>
            </a:pPr>
            <a:r>
              <a:rPr lang="zh-CN" altLang="en-US" sz="2000" dirty="0">
                <a:solidFill>
                  <a:schemeClr val="tx1">
                    <a:lumMod val="50000"/>
                    <a:lumOff val="50000"/>
                  </a:schemeClr>
                </a:solidFill>
                <a:latin typeface="+mj-lt"/>
                <a:ea typeface="思源黑体 CN Regular" charset="-122"/>
              </a:rPr>
              <a:t>黎超</a:t>
            </a:r>
            <a:endParaRPr lang="en-US" altLang="zh-CN" sz="2000" dirty="0">
              <a:solidFill>
                <a:schemeClr val="tx1">
                  <a:lumMod val="50000"/>
                  <a:lumOff val="50000"/>
                </a:schemeClr>
              </a:solidFill>
              <a:latin typeface="+mj-lt"/>
              <a:ea typeface="思源黑体 CN Regular" charset="-122"/>
            </a:endParaRPr>
          </a:p>
          <a:p>
            <a:pPr>
              <a:lnSpc>
                <a:spcPct val="120000"/>
              </a:lnSpc>
              <a:defRPr sz="1800"/>
            </a:pPr>
            <a:r>
              <a:rPr lang="en-US" altLang="zh-CN" sz="2000" dirty="0">
                <a:solidFill>
                  <a:schemeClr val="tx1">
                    <a:lumMod val="50000"/>
                    <a:lumOff val="50000"/>
                  </a:schemeClr>
                </a:solidFill>
                <a:latin typeface="+mj-lt"/>
                <a:ea typeface="思源黑体 CN Regular" charset="-122"/>
              </a:rPr>
              <a:t>-----------</a:t>
            </a: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医学博士</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拥有</a:t>
            </a:r>
            <a:r>
              <a:rPr lang="en-US" altLang="zh-CN" sz="2000" dirty="0">
                <a:solidFill>
                  <a:schemeClr val="tx1">
                    <a:lumMod val="50000"/>
                    <a:lumOff val="50000"/>
                  </a:schemeClr>
                </a:solidFill>
                <a:latin typeface="+mj-lt"/>
                <a:ea typeface="思源黑体 CN Regular" charset="-122"/>
                <a:cs typeface="Hiragino Sans GB W3" charset="-122"/>
              </a:rPr>
              <a:t>7</a:t>
            </a:r>
            <a:r>
              <a:rPr lang="zh-CN" altLang="en-US" sz="2000" dirty="0">
                <a:solidFill>
                  <a:schemeClr val="tx1">
                    <a:lumMod val="50000"/>
                    <a:lumOff val="50000"/>
                  </a:schemeClr>
                </a:solidFill>
                <a:latin typeface="+mj-lt"/>
                <a:ea typeface="思源黑体 CN Regular" charset="-122"/>
                <a:cs typeface="Hiragino Sans GB W3" charset="-122"/>
              </a:rPr>
              <a:t>年的机器学习与</a:t>
            </a:r>
            <a:r>
              <a:rPr lang="en-US" altLang="zh-CN" sz="2000" dirty="0">
                <a:solidFill>
                  <a:schemeClr val="tx1">
                    <a:lumMod val="50000"/>
                    <a:lumOff val="50000"/>
                  </a:schemeClr>
                </a:solidFill>
                <a:latin typeface="+mj-lt"/>
                <a:ea typeface="思源黑体 CN Regular" charset="-122"/>
                <a:cs typeface="Hiragino Sans GB W3" charset="-122"/>
              </a:rPr>
              <a:t>10</a:t>
            </a:r>
            <a:r>
              <a:rPr lang="zh-CN" altLang="en-US" sz="2000" dirty="0">
                <a:solidFill>
                  <a:schemeClr val="tx1">
                    <a:lumMod val="50000"/>
                    <a:lumOff val="50000"/>
                  </a:schemeClr>
                </a:solidFill>
                <a:latin typeface="+mj-lt"/>
                <a:ea typeface="思源黑体 CN Regular" charset="-122"/>
                <a:cs typeface="Hiragino Sans GB W3" charset="-122"/>
              </a:rPr>
              <a:t>万行以上代码编程经验</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掌握</a:t>
            </a:r>
            <a:r>
              <a:rPr lang="en-US" altLang="zh-CN" sz="2000" dirty="0">
                <a:solidFill>
                  <a:schemeClr val="tx1">
                    <a:lumMod val="50000"/>
                    <a:lumOff val="50000"/>
                  </a:schemeClr>
                </a:solidFill>
                <a:latin typeface="+mj-lt"/>
                <a:ea typeface="思源黑体 CN Regular" charset="-122"/>
                <a:cs typeface="Hiragino Sans GB W3" charset="-122"/>
              </a:rPr>
              <a:t>Python</a:t>
            </a:r>
            <a:r>
              <a:rPr lang="zh-CN" altLang="en-US" sz="2000" dirty="0">
                <a:solidFill>
                  <a:schemeClr val="tx1">
                    <a:lumMod val="50000"/>
                    <a:lumOff val="50000"/>
                  </a:schemeClr>
                </a:solidFill>
                <a:latin typeface="+mj-lt"/>
                <a:ea typeface="思源黑体 CN Regular" charset="-122"/>
                <a:cs typeface="Hiragino Sans GB W3" charset="-122"/>
              </a:rPr>
              <a:t>与</a:t>
            </a:r>
            <a:r>
              <a:rPr lang="en-US" altLang="zh-CN" sz="2000" dirty="0">
                <a:solidFill>
                  <a:schemeClr val="tx1">
                    <a:lumMod val="50000"/>
                    <a:lumOff val="50000"/>
                  </a:schemeClr>
                </a:solidFill>
                <a:latin typeface="+mj-lt"/>
                <a:ea typeface="思源黑体 CN Regular" charset="-122"/>
                <a:cs typeface="Hiragino Sans GB W3" charset="-122"/>
              </a:rPr>
              <a:t>MATLAB</a:t>
            </a:r>
            <a:r>
              <a:rPr lang="zh-CN" altLang="en-US" sz="2000" dirty="0">
                <a:solidFill>
                  <a:schemeClr val="tx1">
                    <a:lumMod val="50000"/>
                    <a:lumOff val="50000"/>
                  </a:schemeClr>
                </a:solidFill>
                <a:latin typeface="+mj-lt"/>
                <a:ea typeface="思源黑体 CN Regular" charset="-122"/>
                <a:cs typeface="Hiragino Sans GB W3" charset="-122"/>
              </a:rPr>
              <a:t>编程</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开发了机器学习的图像界面软件</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已发表多篇</a:t>
            </a:r>
            <a:r>
              <a:rPr lang="en-US" altLang="zh-CN" sz="2000" dirty="0">
                <a:solidFill>
                  <a:schemeClr val="tx1">
                    <a:lumMod val="50000"/>
                    <a:lumOff val="50000"/>
                  </a:schemeClr>
                </a:solidFill>
                <a:latin typeface="+mj-lt"/>
                <a:ea typeface="思源黑体 CN Regular" charset="-122"/>
                <a:cs typeface="Hiragino Sans GB W3" charset="-122"/>
              </a:rPr>
              <a:t>SCI</a:t>
            </a:r>
            <a:r>
              <a:rPr lang="zh-CN" altLang="en-US" sz="2000" dirty="0">
                <a:solidFill>
                  <a:schemeClr val="tx1">
                    <a:lumMod val="50000"/>
                    <a:lumOff val="50000"/>
                  </a:schemeClr>
                </a:solidFill>
                <a:latin typeface="+mj-lt"/>
                <a:ea typeface="思源黑体 CN Regular" charset="-122"/>
                <a:cs typeface="Hiragino Sans GB W3" charset="-122"/>
              </a:rPr>
              <a:t>论文</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en-US" altLang="zh-CN" sz="2000" dirty="0">
                <a:solidFill>
                  <a:schemeClr val="tx1">
                    <a:lumMod val="50000"/>
                    <a:lumOff val="50000"/>
                  </a:schemeClr>
                </a:solidFill>
                <a:latin typeface="+mj-lt"/>
                <a:ea typeface="思源黑体 CN Regular" charset="-122"/>
              </a:rPr>
              <a:t>Email:lichao19870617@163.com</a:t>
            </a:r>
          </a:p>
        </p:txBody>
      </p:sp>
    </p:spTree>
    <p:extLst>
      <p:ext uri="{BB962C8B-B14F-4D97-AF65-F5344CB8AC3E}">
        <p14:creationId xmlns:p14="http://schemas.microsoft.com/office/powerpoint/2010/main" val="38473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本课程的适宜人群？</a:t>
            </a:r>
          </a:p>
          <a:p>
            <a:endParaRPr dirty="0">
              <a:solidFill>
                <a:schemeClr val="tx1">
                  <a:lumMod val="95000"/>
                </a:schemeClr>
              </a:solidFill>
            </a:endParaRPr>
          </a:p>
        </p:txBody>
      </p:sp>
    </p:spTree>
    <p:extLst>
      <p:ext uri="{BB962C8B-B14F-4D97-AF65-F5344CB8AC3E}">
        <p14:creationId xmlns:p14="http://schemas.microsoft.com/office/powerpoint/2010/main" val="2820900681"/>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235780" y="189746"/>
            <a:ext cx="6166787" cy="7447680"/>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所有从事脑功能及影像组学研究的人员</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包括但不限于认知神经科学、心理学和神经影像学学生和科研人员</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放射科、核医学科、精神医学科、心理科、神经内科、康复医学科的医生和医学生</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患有“编程恐惧症”的且时间有限，想重点关注研究的设计和文章写作的医生和医学生</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渴望在图形界面软件上，通过“点点点”的方式就能轻松完成以往必须进行复杂的编程才能完成的机器学习的群体</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希望在“一站式”机器学习软件上轻松得到用于发表高水平</a:t>
            </a:r>
            <a:r>
              <a:rPr lang="en-US" altLang="zh-CN" sz="2000" dirty="0">
                <a:latin typeface="Source Han Sans CN Normal" charset="-122"/>
                <a:ea typeface="Source Han Sans CN Normal" charset="-122"/>
                <a:cs typeface="Source Han Sans CN Normal" charset="-122"/>
              </a:rPr>
              <a:t>SCI</a:t>
            </a:r>
            <a:r>
              <a:rPr lang="zh-CN" altLang="en-US" sz="2000" dirty="0">
                <a:latin typeface="Source Han Sans CN Normal" charset="-122"/>
                <a:ea typeface="Source Han Sans CN Normal" charset="-122"/>
                <a:cs typeface="Source Han Sans CN Normal" charset="-122"/>
              </a:rPr>
              <a:t>文章的结果报告和图片的群体</a:t>
            </a:r>
            <a:endParaRPr lang="en-US" altLang="zh-CN" sz="2000" dirty="0">
              <a:latin typeface="Source Han Sans CN Normal" charset="-122"/>
              <a:ea typeface="Source Han Sans CN Normal" charset="-122"/>
              <a:cs typeface="Source Han Sans CN Normal" charset="-122"/>
            </a:endParaRPr>
          </a:p>
          <a:p>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pic>
        <p:nvPicPr>
          <p:cNvPr id="3" name="图片 2">
            <a:extLst>
              <a:ext uri="{FF2B5EF4-FFF2-40B4-BE49-F238E27FC236}">
                <a16:creationId xmlns:a16="http://schemas.microsoft.com/office/drawing/2014/main" id="{DAD409B9-3A14-4F80-B5DA-6EEA6CC40EB4}"/>
              </a:ext>
            </a:extLst>
          </p:cNvPr>
          <p:cNvPicPr>
            <a:picLocks noChangeAspect="1"/>
          </p:cNvPicPr>
          <p:nvPr/>
        </p:nvPicPr>
        <p:blipFill>
          <a:blip r:embed="rId2"/>
          <a:stretch>
            <a:fillRect/>
          </a:stretch>
        </p:blipFill>
        <p:spPr>
          <a:xfrm>
            <a:off x="7820909" y="1015369"/>
            <a:ext cx="3632803" cy="5665118"/>
          </a:xfrm>
          <a:prstGeom prst="rect">
            <a:avLst/>
          </a:prstGeom>
        </p:spPr>
      </p:pic>
    </p:spTree>
    <p:extLst>
      <p:ext uri="{BB962C8B-B14F-4D97-AF65-F5344CB8AC3E}">
        <p14:creationId xmlns:p14="http://schemas.microsoft.com/office/powerpoint/2010/main" val="3582338329"/>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本课程的亮点？</a:t>
            </a:r>
          </a:p>
          <a:p>
            <a:endParaRPr dirty="0">
              <a:solidFill>
                <a:schemeClr val="tx1">
                  <a:lumMod val="95000"/>
                </a:schemeClr>
              </a:solidFill>
            </a:endParaRPr>
          </a:p>
        </p:txBody>
      </p:sp>
    </p:spTree>
    <p:extLst>
      <p:ext uri="{BB962C8B-B14F-4D97-AF65-F5344CB8AC3E}">
        <p14:creationId xmlns:p14="http://schemas.microsoft.com/office/powerpoint/2010/main" val="2744184017"/>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540580" y="370978"/>
            <a:ext cx="6166787" cy="5970352"/>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以浅显易懂的方式讲解机器学习的基本理论知识，照顾零基础学员</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以机器学习实际应用为核心，详细讲解每一个步骤的目的和实际操作</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讲课老师讲解自己团队开发的机器学习软件，可以优先根据学员的共性要求升级软件</a:t>
            </a:r>
            <a:endParaRPr lang="en-US" altLang="zh-CN" sz="2000" dirty="0">
              <a:latin typeface="Source Han Sans CN Normal" charset="-122"/>
              <a:ea typeface="Source Han Sans CN Normal" charset="-122"/>
              <a:cs typeface="Source Han Sans CN Normal" charset="-122"/>
            </a:endParaRPr>
          </a:p>
          <a:p>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正真“零编程”实现机器学习</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有一定基础的学员可以同时配合代码，做更加灵活的机器学习设计</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课后微信群长期支持服务</a:t>
            </a: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extLst>
      <p:ext uri="{BB962C8B-B14F-4D97-AF65-F5344CB8AC3E}">
        <p14:creationId xmlns:p14="http://schemas.microsoft.com/office/powerpoint/2010/main" val="3465395613"/>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学完课程收获</a:t>
            </a:r>
          </a:p>
          <a:p>
            <a:endParaRPr dirty="0">
              <a:solidFill>
                <a:schemeClr val="tx1">
                  <a:lumMod val="95000"/>
                </a:schemeClr>
              </a:solidFill>
            </a:endParaRPr>
          </a:p>
        </p:txBody>
      </p:sp>
    </p:spTree>
    <p:extLst>
      <p:ext uri="{BB962C8B-B14F-4D97-AF65-F5344CB8AC3E}">
        <p14:creationId xmlns:p14="http://schemas.microsoft.com/office/powerpoint/2010/main" val="2490712812"/>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573531" y="428643"/>
            <a:ext cx="6166787" cy="5601020"/>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从概念上了解机器学习</a:t>
            </a:r>
            <a:endParaRPr lang="en-US" altLang="zh-CN" sz="2000" dirty="0">
              <a:latin typeface="Source Han Sans CN Normal" charset="-122"/>
              <a:ea typeface="Source Han Sans CN Normal" charset="-122"/>
              <a:cs typeface="Source Han Sans CN Normal" charset="-122"/>
            </a:endParaRPr>
          </a:p>
          <a:p>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学会使用脑影像或其他数据对疾病进行诊断、鉴别诊断</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学会使用脑影像数据预测被试的脑龄、智力或其他连续性变量</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“零编程”基础学员通过简单的点击便可以完成复杂的机器学习任务</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有一定编程基础的学员可以灵活的实现机器学习任务</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extLst>
      <p:ext uri="{BB962C8B-B14F-4D97-AF65-F5344CB8AC3E}">
        <p14:creationId xmlns:p14="http://schemas.microsoft.com/office/powerpoint/2010/main" val="3935652577"/>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机器学习基础</a:t>
            </a:r>
          </a:p>
          <a:p>
            <a:endParaRPr dirty="0">
              <a:solidFill>
                <a:schemeClr val="tx1"/>
              </a:solidFill>
            </a:endParaRPr>
          </a:p>
        </p:txBody>
      </p:sp>
    </p:spTree>
    <p:extLst>
      <p:ext uri="{BB962C8B-B14F-4D97-AF65-F5344CB8AC3E}">
        <p14:creationId xmlns:p14="http://schemas.microsoft.com/office/powerpoint/2010/main" val="1046015594"/>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br>
              <a:rPr lang="en-US" altLang="zh-CN" dirty="0">
                <a:solidFill>
                  <a:schemeClr val="accent1">
                    <a:lumMod val="50000"/>
                  </a:schemeClr>
                </a:solidFill>
              </a:rPr>
            </a:br>
            <a:endParaRPr lang="zh-CN" altLang="en-US" dirty="0"/>
          </a:p>
        </p:txBody>
      </p:sp>
      <p:sp>
        <p:nvSpPr>
          <p:cNvPr id="3" name="内容占位符 2"/>
          <p:cNvSpPr>
            <a:spLocks noGrp="1"/>
          </p:cNvSpPr>
          <p:nvPr>
            <p:ph idx="1"/>
          </p:nvPr>
        </p:nvSpPr>
        <p:spPr>
          <a:xfrm>
            <a:off x="2309786" y="1214422"/>
            <a:ext cx="7772400" cy="4572000"/>
          </a:xfrm>
        </p:spPr>
        <p:txBody>
          <a:bodyPr>
            <a:normAutofit/>
          </a:bodyPr>
          <a:lstStyle/>
          <a:p>
            <a:pPr>
              <a:lnSpc>
                <a:spcPct val="150000"/>
              </a:lnSpc>
              <a:buNone/>
            </a:pPr>
            <a:endParaRPr lang="en-US" altLang="zh-CN" sz="2400" dirty="0"/>
          </a:p>
        </p:txBody>
      </p:sp>
      <p:graphicFrame>
        <p:nvGraphicFramePr>
          <p:cNvPr id="5" name="图示 4"/>
          <p:cNvGraphicFramePr/>
          <p:nvPr>
            <p:extLst>
              <p:ext uri="{D42A27DB-BD31-4B8C-83A1-F6EECF244321}">
                <p14:modId xmlns:p14="http://schemas.microsoft.com/office/powerpoint/2010/main" val="1810774105"/>
              </p:ext>
            </p:extLst>
          </p:nvPr>
        </p:nvGraphicFramePr>
        <p:xfrm>
          <a:off x="1728192" y="177281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0215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005B81-A9BB-4C27-A291-8C753CC5197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4A5DE76-87A2-4EE1-9DAF-93397C2CAE3B}"/>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9AF42E23-9D39-4313-8B40-4EA53D0D91FC}"/>
              </a:ext>
            </a:extLst>
          </p:cNvPr>
          <p:cNvPicPr>
            <a:picLocks noChangeAspect="1"/>
          </p:cNvPicPr>
          <p:nvPr/>
        </p:nvPicPr>
        <p:blipFill>
          <a:blip r:embed="rId2"/>
          <a:stretch>
            <a:fillRect/>
          </a:stretch>
        </p:blipFill>
        <p:spPr>
          <a:xfrm>
            <a:off x="0" y="18248"/>
            <a:ext cx="12192000" cy="6821504"/>
          </a:xfrm>
          <a:prstGeom prst="rect">
            <a:avLst/>
          </a:prstGeom>
        </p:spPr>
      </p:pic>
    </p:spTree>
    <p:extLst>
      <p:ext uri="{BB962C8B-B14F-4D97-AF65-F5344CB8AC3E}">
        <p14:creationId xmlns:p14="http://schemas.microsoft.com/office/powerpoint/2010/main" val="1511023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0086B5-1B77-4F91-A455-0AC7D008A86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86894E2-D56A-42FC-BC2B-C3D507AAF2C8}"/>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D42F0399-B9E9-4EF9-9CC4-2AF8A8132776}"/>
              </a:ext>
            </a:extLst>
          </p:cNvPr>
          <p:cNvPicPr>
            <a:picLocks noChangeAspect="1"/>
          </p:cNvPicPr>
          <p:nvPr/>
        </p:nvPicPr>
        <p:blipFill>
          <a:blip r:embed="rId2"/>
          <a:stretch>
            <a:fillRect/>
          </a:stretch>
        </p:blipFill>
        <p:spPr>
          <a:xfrm>
            <a:off x="371134" y="0"/>
            <a:ext cx="11449731" cy="6858000"/>
          </a:xfrm>
          <a:prstGeom prst="rect">
            <a:avLst/>
          </a:prstGeom>
        </p:spPr>
      </p:pic>
    </p:spTree>
    <p:extLst>
      <p:ext uri="{BB962C8B-B14F-4D97-AF65-F5344CB8AC3E}">
        <p14:creationId xmlns:p14="http://schemas.microsoft.com/office/powerpoint/2010/main" val="3335311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86">
            <a:extLst>
              <a:ext uri="{FF2B5EF4-FFF2-40B4-BE49-F238E27FC236}">
                <a16:creationId xmlns:a16="http://schemas.microsoft.com/office/drawing/2014/main" id="{838C9086-1CBC-42FD-9F67-FA807FA3F6D9}"/>
              </a:ext>
            </a:extLst>
          </p:cNvPr>
          <p:cNvSpPr/>
          <p:nvPr/>
        </p:nvSpPr>
        <p:spPr>
          <a:xfrm>
            <a:off x="951392" y="1032155"/>
            <a:ext cx="2144175" cy="707886"/>
          </a:xfrm>
          <a:prstGeom prst="rect">
            <a:avLst/>
          </a:prstGeom>
          <a:ln w="12700">
            <a:miter lim="400000"/>
          </a:ln>
        </p:spPr>
        <p:txBody>
          <a:bodyPr wrap="none" lIns="45719" rIns="45719">
            <a:spAutoFit/>
          </a:bodyPr>
          <a:lstStyle>
            <a:lvl1pPr>
              <a:defRPr sz="4000">
                <a:solidFill>
                  <a:srgbClr val="535353"/>
                </a:solidFill>
                <a:latin typeface="Source Han Sans CN Bold Bold"/>
                <a:ea typeface="Source Han Sans CN Bold Bold"/>
                <a:cs typeface="Source Han Sans CN Bold Bold"/>
                <a:sym typeface="Source Han Sans CN Bold Bold"/>
              </a:defRPr>
            </a:lvl1pPr>
          </a:lstStyle>
          <a:p>
            <a:r>
              <a:rPr dirty="0">
                <a:solidFill>
                  <a:schemeClr val="tx1"/>
                </a:solidFill>
              </a:rPr>
              <a:t>个人简介</a:t>
            </a:r>
          </a:p>
        </p:txBody>
      </p:sp>
      <p:sp>
        <p:nvSpPr>
          <p:cNvPr id="5" name="Shape 188">
            <a:extLst>
              <a:ext uri="{FF2B5EF4-FFF2-40B4-BE49-F238E27FC236}">
                <a16:creationId xmlns:a16="http://schemas.microsoft.com/office/drawing/2014/main" id="{2905F80F-F57A-47B0-AC2C-40B5E423933B}"/>
              </a:ext>
            </a:extLst>
          </p:cNvPr>
          <p:cNvSpPr/>
          <p:nvPr/>
        </p:nvSpPr>
        <p:spPr>
          <a:xfrm>
            <a:off x="986334" y="2662882"/>
            <a:ext cx="7003621" cy="1907189"/>
          </a:xfrm>
          <a:prstGeom prst="rect">
            <a:avLst/>
          </a:prstGeom>
          <a:ln w="12700">
            <a:miter lim="400000"/>
          </a:ln>
        </p:spPr>
        <p:txBody>
          <a:bodyPr lIns="45719" rIns="45719">
            <a:spAutoFit/>
          </a:bodyPr>
          <a:lstStyle/>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医学博士</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拥有</a:t>
            </a:r>
            <a:r>
              <a:rPr lang="en-US" altLang="zh-CN" sz="2000" dirty="0">
                <a:solidFill>
                  <a:schemeClr val="tx1">
                    <a:lumMod val="50000"/>
                    <a:lumOff val="50000"/>
                  </a:schemeClr>
                </a:solidFill>
                <a:latin typeface="+mj-lt"/>
                <a:ea typeface="思源黑体 CN Regular" charset="-122"/>
                <a:cs typeface="Hiragino Sans GB W3" charset="-122"/>
              </a:rPr>
              <a:t>7</a:t>
            </a:r>
            <a:r>
              <a:rPr lang="zh-CN" altLang="en-US" sz="2000" dirty="0">
                <a:solidFill>
                  <a:schemeClr val="tx1">
                    <a:lumMod val="50000"/>
                    <a:lumOff val="50000"/>
                  </a:schemeClr>
                </a:solidFill>
                <a:latin typeface="+mj-lt"/>
                <a:ea typeface="思源黑体 CN Regular" charset="-122"/>
                <a:cs typeface="Hiragino Sans GB W3" charset="-122"/>
              </a:rPr>
              <a:t>年的机器学习与</a:t>
            </a:r>
            <a:r>
              <a:rPr lang="en-US" altLang="zh-CN" sz="2000" dirty="0">
                <a:solidFill>
                  <a:schemeClr val="tx1">
                    <a:lumMod val="50000"/>
                    <a:lumOff val="50000"/>
                  </a:schemeClr>
                </a:solidFill>
                <a:latin typeface="+mj-lt"/>
                <a:ea typeface="思源黑体 CN Regular" charset="-122"/>
                <a:cs typeface="Hiragino Sans GB W3" charset="-122"/>
              </a:rPr>
              <a:t>10</a:t>
            </a:r>
            <a:r>
              <a:rPr lang="zh-CN" altLang="en-US" sz="2000" dirty="0">
                <a:solidFill>
                  <a:schemeClr val="tx1">
                    <a:lumMod val="50000"/>
                    <a:lumOff val="50000"/>
                  </a:schemeClr>
                </a:solidFill>
                <a:latin typeface="+mj-lt"/>
                <a:ea typeface="思源黑体 CN Regular" charset="-122"/>
                <a:cs typeface="Hiragino Sans GB W3" charset="-122"/>
              </a:rPr>
              <a:t>万行以上代码编程经验</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掌握</a:t>
            </a:r>
            <a:r>
              <a:rPr lang="en-US" altLang="zh-CN" sz="2000" dirty="0">
                <a:solidFill>
                  <a:schemeClr val="tx1">
                    <a:lumMod val="50000"/>
                    <a:lumOff val="50000"/>
                  </a:schemeClr>
                </a:solidFill>
                <a:latin typeface="+mj-lt"/>
                <a:ea typeface="思源黑体 CN Regular" charset="-122"/>
                <a:cs typeface="Hiragino Sans GB W3" charset="-122"/>
              </a:rPr>
              <a:t>Python</a:t>
            </a:r>
            <a:r>
              <a:rPr lang="zh-CN" altLang="en-US" sz="2000" dirty="0">
                <a:solidFill>
                  <a:schemeClr val="tx1">
                    <a:lumMod val="50000"/>
                    <a:lumOff val="50000"/>
                  </a:schemeClr>
                </a:solidFill>
                <a:latin typeface="+mj-lt"/>
                <a:ea typeface="思源黑体 CN Regular" charset="-122"/>
                <a:cs typeface="Hiragino Sans GB W3" charset="-122"/>
              </a:rPr>
              <a:t>与</a:t>
            </a:r>
            <a:r>
              <a:rPr lang="en-US" altLang="zh-CN" sz="2000" dirty="0">
                <a:solidFill>
                  <a:schemeClr val="tx1">
                    <a:lumMod val="50000"/>
                    <a:lumOff val="50000"/>
                  </a:schemeClr>
                </a:solidFill>
                <a:latin typeface="+mj-lt"/>
                <a:ea typeface="思源黑体 CN Regular" charset="-122"/>
                <a:cs typeface="Hiragino Sans GB W3" charset="-122"/>
              </a:rPr>
              <a:t>MATLAB</a:t>
            </a:r>
            <a:r>
              <a:rPr lang="zh-CN" altLang="en-US" sz="2000" dirty="0">
                <a:solidFill>
                  <a:schemeClr val="tx1">
                    <a:lumMod val="50000"/>
                    <a:lumOff val="50000"/>
                  </a:schemeClr>
                </a:solidFill>
                <a:latin typeface="+mj-lt"/>
                <a:ea typeface="思源黑体 CN Regular" charset="-122"/>
                <a:cs typeface="Hiragino Sans GB W3" charset="-122"/>
              </a:rPr>
              <a:t>编程</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开发了机器学习的图像界面软件</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已发表多篇</a:t>
            </a:r>
            <a:r>
              <a:rPr lang="en-US" altLang="zh-CN" sz="2000" dirty="0">
                <a:solidFill>
                  <a:schemeClr val="tx1">
                    <a:lumMod val="50000"/>
                    <a:lumOff val="50000"/>
                  </a:schemeClr>
                </a:solidFill>
                <a:latin typeface="+mj-lt"/>
                <a:ea typeface="思源黑体 CN Regular" charset="-122"/>
                <a:cs typeface="Hiragino Sans GB W3" charset="-122"/>
              </a:rPr>
              <a:t>SCI</a:t>
            </a:r>
            <a:r>
              <a:rPr lang="zh-CN" altLang="en-US" sz="2000" dirty="0">
                <a:solidFill>
                  <a:schemeClr val="tx1">
                    <a:lumMod val="50000"/>
                    <a:lumOff val="50000"/>
                  </a:schemeClr>
                </a:solidFill>
                <a:latin typeface="+mj-lt"/>
                <a:ea typeface="思源黑体 CN Regular" charset="-122"/>
                <a:cs typeface="Hiragino Sans GB W3" charset="-122"/>
              </a:rPr>
              <a:t>论文</a:t>
            </a:r>
            <a:endParaRPr sz="2000" dirty="0">
              <a:solidFill>
                <a:schemeClr val="tx1">
                  <a:lumMod val="50000"/>
                  <a:lumOff val="50000"/>
                </a:schemeClr>
              </a:solidFill>
              <a:latin typeface="+mj-lt"/>
              <a:ea typeface="思源黑体 CN Regular" charset="-122"/>
              <a:cs typeface="Hiragino Sans GB W3" charset="-122"/>
            </a:endParaRPr>
          </a:p>
        </p:txBody>
      </p:sp>
    </p:spTree>
    <p:extLst>
      <p:ext uri="{BB962C8B-B14F-4D97-AF65-F5344CB8AC3E}">
        <p14:creationId xmlns:p14="http://schemas.microsoft.com/office/powerpoint/2010/main" val="483540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16F844-1F2D-4C1D-85D4-FF83104B9AA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AA4591D-7330-4A6C-AA9D-652C6613D6D0}"/>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A903202B-647F-459E-8C62-3A2FA763CD5C}"/>
              </a:ext>
            </a:extLst>
          </p:cNvPr>
          <p:cNvPicPr>
            <a:picLocks noChangeAspect="1"/>
          </p:cNvPicPr>
          <p:nvPr/>
        </p:nvPicPr>
        <p:blipFill>
          <a:blip r:embed="rId2"/>
          <a:stretch>
            <a:fillRect/>
          </a:stretch>
        </p:blipFill>
        <p:spPr>
          <a:xfrm>
            <a:off x="330758" y="0"/>
            <a:ext cx="11530484" cy="6858000"/>
          </a:xfrm>
          <a:prstGeom prst="rect">
            <a:avLst/>
          </a:prstGeom>
        </p:spPr>
      </p:pic>
    </p:spTree>
    <p:extLst>
      <p:ext uri="{BB962C8B-B14F-4D97-AF65-F5344CB8AC3E}">
        <p14:creationId xmlns:p14="http://schemas.microsoft.com/office/powerpoint/2010/main" val="658721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165E-CBDF-45C1-8BF9-4A05421C96D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FE248E6-B71F-410E-A580-7CF84CED15A7}"/>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6FC54D9C-8398-4DF9-BA38-69B9E973F57E}"/>
              </a:ext>
            </a:extLst>
          </p:cNvPr>
          <p:cNvPicPr>
            <a:picLocks noChangeAspect="1"/>
          </p:cNvPicPr>
          <p:nvPr/>
        </p:nvPicPr>
        <p:blipFill>
          <a:blip r:embed="rId2"/>
          <a:stretch>
            <a:fillRect/>
          </a:stretch>
        </p:blipFill>
        <p:spPr>
          <a:xfrm>
            <a:off x="407844" y="0"/>
            <a:ext cx="11376311" cy="6858000"/>
          </a:xfrm>
          <a:prstGeom prst="rect">
            <a:avLst/>
          </a:prstGeom>
        </p:spPr>
      </p:pic>
    </p:spTree>
    <p:extLst>
      <p:ext uri="{BB962C8B-B14F-4D97-AF65-F5344CB8AC3E}">
        <p14:creationId xmlns:p14="http://schemas.microsoft.com/office/powerpoint/2010/main" val="114693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B2D076-4B59-485F-BF98-B524B6B6A9A4}"/>
              </a:ext>
            </a:extLst>
          </p:cNvPr>
          <p:cNvSpPr>
            <a:spLocks noGrp="1"/>
          </p:cNvSpPr>
          <p:nvPr>
            <p:ph type="title"/>
          </p:nvPr>
        </p:nvSpPr>
        <p:spPr/>
        <p:txBody>
          <a:bodyPr/>
          <a:lstStyle/>
          <a:p>
            <a:r>
              <a:rPr lang="zh-CN" altLang="en-US" dirty="0"/>
              <a:t>模型训练之直接优化</a:t>
            </a:r>
          </a:p>
        </p:txBody>
      </p:sp>
      <p:sp>
        <p:nvSpPr>
          <p:cNvPr id="3" name="内容占位符 2">
            <a:extLst>
              <a:ext uri="{FF2B5EF4-FFF2-40B4-BE49-F238E27FC236}">
                <a16:creationId xmlns:a16="http://schemas.microsoft.com/office/drawing/2014/main" id="{BD08AF39-1CF8-4E5F-9C7D-A89005B2BB42}"/>
              </a:ext>
            </a:extLst>
          </p:cNvPr>
          <p:cNvSpPr>
            <a:spLocks noGrp="1"/>
          </p:cNvSpPr>
          <p:nvPr>
            <p:ph idx="1"/>
          </p:nvPr>
        </p:nvSpPr>
        <p:spPr/>
        <p:txBody>
          <a:bodyPr/>
          <a:lstStyle/>
          <a:p>
            <a:endParaRPr lang="zh-CN" altLang="en-US" dirty="0"/>
          </a:p>
        </p:txBody>
      </p:sp>
      <p:sp>
        <p:nvSpPr>
          <p:cNvPr id="7" name="矩形 6">
            <a:extLst>
              <a:ext uri="{FF2B5EF4-FFF2-40B4-BE49-F238E27FC236}">
                <a16:creationId xmlns:a16="http://schemas.microsoft.com/office/drawing/2014/main" id="{11C60AE4-E801-467F-8F0E-989A2916E518}"/>
              </a:ext>
            </a:extLst>
          </p:cNvPr>
          <p:cNvSpPr/>
          <p:nvPr/>
        </p:nvSpPr>
        <p:spPr>
          <a:xfrm>
            <a:off x="961643" y="2244860"/>
            <a:ext cx="3453838" cy="2310663"/>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Y = W*X + b</a:t>
            </a:r>
          </a:p>
          <a:p>
            <a:pPr algn="ctr"/>
            <a:r>
              <a:rPr lang="en-US" altLang="zh-CN" sz="1600" dirty="0">
                <a:solidFill>
                  <a:schemeClr val="tx1"/>
                </a:solidFill>
                <a:latin typeface="Times New Roman" pitchFamily="18" charset="0"/>
                <a:cs typeface="Times New Roman" pitchFamily="18" charset="0"/>
              </a:rPr>
              <a:t>---------------</a:t>
            </a:r>
          </a:p>
          <a:p>
            <a:pPr algn="ctr"/>
            <a:r>
              <a:rPr lang="zh-CN" altLang="en-US" sz="1600" dirty="0">
                <a:solidFill>
                  <a:schemeClr val="accent2"/>
                </a:solidFill>
                <a:latin typeface="Times New Roman" pitchFamily="18" charset="0"/>
                <a:cs typeface="Times New Roman" pitchFamily="18" charset="0"/>
              </a:rPr>
              <a:t>已知</a:t>
            </a:r>
            <a:r>
              <a:rPr lang="en-US" altLang="zh-CN" sz="1600" dirty="0">
                <a:solidFill>
                  <a:schemeClr val="accent2"/>
                </a:solidFill>
                <a:latin typeface="Times New Roman" pitchFamily="18" charset="0"/>
                <a:cs typeface="Times New Roman" pitchFamily="18" charset="0"/>
              </a:rPr>
              <a:t>X</a:t>
            </a:r>
            <a:r>
              <a:rPr lang="zh-CN" altLang="en-US" sz="1600" dirty="0">
                <a:solidFill>
                  <a:schemeClr val="accent2"/>
                </a:solidFill>
                <a:latin typeface="Times New Roman" pitchFamily="18" charset="0"/>
                <a:cs typeface="Times New Roman" pitchFamily="18" charset="0"/>
              </a:rPr>
              <a:t>和</a:t>
            </a:r>
            <a:r>
              <a:rPr lang="en-US" altLang="zh-CN" sz="1600" dirty="0">
                <a:solidFill>
                  <a:schemeClr val="accent2"/>
                </a:solidFill>
                <a:latin typeface="Times New Roman" pitchFamily="18" charset="0"/>
                <a:cs typeface="Times New Roman" pitchFamily="18" charset="0"/>
              </a:rPr>
              <a:t>Y</a:t>
            </a:r>
          </a:p>
          <a:p>
            <a:pPr algn="ctr"/>
            <a:r>
              <a:rPr lang="zh-CN" altLang="en-US" sz="1600" dirty="0">
                <a:solidFill>
                  <a:schemeClr val="tx1"/>
                </a:solidFill>
                <a:latin typeface="Times New Roman" pitchFamily="18" charset="0"/>
                <a:cs typeface="Times New Roman" pitchFamily="18" charset="0"/>
              </a:rPr>
              <a:t>求权重</a:t>
            </a:r>
            <a:r>
              <a:rPr lang="en-US" altLang="zh-CN" sz="1600" dirty="0">
                <a:solidFill>
                  <a:schemeClr val="tx1"/>
                </a:solidFill>
                <a:latin typeface="Times New Roman" pitchFamily="18" charset="0"/>
                <a:cs typeface="Times New Roman" pitchFamily="18" charset="0"/>
              </a:rPr>
              <a:t>W</a:t>
            </a:r>
            <a:r>
              <a:rPr lang="zh-CN" altLang="en-US" sz="1600" dirty="0">
                <a:solidFill>
                  <a:schemeClr val="tx1"/>
                </a:solidFill>
                <a:latin typeface="Times New Roman" pitchFamily="18" charset="0"/>
                <a:cs typeface="Times New Roman" pitchFamily="18" charset="0"/>
              </a:rPr>
              <a:t>和偏置项</a:t>
            </a:r>
            <a:r>
              <a:rPr lang="en-US" altLang="zh-CN" sz="1600" dirty="0">
                <a:solidFill>
                  <a:schemeClr val="tx1"/>
                </a:solidFill>
                <a:latin typeface="Times New Roman" pitchFamily="18" charset="0"/>
                <a:cs typeface="Times New Roman" pitchFamily="18" charset="0"/>
              </a:rPr>
              <a:t>b</a:t>
            </a:r>
            <a:endParaRPr lang="zh-CN" altLang="en-US" sz="1600" dirty="0">
              <a:solidFill>
                <a:schemeClr val="tx1"/>
              </a:solidFill>
              <a:latin typeface="Times New Roman" pitchFamily="18" charset="0"/>
              <a:cs typeface="Times New Roman" pitchFamily="18" charset="0"/>
            </a:endParaRPr>
          </a:p>
        </p:txBody>
      </p:sp>
      <p:pic>
        <p:nvPicPr>
          <p:cNvPr id="4" name="图片 3">
            <a:extLst>
              <a:ext uri="{FF2B5EF4-FFF2-40B4-BE49-F238E27FC236}">
                <a16:creationId xmlns:a16="http://schemas.microsoft.com/office/drawing/2014/main" id="{E2AC17A8-6F87-46D5-8453-A867EC372392}"/>
              </a:ext>
            </a:extLst>
          </p:cNvPr>
          <p:cNvPicPr>
            <a:picLocks noChangeAspect="1"/>
          </p:cNvPicPr>
          <p:nvPr/>
        </p:nvPicPr>
        <p:blipFill>
          <a:blip r:embed="rId2"/>
          <a:stretch>
            <a:fillRect/>
          </a:stretch>
        </p:blipFill>
        <p:spPr>
          <a:xfrm>
            <a:off x="5648893" y="5228639"/>
            <a:ext cx="4112484" cy="510117"/>
          </a:xfrm>
          <a:prstGeom prst="rect">
            <a:avLst/>
          </a:prstGeom>
        </p:spPr>
      </p:pic>
      <p:pic>
        <p:nvPicPr>
          <p:cNvPr id="6" name="图片 5">
            <a:extLst>
              <a:ext uri="{FF2B5EF4-FFF2-40B4-BE49-F238E27FC236}">
                <a16:creationId xmlns:a16="http://schemas.microsoft.com/office/drawing/2014/main" id="{22E27654-183A-49A9-99E0-B5271889E904}"/>
              </a:ext>
            </a:extLst>
          </p:cNvPr>
          <p:cNvPicPr>
            <a:picLocks noChangeAspect="1"/>
          </p:cNvPicPr>
          <p:nvPr/>
        </p:nvPicPr>
        <p:blipFill>
          <a:blip r:embed="rId3"/>
          <a:stretch>
            <a:fillRect/>
          </a:stretch>
        </p:blipFill>
        <p:spPr>
          <a:xfrm>
            <a:off x="6483919" y="1848261"/>
            <a:ext cx="2572199" cy="799437"/>
          </a:xfrm>
          <a:prstGeom prst="rect">
            <a:avLst/>
          </a:prstGeom>
        </p:spPr>
      </p:pic>
      <p:sp>
        <p:nvSpPr>
          <p:cNvPr id="9" name="箭头: 下 8">
            <a:extLst>
              <a:ext uri="{FF2B5EF4-FFF2-40B4-BE49-F238E27FC236}">
                <a16:creationId xmlns:a16="http://schemas.microsoft.com/office/drawing/2014/main" id="{52AD7DC0-55F7-4C92-B12F-FFA87044A421}"/>
              </a:ext>
            </a:extLst>
          </p:cNvPr>
          <p:cNvSpPr/>
          <p:nvPr/>
        </p:nvSpPr>
        <p:spPr>
          <a:xfrm>
            <a:off x="7633751" y="2674039"/>
            <a:ext cx="142770" cy="552501"/>
          </a:xfrm>
          <a:prstGeom prst="down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63246915-6606-4F89-B5B9-074CC9880F91}"/>
              </a:ext>
            </a:extLst>
          </p:cNvPr>
          <p:cNvSpPr txBox="1"/>
          <p:nvPr/>
        </p:nvSpPr>
        <p:spPr>
          <a:xfrm>
            <a:off x="7846560" y="4828616"/>
            <a:ext cx="2419115" cy="307777"/>
          </a:xfrm>
          <a:prstGeom prst="rect">
            <a:avLst/>
          </a:prstGeom>
          <a:noFill/>
        </p:spPr>
        <p:txBody>
          <a:bodyPr wrap="square" rtlCol="0">
            <a:spAutoFit/>
          </a:bodyPr>
          <a:lstStyle/>
          <a:p>
            <a:r>
              <a:rPr lang="zh-CN" altLang="en-US" sz="1400" dirty="0">
                <a:solidFill>
                  <a:schemeClr val="accent4">
                    <a:lumMod val="60000"/>
                    <a:lumOff val="40000"/>
                  </a:schemeClr>
                </a:solidFill>
              </a:rPr>
              <a:t>求</a:t>
            </a:r>
            <a:r>
              <a:rPr lang="en-US" altLang="zh-CN" sz="1400" dirty="0">
                <a:solidFill>
                  <a:schemeClr val="accent4">
                    <a:lumMod val="60000"/>
                    <a:lumOff val="40000"/>
                  </a:schemeClr>
                </a:solidFill>
              </a:rPr>
              <a:t>J</a:t>
            </a:r>
            <a:r>
              <a:rPr lang="zh-CN" altLang="en-US" sz="1400" dirty="0">
                <a:solidFill>
                  <a:schemeClr val="accent4">
                    <a:lumMod val="60000"/>
                    <a:lumOff val="40000"/>
                  </a:schemeClr>
                </a:solidFill>
              </a:rPr>
              <a:t>在</a:t>
            </a:r>
            <a:r>
              <a:rPr lang="en-US" altLang="zh-CN" sz="1400" dirty="0">
                <a:solidFill>
                  <a:schemeClr val="accent4">
                    <a:lumMod val="60000"/>
                    <a:lumOff val="40000"/>
                  </a:schemeClr>
                </a:solidFill>
              </a:rPr>
              <a:t>w</a:t>
            </a:r>
            <a:r>
              <a:rPr lang="zh-CN" altLang="en-US" sz="1400" dirty="0">
                <a:solidFill>
                  <a:schemeClr val="accent4">
                    <a:lumMod val="60000"/>
                    <a:lumOff val="40000"/>
                  </a:schemeClr>
                </a:solidFill>
              </a:rPr>
              <a:t>上的导数</a:t>
            </a:r>
            <a:r>
              <a:rPr lang="en-US" altLang="zh-CN" sz="1400" dirty="0">
                <a:solidFill>
                  <a:schemeClr val="accent4">
                    <a:lumMod val="60000"/>
                    <a:lumOff val="40000"/>
                  </a:schemeClr>
                </a:solidFill>
              </a:rPr>
              <a:t>/</a:t>
            </a:r>
            <a:r>
              <a:rPr lang="zh-CN" altLang="en-US" sz="1400" dirty="0">
                <a:solidFill>
                  <a:schemeClr val="accent4">
                    <a:lumMod val="60000"/>
                    <a:lumOff val="40000"/>
                  </a:schemeClr>
                </a:solidFill>
              </a:rPr>
              <a:t>偏导数</a:t>
            </a:r>
          </a:p>
        </p:txBody>
      </p:sp>
      <p:sp>
        <p:nvSpPr>
          <p:cNvPr id="15" name="箭头: 下 14">
            <a:extLst>
              <a:ext uri="{FF2B5EF4-FFF2-40B4-BE49-F238E27FC236}">
                <a16:creationId xmlns:a16="http://schemas.microsoft.com/office/drawing/2014/main" id="{82ABC83A-9276-4EC8-9BF3-BDE2F77357E7}"/>
              </a:ext>
            </a:extLst>
          </p:cNvPr>
          <p:cNvSpPr/>
          <p:nvPr/>
        </p:nvSpPr>
        <p:spPr>
          <a:xfrm>
            <a:off x="7657353" y="4761815"/>
            <a:ext cx="95564" cy="450520"/>
          </a:xfrm>
          <a:prstGeom prst="down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a:extLst>
              <a:ext uri="{FF2B5EF4-FFF2-40B4-BE49-F238E27FC236}">
                <a16:creationId xmlns:a16="http://schemas.microsoft.com/office/drawing/2014/main" id="{B3AA5BC7-460D-4E55-87B9-F25C389C4414}"/>
              </a:ext>
            </a:extLst>
          </p:cNvPr>
          <p:cNvSpPr txBox="1"/>
          <p:nvPr/>
        </p:nvSpPr>
        <p:spPr>
          <a:xfrm>
            <a:off x="7846560" y="2801347"/>
            <a:ext cx="2636109" cy="307777"/>
          </a:xfrm>
          <a:prstGeom prst="rect">
            <a:avLst/>
          </a:prstGeom>
          <a:noFill/>
        </p:spPr>
        <p:txBody>
          <a:bodyPr wrap="square" rtlCol="0">
            <a:spAutoFit/>
          </a:bodyPr>
          <a:lstStyle/>
          <a:p>
            <a:r>
              <a:rPr lang="zh-CN" altLang="en-US" sz="1400" dirty="0">
                <a:solidFill>
                  <a:schemeClr val="accent4">
                    <a:lumMod val="60000"/>
                    <a:lumOff val="40000"/>
                  </a:schemeClr>
                </a:solidFill>
              </a:rPr>
              <a:t>导数</a:t>
            </a:r>
            <a:r>
              <a:rPr lang="en-US" altLang="zh-CN" sz="1400" dirty="0">
                <a:solidFill>
                  <a:schemeClr val="accent4">
                    <a:lumMod val="60000"/>
                    <a:lumOff val="40000"/>
                  </a:schemeClr>
                </a:solidFill>
              </a:rPr>
              <a:t>/</a:t>
            </a:r>
            <a:r>
              <a:rPr lang="zh-CN" altLang="en-US" sz="1400" dirty="0">
                <a:solidFill>
                  <a:schemeClr val="accent4">
                    <a:lumMod val="60000"/>
                    <a:lumOff val="40000"/>
                  </a:schemeClr>
                </a:solidFill>
              </a:rPr>
              <a:t>偏导数为</a:t>
            </a:r>
            <a:r>
              <a:rPr lang="en-US" altLang="zh-CN" sz="1400" dirty="0">
                <a:solidFill>
                  <a:schemeClr val="accent4">
                    <a:lumMod val="60000"/>
                    <a:lumOff val="40000"/>
                  </a:schemeClr>
                </a:solidFill>
              </a:rPr>
              <a:t>0</a:t>
            </a:r>
            <a:r>
              <a:rPr lang="zh-CN" altLang="en-US" sz="1400" dirty="0">
                <a:solidFill>
                  <a:schemeClr val="accent4">
                    <a:lumMod val="60000"/>
                    <a:lumOff val="40000"/>
                  </a:schemeClr>
                </a:solidFill>
              </a:rPr>
              <a:t>时求得最小值</a:t>
            </a:r>
          </a:p>
        </p:txBody>
      </p:sp>
      <p:grpSp>
        <p:nvGrpSpPr>
          <p:cNvPr id="5" name="组合 4">
            <a:extLst>
              <a:ext uri="{FF2B5EF4-FFF2-40B4-BE49-F238E27FC236}">
                <a16:creationId xmlns:a16="http://schemas.microsoft.com/office/drawing/2014/main" id="{931D78BC-9C16-4BD9-A846-C75ED7DDA6AB}"/>
              </a:ext>
            </a:extLst>
          </p:cNvPr>
          <p:cNvGrpSpPr/>
          <p:nvPr/>
        </p:nvGrpSpPr>
        <p:grpSpPr>
          <a:xfrm>
            <a:off x="7164686" y="3366297"/>
            <a:ext cx="1439908" cy="1236127"/>
            <a:chOff x="7164686" y="3366297"/>
            <a:chExt cx="1439908" cy="1236127"/>
          </a:xfrm>
        </p:grpSpPr>
        <p:grpSp>
          <p:nvGrpSpPr>
            <p:cNvPr id="24" name="组合 23">
              <a:extLst>
                <a:ext uri="{FF2B5EF4-FFF2-40B4-BE49-F238E27FC236}">
                  <a16:creationId xmlns:a16="http://schemas.microsoft.com/office/drawing/2014/main" id="{A427E362-E855-4662-AE3A-6DB6806CCC8F}"/>
                </a:ext>
              </a:extLst>
            </p:cNvPr>
            <p:cNvGrpSpPr/>
            <p:nvPr/>
          </p:nvGrpSpPr>
          <p:grpSpPr>
            <a:xfrm>
              <a:off x="7164686" y="3366297"/>
              <a:ext cx="1439908" cy="1236127"/>
              <a:chOff x="2048010" y="5136393"/>
              <a:chExt cx="1439908" cy="1236127"/>
            </a:xfrm>
          </p:grpSpPr>
          <p:cxnSp>
            <p:nvCxnSpPr>
              <p:cNvPr id="8" name="直接箭头连接符 7">
                <a:extLst>
                  <a:ext uri="{FF2B5EF4-FFF2-40B4-BE49-F238E27FC236}">
                    <a16:creationId xmlns:a16="http://schemas.microsoft.com/office/drawing/2014/main" id="{DD8F8630-6697-4A6A-8A42-8AF065FF5BA1}"/>
                  </a:ext>
                </a:extLst>
              </p:cNvPr>
              <p:cNvCxnSpPr>
                <a:cxnSpLocks/>
              </p:cNvCxnSpPr>
              <p:nvPr/>
            </p:nvCxnSpPr>
            <p:spPr>
              <a:xfrm flipV="1">
                <a:off x="2048010" y="5136393"/>
                <a:ext cx="0" cy="1236127"/>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8C392D8A-5DA0-4F53-9739-905996FCD959}"/>
                  </a:ext>
                </a:extLst>
              </p:cNvPr>
              <p:cNvCxnSpPr>
                <a:cxnSpLocks/>
              </p:cNvCxnSpPr>
              <p:nvPr/>
            </p:nvCxnSpPr>
            <p:spPr>
              <a:xfrm>
                <a:off x="2048010" y="6372520"/>
                <a:ext cx="1439908" cy="0"/>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5" name="任意多边形: 形状 24">
              <a:extLst>
                <a:ext uri="{FF2B5EF4-FFF2-40B4-BE49-F238E27FC236}">
                  <a16:creationId xmlns:a16="http://schemas.microsoft.com/office/drawing/2014/main" id="{0734E45D-BDEA-48E1-9695-332DC5A2A7BF}"/>
                </a:ext>
              </a:extLst>
            </p:cNvPr>
            <p:cNvSpPr/>
            <p:nvPr/>
          </p:nvSpPr>
          <p:spPr>
            <a:xfrm>
              <a:off x="7277493" y="3704734"/>
              <a:ext cx="1244338" cy="584462"/>
            </a:xfrm>
            <a:custGeom>
              <a:avLst/>
              <a:gdLst>
                <a:gd name="connsiteX0" fmla="*/ 0 w 1244338"/>
                <a:gd name="connsiteY0" fmla="*/ 18854 h 584462"/>
                <a:gd name="connsiteX1" fmla="*/ 18853 w 1244338"/>
                <a:gd name="connsiteY1" fmla="*/ 65988 h 584462"/>
                <a:gd name="connsiteX2" fmla="*/ 28280 w 1244338"/>
                <a:gd name="connsiteY2" fmla="*/ 103695 h 584462"/>
                <a:gd name="connsiteX3" fmla="*/ 56561 w 1244338"/>
                <a:gd name="connsiteY3" fmla="*/ 188536 h 584462"/>
                <a:gd name="connsiteX4" fmla="*/ 75414 w 1244338"/>
                <a:gd name="connsiteY4" fmla="*/ 245097 h 584462"/>
                <a:gd name="connsiteX5" fmla="*/ 94268 w 1244338"/>
                <a:gd name="connsiteY5" fmla="*/ 273377 h 584462"/>
                <a:gd name="connsiteX6" fmla="*/ 122548 w 1244338"/>
                <a:gd name="connsiteY6" fmla="*/ 329938 h 584462"/>
                <a:gd name="connsiteX7" fmla="*/ 150829 w 1244338"/>
                <a:gd name="connsiteY7" fmla="*/ 386499 h 584462"/>
                <a:gd name="connsiteX8" fmla="*/ 235670 w 1244338"/>
                <a:gd name="connsiteY8" fmla="*/ 461913 h 584462"/>
                <a:gd name="connsiteX9" fmla="*/ 292231 w 1244338"/>
                <a:gd name="connsiteY9" fmla="*/ 509047 h 584462"/>
                <a:gd name="connsiteX10" fmla="*/ 329938 w 1244338"/>
                <a:gd name="connsiteY10" fmla="*/ 518474 h 584462"/>
                <a:gd name="connsiteX11" fmla="*/ 358218 w 1244338"/>
                <a:gd name="connsiteY11" fmla="*/ 537328 h 584462"/>
                <a:gd name="connsiteX12" fmla="*/ 443060 w 1244338"/>
                <a:gd name="connsiteY12" fmla="*/ 556181 h 584462"/>
                <a:gd name="connsiteX13" fmla="*/ 499620 w 1244338"/>
                <a:gd name="connsiteY13" fmla="*/ 575035 h 584462"/>
                <a:gd name="connsiteX14" fmla="*/ 537328 w 1244338"/>
                <a:gd name="connsiteY14" fmla="*/ 584462 h 584462"/>
                <a:gd name="connsiteX15" fmla="*/ 838985 w 1244338"/>
                <a:gd name="connsiteY15" fmla="*/ 575035 h 584462"/>
                <a:gd name="connsiteX16" fmla="*/ 886119 w 1244338"/>
                <a:gd name="connsiteY16" fmla="*/ 527901 h 584462"/>
                <a:gd name="connsiteX17" fmla="*/ 914400 w 1244338"/>
                <a:gd name="connsiteY17" fmla="*/ 518474 h 584462"/>
                <a:gd name="connsiteX18" fmla="*/ 933253 w 1244338"/>
                <a:gd name="connsiteY18" fmla="*/ 490194 h 584462"/>
                <a:gd name="connsiteX19" fmla="*/ 961534 w 1244338"/>
                <a:gd name="connsiteY19" fmla="*/ 471340 h 584462"/>
                <a:gd name="connsiteX20" fmla="*/ 1027521 w 1244338"/>
                <a:gd name="connsiteY20" fmla="*/ 395926 h 584462"/>
                <a:gd name="connsiteX21" fmla="*/ 1036948 w 1244338"/>
                <a:gd name="connsiteY21" fmla="*/ 367645 h 584462"/>
                <a:gd name="connsiteX22" fmla="*/ 1084082 w 1244338"/>
                <a:gd name="connsiteY22" fmla="*/ 311085 h 584462"/>
                <a:gd name="connsiteX23" fmla="*/ 1121789 w 1244338"/>
                <a:gd name="connsiteY23" fmla="*/ 254524 h 584462"/>
                <a:gd name="connsiteX24" fmla="*/ 1131216 w 1244338"/>
                <a:gd name="connsiteY24" fmla="*/ 226243 h 584462"/>
                <a:gd name="connsiteX25" fmla="*/ 1150070 w 1244338"/>
                <a:gd name="connsiteY25" fmla="*/ 197963 h 584462"/>
                <a:gd name="connsiteX26" fmla="*/ 1178350 w 1244338"/>
                <a:gd name="connsiteY26" fmla="*/ 141402 h 584462"/>
                <a:gd name="connsiteX27" fmla="*/ 1187777 w 1244338"/>
                <a:gd name="connsiteY27" fmla="*/ 113122 h 584462"/>
                <a:gd name="connsiteX28" fmla="*/ 1206631 w 1244338"/>
                <a:gd name="connsiteY28" fmla="*/ 84841 h 584462"/>
                <a:gd name="connsiteX29" fmla="*/ 1225484 w 1244338"/>
                <a:gd name="connsiteY29" fmla="*/ 28280 h 584462"/>
                <a:gd name="connsiteX30" fmla="*/ 1244338 w 1244338"/>
                <a:gd name="connsiteY30" fmla="*/ 0 h 58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44338" h="584462">
                  <a:moveTo>
                    <a:pt x="0" y="18854"/>
                  </a:moveTo>
                  <a:cubicBezTo>
                    <a:pt x="6284" y="34565"/>
                    <a:pt x="13502" y="49935"/>
                    <a:pt x="18853" y="65988"/>
                  </a:cubicBezTo>
                  <a:cubicBezTo>
                    <a:pt x="22950" y="78279"/>
                    <a:pt x="24557" y="91286"/>
                    <a:pt x="28280" y="103695"/>
                  </a:cubicBezTo>
                  <a:cubicBezTo>
                    <a:pt x="28290" y="103727"/>
                    <a:pt x="51842" y="174380"/>
                    <a:pt x="56561" y="188536"/>
                  </a:cubicBezTo>
                  <a:cubicBezTo>
                    <a:pt x="56563" y="188541"/>
                    <a:pt x="75410" y="245092"/>
                    <a:pt x="75414" y="245097"/>
                  </a:cubicBezTo>
                  <a:lnTo>
                    <a:pt x="94268" y="273377"/>
                  </a:lnTo>
                  <a:cubicBezTo>
                    <a:pt x="117963" y="344463"/>
                    <a:pt x="86000" y="256841"/>
                    <a:pt x="122548" y="329938"/>
                  </a:cubicBezTo>
                  <a:cubicBezTo>
                    <a:pt x="141268" y="367378"/>
                    <a:pt x="119953" y="351763"/>
                    <a:pt x="150829" y="386499"/>
                  </a:cubicBezTo>
                  <a:cubicBezTo>
                    <a:pt x="255608" y="504376"/>
                    <a:pt x="168118" y="405620"/>
                    <a:pt x="235670" y="461913"/>
                  </a:cubicBezTo>
                  <a:cubicBezTo>
                    <a:pt x="259658" y="481903"/>
                    <a:pt x="263313" y="496654"/>
                    <a:pt x="292231" y="509047"/>
                  </a:cubicBezTo>
                  <a:cubicBezTo>
                    <a:pt x="304139" y="514150"/>
                    <a:pt x="317369" y="515332"/>
                    <a:pt x="329938" y="518474"/>
                  </a:cubicBezTo>
                  <a:cubicBezTo>
                    <a:pt x="339365" y="524759"/>
                    <a:pt x="347805" y="532865"/>
                    <a:pt x="358218" y="537328"/>
                  </a:cubicBezTo>
                  <a:cubicBezTo>
                    <a:pt x="373037" y="543679"/>
                    <a:pt x="430750" y="552824"/>
                    <a:pt x="443060" y="556181"/>
                  </a:cubicBezTo>
                  <a:cubicBezTo>
                    <a:pt x="462233" y="561410"/>
                    <a:pt x="480340" y="570215"/>
                    <a:pt x="499620" y="575035"/>
                  </a:cubicBezTo>
                  <a:lnTo>
                    <a:pt x="537328" y="584462"/>
                  </a:lnTo>
                  <a:cubicBezTo>
                    <a:pt x="637880" y="581320"/>
                    <a:pt x="738751" y="583627"/>
                    <a:pt x="838985" y="575035"/>
                  </a:cubicBezTo>
                  <a:cubicBezTo>
                    <a:pt x="870661" y="572320"/>
                    <a:pt x="867013" y="543186"/>
                    <a:pt x="886119" y="527901"/>
                  </a:cubicBezTo>
                  <a:cubicBezTo>
                    <a:pt x="893878" y="521693"/>
                    <a:pt x="904973" y="521616"/>
                    <a:pt x="914400" y="518474"/>
                  </a:cubicBezTo>
                  <a:cubicBezTo>
                    <a:pt x="920684" y="509047"/>
                    <a:pt x="925242" y="498205"/>
                    <a:pt x="933253" y="490194"/>
                  </a:cubicBezTo>
                  <a:cubicBezTo>
                    <a:pt x="941264" y="482183"/>
                    <a:pt x="954073" y="479867"/>
                    <a:pt x="961534" y="471340"/>
                  </a:cubicBezTo>
                  <a:cubicBezTo>
                    <a:pt x="1038519" y="383357"/>
                    <a:pt x="963891" y="438345"/>
                    <a:pt x="1027521" y="395926"/>
                  </a:cubicBezTo>
                  <a:cubicBezTo>
                    <a:pt x="1030663" y="386499"/>
                    <a:pt x="1032504" y="376533"/>
                    <a:pt x="1036948" y="367645"/>
                  </a:cubicBezTo>
                  <a:cubicBezTo>
                    <a:pt x="1050072" y="341398"/>
                    <a:pt x="1063235" y="331932"/>
                    <a:pt x="1084082" y="311085"/>
                  </a:cubicBezTo>
                  <a:cubicBezTo>
                    <a:pt x="1106497" y="243839"/>
                    <a:pt x="1074713" y="325138"/>
                    <a:pt x="1121789" y="254524"/>
                  </a:cubicBezTo>
                  <a:cubicBezTo>
                    <a:pt x="1127301" y="246256"/>
                    <a:pt x="1126772" y="235131"/>
                    <a:pt x="1131216" y="226243"/>
                  </a:cubicBezTo>
                  <a:cubicBezTo>
                    <a:pt x="1136283" y="216110"/>
                    <a:pt x="1143785" y="207390"/>
                    <a:pt x="1150070" y="197963"/>
                  </a:cubicBezTo>
                  <a:cubicBezTo>
                    <a:pt x="1173764" y="126880"/>
                    <a:pt x="1141803" y="214496"/>
                    <a:pt x="1178350" y="141402"/>
                  </a:cubicBezTo>
                  <a:cubicBezTo>
                    <a:pt x="1182794" y="132514"/>
                    <a:pt x="1183333" y="122010"/>
                    <a:pt x="1187777" y="113122"/>
                  </a:cubicBezTo>
                  <a:cubicBezTo>
                    <a:pt x="1192844" y="102988"/>
                    <a:pt x="1202030" y="95194"/>
                    <a:pt x="1206631" y="84841"/>
                  </a:cubicBezTo>
                  <a:cubicBezTo>
                    <a:pt x="1214702" y="66680"/>
                    <a:pt x="1214460" y="44816"/>
                    <a:pt x="1225484" y="28280"/>
                  </a:cubicBezTo>
                  <a:lnTo>
                    <a:pt x="1244338" y="0"/>
                  </a:lnTo>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a:extLst>
                <a:ext uri="{FF2B5EF4-FFF2-40B4-BE49-F238E27FC236}">
                  <a16:creationId xmlns:a16="http://schemas.microsoft.com/office/drawing/2014/main" id="{FD263C37-33D4-4D82-8CB6-E49DA752560E}"/>
                </a:ext>
              </a:extLst>
            </p:cNvPr>
            <p:cNvCxnSpPr/>
            <p:nvPr/>
          </p:nvCxnSpPr>
          <p:spPr>
            <a:xfrm>
              <a:off x="7277493" y="4298623"/>
              <a:ext cx="1327101" cy="0"/>
            </a:xfrm>
            <a:prstGeom prst="line">
              <a:avLst/>
            </a:prstGeom>
            <a:ln w="190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AAFBB74-885E-4A7B-A537-2B2FE4C8C93B}"/>
                </a:ext>
              </a:extLst>
            </p:cNvPr>
            <p:cNvCxnSpPr>
              <a:cxnSpLocks/>
            </p:cNvCxnSpPr>
            <p:nvPr/>
          </p:nvCxnSpPr>
          <p:spPr>
            <a:xfrm flipH="1">
              <a:off x="7941043" y="3836709"/>
              <a:ext cx="100022" cy="434920"/>
            </a:xfrm>
            <a:prstGeom prst="straightConnector1">
              <a:avLst/>
            </a:prstGeom>
            <a:ln w="127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7285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模型训练梯度下降</a:t>
            </a:r>
          </a:p>
        </p:txBody>
      </p:sp>
      <p:sp>
        <p:nvSpPr>
          <p:cNvPr id="4" name="矩形 3"/>
          <p:cNvSpPr/>
          <p:nvPr/>
        </p:nvSpPr>
        <p:spPr>
          <a:xfrm>
            <a:off x="7166637" y="1448780"/>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input=X AND β</a:t>
            </a:r>
            <a:endParaRPr lang="zh-CN" altLang="en-US" sz="1600" dirty="0">
              <a:solidFill>
                <a:schemeClr val="tx1"/>
              </a:solidFill>
              <a:latin typeface="Times New Roman" pitchFamily="18" charset="0"/>
              <a:cs typeface="Times New Roman" pitchFamily="18" charset="0"/>
            </a:endParaRPr>
          </a:p>
        </p:txBody>
      </p:sp>
      <p:sp>
        <p:nvSpPr>
          <p:cNvPr id="5" name="矩形 4"/>
          <p:cNvSpPr/>
          <p:nvPr/>
        </p:nvSpPr>
        <p:spPr>
          <a:xfrm>
            <a:off x="7166637" y="2240868"/>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ML box</a:t>
            </a:r>
            <a:endParaRPr lang="zh-CN" altLang="en-US" dirty="0">
              <a:solidFill>
                <a:schemeClr val="tx1"/>
              </a:solidFill>
              <a:latin typeface="Times New Roman" pitchFamily="18" charset="0"/>
              <a:cs typeface="Times New Roman" pitchFamily="18" charset="0"/>
            </a:endParaRPr>
          </a:p>
        </p:txBody>
      </p:sp>
      <p:sp>
        <p:nvSpPr>
          <p:cNvPr id="6" name="矩形 5"/>
          <p:cNvSpPr/>
          <p:nvPr/>
        </p:nvSpPr>
        <p:spPr>
          <a:xfrm>
            <a:off x="7166637" y="3032956"/>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output</a:t>
            </a:r>
            <a:endParaRPr lang="zh-CN" altLang="en-US" dirty="0">
              <a:solidFill>
                <a:schemeClr val="tx1"/>
              </a:solidFill>
              <a:latin typeface="Times New Roman" pitchFamily="18" charset="0"/>
              <a:cs typeface="Times New Roman" pitchFamily="18" charset="0"/>
            </a:endParaRPr>
          </a:p>
        </p:txBody>
      </p:sp>
      <p:sp>
        <p:nvSpPr>
          <p:cNvPr id="7" name="矩形 6"/>
          <p:cNvSpPr/>
          <p:nvPr/>
        </p:nvSpPr>
        <p:spPr>
          <a:xfrm>
            <a:off x="7166637" y="3825044"/>
            <a:ext cx="1656184" cy="504056"/>
          </a:xfrm>
          <a:prstGeom prst="rect">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solidFill>
                  <a:schemeClr val="tx1"/>
                </a:solidFill>
                <a:latin typeface="Times New Roman" pitchFamily="18" charset="0"/>
                <a:cs typeface="Times New Roman" pitchFamily="18" charset="0"/>
              </a:rPr>
              <a:t>error/loss</a:t>
            </a:r>
            <a:endParaRPr lang="zh-CN" altLang="en-US" dirty="0">
              <a:solidFill>
                <a:schemeClr val="tx1"/>
              </a:solidFill>
              <a:latin typeface="Times New Roman" pitchFamily="18" charset="0"/>
              <a:cs typeface="Times New Roman" pitchFamily="18" charset="0"/>
            </a:endParaRPr>
          </a:p>
        </p:txBody>
      </p:sp>
      <p:sp>
        <p:nvSpPr>
          <p:cNvPr id="8" name="菱形 7"/>
          <p:cNvSpPr/>
          <p:nvPr/>
        </p:nvSpPr>
        <p:spPr>
          <a:xfrm>
            <a:off x="6086517" y="4617132"/>
            <a:ext cx="3816424" cy="864096"/>
          </a:xfrm>
          <a:prstGeom prst="diamond">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是否达到设定要求</a:t>
            </a:r>
          </a:p>
        </p:txBody>
      </p:sp>
      <p:sp>
        <p:nvSpPr>
          <p:cNvPr id="10" name="矩形 9"/>
          <p:cNvSpPr/>
          <p:nvPr/>
        </p:nvSpPr>
        <p:spPr>
          <a:xfrm>
            <a:off x="5006397" y="1448780"/>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label=Y</a:t>
            </a:r>
            <a:endParaRPr lang="zh-CN" altLang="en-US" sz="1600" dirty="0">
              <a:solidFill>
                <a:schemeClr val="tx1"/>
              </a:solidFill>
              <a:latin typeface="Times New Roman" pitchFamily="18" charset="0"/>
              <a:cs typeface="Times New Roman" pitchFamily="18" charset="0"/>
            </a:endParaRPr>
          </a:p>
        </p:txBody>
      </p:sp>
      <p:cxnSp>
        <p:nvCxnSpPr>
          <p:cNvPr id="12" name="形状 11"/>
          <p:cNvCxnSpPr>
            <a:stCxn id="10" idx="2"/>
            <a:endCxn id="6" idx="1"/>
          </p:cNvCxnSpPr>
          <p:nvPr/>
        </p:nvCxnSpPr>
        <p:spPr>
          <a:xfrm rot="16200000" flipH="1">
            <a:off x="5834489" y="1952836"/>
            <a:ext cx="1332148" cy="1332148"/>
          </a:xfrm>
          <a:prstGeom prst="bentConnector2">
            <a:avLst/>
          </a:prstGeom>
          <a:ln w="28575">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4" idx="2"/>
            <a:endCxn id="5" idx="0"/>
          </p:cNvCxnSpPr>
          <p:nvPr/>
        </p:nvCxnSpPr>
        <p:spPr>
          <a:xfrm>
            <a:off x="7994729" y="1952836"/>
            <a:ext cx="0" cy="288032"/>
          </a:xfrm>
          <a:prstGeom prst="straightConnector1">
            <a:avLst/>
          </a:prstGeom>
          <a:ln w="190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7994729" y="3537012"/>
            <a:ext cx="0" cy="288032"/>
          </a:xfrm>
          <a:prstGeom prst="straightConnector1">
            <a:avLst/>
          </a:prstGeom>
          <a:ln w="1905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7994729" y="2744924"/>
            <a:ext cx="0" cy="288032"/>
          </a:xfrm>
          <a:prstGeom prst="straightConnector1">
            <a:avLst/>
          </a:prstGeom>
          <a:ln w="190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7994729" y="4329100"/>
            <a:ext cx="0" cy="288032"/>
          </a:xfrm>
          <a:prstGeom prst="straightConnector1">
            <a:avLst/>
          </a:prstGeom>
          <a:ln w="1905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166637" y="5769260"/>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end</a:t>
            </a:r>
            <a:endParaRPr lang="zh-CN" altLang="en-US" dirty="0">
              <a:solidFill>
                <a:schemeClr val="tx1"/>
              </a:solidFill>
              <a:latin typeface="Times New Roman" pitchFamily="18" charset="0"/>
              <a:cs typeface="Times New Roman" pitchFamily="18" charset="0"/>
            </a:endParaRPr>
          </a:p>
        </p:txBody>
      </p:sp>
      <p:cxnSp>
        <p:nvCxnSpPr>
          <p:cNvPr id="20" name="直接箭头连接符 19"/>
          <p:cNvCxnSpPr/>
          <p:nvPr/>
        </p:nvCxnSpPr>
        <p:spPr>
          <a:xfrm>
            <a:off x="7994729" y="5481228"/>
            <a:ext cx="0" cy="288032"/>
          </a:xfrm>
          <a:prstGeom prst="straightConnector1">
            <a:avLst/>
          </a:prstGeom>
          <a:ln w="1905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形状 20"/>
          <p:cNvCxnSpPr>
            <a:stCxn id="8" idx="3"/>
            <a:endCxn id="4" idx="3"/>
          </p:cNvCxnSpPr>
          <p:nvPr/>
        </p:nvCxnSpPr>
        <p:spPr>
          <a:xfrm flipH="1" flipV="1">
            <a:off x="8822821" y="1700808"/>
            <a:ext cx="1080120" cy="3348372"/>
          </a:xfrm>
          <a:prstGeom prst="bentConnector3">
            <a:avLst>
              <a:gd name="adj1" fmla="val -21164"/>
            </a:avLst>
          </a:prstGeom>
          <a:ln w="28575">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210753" y="5409220"/>
            <a:ext cx="612068" cy="369332"/>
          </a:xfrm>
          <a:prstGeom prst="rect">
            <a:avLst/>
          </a:prstGeom>
          <a:noFill/>
          <a:ln>
            <a:noFill/>
          </a:ln>
        </p:spPr>
        <p:txBody>
          <a:bodyPr wrap="square" rtlCol="0">
            <a:spAutoFit/>
          </a:bodyPr>
          <a:lstStyle/>
          <a:p>
            <a:r>
              <a:rPr lang="zh-CN" altLang="en-US" dirty="0"/>
              <a:t>是</a:t>
            </a:r>
          </a:p>
        </p:txBody>
      </p:sp>
      <p:sp>
        <p:nvSpPr>
          <p:cNvPr id="26" name="TextBox 25"/>
          <p:cNvSpPr txBox="1"/>
          <p:nvPr/>
        </p:nvSpPr>
        <p:spPr>
          <a:xfrm>
            <a:off x="9596907" y="4617132"/>
            <a:ext cx="612068" cy="369332"/>
          </a:xfrm>
          <a:prstGeom prst="rect">
            <a:avLst/>
          </a:prstGeom>
          <a:noFill/>
        </p:spPr>
        <p:txBody>
          <a:bodyPr wrap="square" rtlCol="0">
            <a:spAutoFit/>
          </a:bodyPr>
          <a:lstStyle/>
          <a:p>
            <a:r>
              <a:rPr lang="zh-CN" altLang="en-US" dirty="0"/>
              <a:t>否</a:t>
            </a:r>
          </a:p>
        </p:txBody>
      </p:sp>
      <p:sp>
        <p:nvSpPr>
          <p:cNvPr id="27" name="TextBox 26"/>
          <p:cNvSpPr txBox="1"/>
          <p:nvPr/>
        </p:nvSpPr>
        <p:spPr>
          <a:xfrm>
            <a:off x="6086517" y="2915652"/>
            <a:ext cx="792088" cy="369332"/>
          </a:xfrm>
          <a:prstGeom prst="rect">
            <a:avLst/>
          </a:prstGeom>
          <a:noFill/>
        </p:spPr>
        <p:txBody>
          <a:bodyPr wrap="square" rtlCol="0">
            <a:spAutoFit/>
          </a:bodyPr>
          <a:lstStyle/>
          <a:p>
            <a:r>
              <a:rPr lang="zh-CN" altLang="en-US" dirty="0"/>
              <a:t>对比</a:t>
            </a:r>
          </a:p>
        </p:txBody>
      </p:sp>
      <p:sp>
        <p:nvSpPr>
          <p:cNvPr id="28" name="TextBox 27"/>
          <p:cNvSpPr txBox="1"/>
          <p:nvPr/>
        </p:nvSpPr>
        <p:spPr>
          <a:xfrm>
            <a:off x="9110853" y="1304764"/>
            <a:ext cx="2570401" cy="369332"/>
          </a:xfrm>
          <a:prstGeom prst="rect">
            <a:avLst/>
          </a:prstGeom>
          <a:noFill/>
        </p:spPr>
        <p:txBody>
          <a:bodyPr wrap="square" rtlCol="0">
            <a:spAutoFit/>
          </a:bodyPr>
          <a:lstStyle/>
          <a:p>
            <a:r>
              <a:rPr lang="zh-CN" altLang="en-US" dirty="0"/>
              <a:t>更新</a:t>
            </a:r>
            <a:r>
              <a:rPr lang="en-US" altLang="zh-CN" dirty="0"/>
              <a:t>β</a:t>
            </a:r>
            <a:r>
              <a:rPr lang="zh-CN" altLang="en-US" dirty="0"/>
              <a:t>，并换一批</a:t>
            </a:r>
            <a:r>
              <a:rPr lang="en-US" altLang="zh-CN" dirty="0"/>
              <a:t>X</a:t>
            </a:r>
            <a:r>
              <a:rPr lang="zh-CN" altLang="en-US" dirty="0"/>
              <a:t>和</a:t>
            </a:r>
            <a:r>
              <a:rPr lang="en-US" altLang="zh-CN" dirty="0"/>
              <a:t>Y</a:t>
            </a:r>
            <a:endParaRPr lang="zh-CN" altLang="en-US" dirty="0"/>
          </a:p>
        </p:txBody>
      </p:sp>
      <p:sp>
        <p:nvSpPr>
          <p:cNvPr id="29" name="TextBox 28"/>
          <p:cNvSpPr txBox="1"/>
          <p:nvPr/>
        </p:nvSpPr>
        <p:spPr>
          <a:xfrm>
            <a:off x="309993" y="6021288"/>
            <a:ext cx="5524496" cy="523220"/>
          </a:xfrm>
          <a:prstGeom prst="rect">
            <a:avLst/>
          </a:prstGeom>
          <a:noFill/>
        </p:spPr>
        <p:txBody>
          <a:bodyPr wrap="square" rtlCol="0">
            <a:spAutoFit/>
          </a:bodyPr>
          <a:lstStyle/>
          <a:p>
            <a:r>
              <a:rPr lang="zh-CN" altLang="en-US" sz="1400" dirty="0"/>
              <a:t>注意：此模型训练只限制在训练数据集。</a:t>
            </a:r>
            <a:endParaRPr lang="en-US" altLang="zh-CN" sz="1400" dirty="0"/>
          </a:p>
          <a:p>
            <a:r>
              <a:rPr lang="zh-CN" altLang="en-US" sz="1400" dirty="0"/>
              <a:t>否则会造成训练数据与测试数据的信息交互，造成过度拟合。</a:t>
            </a:r>
          </a:p>
        </p:txBody>
      </p:sp>
      <p:sp>
        <p:nvSpPr>
          <p:cNvPr id="24" name="矩形 23">
            <a:extLst>
              <a:ext uri="{FF2B5EF4-FFF2-40B4-BE49-F238E27FC236}">
                <a16:creationId xmlns:a16="http://schemas.microsoft.com/office/drawing/2014/main" id="{1C9B65CB-8AA5-4D22-83BC-7D1E63F3C0D1}"/>
              </a:ext>
            </a:extLst>
          </p:cNvPr>
          <p:cNvSpPr/>
          <p:nvPr/>
        </p:nvSpPr>
        <p:spPr>
          <a:xfrm>
            <a:off x="333508" y="1845056"/>
            <a:ext cx="2839229" cy="154770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Y = βX + b</a:t>
            </a:r>
          </a:p>
          <a:p>
            <a:pPr algn="ctr"/>
            <a:r>
              <a:rPr lang="zh-CN" altLang="en-US" sz="1600" dirty="0">
                <a:solidFill>
                  <a:schemeClr val="tx1"/>
                </a:solidFill>
                <a:latin typeface="Times New Roman" pitchFamily="18" charset="0"/>
                <a:cs typeface="Times New Roman" pitchFamily="18" charset="0"/>
              </a:rPr>
              <a:t>已知</a:t>
            </a:r>
            <a:r>
              <a:rPr lang="en-US" altLang="zh-CN" sz="1600" dirty="0">
                <a:solidFill>
                  <a:schemeClr val="tx1"/>
                </a:solidFill>
                <a:latin typeface="Times New Roman" pitchFamily="18" charset="0"/>
                <a:cs typeface="Times New Roman" pitchFamily="18" charset="0"/>
              </a:rPr>
              <a:t>X</a:t>
            </a:r>
            <a:r>
              <a:rPr lang="zh-CN" altLang="en-US" sz="1600" dirty="0">
                <a:solidFill>
                  <a:schemeClr val="tx1"/>
                </a:solidFill>
                <a:latin typeface="Times New Roman" pitchFamily="18" charset="0"/>
                <a:cs typeface="Times New Roman" pitchFamily="18" charset="0"/>
              </a:rPr>
              <a:t>和</a:t>
            </a:r>
            <a:r>
              <a:rPr lang="en-US" altLang="zh-CN" sz="1600" dirty="0">
                <a:solidFill>
                  <a:schemeClr val="tx1"/>
                </a:solidFill>
                <a:latin typeface="Times New Roman" pitchFamily="18" charset="0"/>
                <a:cs typeface="Times New Roman" pitchFamily="18" charset="0"/>
              </a:rPr>
              <a:t>Y</a:t>
            </a:r>
          </a:p>
          <a:p>
            <a:pPr algn="ctr"/>
            <a:r>
              <a:rPr lang="zh-CN" altLang="en-US" sz="1600" dirty="0">
                <a:solidFill>
                  <a:schemeClr val="tx1"/>
                </a:solidFill>
                <a:latin typeface="Times New Roman" pitchFamily="18" charset="0"/>
                <a:cs typeface="Times New Roman" pitchFamily="18" charset="0"/>
              </a:rPr>
              <a:t>求权重</a:t>
            </a:r>
            <a:r>
              <a:rPr lang="en-US" altLang="zh-CN" sz="1600" dirty="0">
                <a:solidFill>
                  <a:schemeClr val="tx1"/>
                </a:solidFill>
                <a:latin typeface="Times New Roman" pitchFamily="18" charset="0"/>
                <a:cs typeface="Times New Roman" pitchFamily="18" charset="0"/>
              </a:rPr>
              <a:t>β</a:t>
            </a:r>
            <a:r>
              <a:rPr lang="zh-CN" altLang="en-US" sz="1600" dirty="0">
                <a:solidFill>
                  <a:schemeClr val="tx1"/>
                </a:solidFill>
                <a:latin typeface="Times New Roman" pitchFamily="18" charset="0"/>
                <a:cs typeface="Times New Roman" pitchFamily="18" charset="0"/>
              </a:rPr>
              <a:t>和偏置项</a:t>
            </a:r>
            <a:r>
              <a:rPr lang="en-US" altLang="zh-CN" sz="1600" dirty="0">
                <a:solidFill>
                  <a:schemeClr val="tx1"/>
                </a:solidFill>
                <a:latin typeface="Times New Roman" pitchFamily="18" charset="0"/>
                <a:cs typeface="Times New Roman" pitchFamily="18" charset="0"/>
              </a:rPr>
              <a:t>b</a:t>
            </a:r>
            <a:endParaRPr lang="zh-CN" altLang="en-US" sz="1600" dirty="0">
              <a:solidFill>
                <a:schemeClr val="tx1"/>
              </a:solidFill>
              <a:latin typeface="Times New Roman" pitchFamily="18" charset="0"/>
              <a:cs typeface="Times New Roman" pitchFamily="18" charset="0"/>
            </a:endParaRPr>
          </a:p>
        </p:txBody>
      </p:sp>
      <p:sp>
        <p:nvSpPr>
          <p:cNvPr id="9" name="箭头: 右 8">
            <a:extLst>
              <a:ext uri="{FF2B5EF4-FFF2-40B4-BE49-F238E27FC236}">
                <a16:creationId xmlns:a16="http://schemas.microsoft.com/office/drawing/2014/main" id="{C35F6CBF-30C9-4D64-A4C8-DF14DA5D8D25}"/>
              </a:ext>
            </a:extLst>
          </p:cNvPr>
          <p:cNvSpPr/>
          <p:nvPr/>
        </p:nvSpPr>
        <p:spPr>
          <a:xfrm>
            <a:off x="3172737" y="2618909"/>
            <a:ext cx="770741" cy="126015"/>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连接符: 肘形 12">
            <a:extLst>
              <a:ext uri="{FF2B5EF4-FFF2-40B4-BE49-F238E27FC236}">
                <a16:creationId xmlns:a16="http://schemas.microsoft.com/office/drawing/2014/main" id="{E4567612-6E36-4D90-9D8E-DFD9325BACDC}"/>
              </a:ext>
            </a:extLst>
          </p:cNvPr>
          <p:cNvCxnSpPr>
            <a:cxnSpLocks/>
            <a:stCxn id="7" idx="1"/>
          </p:cNvCxnSpPr>
          <p:nvPr/>
        </p:nvCxnSpPr>
        <p:spPr>
          <a:xfrm rot="10800000" flipV="1">
            <a:off x="4197273" y="4077071"/>
            <a:ext cx="2969364" cy="661453"/>
          </a:xfrm>
          <a:prstGeom prst="bentConnector3">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F2A73587-53F5-43B3-8BAF-EE2AA46E95E1}"/>
              </a:ext>
            </a:extLst>
          </p:cNvPr>
          <p:cNvPicPr>
            <a:picLocks noChangeAspect="1"/>
          </p:cNvPicPr>
          <p:nvPr/>
        </p:nvPicPr>
        <p:blipFill>
          <a:blip r:embed="rId2"/>
          <a:stretch>
            <a:fillRect/>
          </a:stretch>
        </p:blipFill>
        <p:spPr>
          <a:xfrm>
            <a:off x="955023" y="4212386"/>
            <a:ext cx="3228975" cy="10001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C9FA93-8A74-4BD9-8493-1AE34E51089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1F5BA6E-B8DB-46F8-9BA0-5D3EA5AFEF1A}"/>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5AA67AF0-4535-4415-8362-A3E7E34F568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405277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E76E1-1F2B-44C4-8010-3FFFF588795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1069AB5-5D30-45DD-8BA5-855FD2FED18A}"/>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46CDD4F2-34C9-4710-A596-ED225834C040}"/>
              </a:ext>
            </a:extLst>
          </p:cNvPr>
          <p:cNvPicPr>
            <a:picLocks noChangeAspect="1"/>
          </p:cNvPicPr>
          <p:nvPr/>
        </p:nvPicPr>
        <p:blipFill>
          <a:blip r:embed="rId2"/>
          <a:stretch>
            <a:fillRect/>
          </a:stretch>
        </p:blipFill>
        <p:spPr>
          <a:xfrm>
            <a:off x="0" y="0"/>
            <a:ext cx="12192000" cy="6858000"/>
          </a:xfrm>
          <a:prstGeom prst="rect">
            <a:avLst/>
          </a:prstGeom>
        </p:spPr>
      </p:pic>
      <p:sp>
        <p:nvSpPr>
          <p:cNvPr id="5" name="动作按钮: 前进或下一项 4">
            <a:hlinkClick r:id="rId3" action="ppaction://hlinkfile" highlightClick="1"/>
            <a:extLst>
              <a:ext uri="{FF2B5EF4-FFF2-40B4-BE49-F238E27FC236}">
                <a16:creationId xmlns:a16="http://schemas.microsoft.com/office/drawing/2014/main" id="{6A2E5026-3EAB-4A51-AE06-C23A9B0C8444}"/>
              </a:ext>
            </a:extLst>
          </p:cNvPr>
          <p:cNvSpPr/>
          <p:nvPr/>
        </p:nvSpPr>
        <p:spPr>
          <a:xfrm>
            <a:off x="11221613" y="6492875"/>
            <a:ext cx="659027" cy="26773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83367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5ECC43-8FFF-4637-A448-8500CCACD64E}"/>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DA9E61F2-982F-4155-9DC0-B24A4C2D04DB}"/>
              </a:ext>
            </a:extLst>
          </p:cNvPr>
          <p:cNvPicPr>
            <a:picLocks noGrp="1" noChangeAspect="1"/>
          </p:cNvPicPr>
          <p:nvPr>
            <p:ph idx="1"/>
          </p:nvPr>
        </p:nvPicPr>
        <p:blipFill>
          <a:blip r:embed="rId2"/>
          <a:stretch>
            <a:fillRect/>
          </a:stretch>
        </p:blipFill>
        <p:spPr>
          <a:xfrm>
            <a:off x="0" y="0"/>
            <a:ext cx="12277582" cy="6858000"/>
          </a:xfrm>
          <a:prstGeom prst="rect">
            <a:avLst/>
          </a:prstGeom>
        </p:spPr>
      </p:pic>
    </p:spTree>
    <p:extLst>
      <p:ext uri="{BB962C8B-B14F-4D97-AF65-F5344CB8AC3E}">
        <p14:creationId xmlns:p14="http://schemas.microsoft.com/office/powerpoint/2010/main" val="3228946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一般线性回归</a:t>
            </a:r>
          </a:p>
          <a:p>
            <a:endParaRPr dirty="0">
              <a:solidFill>
                <a:schemeClr val="tx1"/>
              </a:solidFill>
            </a:endParaRPr>
          </a:p>
        </p:txBody>
      </p:sp>
    </p:spTree>
    <p:extLst>
      <p:ext uri="{BB962C8B-B14F-4D97-AF65-F5344CB8AC3E}">
        <p14:creationId xmlns:p14="http://schemas.microsoft.com/office/powerpoint/2010/main" val="411516419"/>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C8B78C5-5680-491E-A650-4D4C90E99F9D}"/>
              </a:ext>
            </a:extLst>
          </p:cNvPr>
          <p:cNvSpPr>
            <a:spLocks noGrp="1"/>
          </p:cNvSpPr>
          <p:nvPr>
            <p:ph idx="1"/>
          </p:nvPr>
        </p:nvSpPr>
        <p:spPr/>
        <p:txBody>
          <a:bodyPr/>
          <a:lstStyle/>
          <a:p>
            <a:r>
              <a:rPr lang="zh-CN" altLang="en-US" dirty="0"/>
              <a:t>实际操作</a:t>
            </a:r>
            <a:endParaRPr lang="en-US" altLang="zh-CN" dirty="0"/>
          </a:p>
          <a:p>
            <a:r>
              <a:rPr lang="en-US" altLang="zh-CN" dirty="0" err="1"/>
              <a:t>linear_regression.ipynb</a:t>
            </a:r>
            <a:endParaRPr lang="zh-CN" altLang="en-US" dirty="0"/>
          </a:p>
        </p:txBody>
      </p:sp>
      <p:pic>
        <p:nvPicPr>
          <p:cNvPr id="4" name="图片 3">
            <a:extLst>
              <a:ext uri="{FF2B5EF4-FFF2-40B4-BE49-F238E27FC236}">
                <a16:creationId xmlns:a16="http://schemas.microsoft.com/office/drawing/2014/main" id="{4B8FC9D2-B685-4F42-99DA-E595E7748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9860" y="3032429"/>
            <a:ext cx="2572109" cy="800212"/>
          </a:xfrm>
          <a:prstGeom prst="rect">
            <a:avLst/>
          </a:prstGeom>
        </p:spPr>
      </p:pic>
      <p:pic>
        <p:nvPicPr>
          <p:cNvPr id="6" name="图片 5">
            <a:extLst>
              <a:ext uri="{FF2B5EF4-FFF2-40B4-BE49-F238E27FC236}">
                <a16:creationId xmlns:a16="http://schemas.microsoft.com/office/drawing/2014/main" id="{6D717985-7886-45C3-9092-809CD6E2D8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732" y="4643519"/>
            <a:ext cx="4115374" cy="504895"/>
          </a:xfrm>
          <a:prstGeom prst="rect">
            <a:avLst/>
          </a:prstGeom>
        </p:spPr>
      </p:pic>
    </p:spTree>
    <p:extLst>
      <p:ext uri="{BB962C8B-B14F-4D97-AF65-F5344CB8AC3E}">
        <p14:creationId xmlns:p14="http://schemas.microsoft.com/office/powerpoint/2010/main" val="2615989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C8B78C5-5680-491E-A650-4D4C90E99F9D}"/>
              </a:ext>
            </a:extLst>
          </p:cNvPr>
          <p:cNvSpPr>
            <a:spLocks noGrp="1"/>
          </p:cNvSpPr>
          <p:nvPr>
            <p:ph idx="1"/>
          </p:nvPr>
        </p:nvSpPr>
        <p:spPr/>
        <p:txBody>
          <a:bodyPr/>
          <a:lstStyle/>
          <a:p>
            <a:r>
              <a:rPr lang="zh-CN" altLang="en-US" dirty="0"/>
              <a:t>实际操作：</a:t>
            </a:r>
            <a:endParaRPr lang="en-US" altLang="zh-CN" dirty="0"/>
          </a:p>
          <a:p>
            <a:r>
              <a:rPr lang="zh-CN" altLang="en-US" dirty="0"/>
              <a:t>自己动手调整初始的权重</a:t>
            </a:r>
            <a:r>
              <a:rPr lang="en-US" altLang="zh-CN" dirty="0" err="1"/>
              <a:t>w_fit</a:t>
            </a:r>
            <a:r>
              <a:rPr lang="zh-CN" altLang="en-US" dirty="0"/>
              <a:t>，以及学习率</a:t>
            </a:r>
            <a:r>
              <a:rPr lang="en-US" altLang="zh-CN" dirty="0"/>
              <a:t>alpha</a:t>
            </a:r>
            <a:r>
              <a:rPr lang="zh-CN" altLang="en-US" dirty="0"/>
              <a:t>， 观察模型训练和损失收敛情况</a:t>
            </a:r>
            <a:endParaRPr lang="en-US" altLang="zh-CN" dirty="0"/>
          </a:p>
        </p:txBody>
      </p:sp>
    </p:spTree>
    <p:extLst>
      <p:ext uri="{BB962C8B-B14F-4D97-AF65-F5344CB8AC3E}">
        <p14:creationId xmlns:p14="http://schemas.microsoft.com/office/powerpoint/2010/main" val="2365506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81FCC5-1EF8-4026-BD20-351005971F8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B632CD9-904F-479F-8AB2-CB4ABB86C812}"/>
              </a:ext>
            </a:extLst>
          </p:cNvPr>
          <p:cNvSpPr>
            <a:spLocks noGrp="1"/>
          </p:cNvSpPr>
          <p:nvPr>
            <p:ph idx="1"/>
          </p:nvPr>
        </p:nvSpPr>
        <p:spPr/>
        <p:txBody>
          <a:bodyPr>
            <a:normAutofit fontScale="55000" lnSpcReduction="20000"/>
          </a:bodyPr>
          <a:lstStyle/>
          <a:p>
            <a:pPr>
              <a:buFont typeface="Wingdings" panose="05000000000000000000" pitchFamily="2" charset="2"/>
              <a:buChar char="Ø"/>
            </a:pPr>
            <a:r>
              <a:rPr lang="zh-CN" altLang="en-US" dirty="0"/>
              <a:t>机器学习基础</a:t>
            </a:r>
            <a:endParaRPr lang="en-US" altLang="zh-CN" dirty="0"/>
          </a:p>
          <a:p>
            <a:pPr>
              <a:buFont typeface="Wingdings" panose="05000000000000000000" pitchFamily="2" charset="2"/>
              <a:buChar char="Ø"/>
            </a:pPr>
            <a:r>
              <a:rPr lang="zh-CN" altLang="en-US" dirty="0"/>
              <a:t>感受机器学习代码实际操作</a:t>
            </a:r>
            <a:endParaRPr lang="en-US" altLang="zh-CN" dirty="0"/>
          </a:p>
          <a:p>
            <a:pPr>
              <a:buFont typeface="Wingdings" panose="05000000000000000000" pitchFamily="2" charset="2"/>
              <a:buChar char="Ø"/>
            </a:pPr>
            <a:r>
              <a:rPr lang="zh-CN" altLang="en-US" dirty="0"/>
              <a:t>感受机器学习图形界面实际操作</a:t>
            </a:r>
            <a:endParaRPr lang="en-US" altLang="zh-CN" dirty="0"/>
          </a:p>
          <a:p>
            <a:pPr>
              <a:buFont typeface="Wingdings" panose="05000000000000000000" pitchFamily="2" charset="2"/>
              <a:buChar char="Ø"/>
            </a:pPr>
            <a:r>
              <a:rPr lang="zh-CN" altLang="en-US" dirty="0"/>
              <a:t>机器学习</a:t>
            </a:r>
            <a:r>
              <a:rPr lang="en-US" altLang="zh-CN" dirty="0"/>
              <a:t>MATLAB</a:t>
            </a:r>
            <a:r>
              <a:rPr lang="zh-CN" altLang="en-US" dirty="0"/>
              <a:t>编程基础</a:t>
            </a:r>
            <a:endParaRPr lang="en-US" altLang="zh-CN" dirty="0"/>
          </a:p>
          <a:p>
            <a:pPr>
              <a:buFont typeface="Wingdings" panose="05000000000000000000" pitchFamily="2" charset="2"/>
              <a:buChar char="Ø"/>
            </a:pPr>
            <a:r>
              <a:rPr lang="zh-CN" altLang="en-US" dirty="0"/>
              <a:t>机器学习</a:t>
            </a:r>
            <a:r>
              <a:rPr lang="en-US" altLang="zh-CN" dirty="0"/>
              <a:t>Python</a:t>
            </a:r>
            <a:r>
              <a:rPr lang="zh-CN" altLang="en-US" dirty="0"/>
              <a:t>编程基础</a:t>
            </a:r>
            <a:endParaRPr lang="en-US" altLang="zh-CN" dirty="0"/>
          </a:p>
          <a:p>
            <a:pPr>
              <a:buFont typeface="Wingdings" panose="05000000000000000000" pitchFamily="2" charset="2"/>
              <a:buChar char="Ø"/>
            </a:pPr>
            <a:r>
              <a:rPr lang="zh-CN" altLang="en-US" dirty="0"/>
              <a:t>从一般线性回归模型中进一步理解机器学习</a:t>
            </a:r>
            <a:endParaRPr lang="en-US" altLang="zh-CN" dirty="0"/>
          </a:p>
          <a:p>
            <a:pPr>
              <a:buFont typeface="Wingdings" panose="05000000000000000000" pitchFamily="2" charset="2"/>
              <a:buChar char="Ø"/>
            </a:pPr>
            <a:r>
              <a:rPr lang="zh-CN" altLang="en-US" dirty="0"/>
              <a:t>理解</a:t>
            </a:r>
            <a:r>
              <a:rPr lang="en-US" altLang="zh-CN" dirty="0"/>
              <a:t>SVM</a:t>
            </a:r>
            <a:r>
              <a:rPr lang="zh-CN" altLang="en-US" dirty="0"/>
              <a:t>原理</a:t>
            </a:r>
            <a:endParaRPr lang="en-US" altLang="zh-CN" dirty="0"/>
          </a:p>
          <a:p>
            <a:pPr>
              <a:buFont typeface="Wingdings" panose="05000000000000000000" pitchFamily="2" charset="2"/>
              <a:buChar char="Ø"/>
            </a:pPr>
            <a:r>
              <a:rPr lang="zh-CN" altLang="en-US" dirty="0"/>
              <a:t>数据检查</a:t>
            </a:r>
            <a:endParaRPr lang="en-US" altLang="zh-CN" dirty="0"/>
          </a:p>
          <a:p>
            <a:pPr>
              <a:buFont typeface="Wingdings" panose="05000000000000000000" pitchFamily="2" charset="2"/>
              <a:buChar char="Ø"/>
            </a:pPr>
            <a:r>
              <a:rPr lang="zh-CN" altLang="en-US" dirty="0"/>
              <a:t>数据分割</a:t>
            </a:r>
            <a:endParaRPr lang="en-US" altLang="zh-CN" dirty="0"/>
          </a:p>
          <a:p>
            <a:pPr>
              <a:buFont typeface="Wingdings" panose="05000000000000000000" pitchFamily="2" charset="2"/>
              <a:buChar char="Ø"/>
            </a:pPr>
            <a:r>
              <a:rPr lang="zh-CN" altLang="en-US" dirty="0"/>
              <a:t>数据处理</a:t>
            </a:r>
            <a:endParaRPr lang="en-US" altLang="zh-CN" dirty="0"/>
          </a:p>
          <a:p>
            <a:pPr>
              <a:buFont typeface="Wingdings" panose="05000000000000000000" pitchFamily="2" charset="2"/>
              <a:buChar char="Ø"/>
            </a:pPr>
            <a:r>
              <a:rPr lang="zh-CN" altLang="en-US" dirty="0"/>
              <a:t>特征工程</a:t>
            </a:r>
            <a:endParaRPr lang="en-US" altLang="zh-CN" dirty="0"/>
          </a:p>
          <a:p>
            <a:pPr>
              <a:buFont typeface="Wingdings" panose="05000000000000000000" pitchFamily="2" charset="2"/>
              <a:buChar char="Ø"/>
            </a:pPr>
            <a:r>
              <a:rPr lang="zh-CN" altLang="en-US" dirty="0"/>
              <a:t>模型训练</a:t>
            </a:r>
            <a:endParaRPr lang="en-US" altLang="zh-CN" dirty="0"/>
          </a:p>
          <a:p>
            <a:pPr>
              <a:buFont typeface="Wingdings" panose="05000000000000000000" pitchFamily="2" charset="2"/>
              <a:buChar char="Ø"/>
            </a:pPr>
            <a:r>
              <a:rPr lang="zh-CN" altLang="en-US" dirty="0"/>
              <a:t>模型验证</a:t>
            </a:r>
            <a:endParaRPr lang="en-US" altLang="zh-CN" dirty="0"/>
          </a:p>
          <a:p>
            <a:pPr>
              <a:buFont typeface="Wingdings" panose="05000000000000000000" pitchFamily="2" charset="2"/>
              <a:buChar char="Ø"/>
            </a:pPr>
            <a:r>
              <a:rPr lang="zh-CN" altLang="en-US" dirty="0"/>
              <a:t>模型测试</a:t>
            </a:r>
            <a:endParaRPr lang="en-US" altLang="zh-CN" dirty="0"/>
          </a:p>
          <a:p>
            <a:pPr>
              <a:buFont typeface="Wingdings" panose="05000000000000000000" pitchFamily="2" charset="2"/>
              <a:buChar char="Ø"/>
            </a:pPr>
            <a:r>
              <a:rPr lang="zh-CN" altLang="en-US" dirty="0"/>
              <a:t>结果可视化</a:t>
            </a:r>
            <a:endParaRPr lang="en-US" altLang="zh-CN" dirty="0"/>
          </a:p>
          <a:p>
            <a:pPr marL="0" indent="0">
              <a:buNone/>
            </a:pPr>
            <a:endParaRPr lang="en-US" altLang="zh-CN" dirty="0"/>
          </a:p>
        </p:txBody>
      </p:sp>
      <p:pic>
        <p:nvPicPr>
          <p:cNvPr id="5" name="图片 4">
            <a:extLst>
              <a:ext uri="{FF2B5EF4-FFF2-40B4-BE49-F238E27FC236}">
                <a16:creationId xmlns:a16="http://schemas.microsoft.com/office/drawing/2014/main" id="{B22B88B1-1D88-4D1E-AC1F-9BCACD40CC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438" y="0"/>
            <a:ext cx="7347255" cy="6858000"/>
          </a:xfrm>
          <a:prstGeom prst="rect">
            <a:avLst/>
          </a:prstGeom>
        </p:spPr>
      </p:pic>
    </p:spTree>
    <p:extLst>
      <p:ext uri="{BB962C8B-B14F-4D97-AF65-F5344CB8AC3E}">
        <p14:creationId xmlns:p14="http://schemas.microsoft.com/office/powerpoint/2010/main" val="38470884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92519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逻辑回归</a:t>
            </a:r>
            <a:endParaRPr dirty="0">
              <a:solidFill>
                <a:schemeClr val="tx1"/>
              </a:solidFill>
            </a:endParaRPr>
          </a:p>
        </p:txBody>
      </p:sp>
    </p:spTree>
    <p:extLst>
      <p:ext uri="{BB962C8B-B14F-4D97-AF65-F5344CB8AC3E}">
        <p14:creationId xmlns:p14="http://schemas.microsoft.com/office/powerpoint/2010/main" val="2358906220"/>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55EE4F-251A-43FD-89F2-E90CBD965689}"/>
              </a:ext>
            </a:extLst>
          </p:cNvPr>
          <p:cNvSpPr>
            <a:spLocks noGrp="1"/>
          </p:cNvSpPr>
          <p:nvPr>
            <p:ph type="title"/>
          </p:nvPr>
        </p:nvSpPr>
        <p:spPr/>
        <p:txBody>
          <a:bodyPr/>
          <a:lstStyle/>
          <a:p>
            <a:r>
              <a:rPr lang="zh-CN" altLang="en-US" dirty="0"/>
              <a:t>课后作业：动手完成一个梯度下降的例子</a:t>
            </a:r>
          </a:p>
        </p:txBody>
      </p:sp>
      <p:sp>
        <p:nvSpPr>
          <p:cNvPr id="3" name="内容占位符 2">
            <a:extLst>
              <a:ext uri="{FF2B5EF4-FFF2-40B4-BE49-F238E27FC236}">
                <a16:creationId xmlns:a16="http://schemas.microsoft.com/office/drawing/2014/main" id="{FC8B78C5-5680-491E-A650-4D4C90E99F9D}"/>
              </a:ext>
            </a:extLst>
          </p:cNvPr>
          <p:cNvSpPr>
            <a:spLocks noGrp="1"/>
          </p:cNvSpPr>
          <p:nvPr>
            <p:ph idx="1"/>
          </p:nvPr>
        </p:nvSpPr>
        <p:spPr/>
        <p:txBody>
          <a:bodyPr/>
          <a:lstStyle/>
          <a:p>
            <a:r>
              <a:rPr lang="zh-CN" altLang="en-US" dirty="0"/>
              <a:t>根据一般线性回归的代码和如下的损失函数和损失函数对权重的导数来完成逻辑回归的训练（要求模型有两个权重</a:t>
            </a:r>
            <a:r>
              <a:rPr lang="en-US" altLang="zh-CN" dirty="0"/>
              <a:t>[w1, w2]</a:t>
            </a:r>
            <a:r>
              <a:rPr lang="zh-CN" altLang="en-US" dirty="0"/>
              <a:t>）</a:t>
            </a:r>
            <a:endParaRPr lang="en-US" altLang="zh-CN" dirty="0"/>
          </a:p>
        </p:txBody>
      </p:sp>
      <p:pic>
        <p:nvPicPr>
          <p:cNvPr id="5" name="图片 4">
            <a:extLst>
              <a:ext uri="{FF2B5EF4-FFF2-40B4-BE49-F238E27FC236}">
                <a16:creationId xmlns:a16="http://schemas.microsoft.com/office/drawing/2014/main" id="{283484B1-CCB9-43E0-94AA-318F71B0C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930" y="5032375"/>
            <a:ext cx="9765845" cy="1672438"/>
          </a:xfrm>
          <a:prstGeom prst="rect">
            <a:avLst/>
          </a:prstGeom>
        </p:spPr>
      </p:pic>
      <p:pic>
        <p:nvPicPr>
          <p:cNvPr id="7" name="图片 6">
            <a:extLst>
              <a:ext uri="{FF2B5EF4-FFF2-40B4-BE49-F238E27FC236}">
                <a16:creationId xmlns:a16="http://schemas.microsoft.com/office/drawing/2014/main" id="{0548DA85-B9F3-4EA8-821D-1ED4A3C25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725" y="4067966"/>
            <a:ext cx="9840547" cy="755582"/>
          </a:xfrm>
          <a:prstGeom prst="rect">
            <a:avLst/>
          </a:prstGeom>
        </p:spPr>
      </p:pic>
      <p:pic>
        <p:nvPicPr>
          <p:cNvPr id="9" name="图片 8">
            <a:extLst>
              <a:ext uri="{FF2B5EF4-FFF2-40B4-BE49-F238E27FC236}">
                <a16:creationId xmlns:a16="http://schemas.microsoft.com/office/drawing/2014/main" id="{764C5E91-AED9-4EAE-843E-7318ACF7868A}"/>
              </a:ext>
            </a:extLst>
          </p:cNvPr>
          <p:cNvPicPr>
            <a:picLocks noChangeAspect="1"/>
          </p:cNvPicPr>
          <p:nvPr/>
        </p:nvPicPr>
        <p:blipFill>
          <a:blip r:embed="rId4"/>
          <a:stretch>
            <a:fillRect/>
          </a:stretch>
        </p:blipFill>
        <p:spPr>
          <a:xfrm>
            <a:off x="5380080" y="2938060"/>
            <a:ext cx="2200275" cy="800100"/>
          </a:xfrm>
          <a:prstGeom prst="rect">
            <a:avLst/>
          </a:prstGeom>
        </p:spPr>
      </p:pic>
      <p:sp>
        <p:nvSpPr>
          <p:cNvPr id="10" name="文本框 9">
            <a:extLst>
              <a:ext uri="{FF2B5EF4-FFF2-40B4-BE49-F238E27FC236}">
                <a16:creationId xmlns:a16="http://schemas.microsoft.com/office/drawing/2014/main" id="{5F4E7473-070B-4C78-9187-19830ABD472E}"/>
              </a:ext>
            </a:extLst>
          </p:cNvPr>
          <p:cNvSpPr txBox="1"/>
          <p:nvPr/>
        </p:nvSpPr>
        <p:spPr>
          <a:xfrm>
            <a:off x="3176047" y="3153444"/>
            <a:ext cx="1930655" cy="369332"/>
          </a:xfrm>
          <a:prstGeom prst="rect">
            <a:avLst/>
          </a:prstGeom>
          <a:noFill/>
        </p:spPr>
        <p:txBody>
          <a:bodyPr wrap="square" rtlCol="0">
            <a:spAutoFit/>
          </a:bodyPr>
          <a:lstStyle/>
          <a:p>
            <a:r>
              <a:rPr lang="zh-CN" altLang="en-US" dirty="0"/>
              <a:t>逻辑回归表达式：</a:t>
            </a:r>
          </a:p>
        </p:txBody>
      </p:sp>
    </p:spTree>
    <p:extLst>
      <p:ext uri="{BB962C8B-B14F-4D97-AF65-F5344CB8AC3E}">
        <p14:creationId xmlns:p14="http://schemas.microsoft.com/office/powerpoint/2010/main" val="2929802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zh-CN" altLang="en-US" dirty="0"/>
              <a:t>逻辑回归实战：鸢尾花分类</a:t>
            </a:r>
          </a:p>
        </p:txBody>
      </p:sp>
      <p:pic>
        <p:nvPicPr>
          <p:cNvPr id="5" name="内容占位符 4">
            <a:extLst>
              <a:ext uri="{FF2B5EF4-FFF2-40B4-BE49-F238E27FC236}">
                <a16:creationId xmlns:a16="http://schemas.microsoft.com/office/drawing/2014/main" id="{064E0CC9-A1FC-4FC7-885F-46045C8FC6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1650" y="2446395"/>
            <a:ext cx="6350000" cy="4165600"/>
          </a:xfrm>
        </p:spPr>
      </p:pic>
      <p:sp>
        <p:nvSpPr>
          <p:cNvPr id="6" name="文本框 5">
            <a:extLst>
              <a:ext uri="{FF2B5EF4-FFF2-40B4-BE49-F238E27FC236}">
                <a16:creationId xmlns:a16="http://schemas.microsoft.com/office/drawing/2014/main" id="{C77D6A30-A539-4985-9534-A781DF56734F}"/>
              </a:ext>
            </a:extLst>
          </p:cNvPr>
          <p:cNvSpPr txBox="1"/>
          <p:nvPr/>
        </p:nvSpPr>
        <p:spPr>
          <a:xfrm>
            <a:off x="575035" y="3026004"/>
            <a:ext cx="4730159" cy="646331"/>
          </a:xfrm>
          <a:prstGeom prst="rect">
            <a:avLst/>
          </a:prstGeom>
          <a:noFill/>
        </p:spPr>
        <p:txBody>
          <a:bodyPr wrap="square" rtlCol="0">
            <a:spAutoFit/>
          </a:bodyPr>
          <a:lstStyle/>
          <a:p>
            <a:r>
              <a:rPr lang="zh-CN" altLang="en-US" dirty="0"/>
              <a:t>根据花瓣的长度和宽度，花萼的长度和宽度来区分</a:t>
            </a:r>
            <a:r>
              <a:rPr lang="en-US" altLang="zh-CN" dirty="0" err="1"/>
              <a:t>setosa</a:t>
            </a:r>
            <a:r>
              <a:rPr lang="en-US" altLang="zh-CN" dirty="0"/>
              <a:t>, versicolor</a:t>
            </a:r>
            <a:r>
              <a:rPr lang="zh-CN" altLang="en-US"/>
              <a:t>两类</a:t>
            </a:r>
            <a:r>
              <a:rPr lang="zh-CN" altLang="en-US" dirty="0"/>
              <a:t>鸢尾花</a:t>
            </a:r>
          </a:p>
        </p:txBody>
      </p:sp>
    </p:spTree>
    <p:extLst>
      <p:ext uri="{BB962C8B-B14F-4D97-AF65-F5344CB8AC3E}">
        <p14:creationId xmlns:p14="http://schemas.microsoft.com/office/powerpoint/2010/main" val="23671414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92519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支持向量机</a:t>
            </a:r>
            <a:r>
              <a:rPr lang="en-US" altLang="zh-CN" dirty="0">
                <a:solidFill>
                  <a:schemeClr val="tx1">
                    <a:lumMod val="95000"/>
                  </a:schemeClr>
                </a:solidFill>
              </a:rPr>
              <a:t>SVM</a:t>
            </a:r>
            <a:endParaRPr dirty="0">
              <a:solidFill>
                <a:schemeClr val="tx1"/>
              </a:solidFill>
            </a:endParaRPr>
          </a:p>
        </p:txBody>
      </p:sp>
    </p:spTree>
    <p:extLst>
      <p:ext uri="{BB962C8B-B14F-4D97-AF65-F5344CB8AC3E}">
        <p14:creationId xmlns:p14="http://schemas.microsoft.com/office/powerpoint/2010/main" val="2856101521"/>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CB4A487-EC78-4059-BB0A-59BA78C734FE}"/>
              </a:ext>
            </a:extLst>
          </p:cNvPr>
          <p:cNvPicPr>
            <a:picLocks noChangeAspect="1"/>
          </p:cNvPicPr>
          <p:nvPr/>
        </p:nvPicPr>
        <p:blipFill>
          <a:blip r:embed="rId2"/>
          <a:stretch>
            <a:fillRect/>
          </a:stretch>
        </p:blipFill>
        <p:spPr>
          <a:xfrm>
            <a:off x="5379814" y="439827"/>
            <a:ext cx="6391275" cy="5400675"/>
          </a:xfrm>
          <a:prstGeom prst="rect">
            <a:avLst/>
          </a:prstGeom>
        </p:spPr>
      </p:pic>
      <p:sp>
        <p:nvSpPr>
          <p:cNvPr id="5" name="文本框 4">
            <a:extLst>
              <a:ext uri="{FF2B5EF4-FFF2-40B4-BE49-F238E27FC236}">
                <a16:creationId xmlns:a16="http://schemas.microsoft.com/office/drawing/2014/main" id="{80DFBB95-C2AF-4B65-9ABF-0FE0C17015E2}"/>
              </a:ext>
            </a:extLst>
          </p:cNvPr>
          <p:cNvSpPr txBox="1"/>
          <p:nvPr/>
        </p:nvSpPr>
        <p:spPr>
          <a:xfrm>
            <a:off x="8086944" y="6488668"/>
            <a:ext cx="3993087" cy="369332"/>
          </a:xfrm>
          <a:prstGeom prst="rect">
            <a:avLst/>
          </a:prstGeom>
          <a:noFill/>
        </p:spPr>
        <p:txBody>
          <a:bodyPr wrap="square">
            <a:spAutoFit/>
          </a:bodyPr>
          <a:lstStyle/>
          <a:p>
            <a:r>
              <a:rPr lang="zh-CN" altLang="en-US" dirty="0"/>
              <a:t>https://zhuanlan.zhihu.com/p/57648645</a:t>
            </a:r>
          </a:p>
        </p:txBody>
      </p:sp>
      <p:sp>
        <p:nvSpPr>
          <p:cNvPr id="6" name="文本框 5">
            <a:extLst>
              <a:ext uri="{FF2B5EF4-FFF2-40B4-BE49-F238E27FC236}">
                <a16:creationId xmlns:a16="http://schemas.microsoft.com/office/drawing/2014/main" id="{3F33C1F0-47D9-4497-862D-0715E37A3F61}"/>
              </a:ext>
            </a:extLst>
          </p:cNvPr>
          <p:cNvSpPr txBox="1"/>
          <p:nvPr/>
        </p:nvSpPr>
        <p:spPr>
          <a:xfrm>
            <a:off x="5379814" y="1319753"/>
            <a:ext cx="492443" cy="678730"/>
          </a:xfrm>
          <a:prstGeom prst="rect">
            <a:avLst/>
          </a:prstGeom>
          <a:noFill/>
        </p:spPr>
        <p:txBody>
          <a:bodyPr vert="eaVert" wrap="square" rtlCol="0">
            <a:spAutoFit/>
          </a:bodyPr>
          <a:lstStyle/>
          <a:p>
            <a:r>
              <a:rPr lang="zh-CN" altLang="en-US" sz="2000" dirty="0">
                <a:solidFill>
                  <a:schemeClr val="bg1"/>
                </a:solidFill>
              </a:rPr>
              <a:t>身高</a:t>
            </a:r>
          </a:p>
        </p:txBody>
      </p:sp>
      <p:sp>
        <p:nvSpPr>
          <p:cNvPr id="7" name="文本框 6">
            <a:extLst>
              <a:ext uri="{FF2B5EF4-FFF2-40B4-BE49-F238E27FC236}">
                <a16:creationId xmlns:a16="http://schemas.microsoft.com/office/drawing/2014/main" id="{B59F73FC-DD80-438E-83C3-84F5D068789D}"/>
              </a:ext>
            </a:extLst>
          </p:cNvPr>
          <p:cNvSpPr txBox="1"/>
          <p:nvPr/>
        </p:nvSpPr>
        <p:spPr>
          <a:xfrm>
            <a:off x="10341204" y="5440392"/>
            <a:ext cx="1140643" cy="400110"/>
          </a:xfrm>
          <a:prstGeom prst="rect">
            <a:avLst/>
          </a:prstGeom>
          <a:noFill/>
        </p:spPr>
        <p:txBody>
          <a:bodyPr wrap="square" rtlCol="0">
            <a:spAutoFit/>
          </a:bodyPr>
          <a:lstStyle/>
          <a:p>
            <a:r>
              <a:rPr lang="zh-CN" altLang="en-US" sz="2000" dirty="0">
                <a:solidFill>
                  <a:schemeClr val="bg1"/>
                </a:solidFill>
              </a:rPr>
              <a:t>体重</a:t>
            </a:r>
          </a:p>
        </p:txBody>
      </p:sp>
      <p:sp>
        <p:nvSpPr>
          <p:cNvPr id="9" name="文本框 8">
            <a:extLst>
              <a:ext uri="{FF2B5EF4-FFF2-40B4-BE49-F238E27FC236}">
                <a16:creationId xmlns:a16="http://schemas.microsoft.com/office/drawing/2014/main" id="{D8C59146-D628-47B4-8945-FB02DF387C15}"/>
              </a:ext>
            </a:extLst>
          </p:cNvPr>
          <p:cNvSpPr txBox="1"/>
          <p:nvPr/>
        </p:nvSpPr>
        <p:spPr>
          <a:xfrm>
            <a:off x="113121" y="940995"/>
            <a:ext cx="5175316" cy="923330"/>
          </a:xfrm>
          <a:prstGeom prst="rect">
            <a:avLst/>
          </a:prstGeom>
          <a:noFill/>
        </p:spPr>
        <p:txBody>
          <a:bodyPr wrap="square">
            <a:spAutoFit/>
          </a:bodyPr>
          <a:lstStyle/>
          <a:p>
            <a:r>
              <a:rPr lang="zh-CN" altLang="en-US" dirty="0"/>
              <a:t>用另一种方法来根据体重和身高来计算</a:t>
            </a:r>
            <a:r>
              <a:rPr lang="en-US" altLang="zh-CN" dirty="0"/>
              <a:t>BMI</a:t>
            </a:r>
          </a:p>
          <a:p>
            <a:endParaRPr lang="en-US" altLang="zh-CN" dirty="0"/>
          </a:p>
          <a:p>
            <a:r>
              <a:rPr lang="zh-CN" altLang="en-US" dirty="0"/>
              <a:t>体质指数（</a:t>
            </a:r>
            <a:r>
              <a:rPr lang="en-US" altLang="zh-CN" dirty="0"/>
              <a:t>BMI</a:t>
            </a:r>
            <a:r>
              <a:rPr lang="zh-CN" altLang="en-US" dirty="0"/>
              <a:t>）</a:t>
            </a:r>
            <a:r>
              <a:rPr lang="en-US" altLang="zh-CN" dirty="0"/>
              <a:t>=</a:t>
            </a:r>
            <a:r>
              <a:rPr lang="zh-CN" altLang="en-US" dirty="0"/>
              <a:t>体重（</a:t>
            </a:r>
            <a:r>
              <a:rPr lang="en-US" altLang="zh-CN" dirty="0"/>
              <a:t>kg</a:t>
            </a:r>
            <a:r>
              <a:rPr lang="zh-CN" altLang="en-US" dirty="0"/>
              <a:t>）</a:t>
            </a:r>
            <a:r>
              <a:rPr lang="en-US" altLang="zh-CN" dirty="0"/>
              <a:t>÷</a:t>
            </a:r>
            <a:r>
              <a:rPr lang="zh-CN" altLang="en-US" dirty="0"/>
              <a:t>身高（</a:t>
            </a:r>
            <a:r>
              <a:rPr lang="en-US" altLang="zh-CN" dirty="0"/>
              <a:t>m</a:t>
            </a:r>
            <a:r>
              <a:rPr lang="zh-CN" altLang="en-US" dirty="0"/>
              <a:t>）的平方</a:t>
            </a:r>
          </a:p>
        </p:txBody>
      </p:sp>
      <p:sp>
        <p:nvSpPr>
          <p:cNvPr id="11" name="文本框 10">
            <a:extLst>
              <a:ext uri="{FF2B5EF4-FFF2-40B4-BE49-F238E27FC236}">
                <a16:creationId xmlns:a16="http://schemas.microsoft.com/office/drawing/2014/main" id="{207F158D-F89A-4025-AE78-98E058625E66}"/>
              </a:ext>
            </a:extLst>
          </p:cNvPr>
          <p:cNvSpPr txBox="1"/>
          <p:nvPr/>
        </p:nvSpPr>
        <p:spPr>
          <a:xfrm>
            <a:off x="200320" y="2242735"/>
            <a:ext cx="3919193" cy="369332"/>
          </a:xfrm>
          <a:prstGeom prst="rect">
            <a:avLst/>
          </a:prstGeom>
          <a:noFill/>
        </p:spPr>
        <p:txBody>
          <a:bodyPr wrap="square">
            <a:spAutoFit/>
          </a:bodyPr>
          <a:lstStyle/>
          <a:p>
            <a:r>
              <a:rPr lang="zh-CN" altLang="en-US" dirty="0"/>
              <a:t>bmi大于28为肥胖</a:t>
            </a:r>
            <a:r>
              <a:rPr lang="en-US" altLang="zh-CN" dirty="0"/>
              <a:t>, </a:t>
            </a:r>
            <a:r>
              <a:rPr lang="zh-CN" altLang="en-US" dirty="0"/>
              <a:t>小于</a:t>
            </a:r>
            <a:r>
              <a:rPr lang="en-US" altLang="zh-CN" dirty="0"/>
              <a:t>28</a:t>
            </a:r>
            <a:r>
              <a:rPr lang="zh-CN" altLang="en-US" dirty="0"/>
              <a:t>为非肥胖</a:t>
            </a:r>
          </a:p>
        </p:txBody>
      </p:sp>
    </p:spTree>
    <p:extLst>
      <p:ext uri="{BB962C8B-B14F-4D97-AF65-F5344CB8AC3E}">
        <p14:creationId xmlns:p14="http://schemas.microsoft.com/office/powerpoint/2010/main" val="3652588758"/>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47B08E4-318E-4336-8724-C6EEB5245558}"/>
              </a:ext>
            </a:extLst>
          </p:cNvPr>
          <p:cNvPicPr>
            <a:picLocks noChangeAspect="1"/>
          </p:cNvPicPr>
          <p:nvPr/>
        </p:nvPicPr>
        <p:blipFill>
          <a:blip r:embed="rId2"/>
          <a:stretch>
            <a:fillRect/>
          </a:stretch>
        </p:blipFill>
        <p:spPr>
          <a:xfrm>
            <a:off x="173854" y="676729"/>
            <a:ext cx="4981575" cy="685800"/>
          </a:xfrm>
          <a:prstGeom prst="rect">
            <a:avLst/>
          </a:prstGeom>
        </p:spPr>
      </p:pic>
      <p:pic>
        <p:nvPicPr>
          <p:cNvPr id="11" name="图片 10">
            <a:extLst>
              <a:ext uri="{FF2B5EF4-FFF2-40B4-BE49-F238E27FC236}">
                <a16:creationId xmlns:a16="http://schemas.microsoft.com/office/drawing/2014/main" id="{24CA9CBD-74FB-4444-AC87-01AFDE3077AB}"/>
              </a:ext>
            </a:extLst>
          </p:cNvPr>
          <p:cNvPicPr>
            <a:picLocks noChangeAspect="1"/>
          </p:cNvPicPr>
          <p:nvPr/>
        </p:nvPicPr>
        <p:blipFill>
          <a:blip r:embed="rId3"/>
          <a:stretch>
            <a:fillRect/>
          </a:stretch>
        </p:blipFill>
        <p:spPr>
          <a:xfrm>
            <a:off x="173854" y="2214949"/>
            <a:ext cx="4381500" cy="676275"/>
          </a:xfrm>
          <a:prstGeom prst="rect">
            <a:avLst/>
          </a:prstGeom>
        </p:spPr>
      </p:pic>
      <p:sp>
        <p:nvSpPr>
          <p:cNvPr id="12" name="文本框 11">
            <a:extLst>
              <a:ext uri="{FF2B5EF4-FFF2-40B4-BE49-F238E27FC236}">
                <a16:creationId xmlns:a16="http://schemas.microsoft.com/office/drawing/2014/main" id="{3C0000A3-FE8F-4889-A462-033A78A2228B}"/>
              </a:ext>
            </a:extLst>
          </p:cNvPr>
          <p:cNvSpPr txBox="1"/>
          <p:nvPr/>
        </p:nvSpPr>
        <p:spPr>
          <a:xfrm>
            <a:off x="173854" y="150848"/>
            <a:ext cx="1894787" cy="369332"/>
          </a:xfrm>
          <a:prstGeom prst="rect">
            <a:avLst/>
          </a:prstGeom>
          <a:noFill/>
        </p:spPr>
        <p:txBody>
          <a:bodyPr wrap="square" rtlCol="0">
            <a:spAutoFit/>
          </a:bodyPr>
          <a:lstStyle/>
          <a:p>
            <a:r>
              <a:rPr lang="zh-CN" altLang="en-US" dirty="0"/>
              <a:t>条件：</a:t>
            </a:r>
          </a:p>
        </p:txBody>
      </p:sp>
      <p:sp>
        <p:nvSpPr>
          <p:cNvPr id="13" name="文本框 12">
            <a:extLst>
              <a:ext uri="{FF2B5EF4-FFF2-40B4-BE49-F238E27FC236}">
                <a16:creationId xmlns:a16="http://schemas.microsoft.com/office/drawing/2014/main" id="{75DCD3C9-C27C-486E-9BD5-9A216CC1EA4F}"/>
              </a:ext>
            </a:extLst>
          </p:cNvPr>
          <p:cNvSpPr txBox="1"/>
          <p:nvPr/>
        </p:nvSpPr>
        <p:spPr>
          <a:xfrm>
            <a:off x="173853" y="1731784"/>
            <a:ext cx="4115342" cy="369332"/>
          </a:xfrm>
          <a:prstGeom prst="rect">
            <a:avLst/>
          </a:prstGeom>
          <a:noFill/>
        </p:spPr>
        <p:txBody>
          <a:bodyPr wrap="square" rtlCol="0">
            <a:spAutoFit/>
          </a:bodyPr>
          <a:lstStyle/>
          <a:p>
            <a:r>
              <a:rPr lang="zh-CN" altLang="en-US" dirty="0"/>
              <a:t>任意点到超平面（分界线）的距离：</a:t>
            </a:r>
          </a:p>
        </p:txBody>
      </p:sp>
      <p:sp>
        <p:nvSpPr>
          <p:cNvPr id="14" name="思想气泡: 云 13">
            <a:extLst>
              <a:ext uri="{FF2B5EF4-FFF2-40B4-BE49-F238E27FC236}">
                <a16:creationId xmlns:a16="http://schemas.microsoft.com/office/drawing/2014/main" id="{2D86B42E-FE4E-40A1-9997-D79863E41B95}"/>
              </a:ext>
            </a:extLst>
          </p:cNvPr>
          <p:cNvSpPr/>
          <p:nvPr/>
        </p:nvSpPr>
        <p:spPr>
          <a:xfrm>
            <a:off x="452605" y="5097260"/>
            <a:ext cx="4102749" cy="1084011"/>
          </a:xfrm>
          <a:prstGeom prst="cloudCallout">
            <a:avLst>
              <a:gd name="adj1" fmla="val -37634"/>
              <a:gd name="adj2" fmla="val 65817"/>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为什么经过支持向量的直线一定可以表示为</a:t>
            </a:r>
            <a:r>
              <a:rPr lang="en-US" altLang="zh-CN" dirty="0" err="1"/>
              <a:t>wx+b</a:t>
            </a:r>
            <a:r>
              <a:rPr lang="en-US" altLang="zh-CN" dirty="0"/>
              <a:t> = 1/-1</a:t>
            </a:r>
            <a:endParaRPr lang="zh-CN" altLang="en-US" dirty="0"/>
          </a:p>
        </p:txBody>
      </p:sp>
      <p:pic>
        <p:nvPicPr>
          <p:cNvPr id="15" name="图片 14">
            <a:extLst>
              <a:ext uri="{FF2B5EF4-FFF2-40B4-BE49-F238E27FC236}">
                <a16:creationId xmlns:a16="http://schemas.microsoft.com/office/drawing/2014/main" id="{31B5690E-7E06-4B1E-B7B1-8AFA9BE91D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055172"/>
            <a:ext cx="801594" cy="802827"/>
          </a:xfrm>
          <a:prstGeom prst="rect">
            <a:avLst/>
          </a:prstGeom>
        </p:spPr>
      </p:pic>
      <p:pic>
        <p:nvPicPr>
          <p:cNvPr id="17" name="图片 16">
            <a:extLst>
              <a:ext uri="{FF2B5EF4-FFF2-40B4-BE49-F238E27FC236}">
                <a16:creationId xmlns:a16="http://schemas.microsoft.com/office/drawing/2014/main" id="{BC6942E5-4CB1-4CC0-8BB0-40C4FB5A01AD}"/>
              </a:ext>
            </a:extLst>
          </p:cNvPr>
          <p:cNvPicPr>
            <a:picLocks noChangeAspect="1"/>
          </p:cNvPicPr>
          <p:nvPr/>
        </p:nvPicPr>
        <p:blipFill>
          <a:blip r:embed="rId5"/>
          <a:stretch>
            <a:fillRect/>
          </a:stretch>
        </p:blipFill>
        <p:spPr>
          <a:xfrm>
            <a:off x="6471528" y="233749"/>
            <a:ext cx="5534025" cy="3962400"/>
          </a:xfrm>
          <a:prstGeom prst="rect">
            <a:avLst/>
          </a:prstGeom>
        </p:spPr>
      </p:pic>
      <p:pic>
        <p:nvPicPr>
          <p:cNvPr id="21" name="图片 20">
            <a:extLst>
              <a:ext uri="{FF2B5EF4-FFF2-40B4-BE49-F238E27FC236}">
                <a16:creationId xmlns:a16="http://schemas.microsoft.com/office/drawing/2014/main" id="{174D5FF2-8861-424C-BBC4-756E40A7585C}"/>
              </a:ext>
            </a:extLst>
          </p:cNvPr>
          <p:cNvPicPr>
            <a:picLocks noChangeAspect="1"/>
          </p:cNvPicPr>
          <p:nvPr/>
        </p:nvPicPr>
        <p:blipFill>
          <a:blip r:embed="rId6"/>
          <a:stretch>
            <a:fillRect/>
          </a:stretch>
        </p:blipFill>
        <p:spPr>
          <a:xfrm>
            <a:off x="173853" y="3642927"/>
            <a:ext cx="4105275" cy="647700"/>
          </a:xfrm>
          <a:prstGeom prst="rect">
            <a:avLst/>
          </a:prstGeom>
        </p:spPr>
      </p:pic>
      <p:sp>
        <p:nvSpPr>
          <p:cNvPr id="22" name="文本框 21">
            <a:extLst>
              <a:ext uri="{FF2B5EF4-FFF2-40B4-BE49-F238E27FC236}">
                <a16:creationId xmlns:a16="http://schemas.microsoft.com/office/drawing/2014/main" id="{B7C5EB28-0B24-4BC0-AB00-F85817A88E07}"/>
              </a:ext>
            </a:extLst>
          </p:cNvPr>
          <p:cNvSpPr txBox="1"/>
          <p:nvPr/>
        </p:nvSpPr>
        <p:spPr>
          <a:xfrm>
            <a:off x="186447" y="3199233"/>
            <a:ext cx="4115342" cy="369332"/>
          </a:xfrm>
          <a:prstGeom prst="rect">
            <a:avLst/>
          </a:prstGeom>
          <a:noFill/>
        </p:spPr>
        <p:txBody>
          <a:bodyPr wrap="square" rtlCol="0">
            <a:spAutoFit/>
          </a:bodyPr>
          <a:lstStyle/>
          <a:p>
            <a:r>
              <a:rPr lang="zh-CN" altLang="en-US" dirty="0"/>
              <a:t>支持向量到超平面（分界线）的距离：</a:t>
            </a:r>
          </a:p>
        </p:txBody>
      </p:sp>
      <p:pic>
        <p:nvPicPr>
          <p:cNvPr id="24" name="图片 23">
            <a:extLst>
              <a:ext uri="{FF2B5EF4-FFF2-40B4-BE49-F238E27FC236}">
                <a16:creationId xmlns:a16="http://schemas.microsoft.com/office/drawing/2014/main" id="{08EBB04A-8E22-4EAA-BC12-DF7C0420903A}"/>
              </a:ext>
            </a:extLst>
          </p:cNvPr>
          <p:cNvPicPr>
            <a:picLocks noChangeAspect="1"/>
          </p:cNvPicPr>
          <p:nvPr/>
        </p:nvPicPr>
        <p:blipFill>
          <a:blip r:embed="rId7"/>
          <a:stretch>
            <a:fillRect/>
          </a:stretch>
        </p:blipFill>
        <p:spPr>
          <a:xfrm>
            <a:off x="5288437" y="6055173"/>
            <a:ext cx="6518292" cy="649062"/>
          </a:xfrm>
          <a:prstGeom prst="rect">
            <a:avLst/>
          </a:prstGeom>
        </p:spPr>
      </p:pic>
      <p:cxnSp>
        <p:nvCxnSpPr>
          <p:cNvPr id="27" name="连接符: 曲线 26">
            <a:extLst>
              <a:ext uri="{FF2B5EF4-FFF2-40B4-BE49-F238E27FC236}">
                <a16:creationId xmlns:a16="http://schemas.microsoft.com/office/drawing/2014/main" id="{6430670D-7951-4354-B71B-1B3D0CBE80AC}"/>
              </a:ext>
            </a:extLst>
          </p:cNvPr>
          <p:cNvCxnSpPr>
            <a:stCxn id="11" idx="3"/>
            <a:endCxn id="24" idx="1"/>
          </p:cNvCxnSpPr>
          <p:nvPr/>
        </p:nvCxnSpPr>
        <p:spPr>
          <a:xfrm>
            <a:off x="4555354" y="2553087"/>
            <a:ext cx="733083" cy="3826617"/>
          </a:xfrm>
          <a:prstGeom prst="curvedConnector3">
            <a:avLst>
              <a:gd name="adj1" fmla="val 48714"/>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C06CE850-671E-4C0C-B7AC-233CAA83BEAB}"/>
              </a:ext>
            </a:extLst>
          </p:cNvPr>
          <p:cNvSpPr txBox="1"/>
          <p:nvPr/>
        </p:nvSpPr>
        <p:spPr>
          <a:xfrm>
            <a:off x="1429925" y="2614226"/>
            <a:ext cx="1021044" cy="276999"/>
          </a:xfrm>
          <a:prstGeom prst="rect">
            <a:avLst/>
          </a:prstGeom>
          <a:noFill/>
        </p:spPr>
        <p:txBody>
          <a:bodyPr wrap="square" rtlCol="0">
            <a:spAutoFit/>
          </a:bodyPr>
          <a:lstStyle/>
          <a:p>
            <a:r>
              <a:rPr lang="zh-CN" altLang="en-US" sz="1200" dirty="0">
                <a:solidFill>
                  <a:srgbClr val="0070C0"/>
                </a:solidFill>
              </a:rPr>
              <a:t>向量的模长</a:t>
            </a:r>
          </a:p>
        </p:txBody>
      </p:sp>
    </p:spTree>
    <p:extLst>
      <p:ext uri="{BB962C8B-B14F-4D97-AF65-F5344CB8AC3E}">
        <p14:creationId xmlns:p14="http://schemas.microsoft.com/office/powerpoint/2010/main" val="4030123403"/>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思想气泡: 云 1">
            <a:extLst>
              <a:ext uri="{FF2B5EF4-FFF2-40B4-BE49-F238E27FC236}">
                <a16:creationId xmlns:a16="http://schemas.microsoft.com/office/drawing/2014/main" id="{0C88ED25-7E92-4065-8D82-9EAAE2A3CAC3}"/>
              </a:ext>
            </a:extLst>
          </p:cNvPr>
          <p:cNvSpPr/>
          <p:nvPr/>
        </p:nvSpPr>
        <p:spPr>
          <a:xfrm>
            <a:off x="452605" y="5097260"/>
            <a:ext cx="4102749" cy="1084011"/>
          </a:xfrm>
          <a:prstGeom prst="cloudCallout">
            <a:avLst>
              <a:gd name="adj1" fmla="val -37634"/>
              <a:gd name="adj2" fmla="val 65817"/>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为什么经过支持向量的直线一定可以表示为</a:t>
            </a:r>
            <a:r>
              <a:rPr lang="en-US" altLang="zh-CN" dirty="0" err="1"/>
              <a:t>wx+b</a:t>
            </a:r>
            <a:r>
              <a:rPr lang="en-US" altLang="zh-CN" dirty="0"/>
              <a:t> = 1/-1</a:t>
            </a:r>
            <a:endParaRPr lang="zh-CN" altLang="en-US" dirty="0"/>
          </a:p>
        </p:txBody>
      </p:sp>
      <p:pic>
        <p:nvPicPr>
          <p:cNvPr id="3" name="图片 2">
            <a:extLst>
              <a:ext uri="{FF2B5EF4-FFF2-40B4-BE49-F238E27FC236}">
                <a16:creationId xmlns:a16="http://schemas.microsoft.com/office/drawing/2014/main" id="{A990F86D-6521-436A-901E-68FD46262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55172"/>
            <a:ext cx="801594" cy="802827"/>
          </a:xfrm>
          <a:prstGeom prst="rect">
            <a:avLst/>
          </a:prstGeom>
        </p:spPr>
      </p:pic>
      <p:sp>
        <p:nvSpPr>
          <p:cNvPr id="4" name="文本框 3">
            <a:extLst>
              <a:ext uri="{FF2B5EF4-FFF2-40B4-BE49-F238E27FC236}">
                <a16:creationId xmlns:a16="http://schemas.microsoft.com/office/drawing/2014/main" id="{DA103ED1-247F-44DF-88DA-7324FA7EDB67}"/>
              </a:ext>
            </a:extLst>
          </p:cNvPr>
          <p:cNvSpPr txBox="1"/>
          <p:nvPr/>
        </p:nvSpPr>
        <p:spPr>
          <a:xfrm>
            <a:off x="3657600" y="1291472"/>
            <a:ext cx="3157979" cy="2031325"/>
          </a:xfrm>
          <a:prstGeom prst="rect">
            <a:avLst/>
          </a:prstGeom>
          <a:noFill/>
        </p:spPr>
        <p:txBody>
          <a:bodyPr wrap="square" rtlCol="0">
            <a:spAutoFit/>
          </a:bodyPr>
          <a:lstStyle/>
          <a:p>
            <a:r>
              <a:rPr lang="zh-CN" altLang="en-US" dirty="0"/>
              <a:t>一下三条直线是等价的：</a:t>
            </a:r>
            <a:endParaRPr lang="en-US" altLang="zh-CN" dirty="0"/>
          </a:p>
          <a:p>
            <a:endParaRPr lang="en-US" altLang="zh-CN" dirty="0"/>
          </a:p>
          <a:p>
            <a:r>
              <a:rPr lang="en-US" altLang="zh-CN" dirty="0"/>
              <a:t>X1 + 2*X2  + 1/2 = 0</a:t>
            </a:r>
          </a:p>
          <a:p>
            <a:endParaRPr lang="en-US" altLang="zh-CN" dirty="0"/>
          </a:p>
          <a:p>
            <a:r>
              <a:rPr lang="en-US" altLang="zh-CN" dirty="0"/>
              <a:t>2X1 + 4*X2 + 1 = 0*2</a:t>
            </a:r>
          </a:p>
          <a:p>
            <a:endParaRPr lang="en-US" altLang="zh-CN" dirty="0"/>
          </a:p>
          <a:p>
            <a:r>
              <a:rPr lang="en-US" altLang="zh-CN" dirty="0"/>
              <a:t>2X1 + 4*X2 + 1 + 1 = 0*2 +1</a:t>
            </a:r>
            <a:endParaRPr lang="zh-CN" altLang="en-US" dirty="0"/>
          </a:p>
        </p:txBody>
      </p:sp>
    </p:spTree>
    <p:extLst>
      <p:ext uri="{BB962C8B-B14F-4D97-AF65-F5344CB8AC3E}">
        <p14:creationId xmlns:p14="http://schemas.microsoft.com/office/powerpoint/2010/main" val="3053819776"/>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9958D1B-F12C-43AD-AAB4-2FBC4064D8CD}"/>
              </a:ext>
            </a:extLst>
          </p:cNvPr>
          <p:cNvPicPr>
            <a:picLocks noChangeAspect="1"/>
          </p:cNvPicPr>
          <p:nvPr/>
        </p:nvPicPr>
        <p:blipFill>
          <a:blip r:embed="rId2"/>
          <a:stretch>
            <a:fillRect/>
          </a:stretch>
        </p:blipFill>
        <p:spPr>
          <a:xfrm>
            <a:off x="186447" y="2249764"/>
            <a:ext cx="4105275" cy="647700"/>
          </a:xfrm>
          <a:prstGeom prst="rect">
            <a:avLst/>
          </a:prstGeom>
        </p:spPr>
      </p:pic>
      <p:pic>
        <p:nvPicPr>
          <p:cNvPr id="3" name="图片 2">
            <a:extLst>
              <a:ext uri="{FF2B5EF4-FFF2-40B4-BE49-F238E27FC236}">
                <a16:creationId xmlns:a16="http://schemas.microsoft.com/office/drawing/2014/main" id="{834319B8-0D7F-45DA-8BC8-6E9F993929CF}"/>
              </a:ext>
            </a:extLst>
          </p:cNvPr>
          <p:cNvPicPr>
            <a:picLocks noChangeAspect="1"/>
          </p:cNvPicPr>
          <p:nvPr/>
        </p:nvPicPr>
        <p:blipFill>
          <a:blip r:embed="rId3"/>
          <a:stretch>
            <a:fillRect/>
          </a:stretch>
        </p:blipFill>
        <p:spPr>
          <a:xfrm>
            <a:off x="6471528" y="1252291"/>
            <a:ext cx="5534025" cy="3962400"/>
          </a:xfrm>
          <a:prstGeom prst="rect">
            <a:avLst/>
          </a:prstGeom>
        </p:spPr>
      </p:pic>
      <p:sp>
        <p:nvSpPr>
          <p:cNvPr id="4" name="文本框 3">
            <a:extLst>
              <a:ext uri="{FF2B5EF4-FFF2-40B4-BE49-F238E27FC236}">
                <a16:creationId xmlns:a16="http://schemas.microsoft.com/office/drawing/2014/main" id="{B6E3C61C-7F56-481E-B44E-74C33F5F50C3}"/>
              </a:ext>
            </a:extLst>
          </p:cNvPr>
          <p:cNvSpPr txBox="1"/>
          <p:nvPr/>
        </p:nvSpPr>
        <p:spPr>
          <a:xfrm>
            <a:off x="173854" y="1470581"/>
            <a:ext cx="3521454" cy="646331"/>
          </a:xfrm>
          <a:prstGeom prst="rect">
            <a:avLst/>
          </a:prstGeom>
          <a:noFill/>
        </p:spPr>
        <p:txBody>
          <a:bodyPr wrap="square" rtlCol="0">
            <a:spAutoFit/>
          </a:bodyPr>
          <a:lstStyle/>
          <a:p>
            <a:r>
              <a:rPr lang="zh-CN" altLang="en-US" dirty="0"/>
              <a:t>支持向量机的思想：</a:t>
            </a:r>
            <a:endParaRPr lang="en-US" altLang="zh-CN" dirty="0"/>
          </a:p>
          <a:p>
            <a:r>
              <a:rPr lang="zh-CN" altLang="en-US" dirty="0">
                <a:solidFill>
                  <a:srgbClr val="FFC000"/>
                </a:solidFill>
              </a:rPr>
              <a:t>最大化支持向量到间隔的距离</a:t>
            </a:r>
          </a:p>
        </p:txBody>
      </p:sp>
      <p:pic>
        <p:nvPicPr>
          <p:cNvPr id="6" name="图片 5">
            <a:extLst>
              <a:ext uri="{FF2B5EF4-FFF2-40B4-BE49-F238E27FC236}">
                <a16:creationId xmlns:a16="http://schemas.microsoft.com/office/drawing/2014/main" id="{7480E156-34E0-4208-B4C3-F7A1BEDAEDE0}"/>
              </a:ext>
            </a:extLst>
          </p:cNvPr>
          <p:cNvPicPr>
            <a:picLocks noChangeAspect="1"/>
          </p:cNvPicPr>
          <p:nvPr/>
        </p:nvPicPr>
        <p:blipFill>
          <a:blip r:embed="rId4"/>
          <a:stretch>
            <a:fillRect/>
          </a:stretch>
        </p:blipFill>
        <p:spPr>
          <a:xfrm>
            <a:off x="173854" y="5674690"/>
            <a:ext cx="5922146" cy="504825"/>
          </a:xfrm>
          <a:prstGeom prst="rect">
            <a:avLst/>
          </a:prstGeom>
        </p:spPr>
      </p:pic>
      <p:sp>
        <p:nvSpPr>
          <p:cNvPr id="7" name="箭头: 下 6">
            <a:extLst>
              <a:ext uri="{FF2B5EF4-FFF2-40B4-BE49-F238E27FC236}">
                <a16:creationId xmlns:a16="http://schemas.microsoft.com/office/drawing/2014/main" id="{509D8FBF-15D2-4453-85B6-F8153A57111C}"/>
              </a:ext>
            </a:extLst>
          </p:cNvPr>
          <p:cNvSpPr/>
          <p:nvPr/>
        </p:nvSpPr>
        <p:spPr>
          <a:xfrm>
            <a:off x="1890292" y="3423524"/>
            <a:ext cx="348792" cy="17251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86E29E49-286F-4079-8211-BB2565FFCAFE}"/>
              </a:ext>
            </a:extLst>
          </p:cNvPr>
          <p:cNvSpPr txBox="1"/>
          <p:nvPr/>
        </p:nvSpPr>
        <p:spPr>
          <a:xfrm>
            <a:off x="2239084" y="4101410"/>
            <a:ext cx="1187778" cy="369332"/>
          </a:xfrm>
          <a:prstGeom prst="rect">
            <a:avLst/>
          </a:prstGeom>
          <a:noFill/>
        </p:spPr>
        <p:txBody>
          <a:bodyPr wrap="square" rtlCol="0">
            <a:spAutoFit/>
          </a:bodyPr>
          <a:lstStyle/>
          <a:p>
            <a:r>
              <a:rPr lang="zh-CN" altLang="en-US" dirty="0"/>
              <a:t>等价于</a:t>
            </a:r>
          </a:p>
        </p:txBody>
      </p:sp>
    </p:spTree>
    <p:extLst>
      <p:ext uri="{BB962C8B-B14F-4D97-AF65-F5344CB8AC3E}">
        <p14:creationId xmlns:p14="http://schemas.microsoft.com/office/powerpoint/2010/main" val="80629857"/>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40E189-3CB3-4586-BAF9-2C7228EE496B}"/>
              </a:ext>
            </a:extLst>
          </p:cNvPr>
          <p:cNvSpPr>
            <a:spLocks noChangeArrowheads="1"/>
          </p:cNvSpPr>
          <p:nvPr/>
        </p:nvSpPr>
        <p:spPr bwMode="auto">
          <a:xfrm>
            <a:off x="428378" y="1701980"/>
            <a:ext cx="592214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先考虑等式约束的问题，我们要使得目标函数 </a:t>
            </a:r>
            <a:r>
              <a:rPr lang="en-US" altLang="zh-CN" dirty="0">
                <a:latin typeface="Arial" panose="020B0604020202020204" pitchFamily="34" charset="0"/>
              </a:rPr>
              <a:t>f(x)</a:t>
            </a:r>
            <a:r>
              <a:rPr kumimoji="0" lang="zh-CN" altLang="zh-CN" sz="1800" b="0" i="0" u="none" strike="noStrike" cap="none" normalizeH="0" baseline="0" dirty="0">
                <a:ln>
                  <a:noFill/>
                </a:ln>
                <a:solidFill>
                  <a:schemeClr val="tx1"/>
                </a:solidFill>
                <a:effectLst/>
                <a:latin typeface="Arial" panose="020B0604020202020204" pitchFamily="34" charset="0"/>
              </a:rPr>
              <a:t>最小且同时满足 </a:t>
            </a:r>
            <a:r>
              <a:rPr kumimoji="0" lang="en-US" altLang="zh-CN" sz="1800" b="0" i="0" u="none" strike="noStrike" cap="none" normalizeH="0" baseline="0" dirty="0">
                <a:ln>
                  <a:noFill/>
                </a:ln>
                <a:solidFill>
                  <a:schemeClr val="tx1"/>
                </a:solidFill>
                <a:effectLst/>
                <a:latin typeface="Arial" panose="020B0604020202020204" pitchFamily="34" charset="0"/>
              </a:rPr>
              <a:t>g(x)=0</a:t>
            </a:r>
            <a:r>
              <a:rPr kumimoji="0" lang="zh-CN" altLang="zh-CN" sz="1800" b="0" i="0" u="none" strike="noStrike" cap="none" normalizeH="0" baseline="0" dirty="0">
                <a:ln>
                  <a:noFill/>
                </a:ln>
                <a:solidFill>
                  <a:schemeClr val="tx1"/>
                </a:solidFill>
                <a:effectLst/>
                <a:latin typeface="Arial" panose="020B0604020202020204" pitchFamily="34" charset="0"/>
              </a:rPr>
              <a:t>的约束。那我们可以转换目标函数为拉格朗日函数 </a:t>
            </a:r>
          </a:p>
        </p:txBody>
      </p:sp>
      <p:sp>
        <p:nvSpPr>
          <p:cNvPr id="3" name="AutoShape 2" descr="[公式]">
            <a:extLst>
              <a:ext uri="{FF2B5EF4-FFF2-40B4-BE49-F238E27FC236}">
                <a16:creationId xmlns:a16="http://schemas.microsoft.com/office/drawing/2014/main" id="{DD088AF8-B07D-4033-8C32-B6CA9A5C736A}"/>
              </a:ext>
            </a:extLst>
          </p:cNvPr>
          <p:cNvSpPr>
            <a:spLocks noChangeAspect="1" noChangeArrowheads="1"/>
          </p:cNvSpPr>
          <p:nvPr/>
        </p:nvSpPr>
        <p:spPr bwMode="auto">
          <a:xfrm>
            <a:off x="46990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3" descr="[公式]">
            <a:extLst>
              <a:ext uri="{FF2B5EF4-FFF2-40B4-BE49-F238E27FC236}">
                <a16:creationId xmlns:a16="http://schemas.microsoft.com/office/drawing/2014/main" id="{D9064112-054B-4E4F-9968-7516DF64772C}"/>
              </a:ext>
            </a:extLst>
          </p:cNvPr>
          <p:cNvSpPr>
            <a:spLocks noChangeAspect="1" noChangeArrowheads="1"/>
          </p:cNvSpPr>
          <p:nvPr/>
        </p:nvSpPr>
        <p:spPr bwMode="auto">
          <a:xfrm>
            <a:off x="675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54890862-A6B3-415B-B596-7DE064BFFCAB}"/>
              </a:ext>
            </a:extLst>
          </p:cNvPr>
          <p:cNvPicPr>
            <a:picLocks noChangeAspect="1"/>
          </p:cNvPicPr>
          <p:nvPr/>
        </p:nvPicPr>
        <p:blipFill>
          <a:blip r:embed="rId2"/>
          <a:stretch>
            <a:fillRect/>
          </a:stretch>
        </p:blipFill>
        <p:spPr>
          <a:xfrm>
            <a:off x="428378" y="160338"/>
            <a:ext cx="5922146" cy="504825"/>
          </a:xfrm>
          <a:prstGeom prst="rect">
            <a:avLst/>
          </a:prstGeom>
        </p:spPr>
      </p:pic>
      <p:sp>
        <p:nvSpPr>
          <p:cNvPr id="10" name="箭头: 下 9">
            <a:extLst>
              <a:ext uri="{FF2B5EF4-FFF2-40B4-BE49-F238E27FC236}">
                <a16:creationId xmlns:a16="http://schemas.microsoft.com/office/drawing/2014/main" id="{EE1553B5-1473-47A0-AFF3-9D35882CEE49}"/>
              </a:ext>
            </a:extLst>
          </p:cNvPr>
          <p:cNvSpPr/>
          <p:nvPr/>
        </p:nvSpPr>
        <p:spPr>
          <a:xfrm>
            <a:off x="3090786" y="792272"/>
            <a:ext cx="315580" cy="6974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下 10">
            <a:extLst>
              <a:ext uri="{FF2B5EF4-FFF2-40B4-BE49-F238E27FC236}">
                <a16:creationId xmlns:a16="http://schemas.microsoft.com/office/drawing/2014/main" id="{F90E8D40-36F2-494E-A647-00BF8B9DF352}"/>
              </a:ext>
            </a:extLst>
          </p:cNvPr>
          <p:cNvSpPr/>
          <p:nvPr/>
        </p:nvSpPr>
        <p:spPr>
          <a:xfrm>
            <a:off x="3071756" y="2656087"/>
            <a:ext cx="315580" cy="6974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下 11">
            <a:extLst>
              <a:ext uri="{FF2B5EF4-FFF2-40B4-BE49-F238E27FC236}">
                <a16:creationId xmlns:a16="http://schemas.microsoft.com/office/drawing/2014/main" id="{1DA7C50C-42EF-461F-A199-101A4047D65C}"/>
              </a:ext>
            </a:extLst>
          </p:cNvPr>
          <p:cNvSpPr/>
          <p:nvPr/>
        </p:nvSpPr>
        <p:spPr>
          <a:xfrm>
            <a:off x="3082916" y="4275740"/>
            <a:ext cx="315580" cy="6974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753EDEB6-59F2-4D5D-B5BB-25894AAE0CFF}"/>
              </a:ext>
            </a:extLst>
          </p:cNvPr>
          <p:cNvSpPr txBox="1"/>
          <p:nvPr/>
        </p:nvSpPr>
        <p:spPr>
          <a:xfrm>
            <a:off x="3387336" y="4201914"/>
            <a:ext cx="2862459" cy="923330"/>
          </a:xfrm>
          <a:prstGeom prst="rect">
            <a:avLst/>
          </a:prstGeom>
          <a:noFill/>
        </p:spPr>
        <p:txBody>
          <a:bodyPr wrap="square" rtlCol="0">
            <a:spAutoFit/>
          </a:bodyPr>
          <a:lstStyle/>
          <a:p>
            <a:r>
              <a:rPr lang="zh-CN" altLang="en-US" dirty="0"/>
              <a:t>因为</a:t>
            </a:r>
            <a:r>
              <a:rPr lang="en-US" altLang="zh-CN" dirty="0"/>
              <a:t>1.4</a:t>
            </a:r>
            <a:r>
              <a:rPr lang="zh-CN" altLang="en-US" dirty="0"/>
              <a:t>的约束条件是不等式，所以额外引入</a:t>
            </a:r>
            <a:r>
              <a:rPr lang="en-US" altLang="zh-CN" dirty="0"/>
              <a:t>KKT</a:t>
            </a:r>
            <a:r>
              <a:rPr lang="zh-CN" altLang="en-US" dirty="0"/>
              <a:t>条件即可</a:t>
            </a:r>
          </a:p>
        </p:txBody>
      </p:sp>
      <p:pic>
        <p:nvPicPr>
          <p:cNvPr id="17" name="图片 16">
            <a:extLst>
              <a:ext uri="{FF2B5EF4-FFF2-40B4-BE49-F238E27FC236}">
                <a16:creationId xmlns:a16="http://schemas.microsoft.com/office/drawing/2014/main" id="{C12100EE-A968-4A6A-A649-597DEC694936}"/>
              </a:ext>
            </a:extLst>
          </p:cNvPr>
          <p:cNvPicPr>
            <a:picLocks noChangeAspect="1"/>
          </p:cNvPicPr>
          <p:nvPr/>
        </p:nvPicPr>
        <p:blipFill>
          <a:blip r:embed="rId3"/>
          <a:stretch>
            <a:fillRect/>
          </a:stretch>
        </p:blipFill>
        <p:spPr>
          <a:xfrm>
            <a:off x="7028992" y="2860401"/>
            <a:ext cx="4676775" cy="685800"/>
          </a:xfrm>
          <a:prstGeom prst="rect">
            <a:avLst/>
          </a:prstGeom>
        </p:spPr>
      </p:pic>
      <p:sp>
        <p:nvSpPr>
          <p:cNvPr id="18" name="文本框 17">
            <a:extLst>
              <a:ext uri="{FF2B5EF4-FFF2-40B4-BE49-F238E27FC236}">
                <a16:creationId xmlns:a16="http://schemas.microsoft.com/office/drawing/2014/main" id="{2021CDBD-879B-4624-8B63-A1052D2348BF}"/>
              </a:ext>
            </a:extLst>
          </p:cNvPr>
          <p:cNvSpPr txBox="1"/>
          <p:nvPr/>
        </p:nvSpPr>
        <p:spPr>
          <a:xfrm>
            <a:off x="6911975" y="2072518"/>
            <a:ext cx="4793792" cy="646331"/>
          </a:xfrm>
          <a:prstGeom prst="rect">
            <a:avLst/>
          </a:prstGeom>
          <a:noFill/>
        </p:spPr>
        <p:txBody>
          <a:bodyPr wrap="square" rtlCol="0">
            <a:spAutoFit/>
          </a:bodyPr>
          <a:lstStyle/>
          <a:p>
            <a:r>
              <a:rPr lang="zh-CN" altLang="en-US" dirty="0"/>
              <a:t>因此</a:t>
            </a:r>
            <a:r>
              <a:rPr lang="en-US" altLang="zh-CN" dirty="0"/>
              <a:t>SVM</a:t>
            </a:r>
            <a:r>
              <a:rPr lang="zh-CN" altLang="en-US" dirty="0"/>
              <a:t>的最终的拉格朗日函数为如下函数，我们求解</a:t>
            </a:r>
            <a:r>
              <a:rPr lang="en-US" altLang="zh-CN" dirty="0"/>
              <a:t>L(</a:t>
            </a:r>
            <a:r>
              <a:rPr lang="en-US" altLang="zh-CN" dirty="0" err="1"/>
              <a:t>w,b,a</a:t>
            </a:r>
            <a:r>
              <a:rPr lang="en-US" altLang="zh-CN" dirty="0"/>
              <a:t>)</a:t>
            </a:r>
            <a:r>
              <a:rPr lang="zh-CN" altLang="en-US" dirty="0"/>
              <a:t>的最小值即可</a:t>
            </a:r>
            <a:endParaRPr lang="en-US" altLang="zh-CN" dirty="0"/>
          </a:p>
        </p:txBody>
      </p:sp>
      <p:cxnSp>
        <p:nvCxnSpPr>
          <p:cNvPr id="19" name="连接符: 曲线 18">
            <a:extLst>
              <a:ext uri="{FF2B5EF4-FFF2-40B4-BE49-F238E27FC236}">
                <a16:creationId xmlns:a16="http://schemas.microsoft.com/office/drawing/2014/main" id="{F14B63C2-AC31-4DA2-91FF-7DDFC7FCAF3A}"/>
              </a:ext>
            </a:extLst>
          </p:cNvPr>
          <p:cNvCxnSpPr>
            <a:cxnSpLocks/>
            <a:stCxn id="17" idx="2"/>
          </p:cNvCxnSpPr>
          <p:nvPr/>
        </p:nvCxnSpPr>
        <p:spPr>
          <a:xfrm rot="5400000">
            <a:off x="5607287" y="2016166"/>
            <a:ext cx="2230058" cy="5290129"/>
          </a:xfrm>
          <a:prstGeom prst="curvedConnector2">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83B5E54D-4777-47A6-9187-9D0E4D2B248D}"/>
              </a:ext>
            </a:extLst>
          </p:cNvPr>
          <p:cNvSpPr txBox="1"/>
          <p:nvPr/>
        </p:nvSpPr>
        <p:spPr>
          <a:xfrm>
            <a:off x="6911975" y="4973232"/>
            <a:ext cx="1404801" cy="369332"/>
          </a:xfrm>
          <a:prstGeom prst="rect">
            <a:avLst/>
          </a:prstGeom>
          <a:noFill/>
        </p:spPr>
        <p:txBody>
          <a:bodyPr wrap="square" rtlCol="0">
            <a:spAutoFit/>
          </a:bodyPr>
          <a:lstStyle/>
          <a:p>
            <a:r>
              <a:rPr lang="zh-CN" altLang="en-US" dirty="0">
                <a:solidFill>
                  <a:srgbClr val="00B0F0"/>
                </a:solidFill>
              </a:rPr>
              <a:t>服从条件</a:t>
            </a:r>
          </a:p>
        </p:txBody>
      </p:sp>
      <p:grpSp>
        <p:nvGrpSpPr>
          <p:cNvPr id="24" name="组合 23">
            <a:extLst>
              <a:ext uri="{FF2B5EF4-FFF2-40B4-BE49-F238E27FC236}">
                <a16:creationId xmlns:a16="http://schemas.microsoft.com/office/drawing/2014/main" id="{C6BE232A-3DA2-49DD-ACBD-978817EACAEC}"/>
              </a:ext>
            </a:extLst>
          </p:cNvPr>
          <p:cNvGrpSpPr/>
          <p:nvPr/>
        </p:nvGrpSpPr>
        <p:grpSpPr>
          <a:xfrm>
            <a:off x="10589401" y="5517690"/>
            <a:ext cx="1439908" cy="1236127"/>
            <a:chOff x="7164686" y="3366297"/>
            <a:chExt cx="1439908" cy="1236127"/>
          </a:xfrm>
        </p:grpSpPr>
        <p:grpSp>
          <p:nvGrpSpPr>
            <p:cNvPr id="25" name="组合 24">
              <a:extLst>
                <a:ext uri="{FF2B5EF4-FFF2-40B4-BE49-F238E27FC236}">
                  <a16:creationId xmlns:a16="http://schemas.microsoft.com/office/drawing/2014/main" id="{CE85F797-EAEA-4A54-BE0E-09A273EC55E9}"/>
                </a:ext>
              </a:extLst>
            </p:cNvPr>
            <p:cNvGrpSpPr/>
            <p:nvPr/>
          </p:nvGrpSpPr>
          <p:grpSpPr>
            <a:xfrm>
              <a:off x="7164686" y="3366297"/>
              <a:ext cx="1439908" cy="1236127"/>
              <a:chOff x="2048010" y="5136393"/>
              <a:chExt cx="1439908" cy="1236127"/>
            </a:xfrm>
          </p:grpSpPr>
          <p:cxnSp>
            <p:nvCxnSpPr>
              <p:cNvPr id="29" name="直接箭头连接符 28">
                <a:extLst>
                  <a:ext uri="{FF2B5EF4-FFF2-40B4-BE49-F238E27FC236}">
                    <a16:creationId xmlns:a16="http://schemas.microsoft.com/office/drawing/2014/main" id="{6342AF62-A0D6-46F5-B394-6FF946C84AEB}"/>
                  </a:ext>
                </a:extLst>
              </p:cNvPr>
              <p:cNvCxnSpPr>
                <a:cxnSpLocks/>
              </p:cNvCxnSpPr>
              <p:nvPr/>
            </p:nvCxnSpPr>
            <p:spPr>
              <a:xfrm flipV="1">
                <a:off x="2048010" y="5136393"/>
                <a:ext cx="0" cy="1236127"/>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C34640D6-5F8D-4675-B1F6-ADEDC14A8CA1}"/>
                  </a:ext>
                </a:extLst>
              </p:cNvPr>
              <p:cNvCxnSpPr>
                <a:cxnSpLocks/>
              </p:cNvCxnSpPr>
              <p:nvPr/>
            </p:nvCxnSpPr>
            <p:spPr>
              <a:xfrm>
                <a:off x="2048010" y="6372520"/>
                <a:ext cx="1439908" cy="0"/>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任意多边形: 形状 25">
              <a:extLst>
                <a:ext uri="{FF2B5EF4-FFF2-40B4-BE49-F238E27FC236}">
                  <a16:creationId xmlns:a16="http://schemas.microsoft.com/office/drawing/2014/main" id="{B12CC38B-748D-4A42-97F0-D19DBCA6CEF8}"/>
                </a:ext>
              </a:extLst>
            </p:cNvPr>
            <p:cNvSpPr/>
            <p:nvPr/>
          </p:nvSpPr>
          <p:spPr>
            <a:xfrm>
              <a:off x="7277493" y="3704734"/>
              <a:ext cx="1244338" cy="584462"/>
            </a:xfrm>
            <a:custGeom>
              <a:avLst/>
              <a:gdLst>
                <a:gd name="connsiteX0" fmla="*/ 0 w 1244338"/>
                <a:gd name="connsiteY0" fmla="*/ 18854 h 584462"/>
                <a:gd name="connsiteX1" fmla="*/ 18853 w 1244338"/>
                <a:gd name="connsiteY1" fmla="*/ 65988 h 584462"/>
                <a:gd name="connsiteX2" fmla="*/ 28280 w 1244338"/>
                <a:gd name="connsiteY2" fmla="*/ 103695 h 584462"/>
                <a:gd name="connsiteX3" fmla="*/ 56561 w 1244338"/>
                <a:gd name="connsiteY3" fmla="*/ 188536 h 584462"/>
                <a:gd name="connsiteX4" fmla="*/ 75414 w 1244338"/>
                <a:gd name="connsiteY4" fmla="*/ 245097 h 584462"/>
                <a:gd name="connsiteX5" fmla="*/ 94268 w 1244338"/>
                <a:gd name="connsiteY5" fmla="*/ 273377 h 584462"/>
                <a:gd name="connsiteX6" fmla="*/ 122548 w 1244338"/>
                <a:gd name="connsiteY6" fmla="*/ 329938 h 584462"/>
                <a:gd name="connsiteX7" fmla="*/ 150829 w 1244338"/>
                <a:gd name="connsiteY7" fmla="*/ 386499 h 584462"/>
                <a:gd name="connsiteX8" fmla="*/ 235670 w 1244338"/>
                <a:gd name="connsiteY8" fmla="*/ 461913 h 584462"/>
                <a:gd name="connsiteX9" fmla="*/ 292231 w 1244338"/>
                <a:gd name="connsiteY9" fmla="*/ 509047 h 584462"/>
                <a:gd name="connsiteX10" fmla="*/ 329938 w 1244338"/>
                <a:gd name="connsiteY10" fmla="*/ 518474 h 584462"/>
                <a:gd name="connsiteX11" fmla="*/ 358218 w 1244338"/>
                <a:gd name="connsiteY11" fmla="*/ 537328 h 584462"/>
                <a:gd name="connsiteX12" fmla="*/ 443060 w 1244338"/>
                <a:gd name="connsiteY12" fmla="*/ 556181 h 584462"/>
                <a:gd name="connsiteX13" fmla="*/ 499620 w 1244338"/>
                <a:gd name="connsiteY13" fmla="*/ 575035 h 584462"/>
                <a:gd name="connsiteX14" fmla="*/ 537328 w 1244338"/>
                <a:gd name="connsiteY14" fmla="*/ 584462 h 584462"/>
                <a:gd name="connsiteX15" fmla="*/ 838985 w 1244338"/>
                <a:gd name="connsiteY15" fmla="*/ 575035 h 584462"/>
                <a:gd name="connsiteX16" fmla="*/ 886119 w 1244338"/>
                <a:gd name="connsiteY16" fmla="*/ 527901 h 584462"/>
                <a:gd name="connsiteX17" fmla="*/ 914400 w 1244338"/>
                <a:gd name="connsiteY17" fmla="*/ 518474 h 584462"/>
                <a:gd name="connsiteX18" fmla="*/ 933253 w 1244338"/>
                <a:gd name="connsiteY18" fmla="*/ 490194 h 584462"/>
                <a:gd name="connsiteX19" fmla="*/ 961534 w 1244338"/>
                <a:gd name="connsiteY19" fmla="*/ 471340 h 584462"/>
                <a:gd name="connsiteX20" fmla="*/ 1027521 w 1244338"/>
                <a:gd name="connsiteY20" fmla="*/ 395926 h 584462"/>
                <a:gd name="connsiteX21" fmla="*/ 1036948 w 1244338"/>
                <a:gd name="connsiteY21" fmla="*/ 367645 h 584462"/>
                <a:gd name="connsiteX22" fmla="*/ 1084082 w 1244338"/>
                <a:gd name="connsiteY22" fmla="*/ 311085 h 584462"/>
                <a:gd name="connsiteX23" fmla="*/ 1121789 w 1244338"/>
                <a:gd name="connsiteY23" fmla="*/ 254524 h 584462"/>
                <a:gd name="connsiteX24" fmla="*/ 1131216 w 1244338"/>
                <a:gd name="connsiteY24" fmla="*/ 226243 h 584462"/>
                <a:gd name="connsiteX25" fmla="*/ 1150070 w 1244338"/>
                <a:gd name="connsiteY25" fmla="*/ 197963 h 584462"/>
                <a:gd name="connsiteX26" fmla="*/ 1178350 w 1244338"/>
                <a:gd name="connsiteY26" fmla="*/ 141402 h 584462"/>
                <a:gd name="connsiteX27" fmla="*/ 1187777 w 1244338"/>
                <a:gd name="connsiteY27" fmla="*/ 113122 h 584462"/>
                <a:gd name="connsiteX28" fmla="*/ 1206631 w 1244338"/>
                <a:gd name="connsiteY28" fmla="*/ 84841 h 584462"/>
                <a:gd name="connsiteX29" fmla="*/ 1225484 w 1244338"/>
                <a:gd name="connsiteY29" fmla="*/ 28280 h 584462"/>
                <a:gd name="connsiteX30" fmla="*/ 1244338 w 1244338"/>
                <a:gd name="connsiteY30" fmla="*/ 0 h 58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44338" h="584462">
                  <a:moveTo>
                    <a:pt x="0" y="18854"/>
                  </a:moveTo>
                  <a:cubicBezTo>
                    <a:pt x="6284" y="34565"/>
                    <a:pt x="13502" y="49935"/>
                    <a:pt x="18853" y="65988"/>
                  </a:cubicBezTo>
                  <a:cubicBezTo>
                    <a:pt x="22950" y="78279"/>
                    <a:pt x="24557" y="91286"/>
                    <a:pt x="28280" y="103695"/>
                  </a:cubicBezTo>
                  <a:cubicBezTo>
                    <a:pt x="28290" y="103727"/>
                    <a:pt x="51842" y="174380"/>
                    <a:pt x="56561" y="188536"/>
                  </a:cubicBezTo>
                  <a:cubicBezTo>
                    <a:pt x="56563" y="188541"/>
                    <a:pt x="75410" y="245092"/>
                    <a:pt x="75414" y="245097"/>
                  </a:cubicBezTo>
                  <a:lnTo>
                    <a:pt x="94268" y="273377"/>
                  </a:lnTo>
                  <a:cubicBezTo>
                    <a:pt x="117963" y="344463"/>
                    <a:pt x="86000" y="256841"/>
                    <a:pt x="122548" y="329938"/>
                  </a:cubicBezTo>
                  <a:cubicBezTo>
                    <a:pt x="141268" y="367378"/>
                    <a:pt x="119953" y="351763"/>
                    <a:pt x="150829" y="386499"/>
                  </a:cubicBezTo>
                  <a:cubicBezTo>
                    <a:pt x="255608" y="504376"/>
                    <a:pt x="168118" y="405620"/>
                    <a:pt x="235670" y="461913"/>
                  </a:cubicBezTo>
                  <a:cubicBezTo>
                    <a:pt x="259658" y="481903"/>
                    <a:pt x="263313" y="496654"/>
                    <a:pt x="292231" y="509047"/>
                  </a:cubicBezTo>
                  <a:cubicBezTo>
                    <a:pt x="304139" y="514150"/>
                    <a:pt x="317369" y="515332"/>
                    <a:pt x="329938" y="518474"/>
                  </a:cubicBezTo>
                  <a:cubicBezTo>
                    <a:pt x="339365" y="524759"/>
                    <a:pt x="347805" y="532865"/>
                    <a:pt x="358218" y="537328"/>
                  </a:cubicBezTo>
                  <a:cubicBezTo>
                    <a:pt x="373037" y="543679"/>
                    <a:pt x="430750" y="552824"/>
                    <a:pt x="443060" y="556181"/>
                  </a:cubicBezTo>
                  <a:cubicBezTo>
                    <a:pt x="462233" y="561410"/>
                    <a:pt x="480340" y="570215"/>
                    <a:pt x="499620" y="575035"/>
                  </a:cubicBezTo>
                  <a:lnTo>
                    <a:pt x="537328" y="584462"/>
                  </a:lnTo>
                  <a:cubicBezTo>
                    <a:pt x="637880" y="581320"/>
                    <a:pt x="738751" y="583627"/>
                    <a:pt x="838985" y="575035"/>
                  </a:cubicBezTo>
                  <a:cubicBezTo>
                    <a:pt x="870661" y="572320"/>
                    <a:pt x="867013" y="543186"/>
                    <a:pt x="886119" y="527901"/>
                  </a:cubicBezTo>
                  <a:cubicBezTo>
                    <a:pt x="893878" y="521693"/>
                    <a:pt x="904973" y="521616"/>
                    <a:pt x="914400" y="518474"/>
                  </a:cubicBezTo>
                  <a:cubicBezTo>
                    <a:pt x="920684" y="509047"/>
                    <a:pt x="925242" y="498205"/>
                    <a:pt x="933253" y="490194"/>
                  </a:cubicBezTo>
                  <a:cubicBezTo>
                    <a:pt x="941264" y="482183"/>
                    <a:pt x="954073" y="479867"/>
                    <a:pt x="961534" y="471340"/>
                  </a:cubicBezTo>
                  <a:cubicBezTo>
                    <a:pt x="1038519" y="383357"/>
                    <a:pt x="963891" y="438345"/>
                    <a:pt x="1027521" y="395926"/>
                  </a:cubicBezTo>
                  <a:cubicBezTo>
                    <a:pt x="1030663" y="386499"/>
                    <a:pt x="1032504" y="376533"/>
                    <a:pt x="1036948" y="367645"/>
                  </a:cubicBezTo>
                  <a:cubicBezTo>
                    <a:pt x="1050072" y="341398"/>
                    <a:pt x="1063235" y="331932"/>
                    <a:pt x="1084082" y="311085"/>
                  </a:cubicBezTo>
                  <a:cubicBezTo>
                    <a:pt x="1106497" y="243839"/>
                    <a:pt x="1074713" y="325138"/>
                    <a:pt x="1121789" y="254524"/>
                  </a:cubicBezTo>
                  <a:cubicBezTo>
                    <a:pt x="1127301" y="246256"/>
                    <a:pt x="1126772" y="235131"/>
                    <a:pt x="1131216" y="226243"/>
                  </a:cubicBezTo>
                  <a:cubicBezTo>
                    <a:pt x="1136283" y="216110"/>
                    <a:pt x="1143785" y="207390"/>
                    <a:pt x="1150070" y="197963"/>
                  </a:cubicBezTo>
                  <a:cubicBezTo>
                    <a:pt x="1173764" y="126880"/>
                    <a:pt x="1141803" y="214496"/>
                    <a:pt x="1178350" y="141402"/>
                  </a:cubicBezTo>
                  <a:cubicBezTo>
                    <a:pt x="1182794" y="132514"/>
                    <a:pt x="1183333" y="122010"/>
                    <a:pt x="1187777" y="113122"/>
                  </a:cubicBezTo>
                  <a:cubicBezTo>
                    <a:pt x="1192844" y="102988"/>
                    <a:pt x="1202030" y="95194"/>
                    <a:pt x="1206631" y="84841"/>
                  </a:cubicBezTo>
                  <a:cubicBezTo>
                    <a:pt x="1214702" y="66680"/>
                    <a:pt x="1214460" y="44816"/>
                    <a:pt x="1225484" y="28280"/>
                  </a:cubicBezTo>
                  <a:lnTo>
                    <a:pt x="1244338" y="0"/>
                  </a:lnTo>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a:extLst>
                <a:ext uri="{FF2B5EF4-FFF2-40B4-BE49-F238E27FC236}">
                  <a16:creationId xmlns:a16="http://schemas.microsoft.com/office/drawing/2014/main" id="{5D4C16AC-6A5A-48CD-9B61-4F1FCEACED6A}"/>
                </a:ext>
              </a:extLst>
            </p:cNvPr>
            <p:cNvCxnSpPr/>
            <p:nvPr/>
          </p:nvCxnSpPr>
          <p:spPr>
            <a:xfrm>
              <a:off x="7277493" y="4298623"/>
              <a:ext cx="1327101" cy="0"/>
            </a:xfrm>
            <a:prstGeom prst="line">
              <a:avLst/>
            </a:prstGeom>
            <a:ln w="190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5B366220-A695-4EB2-9566-B302F70A4B48}"/>
                </a:ext>
              </a:extLst>
            </p:cNvPr>
            <p:cNvCxnSpPr>
              <a:cxnSpLocks/>
            </p:cNvCxnSpPr>
            <p:nvPr/>
          </p:nvCxnSpPr>
          <p:spPr>
            <a:xfrm flipH="1">
              <a:off x="7941043" y="3836709"/>
              <a:ext cx="100022" cy="434920"/>
            </a:xfrm>
            <a:prstGeom prst="straightConnector1">
              <a:avLst/>
            </a:prstGeom>
            <a:ln w="127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32" name="图片 31">
            <a:extLst>
              <a:ext uri="{FF2B5EF4-FFF2-40B4-BE49-F238E27FC236}">
                <a16:creationId xmlns:a16="http://schemas.microsoft.com/office/drawing/2014/main" id="{D51EFF56-E9E7-422E-98C1-338A6A555858}"/>
              </a:ext>
            </a:extLst>
          </p:cNvPr>
          <p:cNvPicPr>
            <a:picLocks noChangeAspect="1"/>
          </p:cNvPicPr>
          <p:nvPr/>
        </p:nvPicPr>
        <p:blipFill>
          <a:blip r:embed="rId4"/>
          <a:stretch>
            <a:fillRect/>
          </a:stretch>
        </p:blipFill>
        <p:spPr>
          <a:xfrm>
            <a:off x="1764003" y="5180946"/>
            <a:ext cx="2295525" cy="1219200"/>
          </a:xfrm>
          <a:prstGeom prst="rect">
            <a:avLst/>
          </a:prstGeom>
        </p:spPr>
      </p:pic>
      <p:sp>
        <p:nvSpPr>
          <p:cNvPr id="33" name="文本框 32">
            <a:extLst>
              <a:ext uri="{FF2B5EF4-FFF2-40B4-BE49-F238E27FC236}">
                <a16:creationId xmlns:a16="http://schemas.microsoft.com/office/drawing/2014/main" id="{B64EAC6B-E7AD-445F-9991-3AD01D4A6624}"/>
              </a:ext>
            </a:extLst>
          </p:cNvPr>
          <p:cNvSpPr txBox="1"/>
          <p:nvPr/>
        </p:nvSpPr>
        <p:spPr>
          <a:xfrm>
            <a:off x="1967266" y="3408414"/>
            <a:ext cx="2862459" cy="461665"/>
          </a:xfrm>
          <a:prstGeom prst="rect">
            <a:avLst/>
          </a:prstGeom>
          <a:noFill/>
        </p:spPr>
        <p:txBody>
          <a:bodyPr wrap="square" rtlCol="0">
            <a:spAutoFit/>
          </a:bodyPr>
          <a:lstStyle/>
          <a:p>
            <a:r>
              <a:rPr lang="en-US" altLang="zh-CN" sz="2400" dirty="0"/>
              <a:t>L(x, α) = f(x) + α*g(x)</a:t>
            </a:r>
          </a:p>
        </p:txBody>
      </p:sp>
    </p:spTree>
    <p:extLst>
      <p:ext uri="{BB962C8B-B14F-4D97-AF65-F5344CB8AC3E}">
        <p14:creationId xmlns:p14="http://schemas.microsoft.com/office/powerpoint/2010/main" val="646292811"/>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en-US" altLang="zh-CN" dirty="0"/>
              <a:t>SVM</a:t>
            </a:r>
            <a:r>
              <a:rPr lang="zh-CN" altLang="en-US" dirty="0"/>
              <a:t>实战</a:t>
            </a:r>
          </a:p>
        </p:txBody>
      </p:sp>
      <p:sp>
        <p:nvSpPr>
          <p:cNvPr id="8" name="内容占位符 7">
            <a:extLst>
              <a:ext uri="{FF2B5EF4-FFF2-40B4-BE49-F238E27FC236}">
                <a16:creationId xmlns:a16="http://schemas.microsoft.com/office/drawing/2014/main" id="{5677D24B-F200-4769-8403-A03052F9567F}"/>
              </a:ext>
            </a:extLst>
          </p:cNvPr>
          <p:cNvSpPr>
            <a:spLocks noGrp="1"/>
          </p:cNvSpPr>
          <p:nvPr>
            <p:ph idx="1"/>
          </p:nvPr>
        </p:nvSpPr>
        <p:spPr/>
        <p:txBody>
          <a:bodyPr/>
          <a:lstStyle/>
          <a:p>
            <a:r>
              <a:rPr lang="zh-CN" altLang="en-US" dirty="0"/>
              <a:t>根据身高和体重区分</a:t>
            </a:r>
            <a:r>
              <a:rPr lang="en-US" altLang="zh-CN" dirty="0"/>
              <a:t>BMI</a:t>
            </a:r>
            <a:r>
              <a:rPr lang="zh-CN" altLang="en-US" dirty="0"/>
              <a:t>是否大于</a:t>
            </a:r>
            <a:r>
              <a:rPr lang="en-US" altLang="zh-CN" dirty="0"/>
              <a:t>28</a:t>
            </a:r>
            <a:r>
              <a:rPr lang="zh-CN" altLang="en-US" dirty="0"/>
              <a:t>，即是否肥胖</a:t>
            </a:r>
            <a:endParaRPr lang="en-US" altLang="zh-CN" dirty="0"/>
          </a:p>
          <a:p>
            <a:endParaRPr lang="en-US" altLang="zh-CN" dirty="0"/>
          </a:p>
          <a:p>
            <a:r>
              <a:rPr lang="en-US" altLang="zh-CN" dirty="0" err="1"/>
              <a:t>linear_svm_bmi.ipynb</a:t>
            </a:r>
            <a:endParaRPr lang="zh-CN" altLang="en-US" dirty="0"/>
          </a:p>
          <a:p>
            <a:endParaRPr lang="zh-CN" altLang="en-US" dirty="0"/>
          </a:p>
        </p:txBody>
      </p:sp>
    </p:spTree>
    <p:extLst>
      <p:ext uri="{BB962C8B-B14F-4D97-AF65-F5344CB8AC3E}">
        <p14:creationId xmlns:p14="http://schemas.microsoft.com/office/powerpoint/2010/main" val="4234458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为什么要做这个课程？</a:t>
            </a:r>
          </a:p>
          <a:p>
            <a:endParaRPr dirty="0">
              <a:solidFill>
                <a:schemeClr val="tx1"/>
              </a:solidFill>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29" y="2964180"/>
            <a:ext cx="11060613" cy="920445"/>
          </a:xfrm>
          <a:prstGeom prst="rect">
            <a:avLst/>
          </a:prstGeom>
          <a:ln w="12700">
            <a:miter lim="400000"/>
          </a:ln>
        </p:spPr>
        <p:txBody>
          <a:bodyPr wrap="square"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机器学习之</a:t>
            </a:r>
            <a:r>
              <a:rPr lang="en-US" altLang="zh-CN" dirty="0">
                <a:solidFill>
                  <a:schemeClr val="tx1">
                    <a:lumMod val="95000"/>
                  </a:schemeClr>
                </a:solidFill>
              </a:rPr>
              <a:t>MATLAB</a:t>
            </a:r>
            <a:r>
              <a:rPr lang="zh-CN" altLang="en-US" dirty="0">
                <a:solidFill>
                  <a:schemeClr val="tx1">
                    <a:lumMod val="95000"/>
                  </a:schemeClr>
                </a:solidFill>
              </a:rPr>
              <a:t>编程基础</a:t>
            </a:r>
            <a:endParaRPr dirty="0">
              <a:solidFill>
                <a:schemeClr val="tx1"/>
              </a:solidFill>
            </a:endParaRPr>
          </a:p>
        </p:txBody>
      </p:sp>
    </p:spTree>
    <p:extLst>
      <p:ext uri="{BB962C8B-B14F-4D97-AF65-F5344CB8AC3E}">
        <p14:creationId xmlns:p14="http://schemas.microsoft.com/office/powerpoint/2010/main" val="2977911616"/>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zh-CN" altLang="en-US" dirty="0"/>
              <a:t>常用的数据类型</a:t>
            </a:r>
          </a:p>
        </p:txBody>
      </p:sp>
      <p:sp>
        <p:nvSpPr>
          <p:cNvPr id="8" name="内容占位符 7">
            <a:extLst>
              <a:ext uri="{FF2B5EF4-FFF2-40B4-BE49-F238E27FC236}">
                <a16:creationId xmlns:a16="http://schemas.microsoft.com/office/drawing/2014/main" id="{5677D24B-F200-4769-8403-A03052F9567F}"/>
              </a:ext>
            </a:extLst>
          </p:cNvPr>
          <p:cNvSpPr>
            <a:spLocks noGrp="1"/>
          </p:cNvSpPr>
          <p:nvPr>
            <p:ph idx="1"/>
          </p:nvPr>
        </p:nvSpPr>
        <p:spPr/>
        <p:txBody>
          <a:bodyPr/>
          <a:lstStyle/>
          <a:p>
            <a:r>
              <a:rPr lang="zh-CN" altLang="en-US" dirty="0"/>
              <a:t>一、数值类型</a:t>
            </a:r>
            <a:endParaRPr lang="en-US" altLang="zh-CN" dirty="0"/>
          </a:p>
          <a:p>
            <a:r>
              <a:rPr lang="zh-CN" altLang="en-US" dirty="0"/>
              <a:t>二、字符与字符串 </a:t>
            </a:r>
            <a:endParaRPr lang="en-US" altLang="zh-CN" dirty="0"/>
          </a:p>
          <a:p>
            <a:r>
              <a:rPr lang="zh-CN" altLang="en-US" dirty="0"/>
              <a:t>三、结构体</a:t>
            </a:r>
            <a:endParaRPr lang="en-US" altLang="zh-CN" dirty="0"/>
          </a:p>
          <a:p>
            <a:r>
              <a:rPr lang="zh-CN" altLang="en-US" dirty="0"/>
              <a:t>四、单元数组</a:t>
            </a:r>
            <a:r>
              <a:rPr lang="en-US" altLang="zh-CN" dirty="0"/>
              <a:t>/</a:t>
            </a:r>
            <a:r>
              <a:rPr lang="zh-CN" altLang="en-US" dirty="0"/>
              <a:t>元胞</a:t>
            </a:r>
            <a:endParaRPr lang="en-US" altLang="zh-CN" dirty="0"/>
          </a:p>
          <a:p>
            <a:r>
              <a:rPr lang="zh-CN" altLang="en-US" dirty="0"/>
              <a:t>五、映射容器  </a:t>
            </a:r>
          </a:p>
          <a:p>
            <a:endParaRPr lang="zh-CN" altLang="en-US" dirty="0"/>
          </a:p>
        </p:txBody>
      </p:sp>
      <p:sp>
        <p:nvSpPr>
          <p:cNvPr id="5" name="文本框 4">
            <a:extLst>
              <a:ext uri="{FF2B5EF4-FFF2-40B4-BE49-F238E27FC236}">
                <a16:creationId xmlns:a16="http://schemas.microsoft.com/office/drawing/2014/main" id="{9BAA5BED-036D-4301-8A14-CA9705FC73AB}"/>
              </a:ext>
            </a:extLst>
          </p:cNvPr>
          <p:cNvSpPr txBox="1"/>
          <p:nvPr/>
        </p:nvSpPr>
        <p:spPr>
          <a:xfrm>
            <a:off x="6799083" y="6488668"/>
            <a:ext cx="5392917" cy="369332"/>
          </a:xfrm>
          <a:prstGeom prst="rect">
            <a:avLst/>
          </a:prstGeom>
          <a:noFill/>
        </p:spPr>
        <p:txBody>
          <a:bodyPr wrap="square">
            <a:spAutoFit/>
          </a:bodyPr>
          <a:lstStyle/>
          <a:p>
            <a:r>
              <a:rPr lang="zh-CN" altLang="en-US" dirty="0">
                <a:hlinkClick r:id="rId2"/>
              </a:rPr>
              <a:t>https://www.cnblogs.com/jwg-fendi/p/10052898.html</a:t>
            </a:r>
            <a:endParaRPr lang="en-US" altLang="zh-CN" dirty="0"/>
          </a:p>
        </p:txBody>
      </p:sp>
    </p:spTree>
    <p:extLst>
      <p:ext uri="{BB962C8B-B14F-4D97-AF65-F5344CB8AC3E}">
        <p14:creationId xmlns:p14="http://schemas.microsoft.com/office/powerpoint/2010/main" val="28818749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5DB79-712C-4B85-867A-41B81D629E30}"/>
              </a:ext>
            </a:extLst>
          </p:cNvPr>
          <p:cNvSpPr>
            <a:spLocks noGrp="1"/>
          </p:cNvSpPr>
          <p:nvPr>
            <p:ph type="title"/>
          </p:nvPr>
        </p:nvSpPr>
        <p:spPr/>
        <p:txBody>
          <a:bodyPr/>
          <a:lstStyle/>
          <a:p>
            <a:r>
              <a:rPr lang="zh-CN" altLang="en-US" dirty="0"/>
              <a:t>数值类型</a:t>
            </a:r>
          </a:p>
        </p:txBody>
      </p:sp>
      <p:pic>
        <p:nvPicPr>
          <p:cNvPr id="5" name="内容占位符 4">
            <a:extLst>
              <a:ext uri="{FF2B5EF4-FFF2-40B4-BE49-F238E27FC236}">
                <a16:creationId xmlns:a16="http://schemas.microsoft.com/office/drawing/2014/main" id="{2DD6D05E-A60C-436F-90FC-859AB97F1F5E}"/>
              </a:ext>
            </a:extLst>
          </p:cNvPr>
          <p:cNvPicPr>
            <a:picLocks noGrp="1" noChangeAspect="1"/>
          </p:cNvPicPr>
          <p:nvPr>
            <p:ph idx="1"/>
          </p:nvPr>
        </p:nvPicPr>
        <p:blipFill>
          <a:blip r:embed="rId2"/>
          <a:stretch>
            <a:fillRect/>
          </a:stretch>
        </p:blipFill>
        <p:spPr>
          <a:xfrm>
            <a:off x="838200" y="1690688"/>
            <a:ext cx="6915150" cy="3448050"/>
          </a:xfrm>
        </p:spPr>
      </p:pic>
      <p:sp>
        <p:nvSpPr>
          <p:cNvPr id="6" name="文本框 5">
            <a:extLst>
              <a:ext uri="{FF2B5EF4-FFF2-40B4-BE49-F238E27FC236}">
                <a16:creationId xmlns:a16="http://schemas.microsoft.com/office/drawing/2014/main" id="{C0CB1D2E-6C26-4EB1-A59C-301D4A18154A}"/>
              </a:ext>
            </a:extLst>
          </p:cNvPr>
          <p:cNvSpPr txBox="1"/>
          <p:nvPr/>
        </p:nvSpPr>
        <p:spPr>
          <a:xfrm>
            <a:off x="8436991" y="2592371"/>
            <a:ext cx="3403076" cy="646331"/>
          </a:xfrm>
          <a:prstGeom prst="rect">
            <a:avLst/>
          </a:prstGeom>
          <a:noFill/>
        </p:spPr>
        <p:txBody>
          <a:bodyPr wrap="square" rtlCol="0">
            <a:spAutoFit/>
          </a:bodyPr>
          <a:lstStyle/>
          <a:p>
            <a:r>
              <a:rPr lang="zh-CN" altLang="en-US" dirty="0"/>
              <a:t>注：单精度保留到小数点后</a:t>
            </a:r>
            <a:r>
              <a:rPr lang="en-US" altLang="zh-CN" dirty="0"/>
              <a:t>7</a:t>
            </a:r>
            <a:r>
              <a:rPr lang="zh-CN" altLang="en-US" dirty="0"/>
              <a:t>位，双精度保留到</a:t>
            </a:r>
            <a:r>
              <a:rPr lang="en-US" altLang="zh-CN" dirty="0"/>
              <a:t>15</a:t>
            </a:r>
            <a:r>
              <a:rPr lang="zh-CN" altLang="en-US" dirty="0"/>
              <a:t>位</a:t>
            </a:r>
          </a:p>
        </p:txBody>
      </p:sp>
    </p:spTree>
    <p:extLst>
      <p:ext uri="{BB962C8B-B14F-4D97-AF65-F5344CB8AC3E}">
        <p14:creationId xmlns:p14="http://schemas.microsoft.com/office/powerpoint/2010/main" val="38029896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5DB79-712C-4B85-867A-41B81D629E30}"/>
              </a:ext>
            </a:extLst>
          </p:cNvPr>
          <p:cNvSpPr>
            <a:spLocks noGrp="1"/>
          </p:cNvSpPr>
          <p:nvPr>
            <p:ph type="title"/>
          </p:nvPr>
        </p:nvSpPr>
        <p:spPr/>
        <p:txBody>
          <a:bodyPr/>
          <a:lstStyle/>
          <a:p>
            <a:r>
              <a:rPr lang="zh-CN" altLang="en-US" dirty="0"/>
              <a:t>数值类型</a:t>
            </a:r>
          </a:p>
        </p:txBody>
      </p:sp>
      <p:sp>
        <p:nvSpPr>
          <p:cNvPr id="10" name="内容占位符 7">
            <a:extLst>
              <a:ext uri="{FF2B5EF4-FFF2-40B4-BE49-F238E27FC236}">
                <a16:creationId xmlns:a16="http://schemas.microsoft.com/office/drawing/2014/main" id="{8623C43A-3A1F-4BA0-942D-D86FE0C2C605}"/>
              </a:ext>
            </a:extLst>
          </p:cNvPr>
          <p:cNvSpPr>
            <a:spLocks noGrp="1"/>
          </p:cNvSpPr>
          <p:nvPr>
            <p:ph idx="1"/>
          </p:nvPr>
        </p:nvSpPr>
        <p:spPr>
          <a:xfrm>
            <a:off x="838200" y="1825625"/>
            <a:ext cx="10515600" cy="4351338"/>
          </a:xfrm>
        </p:spPr>
        <p:txBody>
          <a:bodyPr/>
          <a:lstStyle/>
          <a:p>
            <a:r>
              <a:rPr lang="en-US" altLang="zh-CN" dirty="0"/>
              <a:t>Inf</a:t>
            </a:r>
            <a:r>
              <a:rPr lang="zh-CN" altLang="en-US" dirty="0"/>
              <a:t>：无穷数</a:t>
            </a:r>
            <a:endParaRPr lang="en-US" altLang="zh-CN" dirty="0"/>
          </a:p>
          <a:p>
            <a:r>
              <a:rPr lang="en-US" altLang="zh-CN" dirty="0" err="1"/>
              <a:t>NaN</a:t>
            </a:r>
            <a:r>
              <a:rPr lang="zh-CN" altLang="en-US" dirty="0"/>
              <a:t>：非数值量</a:t>
            </a:r>
            <a:endParaRPr lang="en-US" altLang="zh-CN" dirty="0"/>
          </a:p>
          <a:p>
            <a:endParaRPr lang="en-US" altLang="zh-CN" dirty="0"/>
          </a:p>
          <a:p>
            <a:r>
              <a:rPr lang="zh-CN" altLang="en-US" dirty="0"/>
              <a:t>用</a:t>
            </a:r>
            <a:r>
              <a:rPr lang="en-US" altLang="zh-CN" dirty="0" err="1"/>
              <a:t>isinf</a:t>
            </a:r>
            <a:r>
              <a:rPr lang="zh-CN" altLang="en-US" dirty="0"/>
              <a:t>识别</a:t>
            </a:r>
            <a:r>
              <a:rPr lang="en-US" altLang="zh-CN" dirty="0"/>
              <a:t>Inf</a:t>
            </a:r>
          </a:p>
          <a:p>
            <a:r>
              <a:rPr lang="zh-CN" altLang="en-US" dirty="0"/>
              <a:t>用</a:t>
            </a:r>
            <a:r>
              <a:rPr lang="en-US" altLang="zh-CN" dirty="0" err="1"/>
              <a:t>isnan</a:t>
            </a:r>
            <a:r>
              <a:rPr lang="zh-CN" altLang="en-US" dirty="0"/>
              <a:t>识别</a:t>
            </a:r>
            <a:r>
              <a:rPr lang="en-US" altLang="zh-CN" dirty="0" err="1"/>
              <a:t>NaN</a:t>
            </a:r>
            <a:endParaRPr lang="en-US" altLang="zh-CN" dirty="0"/>
          </a:p>
        </p:txBody>
      </p:sp>
    </p:spTree>
    <p:extLst>
      <p:ext uri="{BB962C8B-B14F-4D97-AF65-F5344CB8AC3E}">
        <p14:creationId xmlns:p14="http://schemas.microsoft.com/office/powerpoint/2010/main" val="29948628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5DB79-712C-4B85-867A-41B81D629E30}"/>
              </a:ext>
            </a:extLst>
          </p:cNvPr>
          <p:cNvSpPr>
            <a:spLocks noGrp="1"/>
          </p:cNvSpPr>
          <p:nvPr>
            <p:ph type="title"/>
          </p:nvPr>
        </p:nvSpPr>
        <p:spPr/>
        <p:txBody>
          <a:bodyPr/>
          <a:lstStyle/>
          <a:p>
            <a:r>
              <a:rPr lang="zh-CN" altLang="en-US" dirty="0"/>
              <a:t>数值类型</a:t>
            </a:r>
          </a:p>
        </p:txBody>
      </p:sp>
      <p:sp>
        <p:nvSpPr>
          <p:cNvPr id="10" name="内容占位符 7">
            <a:extLst>
              <a:ext uri="{FF2B5EF4-FFF2-40B4-BE49-F238E27FC236}">
                <a16:creationId xmlns:a16="http://schemas.microsoft.com/office/drawing/2014/main" id="{8623C43A-3A1F-4BA0-942D-D86FE0C2C605}"/>
              </a:ext>
            </a:extLst>
          </p:cNvPr>
          <p:cNvSpPr>
            <a:spLocks noGrp="1"/>
          </p:cNvSpPr>
          <p:nvPr>
            <p:ph idx="1"/>
          </p:nvPr>
        </p:nvSpPr>
        <p:spPr>
          <a:xfrm>
            <a:off x="838200" y="1825625"/>
            <a:ext cx="10515600" cy="4351338"/>
          </a:xfrm>
        </p:spPr>
        <p:txBody>
          <a:bodyPr/>
          <a:lstStyle/>
          <a:p>
            <a:pPr marL="0" indent="0">
              <a:buNone/>
            </a:pPr>
            <a:endParaRPr lang="en-US" altLang="zh-CN" dirty="0"/>
          </a:p>
          <a:p>
            <a:r>
              <a:rPr lang="zh-CN" altLang="en-US" dirty="0"/>
              <a:t>练习：识别并把</a:t>
            </a:r>
            <a:r>
              <a:rPr lang="en-US" altLang="zh-CN" dirty="0"/>
              <a:t>d=[Inf, </a:t>
            </a:r>
            <a:r>
              <a:rPr lang="en-US" altLang="zh-CN" dirty="0" err="1"/>
              <a:t>NaN</a:t>
            </a:r>
            <a:r>
              <a:rPr lang="en-US" altLang="zh-CN" dirty="0"/>
              <a:t>]</a:t>
            </a:r>
            <a:r>
              <a:rPr lang="zh-CN" altLang="en-US" dirty="0"/>
              <a:t>中的无穷量和非数值量赋值为</a:t>
            </a:r>
            <a:r>
              <a:rPr lang="en-US" altLang="zh-CN" dirty="0"/>
              <a:t>1</a:t>
            </a:r>
            <a:r>
              <a:rPr lang="zh-CN" altLang="en-US" dirty="0"/>
              <a:t>和</a:t>
            </a:r>
            <a:r>
              <a:rPr lang="en-US" altLang="zh-CN" dirty="0"/>
              <a:t>0</a:t>
            </a:r>
            <a:endParaRPr lang="zh-CN" altLang="en-US" dirty="0"/>
          </a:p>
        </p:txBody>
      </p:sp>
    </p:spTree>
    <p:extLst>
      <p:ext uri="{BB962C8B-B14F-4D97-AF65-F5344CB8AC3E}">
        <p14:creationId xmlns:p14="http://schemas.microsoft.com/office/powerpoint/2010/main" val="20756310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26DEB-C64E-49BD-AEE1-C8906E57EFE5}"/>
              </a:ext>
            </a:extLst>
          </p:cNvPr>
          <p:cNvSpPr>
            <a:spLocks noGrp="1"/>
          </p:cNvSpPr>
          <p:nvPr>
            <p:ph type="title"/>
          </p:nvPr>
        </p:nvSpPr>
        <p:spPr/>
        <p:txBody>
          <a:bodyPr/>
          <a:lstStyle/>
          <a:p>
            <a:r>
              <a:rPr lang="zh-CN" altLang="en-US" dirty="0"/>
              <a:t>字符与字符串 </a:t>
            </a:r>
          </a:p>
        </p:txBody>
      </p:sp>
      <p:sp>
        <p:nvSpPr>
          <p:cNvPr id="3" name="内容占位符 2">
            <a:extLst>
              <a:ext uri="{FF2B5EF4-FFF2-40B4-BE49-F238E27FC236}">
                <a16:creationId xmlns:a16="http://schemas.microsoft.com/office/drawing/2014/main" id="{E4C046FB-C60C-4018-8835-CD70A63918F8}"/>
              </a:ext>
            </a:extLst>
          </p:cNvPr>
          <p:cNvSpPr>
            <a:spLocks noGrp="1"/>
          </p:cNvSpPr>
          <p:nvPr>
            <p:ph idx="1"/>
          </p:nvPr>
        </p:nvSpPr>
        <p:spPr/>
        <p:txBody>
          <a:bodyPr/>
          <a:lstStyle/>
          <a:p>
            <a:r>
              <a:rPr lang="zh-CN" altLang="en-US" dirty="0"/>
              <a:t>字符串： </a:t>
            </a:r>
            <a:r>
              <a:rPr lang="en-US" altLang="zh-CN" dirty="0"/>
              <a:t>a = '</a:t>
            </a:r>
            <a:r>
              <a:rPr lang="en-US" altLang="zh-CN" dirty="0" err="1"/>
              <a:t>matlab</a:t>
            </a:r>
            <a:r>
              <a:rPr lang="en-US" altLang="zh-CN" dirty="0"/>
              <a:t>'</a:t>
            </a:r>
          </a:p>
          <a:p>
            <a:r>
              <a:rPr lang="zh-CN" altLang="en-US" dirty="0"/>
              <a:t>字符： </a:t>
            </a:r>
            <a:r>
              <a:rPr lang="en-US" altLang="zh-CN" dirty="0"/>
              <a:t>b = 'm'</a:t>
            </a:r>
          </a:p>
          <a:p>
            <a:r>
              <a:rPr lang="en-US" altLang="zh-CN" dirty="0"/>
              <a:t>a(1) == b</a:t>
            </a:r>
            <a:endParaRPr lang="zh-CN" altLang="en-US" dirty="0"/>
          </a:p>
        </p:txBody>
      </p:sp>
    </p:spTree>
    <p:extLst>
      <p:ext uri="{BB962C8B-B14F-4D97-AF65-F5344CB8AC3E}">
        <p14:creationId xmlns:p14="http://schemas.microsoft.com/office/powerpoint/2010/main" val="8979064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2BC26-0A4A-47BB-9A09-74398AD55261}"/>
              </a:ext>
            </a:extLst>
          </p:cNvPr>
          <p:cNvSpPr>
            <a:spLocks noGrp="1"/>
          </p:cNvSpPr>
          <p:nvPr>
            <p:ph type="title"/>
          </p:nvPr>
        </p:nvSpPr>
        <p:spPr/>
        <p:txBody>
          <a:bodyPr/>
          <a:lstStyle/>
          <a:p>
            <a:r>
              <a:rPr lang="zh-CN" altLang="en-US" dirty="0"/>
              <a:t>结构体</a:t>
            </a:r>
          </a:p>
        </p:txBody>
      </p:sp>
      <p:sp>
        <p:nvSpPr>
          <p:cNvPr id="3" name="内容占位符 2">
            <a:extLst>
              <a:ext uri="{FF2B5EF4-FFF2-40B4-BE49-F238E27FC236}">
                <a16:creationId xmlns:a16="http://schemas.microsoft.com/office/drawing/2014/main" id="{FB25399A-7A7A-47AA-AB10-C78A3FC84961}"/>
              </a:ext>
            </a:extLst>
          </p:cNvPr>
          <p:cNvSpPr>
            <a:spLocks noGrp="1"/>
          </p:cNvSpPr>
          <p:nvPr>
            <p:ph idx="1"/>
          </p:nvPr>
        </p:nvSpPr>
        <p:spPr/>
        <p:txBody>
          <a:bodyPr>
            <a:normAutofit lnSpcReduction="10000"/>
          </a:bodyPr>
          <a:lstStyle/>
          <a:p>
            <a:r>
              <a:rPr lang="zh-CN" altLang="en-US" dirty="0"/>
              <a:t>描述的结构体：</a:t>
            </a:r>
            <a:endParaRPr lang="en-US" altLang="zh-CN" dirty="0"/>
          </a:p>
          <a:p>
            <a:endParaRPr lang="en-US" altLang="zh-CN" dirty="0"/>
          </a:p>
          <a:p>
            <a:r>
              <a:rPr lang="en-US" altLang="zh-CN" dirty="0" err="1"/>
              <a:t>zhangsan.gender</a:t>
            </a:r>
            <a:r>
              <a:rPr lang="en-US" altLang="zh-CN" dirty="0"/>
              <a:t> = '</a:t>
            </a:r>
            <a:r>
              <a:rPr lang="zh-CN" altLang="en-US" dirty="0"/>
              <a:t>男</a:t>
            </a:r>
            <a:r>
              <a:rPr lang="en-US" altLang="zh-CN" dirty="0"/>
              <a:t>'; </a:t>
            </a:r>
          </a:p>
          <a:p>
            <a:r>
              <a:rPr lang="en-US" altLang="zh-CN" dirty="0" err="1"/>
              <a:t>zhangsan.height</a:t>
            </a:r>
            <a:r>
              <a:rPr lang="en-US" altLang="zh-CN" dirty="0"/>
              <a:t> = 175; </a:t>
            </a:r>
          </a:p>
          <a:p>
            <a:r>
              <a:rPr lang="en-US" altLang="zh-CN" dirty="0"/>
              <a:t>  </a:t>
            </a:r>
          </a:p>
          <a:p>
            <a:r>
              <a:rPr lang="en-US" altLang="zh-CN" dirty="0"/>
              <a:t> </a:t>
            </a:r>
            <a:r>
              <a:rPr lang="en-US" altLang="zh-CN" dirty="0" err="1"/>
              <a:t>zhangsan</a:t>
            </a:r>
            <a:r>
              <a:rPr lang="en-US" altLang="zh-CN" dirty="0"/>
              <a:t> = struct('gender',  '</a:t>
            </a:r>
            <a:r>
              <a:rPr lang="zh-CN" altLang="en-US" dirty="0"/>
              <a:t>男</a:t>
            </a:r>
            <a:r>
              <a:rPr lang="en-US" altLang="zh-CN" dirty="0"/>
              <a:t>', 'height', 175)</a:t>
            </a:r>
          </a:p>
          <a:p>
            <a:endParaRPr lang="en-US" altLang="zh-CN" dirty="0"/>
          </a:p>
          <a:p>
            <a:r>
              <a:rPr lang="zh-CN" altLang="en-US" dirty="0"/>
              <a:t>自己编写一个结构体，储存韩梅梅的信息，韩梅梅是女生，身高</a:t>
            </a:r>
            <a:r>
              <a:rPr lang="en-US" altLang="zh-CN" dirty="0"/>
              <a:t>165</a:t>
            </a:r>
            <a:r>
              <a:rPr lang="zh-CN" altLang="en-US" dirty="0"/>
              <a:t>，郑州人。</a:t>
            </a:r>
            <a:endParaRPr lang="en-US" altLang="zh-CN" dirty="0"/>
          </a:p>
        </p:txBody>
      </p:sp>
    </p:spTree>
    <p:extLst>
      <p:ext uri="{BB962C8B-B14F-4D97-AF65-F5344CB8AC3E}">
        <p14:creationId xmlns:p14="http://schemas.microsoft.com/office/powerpoint/2010/main" val="40851706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26DEB-C64E-49BD-AEE1-C8906E57EFE5}"/>
              </a:ext>
            </a:extLst>
          </p:cNvPr>
          <p:cNvSpPr>
            <a:spLocks noGrp="1"/>
          </p:cNvSpPr>
          <p:nvPr>
            <p:ph type="title"/>
          </p:nvPr>
        </p:nvSpPr>
        <p:spPr/>
        <p:txBody>
          <a:bodyPr/>
          <a:lstStyle/>
          <a:p>
            <a:r>
              <a:rPr lang="zh-CN" altLang="en-US" dirty="0"/>
              <a:t>元胞</a:t>
            </a:r>
          </a:p>
        </p:txBody>
      </p:sp>
      <p:sp>
        <p:nvSpPr>
          <p:cNvPr id="3" name="内容占位符 2">
            <a:extLst>
              <a:ext uri="{FF2B5EF4-FFF2-40B4-BE49-F238E27FC236}">
                <a16:creationId xmlns:a16="http://schemas.microsoft.com/office/drawing/2014/main" id="{E4C046FB-C60C-4018-8835-CD70A63918F8}"/>
              </a:ext>
            </a:extLst>
          </p:cNvPr>
          <p:cNvSpPr>
            <a:spLocks noGrp="1"/>
          </p:cNvSpPr>
          <p:nvPr>
            <p:ph idx="1"/>
          </p:nvPr>
        </p:nvSpPr>
        <p:spPr/>
        <p:txBody>
          <a:bodyPr/>
          <a:lstStyle/>
          <a:p>
            <a:r>
              <a:rPr lang="en-US" altLang="zh-CN" dirty="0"/>
              <a:t>d = {[1,2,3], 'hello’}</a:t>
            </a:r>
          </a:p>
          <a:p>
            <a:endParaRPr lang="en-US" altLang="zh-CN" dirty="0"/>
          </a:p>
          <a:p>
            <a:r>
              <a:rPr lang="en-US" altLang="zh-CN" dirty="0"/>
              <a:t>1</a:t>
            </a:r>
            <a:r>
              <a:rPr lang="zh-CN" altLang="en-US" dirty="0"/>
              <a:t>、试试</a:t>
            </a:r>
            <a:r>
              <a:rPr lang="en-US" altLang="zh-CN" dirty="0"/>
              <a:t>d(1)</a:t>
            </a:r>
            <a:r>
              <a:rPr lang="zh-CN" altLang="en-US" dirty="0"/>
              <a:t>和</a:t>
            </a:r>
            <a:r>
              <a:rPr lang="en-US" altLang="zh-CN" dirty="0"/>
              <a:t>d{1}</a:t>
            </a:r>
            <a:r>
              <a:rPr lang="zh-CN" altLang="en-US" dirty="0"/>
              <a:t>的结果有什么区别？</a:t>
            </a:r>
            <a:endParaRPr lang="en-US" altLang="zh-CN" dirty="0"/>
          </a:p>
        </p:txBody>
      </p:sp>
    </p:spTree>
    <p:extLst>
      <p:ext uri="{BB962C8B-B14F-4D97-AF65-F5344CB8AC3E}">
        <p14:creationId xmlns:p14="http://schemas.microsoft.com/office/powerpoint/2010/main" val="35129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E7734-11E2-4F97-9D1E-1E25758FC048}"/>
              </a:ext>
            </a:extLst>
          </p:cNvPr>
          <p:cNvSpPr>
            <a:spLocks noGrp="1"/>
          </p:cNvSpPr>
          <p:nvPr>
            <p:ph type="title"/>
          </p:nvPr>
        </p:nvSpPr>
        <p:spPr/>
        <p:txBody>
          <a:bodyPr/>
          <a:lstStyle/>
          <a:p>
            <a:r>
              <a:rPr lang="zh-CN" altLang="en-US" dirty="0"/>
              <a:t>映射容器</a:t>
            </a:r>
          </a:p>
        </p:txBody>
      </p:sp>
      <p:sp>
        <p:nvSpPr>
          <p:cNvPr id="3" name="内容占位符 2">
            <a:extLst>
              <a:ext uri="{FF2B5EF4-FFF2-40B4-BE49-F238E27FC236}">
                <a16:creationId xmlns:a16="http://schemas.microsoft.com/office/drawing/2014/main" id="{11AFFE6D-DA31-4FA0-B334-CFF011AFB54F}"/>
              </a:ext>
            </a:extLst>
          </p:cNvPr>
          <p:cNvSpPr>
            <a:spLocks noGrp="1"/>
          </p:cNvSpPr>
          <p:nvPr>
            <p:ph idx="1"/>
          </p:nvPr>
        </p:nvSpPr>
        <p:spPr/>
        <p:txBody>
          <a:bodyPr/>
          <a:lstStyle/>
          <a:p>
            <a:r>
              <a:rPr lang="en-US" altLang="zh-CN" dirty="0" err="1"/>
              <a:t>zhangsan</a:t>
            </a:r>
            <a:r>
              <a:rPr lang="en-US" altLang="zh-CN" dirty="0"/>
              <a:t> = </a:t>
            </a:r>
            <a:r>
              <a:rPr lang="en-US" altLang="zh-CN" dirty="0" err="1"/>
              <a:t>containers.Map</a:t>
            </a:r>
            <a:r>
              <a:rPr lang="en-US" altLang="zh-CN" dirty="0"/>
              <a:t>({'gender', 'height'},{'</a:t>
            </a:r>
            <a:r>
              <a:rPr lang="zh-CN" altLang="en-US" dirty="0"/>
              <a:t>男</a:t>
            </a:r>
            <a:r>
              <a:rPr lang="en-US" altLang="zh-CN" dirty="0"/>
              <a:t>',175});</a:t>
            </a:r>
          </a:p>
        </p:txBody>
      </p:sp>
    </p:spTree>
    <p:extLst>
      <p:ext uri="{BB962C8B-B14F-4D97-AF65-F5344CB8AC3E}">
        <p14:creationId xmlns:p14="http://schemas.microsoft.com/office/powerpoint/2010/main" val="35483286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3C8D-79B5-4557-B67D-170FE180D736}"/>
              </a:ext>
            </a:extLst>
          </p:cNvPr>
          <p:cNvSpPr>
            <a:spLocks noGrp="1"/>
          </p:cNvSpPr>
          <p:nvPr>
            <p:ph type="title"/>
          </p:nvPr>
        </p:nvSpPr>
        <p:spPr/>
        <p:txBody>
          <a:bodyPr/>
          <a:lstStyle/>
          <a:p>
            <a:r>
              <a:rPr lang="zh-CN" altLang="en-US" dirty="0"/>
              <a:t>程序控制结构之条件控制</a:t>
            </a:r>
          </a:p>
        </p:txBody>
      </p:sp>
      <p:sp>
        <p:nvSpPr>
          <p:cNvPr id="3" name="内容占位符 2">
            <a:extLst>
              <a:ext uri="{FF2B5EF4-FFF2-40B4-BE49-F238E27FC236}">
                <a16:creationId xmlns:a16="http://schemas.microsoft.com/office/drawing/2014/main" id="{EAA3B36B-E452-49A6-9309-E4954287B99F}"/>
              </a:ext>
            </a:extLst>
          </p:cNvPr>
          <p:cNvSpPr>
            <a:spLocks noGrp="1"/>
          </p:cNvSpPr>
          <p:nvPr>
            <p:ph idx="1"/>
          </p:nvPr>
        </p:nvSpPr>
        <p:spPr/>
        <p:txBody>
          <a:bodyPr/>
          <a:lstStyle/>
          <a:p>
            <a:r>
              <a:rPr lang="zh-CN" altLang="en-US" dirty="0"/>
              <a:t>学习</a:t>
            </a:r>
            <a:r>
              <a:rPr lang="en-US" altLang="zh-CN" dirty="0" err="1"/>
              <a:t>ifelse.m</a:t>
            </a:r>
            <a:endParaRPr lang="zh-CN" altLang="en-US" dirty="0"/>
          </a:p>
        </p:txBody>
      </p:sp>
    </p:spTree>
    <p:extLst>
      <p:ext uri="{BB962C8B-B14F-4D97-AF65-F5344CB8AC3E}">
        <p14:creationId xmlns:p14="http://schemas.microsoft.com/office/powerpoint/2010/main" val="957157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930DE8F-98AC-48B9-946E-8243597D965D}"/>
              </a:ext>
            </a:extLst>
          </p:cNvPr>
          <p:cNvSpPr>
            <a:spLocks noGrp="1"/>
          </p:cNvSpPr>
          <p:nvPr>
            <p:ph idx="1"/>
          </p:nvPr>
        </p:nvSpPr>
        <p:spPr/>
        <p:txBody>
          <a:bodyPr/>
          <a:lstStyle/>
          <a:p>
            <a:endParaRPr lang="zh-CN" altLang="en-US" dirty="0"/>
          </a:p>
        </p:txBody>
      </p:sp>
      <p:sp>
        <p:nvSpPr>
          <p:cNvPr id="4" name="椭圆 3">
            <a:extLst>
              <a:ext uri="{FF2B5EF4-FFF2-40B4-BE49-F238E27FC236}">
                <a16:creationId xmlns:a16="http://schemas.microsoft.com/office/drawing/2014/main" id="{C173AE0B-BB82-46A2-B243-C521C034A164}"/>
              </a:ext>
            </a:extLst>
          </p:cNvPr>
          <p:cNvSpPr/>
          <p:nvPr/>
        </p:nvSpPr>
        <p:spPr>
          <a:xfrm>
            <a:off x="1429265" y="2904496"/>
            <a:ext cx="8686800" cy="165618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35E68B84-0F3A-44E3-8B01-F3247C1E9595}"/>
              </a:ext>
            </a:extLst>
          </p:cNvPr>
          <p:cNvSpPr/>
          <p:nvPr/>
        </p:nvSpPr>
        <p:spPr>
          <a:xfrm>
            <a:off x="1439609" y="3077216"/>
            <a:ext cx="7130752" cy="128776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64C66782-2DB9-457D-A43F-58083327E915}"/>
              </a:ext>
            </a:extLst>
          </p:cNvPr>
          <p:cNvSpPr/>
          <p:nvPr/>
        </p:nvSpPr>
        <p:spPr>
          <a:xfrm>
            <a:off x="1449769" y="3252600"/>
            <a:ext cx="4134936" cy="89432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a:extLst>
              <a:ext uri="{FF2B5EF4-FFF2-40B4-BE49-F238E27FC236}">
                <a16:creationId xmlns:a16="http://schemas.microsoft.com/office/drawing/2014/main" id="{E548A555-7882-40B8-9AD2-951418282A74}"/>
              </a:ext>
            </a:extLst>
          </p:cNvPr>
          <p:cNvSpPr txBox="1"/>
          <p:nvPr/>
        </p:nvSpPr>
        <p:spPr>
          <a:xfrm>
            <a:off x="8846089" y="3408552"/>
            <a:ext cx="730424" cy="646331"/>
          </a:xfrm>
          <a:prstGeom prst="rect">
            <a:avLst/>
          </a:prstGeom>
          <a:noFill/>
        </p:spPr>
        <p:txBody>
          <a:bodyPr wrap="square" rtlCol="0">
            <a:spAutoFit/>
          </a:bodyPr>
          <a:lstStyle/>
          <a:p>
            <a:r>
              <a:rPr lang="en-US" altLang="zh-CN" sz="3600" dirty="0">
                <a:latin typeface="Times New Roman" pitchFamily="18" charset="0"/>
                <a:cs typeface="Times New Roman" pitchFamily="18" charset="0"/>
              </a:rPr>
              <a:t>AI</a:t>
            </a:r>
            <a:endParaRPr lang="zh-CN" altLang="en-US" sz="3600" dirty="0">
              <a:latin typeface="Times New Roman" pitchFamily="18" charset="0"/>
              <a:cs typeface="Times New Roman" pitchFamily="18" charset="0"/>
            </a:endParaRPr>
          </a:p>
        </p:txBody>
      </p:sp>
      <p:sp>
        <p:nvSpPr>
          <p:cNvPr id="8" name="TextBox 8">
            <a:extLst>
              <a:ext uri="{FF2B5EF4-FFF2-40B4-BE49-F238E27FC236}">
                <a16:creationId xmlns:a16="http://schemas.microsoft.com/office/drawing/2014/main" id="{2D304218-F70A-43B5-83E7-A87487425D91}"/>
              </a:ext>
            </a:extLst>
          </p:cNvPr>
          <p:cNvSpPr txBox="1"/>
          <p:nvPr/>
        </p:nvSpPr>
        <p:spPr>
          <a:xfrm>
            <a:off x="5523745" y="3418712"/>
            <a:ext cx="4226560" cy="553998"/>
          </a:xfrm>
          <a:prstGeom prst="rect">
            <a:avLst/>
          </a:prstGeom>
          <a:noFill/>
        </p:spPr>
        <p:txBody>
          <a:bodyPr wrap="square" rtlCol="0">
            <a:spAutoFit/>
          </a:bodyPr>
          <a:lstStyle/>
          <a:p>
            <a:r>
              <a:rPr lang="en-US" altLang="zh-CN" sz="3000" dirty="0">
                <a:latin typeface="Times New Roman" pitchFamily="18" charset="0"/>
                <a:cs typeface="Times New Roman" pitchFamily="18" charset="0"/>
              </a:rPr>
              <a:t>Machine learning</a:t>
            </a:r>
            <a:endParaRPr lang="zh-CN" altLang="en-US" sz="3000" dirty="0">
              <a:latin typeface="Times New Roman" pitchFamily="18" charset="0"/>
              <a:cs typeface="Times New Roman" pitchFamily="18" charset="0"/>
            </a:endParaRPr>
          </a:p>
        </p:txBody>
      </p:sp>
      <p:sp>
        <p:nvSpPr>
          <p:cNvPr id="9" name="TextBox 9">
            <a:extLst>
              <a:ext uri="{FF2B5EF4-FFF2-40B4-BE49-F238E27FC236}">
                <a16:creationId xmlns:a16="http://schemas.microsoft.com/office/drawing/2014/main" id="{97D4547E-406F-41CA-B08E-60DFF5C7BE0E}"/>
              </a:ext>
            </a:extLst>
          </p:cNvPr>
          <p:cNvSpPr txBox="1"/>
          <p:nvPr/>
        </p:nvSpPr>
        <p:spPr>
          <a:xfrm>
            <a:off x="1880929" y="3449192"/>
            <a:ext cx="2179776" cy="461665"/>
          </a:xfrm>
          <a:prstGeom prst="rect">
            <a:avLst/>
          </a:prstGeom>
          <a:noFill/>
        </p:spPr>
        <p:txBody>
          <a:bodyPr wrap="square" rtlCol="0">
            <a:spAutoFit/>
          </a:bodyPr>
          <a:lstStyle/>
          <a:p>
            <a:r>
              <a:rPr lang="en-US" altLang="zh-CN" sz="2400" dirty="0">
                <a:latin typeface="Times New Roman" pitchFamily="18" charset="0"/>
                <a:cs typeface="Times New Roman" pitchFamily="18" charset="0"/>
              </a:rPr>
              <a:t>Deep learning</a:t>
            </a:r>
            <a:endParaRPr lang="zh-CN" altLang="en-US" sz="2400" dirty="0">
              <a:latin typeface="Times New Roman" pitchFamily="18" charset="0"/>
              <a:cs typeface="Times New Roman" pitchFamily="18" charset="0"/>
            </a:endParaRPr>
          </a:p>
        </p:txBody>
      </p:sp>
      <p:sp>
        <p:nvSpPr>
          <p:cNvPr id="11" name="标题 10">
            <a:extLst>
              <a:ext uri="{FF2B5EF4-FFF2-40B4-BE49-F238E27FC236}">
                <a16:creationId xmlns:a16="http://schemas.microsoft.com/office/drawing/2014/main" id="{5145902B-EB76-4BEE-BC5F-0EAA0F970043}"/>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1680050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9614AB-185E-47F4-B9E3-47FDB1895ADD}"/>
              </a:ext>
            </a:extLst>
          </p:cNvPr>
          <p:cNvSpPr>
            <a:spLocks noGrp="1"/>
          </p:cNvSpPr>
          <p:nvPr>
            <p:ph type="title"/>
          </p:nvPr>
        </p:nvSpPr>
        <p:spPr/>
        <p:txBody>
          <a:bodyPr/>
          <a:lstStyle/>
          <a:p>
            <a:r>
              <a:rPr lang="zh-CN" altLang="en-US" dirty="0"/>
              <a:t>程序控制结构之分支控制</a:t>
            </a:r>
          </a:p>
        </p:txBody>
      </p:sp>
      <p:sp>
        <p:nvSpPr>
          <p:cNvPr id="3" name="内容占位符 2">
            <a:extLst>
              <a:ext uri="{FF2B5EF4-FFF2-40B4-BE49-F238E27FC236}">
                <a16:creationId xmlns:a16="http://schemas.microsoft.com/office/drawing/2014/main" id="{1BCF73C3-A217-4CAB-9685-E2F3542C3D72}"/>
              </a:ext>
            </a:extLst>
          </p:cNvPr>
          <p:cNvSpPr>
            <a:spLocks noGrp="1"/>
          </p:cNvSpPr>
          <p:nvPr>
            <p:ph idx="1"/>
          </p:nvPr>
        </p:nvSpPr>
        <p:spPr/>
        <p:txBody>
          <a:bodyPr/>
          <a:lstStyle/>
          <a:p>
            <a:r>
              <a:rPr lang="en-US" altLang="zh-CN" dirty="0"/>
              <a:t>switch case otherwise</a:t>
            </a:r>
          </a:p>
          <a:p>
            <a:r>
              <a:rPr lang="zh-CN" altLang="en-US" dirty="0"/>
              <a:t>学习</a:t>
            </a:r>
            <a:r>
              <a:rPr lang="en-US" altLang="zh-CN" dirty="0"/>
              <a:t>switch1.m</a:t>
            </a:r>
          </a:p>
          <a:p>
            <a:r>
              <a:rPr lang="zh-CN" altLang="en-US" dirty="0"/>
              <a:t>学习</a:t>
            </a:r>
            <a:r>
              <a:rPr lang="en-US" altLang="zh-CN" dirty="0"/>
              <a:t>switch2.m</a:t>
            </a:r>
            <a:endParaRPr lang="zh-CN" altLang="en-US" dirty="0"/>
          </a:p>
          <a:p>
            <a:endParaRPr lang="en-US" altLang="zh-CN" dirty="0"/>
          </a:p>
          <a:p>
            <a:endParaRPr lang="en-US" altLang="zh-CN" dirty="0"/>
          </a:p>
          <a:p>
            <a:r>
              <a:rPr lang="zh-CN" altLang="en-US" dirty="0"/>
              <a:t>练习：用</a:t>
            </a:r>
            <a:r>
              <a:rPr lang="en-US" altLang="zh-CN" dirty="0"/>
              <a:t>switch</a:t>
            </a:r>
            <a:r>
              <a:rPr lang="zh-CN" altLang="en-US" dirty="0"/>
              <a:t>写一段程序，改程序可以判断用户输入的是否是正数，如果是打印出‘您输入的是正数’，否则打印‘您输入的不是正数’</a:t>
            </a:r>
          </a:p>
        </p:txBody>
      </p:sp>
    </p:spTree>
    <p:extLst>
      <p:ext uri="{BB962C8B-B14F-4D97-AF65-F5344CB8AC3E}">
        <p14:creationId xmlns:p14="http://schemas.microsoft.com/office/powerpoint/2010/main" val="39596901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B91820-94BF-48E0-ACD9-8A5FDC811E10}"/>
              </a:ext>
            </a:extLst>
          </p:cNvPr>
          <p:cNvSpPr>
            <a:spLocks noGrp="1"/>
          </p:cNvSpPr>
          <p:nvPr>
            <p:ph type="title"/>
          </p:nvPr>
        </p:nvSpPr>
        <p:spPr/>
        <p:txBody>
          <a:bodyPr/>
          <a:lstStyle/>
          <a:p>
            <a:r>
              <a:rPr lang="zh-CN" altLang="en-US" dirty="0"/>
              <a:t>程序控制结构之试探结构</a:t>
            </a:r>
          </a:p>
        </p:txBody>
      </p:sp>
      <p:sp>
        <p:nvSpPr>
          <p:cNvPr id="3" name="内容占位符 2">
            <a:extLst>
              <a:ext uri="{FF2B5EF4-FFF2-40B4-BE49-F238E27FC236}">
                <a16:creationId xmlns:a16="http://schemas.microsoft.com/office/drawing/2014/main" id="{C81AC465-F5DA-4D89-AE33-1001B653339B}"/>
              </a:ext>
            </a:extLst>
          </p:cNvPr>
          <p:cNvSpPr>
            <a:spLocks noGrp="1"/>
          </p:cNvSpPr>
          <p:nvPr>
            <p:ph idx="1"/>
          </p:nvPr>
        </p:nvSpPr>
        <p:spPr/>
        <p:txBody>
          <a:bodyPr/>
          <a:lstStyle/>
          <a:p>
            <a:r>
              <a:rPr lang="en-US" altLang="zh-CN" dirty="0"/>
              <a:t>try catch end</a:t>
            </a:r>
          </a:p>
          <a:p>
            <a:r>
              <a:rPr lang="zh-CN" altLang="en-US" dirty="0"/>
              <a:t>一般用于探试，有一定容错能力</a:t>
            </a:r>
            <a:endParaRPr lang="en-US" altLang="zh-CN" dirty="0"/>
          </a:p>
          <a:p>
            <a:pPr marL="0" indent="0">
              <a:buNone/>
            </a:pPr>
            <a:r>
              <a:rPr lang="zh-CN" altLang="en-US" dirty="0"/>
              <a:t>学习</a:t>
            </a:r>
            <a:r>
              <a:rPr lang="en-US" altLang="zh-CN" dirty="0" err="1"/>
              <a:t>try_catch.m</a:t>
            </a:r>
            <a:endParaRPr lang="zh-CN" altLang="en-US" dirty="0"/>
          </a:p>
        </p:txBody>
      </p:sp>
    </p:spTree>
    <p:extLst>
      <p:ext uri="{BB962C8B-B14F-4D97-AF65-F5344CB8AC3E}">
        <p14:creationId xmlns:p14="http://schemas.microsoft.com/office/powerpoint/2010/main" val="15799086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6501A7-3E6C-465D-AFD3-A6D2172D65DC}"/>
              </a:ext>
            </a:extLst>
          </p:cNvPr>
          <p:cNvSpPr>
            <a:spLocks noGrp="1"/>
          </p:cNvSpPr>
          <p:nvPr>
            <p:ph type="title"/>
          </p:nvPr>
        </p:nvSpPr>
        <p:spPr/>
        <p:txBody>
          <a:bodyPr/>
          <a:lstStyle/>
          <a:p>
            <a:r>
              <a:rPr lang="zh-CN" altLang="en-US" dirty="0"/>
              <a:t>程序控制结构之循环控制</a:t>
            </a:r>
          </a:p>
        </p:txBody>
      </p:sp>
      <p:sp>
        <p:nvSpPr>
          <p:cNvPr id="3" name="内容占位符 2">
            <a:extLst>
              <a:ext uri="{FF2B5EF4-FFF2-40B4-BE49-F238E27FC236}">
                <a16:creationId xmlns:a16="http://schemas.microsoft.com/office/drawing/2014/main" id="{9DE80839-FD70-4BE9-8EEA-00B702DA554A}"/>
              </a:ext>
            </a:extLst>
          </p:cNvPr>
          <p:cNvSpPr>
            <a:spLocks noGrp="1"/>
          </p:cNvSpPr>
          <p:nvPr>
            <p:ph idx="1"/>
          </p:nvPr>
        </p:nvSpPr>
        <p:spPr/>
        <p:txBody>
          <a:bodyPr/>
          <a:lstStyle/>
          <a:p>
            <a:r>
              <a:rPr lang="zh-CN" altLang="en-US" dirty="0"/>
              <a:t>学习</a:t>
            </a:r>
            <a:r>
              <a:rPr lang="en-US" altLang="zh-CN" dirty="0" err="1"/>
              <a:t>for_.mat</a:t>
            </a:r>
            <a:endParaRPr lang="en-US" altLang="zh-CN" dirty="0"/>
          </a:p>
          <a:p>
            <a:r>
              <a:rPr lang="zh-CN" altLang="en-US" dirty="0"/>
              <a:t>学习</a:t>
            </a:r>
            <a:r>
              <a:rPr lang="en-US" altLang="zh-CN" dirty="0" err="1"/>
              <a:t>while_.mat</a:t>
            </a:r>
            <a:endParaRPr lang="en-US" altLang="zh-CN" dirty="0"/>
          </a:p>
          <a:p>
            <a:endParaRPr lang="en-US" altLang="zh-CN" dirty="0"/>
          </a:p>
          <a:p>
            <a:endParaRPr lang="en-US" altLang="zh-CN" dirty="0"/>
          </a:p>
          <a:p>
            <a:r>
              <a:rPr lang="zh-CN" altLang="en-US" dirty="0"/>
              <a:t>练习：用</a:t>
            </a:r>
            <a:r>
              <a:rPr lang="en-US" altLang="zh-CN" dirty="0"/>
              <a:t>for</a:t>
            </a:r>
            <a:r>
              <a:rPr lang="zh-CN" altLang="en-US" dirty="0"/>
              <a:t>和</a:t>
            </a:r>
            <a:r>
              <a:rPr lang="en-US" altLang="zh-CN" dirty="0"/>
              <a:t>while</a:t>
            </a:r>
            <a:r>
              <a:rPr lang="zh-CN" altLang="en-US" dirty="0"/>
              <a:t>循环依次打印出</a:t>
            </a:r>
            <a:r>
              <a:rPr lang="en-US" altLang="zh-CN" dirty="0"/>
              <a:t>'</a:t>
            </a:r>
            <a:r>
              <a:rPr lang="en-US" altLang="zh-CN" dirty="0" err="1"/>
              <a:t>i</a:t>
            </a:r>
            <a:r>
              <a:rPr lang="en-US" altLang="zh-CN" dirty="0"/>
              <a:t>’, ‘love’, </a:t>
            </a:r>
            <a:r>
              <a:rPr lang="en-US" altLang="zh-CN" dirty="0" err="1"/>
              <a:t>matlab</a:t>
            </a:r>
            <a:r>
              <a:rPr lang="en-US" altLang="zh-CN" dirty="0"/>
              <a:t>'</a:t>
            </a:r>
            <a:endParaRPr lang="zh-CN" altLang="en-US" dirty="0"/>
          </a:p>
        </p:txBody>
      </p:sp>
    </p:spTree>
    <p:extLst>
      <p:ext uri="{BB962C8B-B14F-4D97-AF65-F5344CB8AC3E}">
        <p14:creationId xmlns:p14="http://schemas.microsoft.com/office/powerpoint/2010/main" val="7943970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6501A7-3E6C-465D-AFD3-A6D2172D65DC}"/>
              </a:ext>
            </a:extLst>
          </p:cNvPr>
          <p:cNvSpPr>
            <a:spLocks noGrp="1"/>
          </p:cNvSpPr>
          <p:nvPr>
            <p:ph type="title"/>
          </p:nvPr>
        </p:nvSpPr>
        <p:spPr/>
        <p:txBody>
          <a:bodyPr/>
          <a:lstStyle/>
          <a:p>
            <a:r>
              <a:rPr lang="en-US" altLang="zh-CN" dirty="0">
                <a:solidFill>
                  <a:schemeClr val="tx1">
                    <a:lumMod val="95000"/>
                  </a:schemeClr>
                </a:solidFill>
              </a:rPr>
              <a:t>MATLAB</a:t>
            </a:r>
            <a:r>
              <a:rPr lang="zh-CN" altLang="en-US" dirty="0">
                <a:solidFill>
                  <a:schemeClr val="tx1">
                    <a:lumMod val="95000"/>
                  </a:schemeClr>
                </a:solidFill>
              </a:rPr>
              <a:t>编程作业</a:t>
            </a:r>
            <a:r>
              <a:rPr lang="en-US" altLang="zh-CN" dirty="0">
                <a:solidFill>
                  <a:schemeClr val="tx1">
                    <a:lumMod val="95000"/>
                  </a:schemeClr>
                </a:solidFill>
              </a:rPr>
              <a:t>1</a:t>
            </a:r>
            <a:endParaRPr lang="zh-CN" altLang="en-US" dirty="0">
              <a:solidFill>
                <a:schemeClr val="tx1"/>
              </a:solidFill>
            </a:endParaRPr>
          </a:p>
        </p:txBody>
      </p:sp>
      <p:sp>
        <p:nvSpPr>
          <p:cNvPr id="3" name="内容占位符 2">
            <a:extLst>
              <a:ext uri="{FF2B5EF4-FFF2-40B4-BE49-F238E27FC236}">
                <a16:creationId xmlns:a16="http://schemas.microsoft.com/office/drawing/2014/main" id="{9DE80839-FD70-4BE9-8EEA-00B702DA554A}"/>
              </a:ext>
            </a:extLst>
          </p:cNvPr>
          <p:cNvSpPr>
            <a:spLocks noGrp="1"/>
          </p:cNvSpPr>
          <p:nvPr>
            <p:ph idx="1"/>
          </p:nvPr>
        </p:nvSpPr>
        <p:spPr/>
        <p:txBody>
          <a:bodyPr/>
          <a:lstStyle/>
          <a:p>
            <a:r>
              <a:rPr lang="zh-CN" altLang="en-US" dirty="0"/>
              <a:t>用</a:t>
            </a:r>
            <a:r>
              <a:rPr lang="en-US" altLang="zh-CN" dirty="0" err="1"/>
              <a:t>matlab</a:t>
            </a:r>
            <a:r>
              <a:rPr lang="zh-CN" altLang="en-US" dirty="0"/>
              <a:t>语言实现</a:t>
            </a:r>
            <a:r>
              <a:rPr lang="en-US" altLang="zh-CN" dirty="0"/>
              <a:t>linear_regression.py</a:t>
            </a:r>
          </a:p>
          <a:p>
            <a:endParaRPr lang="en-US" altLang="zh-CN" dirty="0"/>
          </a:p>
          <a:p>
            <a:r>
              <a:rPr lang="zh-CN" altLang="en-US" dirty="0"/>
              <a:t>给定知识：</a:t>
            </a:r>
            <a:endParaRPr lang="en-US" altLang="zh-CN" dirty="0"/>
          </a:p>
          <a:p>
            <a:r>
              <a:rPr lang="en-US" altLang="zh-CN" sz="1800" dirty="0"/>
              <a:t>1</a:t>
            </a:r>
            <a:r>
              <a:rPr lang="zh-CN" altLang="en-US" sz="1800" dirty="0"/>
              <a:t>、生成正态分布随机数函数</a:t>
            </a:r>
            <a:r>
              <a:rPr lang="en-US" altLang="zh-CN" sz="1800" dirty="0" err="1"/>
              <a:t>randn</a:t>
            </a:r>
            <a:endParaRPr lang="en-US" altLang="zh-CN" sz="1800" dirty="0"/>
          </a:p>
          <a:p>
            <a:r>
              <a:rPr lang="en-US" altLang="zh-CN" sz="1800" dirty="0"/>
              <a:t>2</a:t>
            </a:r>
            <a:r>
              <a:rPr lang="zh-CN" altLang="en-US" sz="1800" dirty="0"/>
              <a:t>、设定随机种子点</a:t>
            </a:r>
            <a:r>
              <a:rPr lang="en-US" altLang="zh-CN" sz="1800" dirty="0" err="1"/>
              <a:t>rng</a:t>
            </a:r>
            <a:r>
              <a:rPr lang="en-US" altLang="zh-CN" sz="1800" dirty="0"/>
              <a:t>(seed)</a:t>
            </a:r>
          </a:p>
          <a:p>
            <a:r>
              <a:rPr lang="en-US" altLang="zh-CN" sz="1800" dirty="0"/>
              <a:t>3</a:t>
            </a:r>
            <a:r>
              <a:rPr lang="zh-CN" altLang="en-US" sz="1800" dirty="0"/>
              <a:t>、求</a:t>
            </a:r>
            <a:r>
              <a:rPr lang="en-US" altLang="zh-CN" sz="1800" dirty="0"/>
              <a:t>x</a:t>
            </a:r>
            <a:r>
              <a:rPr lang="zh-CN" altLang="en-US" sz="1800" dirty="0"/>
              <a:t>的平方函数为</a:t>
            </a:r>
            <a:r>
              <a:rPr lang="en-US" altLang="zh-CN" sz="1800" dirty="0"/>
              <a:t>x^2</a:t>
            </a:r>
          </a:p>
          <a:p>
            <a:endParaRPr lang="en-US" altLang="zh-CN" sz="1800" dirty="0"/>
          </a:p>
          <a:p>
            <a:r>
              <a:rPr lang="zh-CN" altLang="en-US" sz="1800" dirty="0"/>
              <a:t>注：遇到不会的函数可在</a:t>
            </a:r>
            <a:r>
              <a:rPr lang="en-US" altLang="zh-CN" sz="1800" dirty="0" err="1"/>
              <a:t>matlab</a:t>
            </a:r>
            <a:r>
              <a:rPr lang="zh-CN" altLang="en-US" sz="1800" dirty="0"/>
              <a:t>命令窗口输入 </a:t>
            </a:r>
            <a:r>
              <a:rPr lang="en-US" altLang="zh-CN" sz="1800" dirty="0"/>
              <a:t>help “function” </a:t>
            </a:r>
            <a:r>
              <a:rPr lang="zh-CN" altLang="en-US" sz="1800" dirty="0"/>
              <a:t>来查看</a:t>
            </a:r>
            <a:r>
              <a:rPr lang="en-US" altLang="zh-CN" sz="1800" dirty="0"/>
              <a:t>function</a:t>
            </a:r>
            <a:r>
              <a:rPr lang="zh-CN" altLang="en-US" sz="1800"/>
              <a:t>的使用</a:t>
            </a:r>
            <a:endParaRPr lang="zh-CN" altLang="en-US" sz="1800" dirty="0"/>
          </a:p>
        </p:txBody>
      </p:sp>
    </p:spTree>
    <p:extLst>
      <p:ext uri="{BB962C8B-B14F-4D97-AF65-F5344CB8AC3E}">
        <p14:creationId xmlns:p14="http://schemas.microsoft.com/office/powerpoint/2010/main" val="1006915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en-US" altLang="zh-CN" dirty="0">
                <a:solidFill>
                  <a:schemeClr val="tx1">
                    <a:lumMod val="95000"/>
                  </a:schemeClr>
                </a:solidFill>
              </a:rPr>
              <a:t>MATLAB</a:t>
            </a:r>
            <a:r>
              <a:rPr lang="zh-CN" altLang="en-US" dirty="0">
                <a:solidFill>
                  <a:schemeClr val="tx1">
                    <a:lumMod val="95000"/>
                  </a:schemeClr>
                </a:solidFill>
              </a:rPr>
              <a:t>编程作业</a:t>
            </a:r>
            <a:r>
              <a:rPr lang="en-US" altLang="zh-CN" dirty="0">
                <a:solidFill>
                  <a:schemeClr val="tx1">
                    <a:lumMod val="95000"/>
                  </a:schemeClr>
                </a:solidFill>
              </a:rPr>
              <a:t>2</a:t>
            </a:r>
            <a:endParaRPr lang="zh-CN" altLang="en-US" dirty="0"/>
          </a:p>
        </p:txBody>
      </p:sp>
      <p:sp>
        <p:nvSpPr>
          <p:cNvPr id="8" name="内容占位符 7">
            <a:extLst>
              <a:ext uri="{FF2B5EF4-FFF2-40B4-BE49-F238E27FC236}">
                <a16:creationId xmlns:a16="http://schemas.microsoft.com/office/drawing/2014/main" id="{5677D24B-F200-4769-8403-A03052F9567F}"/>
              </a:ext>
            </a:extLst>
          </p:cNvPr>
          <p:cNvSpPr>
            <a:spLocks noGrp="1"/>
          </p:cNvSpPr>
          <p:nvPr>
            <p:ph idx="1"/>
          </p:nvPr>
        </p:nvSpPr>
        <p:spPr/>
        <p:txBody>
          <a:bodyPr/>
          <a:lstStyle/>
          <a:p>
            <a:r>
              <a:rPr lang="zh-CN" altLang="en-US" dirty="0"/>
              <a:t>用</a:t>
            </a:r>
            <a:r>
              <a:rPr lang="en-US" altLang="zh-CN" dirty="0" err="1"/>
              <a:t>matlab</a:t>
            </a:r>
            <a:r>
              <a:rPr lang="zh-CN" altLang="en-US" dirty="0"/>
              <a:t>实现</a:t>
            </a:r>
            <a:r>
              <a:rPr lang="en-US" altLang="zh-CN" dirty="0"/>
              <a:t>linear_svm_bmi.py</a:t>
            </a:r>
          </a:p>
          <a:p>
            <a:r>
              <a:rPr lang="zh-CN" altLang="en-US" dirty="0"/>
              <a:t>训练：</a:t>
            </a:r>
            <a:r>
              <a:rPr lang="en-US" altLang="zh-CN" dirty="0"/>
              <a:t>model = </a:t>
            </a:r>
            <a:r>
              <a:rPr lang="en-US" altLang="zh-CN" dirty="0" err="1"/>
              <a:t>fitcsvm</a:t>
            </a:r>
            <a:r>
              <a:rPr lang="en-US" altLang="zh-CN" dirty="0"/>
              <a:t>(</a:t>
            </a:r>
            <a:r>
              <a:rPr lang="en-US" altLang="zh-CN" dirty="0" err="1"/>
              <a:t>x_train</a:t>
            </a:r>
            <a:r>
              <a:rPr lang="en-US" altLang="zh-CN" dirty="0"/>
              <a:t>, </a:t>
            </a:r>
            <a:r>
              <a:rPr lang="en-US" altLang="zh-CN" dirty="0" err="1"/>
              <a:t>y_train</a:t>
            </a:r>
            <a:r>
              <a:rPr lang="en-US" altLang="zh-CN" dirty="0"/>
              <a:t>)</a:t>
            </a:r>
          </a:p>
          <a:p>
            <a:r>
              <a:rPr lang="zh-CN" altLang="en-US" dirty="0"/>
              <a:t>测试：</a:t>
            </a:r>
            <a:r>
              <a:rPr lang="en-US" altLang="zh-CN" dirty="0" err="1"/>
              <a:t>yhat</a:t>
            </a:r>
            <a:r>
              <a:rPr lang="en-US" altLang="zh-CN" dirty="0"/>
              <a:t> = </a:t>
            </a:r>
            <a:r>
              <a:rPr lang="en-US" altLang="zh-CN" dirty="0" err="1"/>
              <a:t>model.predict</a:t>
            </a:r>
            <a:r>
              <a:rPr lang="en-US" altLang="zh-CN" dirty="0"/>
              <a:t>(</a:t>
            </a:r>
            <a:r>
              <a:rPr lang="en-US" altLang="zh-CN" dirty="0" err="1"/>
              <a:t>x_test</a:t>
            </a:r>
            <a:r>
              <a:rPr lang="en-US" altLang="zh-CN" dirty="0"/>
              <a:t>)</a:t>
            </a:r>
            <a:endParaRPr lang="zh-CN" altLang="en-US" dirty="0"/>
          </a:p>
        </p:txBody>
      </p:sp>
    </p:spTree>
    <p:extLst>
      <p:ext uri="{BB962C8B-B14F-4D97-AF65-F5344CB8AC3E}">
        <p14:creationId xmlns:p14="http://schemas.microsoft.com/office/powerpoint/2010/main" val="35492389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29" y="2964180"/>
            <a:ext cx="11060613" cy="920445"/>
          </a:xfrm>
          <a:prstGeom prst="rect">
            <a:avLst/>
          </a:prstGeom>
          <a:ln w="12700">
            <a:miter lim="400000"/>
          </a:ln>
        </p:spPr>
        <p:txBody>
          <a:bodyPr wrap="square"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机器学习之</a:t>
            </a:r>
            <a:r>
              <a:rPr lang="en-US" altLang="zh-CN" dirty="0">
                <a:solidFill>
                  <a:schemeClr val="tx1">
                    <a:lumMod val="95000"/>
                  </a:schemeClr>
                </a:solidFill>
              </a:rPr>
              <a:t>Python</a:t>
            </a:r>
            <a:r>
              <a:rPr lang="zh-CN" altLang="en-US" dirty="0">
                <a:solidFill>
                  <a:schemeClr val="tx1">
                    <a:lumMod val="95000"/>
                  </a:schemeClr>
                </a:solidFill>
              </a:rPr>
              <a:t>编程基础</a:t>
            </a:r>
            <a:endParaRPr dirty="0">
              <a:solidFill>
                <a:schemeClr val="tx1"/>
              </a:solidFill>
            </a:endParaRPr>
          </a:p>
        </p:txBody>
      </p:sp>
    </p:spTree>
    <p:extLst>
      <p:ext uri="{BB962C8B-B14F-4D97-AF65-F5344CB8AC3E}">
        <p14:creationId xmlns:p14="http://schemas.microsoft.com/office/powerpoint/2010/main" val="3957930990"/>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9614AB-185E-47F4-B9E3-47FDB1895ADD}"/>
              </a:ext>
            </a:extLst>
          </p:cNvPr>
          <p:cNvSpPr>
            <a:spLocks noGrp="1"/>
          </p:cNvSpPr>
          <p:nvPr>
            <p:ph type="title"/>
          </p:nvPr>
        </p:nvSpPr>
        <p:spPr/>
        <p:txBody>
          <a:bodyPr/>
          <a:lstStyle/>
          <a:p>
            <a:r>
              <a:rPr lang="zh-CN" altLang="en-US" dirty="0"/>
              <a:t>常用数值类型</a:t>
            </a:r>
          </a:p>
        </p:txBody>
      </p:sp>
      <p:sp>
        <p:nvSpPr>
          <p:cNvPr id="3" name="内容占位符 2">
            <a:extLst>
              <a:ext uri="{FF2B5EF4-FFF2-40B4-BE49-F238E27FC236}">
                <a16:creationId xmlns:a16="http://schemas.microsoft.com/office/drawing/2014/main" id="{1BCF73C3-A217-4CAB-9685-E2F3542C3D72}"/>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en-US" sz="2400" b="0" i="0" u="none" strike="noStrike" cap="none" normalizeH="0" baseline="0" dirty="0">
                <a:ln>
                  <a:noFill/>
                </a:ln>
                <a:solidFill>
                  <a:schemeClr val="tx1"/>
                </a:solidFill>
                <a:effectLst/>
                <a:latin typeface="Arial" panose="020B0604020202020204" pitchFamily="34" charset="0"/>
              </a:rPr>
              <a:t>整型</a:t>
            </a:r>
            <a:endParaRPr kumimoji="0" lang="en-US" altLang="zh-CN"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en-US" sz="2400" b="0" i="0" u="none" strike="noStrike" cap="none" normalizeH="0" baseline="0" dirty="0">
                <a:ln>
                  <a:noFill/>
                </a:ln>
                <a:solidFill>
                  <a:schemeClr val="tx1"/>
                </a:solidFill>
                <a:effectLst/>
                <a:latin typeface="Arial" panose="020B0604020202020204" pitchFamily="34" charset="0"/>
              </a:rPr>
              <a:t>浮点型</a:t>
            </a:r>
            <a:endParaRPr kumimoji="0" lang="en-US" altLang="zh-CN"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zh-CN"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zh-CN" altLang="en-US" sz="2400" dirty="0">
                <a:latin typeface="Arial" panose="020B0604020202020204" pitchFamily="34" charset="0"/>
              </a:rPr>
              <a:t>练习</a:t>
            </a:r>
            <a:r>
              <a:rPr lang="en-US" altLang="zh-CN" sz="2400" dirty="0">
                <a:latin typeface="Arial" panose="020B0604020202020204" pitchFamily="34" charset="0"/>
              </a:rPr>
              <a:t>n</a:t>
            </a:r>
            <a:r>
              <a:rPr kumimoji="0" lang="en-US" altLang="zh-CN" sz="2400" b="0" i="0" u="none" strike="noStrike" cap="none" normalizeH="0" baseline="0" dirty="0">
                <a:ln>
                  <a:noFill/>
                </a:ln>
                <a:solidFill>
                  <a:schemeClr val="tx1"/>
                </a:solidFill>
                <a:effectLst/>
                <a:latin typeface="Arial" panose="020B0604020202020204" pitchFamily="34" charset="0"/>
              </a:rPr>
              <a:t>umber.py</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02382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9614AB-185E-47F4-B9E3-47FDB1895ADD}"/>
              </a:ext>
            </a:extLst>
          </p:cNvPr>
          <p:cNvSpPr>
            <a:spLocks noGrp="1"/>
          </p:cNvSpPr>
          <p:nvPr>
            <p:ph type="title"/>
          </p:nvPr>
        </p:nvSpPr>
        <p:spPr/>
        <p:txBody>
          <a:bodyPr/>
          <a:lstStyle/>
          <a:p>
            <a:r>
              <a:rPr lang="zh-CN" altLang="en-US" dirty="0"/>
              <a:t>字符串</a:t>
            </a:r>
          </a:p>
        </p:txBody>
      </p:sp>
      <p:sp>
        <p:nvSpPr>
          <p:cNvPr id="3" name="内容占位符 2">
            <a:extLst>
              <a:ext uri="{FF2B5EF4-FFF2-40B4-BE49-F238E27FC236}">
                <a16:creationId xmlns:a16="http://schemas.microsoft.com/office/drawing/2014/main" id="{1BCF73C3-A217-4CAB-9685-E2F3542C3D72}"/>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lang="en-US" altLang="zh-CN"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zh-CN" altLang="en-US" sz="2400" dirty="0">
                <a:latin typeface="Arial" panose="020B0604020202020204" pitchFamily="34" charset="0"/>
              </a:rPr>
              <a:t>练习</a:t>
            </a:r>
            <a:r>
              <a:rPr lang="en-US" altLang="zh-CN" sz="2400" dirty="0">
                <a:latin typeface="Arial" panose="020B0604020202020204" pitchFamily="34" charset="0"/>
              </a:rPr>
              <a:t>string.</a:t>
            </a:r>
            <a:r>
              <a:rPr kumimoji="0" lang="en-US" altLang="zh-CN" sz="2400" b="0" i="0" u="none" strike="noStrike" cap="none" normalizeH="0" baseline="0" dirty="0">
                <a:ln>
                  <a:noFill/>
                </a:ln>
                <a:solidFill>
                  <a:schemeClr val="tx1"/>
                </a:solidFill>
                <a:effectLst/>
                <a:latin typeface="Arial" panose="020B0604020202020204" pitchFamily="34" charset="0"/>
              </a:rPr>
              <a:t>py</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43803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63CD5-FA15-4281-86B7-DD3EF2B24E4C}"/>
              </a:ext>
            </a:extLst>
          </p:cNvPr>
          <p:cNvSpPr>
            <a:spLocks noGrp="1"/>
          </p:cNvSpPr>
          <p:nvPr>
            <p:ph type="title"/>
          </p:nvPr>
        </p:nvSpPr>
        <p:spPr/>
        <p:txBody>
          <a:bodyPr/>
          <a:lstStyle/>
          <a:p>
            <a:r>
              <a:rPr lang="zh-CN" altLang="en-US" dirty="0"/>
              <a:t>布尔类型</a:t>
            </a:r>
          </a:p>
        </p:txBody>
      </p:sp>
      <p:sp>
        <p:nvSpPr>
          <p:cNvPr id="3" name="内容占位符 2">
            <a:extLst>
              <a:ext uri="{FF2B5EF4-FFF2-40B4-BE49-F238E27FC236}">
                <a16:creationId xmlns:a16="http://schemas.microsoft.com/office/drawing/2014/main" id="{AF8EE733-EA57-4A69-88F4-E96B58C84BC5}"/>
              </a:ext>
            </a:extLst>
          </p:cNvPr>
          <p:cNvSpPr>
            <a:spLocks noGrp="1"/>
          </p:cNvSpPr>
          <p:nvPr>
            <p:ph idx="1"/>
          </p:nvPr>
        </p:nvSpPr>
        <p:spPr/>
        <p:txBody>
          <a:bodyPr/>
          <a:lstStyle/>
          <a:p>
            <a:r>
              <a:rPr lang="zh-CN" altLang="en-US" dirty="0"/>
              <a:t>练习</a:t>
            </a:r>
            <a:r>
              <a:rPr lang="en-US" altLang="zh-CN" dirty="0"/>
              <a:t>bool.py</a:t>
            </a:r>
            <a:endParaRPr lang="zh-CN" altLang="en-US" dirty="0"/>
          </a:p>
        </p:txBody>
      </p:sp>
    </p:spTree>
    <p:extLst>
      <p:ext uri="{BB962C8B-B14F-4D97-AF65-F5344CB8AC3E}">
        <p14:creationId xmlns:p14="http://schemas.microsoft.com/office/powerpoint/2010/main" val="15660913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63CD5-FA15-4281-86B7-DD3EF2B24E4C}"/>
              </a:ext>
            </a:extLst>
          </p:cNvPr>
          <p:cNvSpPr>
            <a:spLocks noGrp="1"/>
          </p:cNvSpPr>
          <p:nvPr>
            <p:ph type="title"/>
          </p:nvPr>
        </p:nvSpPr>
        <p:spPr/>
        <p:txBody>
          <a:bodyPr/>
          <a:lstStyle/>
          <a:p>
            <a:r>
              <a:rPr lang="zh-CN" altLang="en-US" dirty="0"/>
              <a:t>列表</a:t>
            </a:r>
          </a:p>
        </p:txBody>
      </p:sp>
      <p:sp>
        <p:nvSpPr>
          <p:cNvPr id="3" name="内容占位符 2">
            <a:extLst>
              <a:ext uri="{FF2B5EF4-FFF2-40B4-BE49-F238E27FC236}">
                <a16:creationId xmlns:a16="http://schemas.microsoft.com/office/drawing/2014/main" id="{AF8EE733-EA57-4A69-88F4-E96B58C84BC5}"/>
              </a:ext>
            </a:extLst>
          </p:cNvPr>
          <p:cNvSpPr>
            <a:spLocks noGrp="1"/>
          </p:cNvSpPr>
          <p:nvPr>
            <p:ph idx="1"/>
          </p:nvPr>
        </p:nvSpPr>
        <p:spPr/>
        <p:txBody>
          <a:bodyPr/>
          <a:lstStyle/>
          <a:p>
            <a:r>
              <a:rPr lang="zh-CN" altLang="en-US" dirty="0"/>
              <a:t>练习</a:t>
            </a:r>
            <a:r>
              <a:rPr lang="en-US" altLang="zh-CN" dirty="0"/>
              <a:t>list.py</a:t>
            </a:r>
            <a:endParaRPr lang="zh-CN" altLang="en-US" dirty="0"/>
          </a:p>
        </p:txBody>
      </p:sp>
    </p:spTree>
    <p:extLst>
      <p:ext uri="{BB962C8B-B14F-4D97-AF65-F5344CB8AC3E}">
        <p14:creationId xmlns:p14="http://schemas.microsoft.com/office/powerpoint/2010/main" val="588217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 name="PlaceholderImage.png"/>
          <p:cNvPicPr>
            <a:picLocks noChangeAspect="1"/>
          </p:cNvPicPr>
          <p:nvPr/>
        </p:nvPicPr>
        <p:blipFill>
          <a:blip r:embed="rId3">
            <a:extLst>
              <a:ext uri="{28A0092B-C50C-407E-A947-70E740481C1C}">
                <a14:useLocalDpi xmlns:a14="http://schemas.microsoft.com/office/drawing/2010/main" val="0"/>
              </a:ext>
            </a:extLst>
          </a:blip>
          <a:srcRect l="15316" r="15316"/>
          <a:stretch/>
        </p:blipFill>
        <p:spPr>
          <a:xfrm>
            <a:off x="1239043" y="1507306"/>
            <a:ext cx="2220752" cy="2227324"/>
          </a:xfrm>
          <a:prstGeom prst="rect">
            <a:avLst/>
          </a:prstGeom>
          <a:ln w="12700">
            <a:miter lim="400000"/>
            <a:headEnd/>
            <a:tailEnd/>
          </a:ln>
        </p:spPr>
      </p:pic>
      <p:sp>
        <p:nvSpPr>
          <p:cNvPr id="196" name="Shape 196"/>
          <p:cNvSpPr/>
          <p:nvPr/>
        </p:nvSpPr>
        <p:spPr>
          <a:xfrm>
            <a:off x="1072231" y="4019186"/>
            <a:ext cx="2554543" cy="461665"/>
          </a:xfrm>
          <a:prstGeom prst="rect">
            <a:avLst/>
          </a:prstGeom>
          <a:ln w="12700">
            <a:miter lim="400000"/>
          </a:ln>
        </p:spPr>
        <p:txBody>
          <a:bodyPr wrap="none" lIns="45719" rIns="45719">
            <a:spAutoFit/>
          </a:bodyPr>
          <a:lstStyle>
            <a:lvl1pPr algn="ctr">
              <a:defRPr sz="24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精神疾病客观诊断</a:t>
            </a:r>
            <a:endParaRPr dirty="0">
              <a:solidFill>
                <a:schemeClr val="tx1"/>
              </a:solidFill>
            </a:endParaRPr>
          </a:p>
        </p:txBody>
      </p:sp>
      <p:sp>
        <p:nvSpPr>
          <p:cNvPr id="198" name="Shape 198"/>
          <p:cNvSpPr/>
          <p:nvPr/>
        </p:nvSpPr>
        <p:spPr>
          <a:xfrm>
            <a:off x="692706" y="4979853"/>
            <a:ext cx="3313588" cy="362792"/>
          </a:xfrm>
          <a:prstGeom prst="rect">
            <a:avLst/>
          </a:prstGeom>
          <a:ln w="12700">
            <a:miter lim="400000"/>
          </a:ln>
        </p:spPr>
        <p:txBody>
          <a:bodyPr lIns="45719" rIns="45719">
            <a:spAutoFit/>
          </a:bodyPr>
          <a:lstStyle>
            <a:lvl1pPr algn="ctr">
              <a:lnSpc>
                <a:spcPct val="120000"/>
              </a:lnSpc>
              <a:defRPr sz="1600"/>
            </a:lvl1pPr>
          </a:lstStyle>
          <a:p>
            <a:endParaRPr lang="zh-CN" altLang="zh-CN" dirty="0">
              <a:latin typeface="Source Han Sans CN Normal" charset="-122"/>
              <a:ea typeface="Source Han Sans CN Normal" charset="-122"/>
              <a:cs typeface="Source Han Sans CN Normal" charset="-122"/>
              <a:sym typeface="Source Han Sans CN Normal" charset="-122"/>
            </a:endParaRPr>
          </a:p>
        </p:txBody>
      </p:sp>
      <p:sp>
        <p:nvSpPr>
          <p:cNvPr id="200" name="Shape 200"/>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机器学习能做什么？</a:t>
            </a:r>
            <a:endParaRPr dirty="0">
              <a:solidFill>
                <a:schemeClr val="tx1">
                  <a:lumMod val="95000"/>
                </a:schemeClr>
              </a:solidFill>
            </a:endParaRPr>
          </a:p>
        </p:txBody>
      </p:sp>
      <p:pic>
        <p:nvPicPr>
          <p:cNvPr id="201" name="PlaceholderImage.png"/>
          <p:cNvPicPr>
            <a:picLocks noChangeAspect="1"/>
          </p:cNvPicPr>
          <p:nvPr/>
        </p:nvPicPr>
        <p:blipFill>
          <a:blip r:embed="rId4" cstate="print">
            <a:extLst>
              <a:ext uri="{28A0092B-C50C-407E-A947-70E740481C1C}">
                <a14:useLocalDpi xmlns:a14="http://schemas.microsoft.com/office/drawing/2010/main" val="0"/>
              </a:ext>
            </a:extLst>
          </a:blip>
          <a:srcRect l="10749" r="10749"/>
          <a:stretch/>
        </p:blipFill>
        <p:spPr>
          <a:xfrm>
            <a:off x="4985543" y="1507306"/>
            <a:ext cx="2220752" cy="2227324"/>
          </a:xfrm>
          <a:prstGeom prst="rect">
            <a:avLst/>
          </a:prstGeom>
          <a:ln w="12700">
            <a:miter lim="400000"/>
            <a:headEnd/>
            <a:tailEnd/>
          </a:ln>
        </p:spPr>
      </p:pic>
      <p:sp>
        <p:nvSpPr>
          <p:cNvPr id="202" name="Shape 202"/>
          <p:cNvSpPr/>
          <p:nvPr/>
        </p:nvSpPr>
        <p:spPr>
          <a:xfrm>
            <a:off x="4619157" y="4019186"/>
            <a:ext cx="2953692" cy="461665"/>
          </a:xfrm>
          <a:prstGeom prst="rect">
            <a:avLst/>
          </a:prstGeom>
          <a:ln w="12700">
            <a:miter lim="400000"/>
          </a:ln>
        </p:spPr>
        <p:txBody>
          <a:bodyPr wrap="none" lIns="45719" rIns="45719">
            <a:spAutoFit/>
          </a:bodyPr>
          <a:lstStyle>
            <a:lvl1pPr algn="ctr">
              <a:defRPr sz="24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肿瘤的快速自动诊断</a:t>
            </a:r>
            <a:endParaRPr dirty="0">
              <a:solidFill>
                <a:schemeClr val="tx1"/>
              </a:solidFill>
            </a:endParaRPr>
          </a:p>
        </p:txBody>
      </p:sp>
      <p:sp>
        <p:nvSpPr>
          <p:cNvPr id="204" name="Shape 204"/>
          <p:cNvSpPr/>
          <p:nvPr/>
        </p:nvSpPr>
        <p:spPr>
          <a:xfrm>
            <a:off x="4439206" y="4979853"/>
            <a:ext cx="3313588" cy="957826"/>
          </a:xfrm>
          <a:prstGeom prst="rect">
            <a:avLst/>
          </a:prstGeom>
          <a:ln w="12700">
            <a:miter lim="400000"/>
          </a:ln>
        </p:spPr>
        <p:txBody>
          <a:bodyPr lIns="45719" rIns="45719">
            <a:spAutoFit/>
          </a:bodyPr>
          <a:lstStyle>
            <a:lvl1pPr algn="ctr">
              <a:lnSpc>
                <a:spcPct val="120000"/>
              </a:lnSpc>
              <a:defRPr sz="1600"/>
            </a:lvl1pPr>
          </a:lstStyle>
          <a:p>
            <a:r>
              <a:rPr lang="zh-CN" altLang="en-US" dirty="0">
                <a:ea typeface="Source Han Sans CN Normal" charset="-122"/>
              </a:rPr>
              <a:t>人工智能诊断脑瘤的能力与我们医院放射科主任的符合率达到</a:t>
            </a:r>
            <a:r>
              <a:rPr lang="en-US" altLang="zh-CN" dirty="0">
                <a:ea typeface="Source Han Sans CN Normal" charset="-122"/>
              </a:rPr>
              <a:t>99%</a:t>
            </a:r>
            <a:r>
              <a:rPr lang="zh-CN" altLang="en-US" dirty="0">
                <a:ea typeface="Source Han Sans CN Normal" charset="-122"/>
                <a:sym typeface="Source Han Sans CN Normal" charset="-122"/>
              </a:rPr>
              <a:t>！超越了绝大多数医生的水平</a:t>
            </a:r>
            <a:endParaRPr lang="zh-CN" altLang="zh-CN" dirty="0">
              <a:latin typeface="Source Han Sans CN Normal" charset="-122"/>
              <a:ea typeface="Source Han Sans CN Normal" charset="-122"/>
              <a:cs typeface="Source Han Sans CN Normal" charset="-122"/>
              <a:sym typeface="Source Han Sans CN Normal" charset="-122"/>
            </a:endParaRPr>
          </a:p>
        </p:txBody>
      </p:sp>
      <p:pic>
        <p:nvPicPr>
          <p:cNvPr id="205" name="PlaceholderImage.png"/>
          <p:cNvPicPr>
            <a:picLocks noChangeAspect="1"/>
          </p:cNvPicPr>
          <p:nvPr/>
        </p:nvPicPr>
        <p:blipFill>
          <a:blip r:embed="rId5" cstate="print">
            <a:extLst>
              <a:ext uri="{28A0092B-C50C-407E-A947-70E740481C1C}">
                <a14:useLocalDpi xmlns:a14="http://schemas.microsoft.com/office/drawing/2010/main" val="0"/>
              </a:ext>
            </a:extLst>
          </a:blip>
          <a:srcRect l="16538" r="16538"/>
          <a:stretch/>
        </p:blipFill>
        <p:spPr>
          <a:xfrm>
            <a:off x="8731741" y="1507306"/>
            <a:ext cx="2220752" cy="2227324"/>
          </a:xfrm>
          <a:prstGeom prst="rect">
            <a:avLst/>
          </a:prstGeom>
          <a:ln w="12700">
            <a:miter lim="400000"/>
            <a:headEnd/>
            <a:tailEnd/>
          </a:ln>
        </p:spPr>
      </p:pic>
      <p:sp>
        <p:nvSpPr>
          <p:cNvPr id="206" name="Shape 206"/>
          <p:cNvSpPr/>
          <p:nvPr/>
        </p:nvSpPr>
        <p:spPr>
          <a:xfrm>
            <a:off x="7795485" y="4019186"/>
            <a:ext cx="4093426" cy="461665"/>
          </a:xfrm>
          <a:prstGeom prst="rect">
            <a:avLst/>
          </a:prstGeom>
          <a:ln w="12700">
            <a:miter lim="400000"/>
          </a:ln>
        </p:spPr>
        <p:txBody>
          <a:bodyPr wrap="none" lIns="45719" rIns="45719">
            <a:spAutoFit/>
          </a:bodyPr>
          <a:lstStyle>
            <a:lvl1pPr algn="ctr">
              <a:defRPr sz="24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使中风患者更快得到精准治疗</a:t>
            </a:r>
            <a:endParaRPr dirty="0">
              <a:solidFill>
                <a:schemeClr val="tx1"/>
              </a:solidFill>
            </a:endParaRPr>
          </a:p>
        </p:txBody>
      </p:sp>
      <p:sp>
        <p:nvSpPr>
          <p:cNvPr id="208" name="Shape 208"/>
          <p:cNvSpPr/>
          <p:nvPr/>
        </p:nvSpPr>
        <p:spPr>
          <a:xfrm>
            <a:off x="8185403" y="4979853"/>
            <a:ext cx="3313589" cy="1840119"/>
          </a:xfrm>
          <a:prstGeom prst="rect">
            <a:avLst/>
          </a:prstGeom>
          <a:ln w="12700">
            <a:miter lim="400000"/>
          </a:ln>
        </p:spPr>
        <p:txBody>
          <a:bodyPr lIns="45719" rIns="45719">
            <a:spAutoFit/>
          </a:bodyPr>
          <a:lstStyle>
            <a:lvl1pPr algn="ctr">
              <a:lnSpc>
                <a:spcPct val="120000"/>
              </a:lnSpc>
              <a:defRPr sz="1600"/>
            </a:lvl1pPr>
          </a:lstStyle>
          <a:p>
            <a:r>
              <a:rPr lang="en-US" altLang="zh-CN" dirty="0"/>
              <a:t>2018</a:t>
            </a:r>
            <a:r>
              <a:rPr lang="zh-CN" altLang="en-US" dirty="0"/>
              <a:t>年</a:t>
            </a:r>
            <a:r>
              <a:rPr lang="en-US" altLang="zh-CN" dirty="0"/>
              <a:t>2</a:t>
            </a:r>
            <a:r>
              <a:rPr lang="zh-CN" altLang="en-US" dirty="0"/>
              <a:t>月，总部位于旧金山的医疗保健公司</a:t>
            </a:r>
            <a:r>
              <a:rPr lang="en-US" altLang="zh-CN" dirty="0"/>
              <a:t>Viz.ai</a:t>
            </a:r>
            <a:r>
              <a:rPr lang="zh-CN" altLang="en-US" dirty="0"/>
              <a:t>宣布获得</a:t>
            </a:r>
            <a:r>
              <a:rPr lang="en-US" altLang="zh-CN" dirty="0"/>
              <a:t>FDA</a:t>
            </a:r>
            <a:r>
              <a:rPr lang="zh-CN" altLang="en-US" dirty="0"/>
              <a:t>对其脑卒中护理应用的营销授权。该应用提供临床决策支持，使用深度学习算法自动分析</a:t>
            </a:r>
            <a:r>
              <a:rPr lang="en-US" altLang="zh-CN" dirty="0"/>
              <a:t>CT</a:t>
            </a:r>
            <a:r>
              <a:rPr lang="zh-CN" altLang="en-US" dirty="0"/>
              <a:t>神经图像，以检测与脑卒中相关的指标</a:t>
            </a:r>
            <a:endParaRPr lang="zh-CN" altLang="zh-CN" dirty="0">
              <a:latin typeface="Source Han Sans CN Normal" charset="-122"/>
              <a:ea typeface="Source Han Sans CN Normal" charset="-122"/>
              <a:cs typeface="Source Han Sans CN Normal" charset="-122"/>
              <a:sym typeface="Source Han Sans CN Normal" charset="-122"/>
            </a:endParaRPr>
          </a:p>
        </p:txBody>
      </p:sp>
      <p:sp>
        <p:nvSpPr>
          <p:cNvPr id="3" name="Shape 204">
            <a:extLst>
              <a:ext uri="{FF2B5EF4-FFF2-40B4-BE49-F238E27FC236}">
                <a16:creationId xmlns:a16="http://schemas.microsoft.com/office/drawing/2014/main" id="{DE7E48A9-9848-4FEA-A457-BC0F1912965E}"/>
              </a:ext>
            </a:extLst>
          </p:cNvPr>
          <p:cNvSpPr/>
          <p:nvPr/>
        </p:nvSpPr>
        <p:spPr>
          <a:xfrm>
            <a:off x="909011" y="4980941"/>
            <a:ext cx="3313588" cy="658257"/>
          </a:xfrm>
          <a:prstGeom prst="rect">
            <a:avLst/>
          </a:prstGeom>
          <a:ln w="12700">
            <a:miter lim="400000"/>
          </a:ln>
        </p:spPr>
        <p:txBody>
          <a:bodyPr lIns="45719" rIns="45719">
            <a:spAutoFit/>
          </a:bodyPr>
          <a:lstStyle>
            <a:lvl1pPr algn="ctr">
              <a:lnSpc>
                <a:spcPct val="120000"/>
              </a:lnSpc>
              <a:defRPr sz="1600"/>
            </a:lvl1pPr>
          </a:lstStyle>
          <a:p>
            <a:r>
              <a:rPr lang="zh-CN" altLang="en-US" dirty="0">
                <a:latin typeface="Source Han Sans CN Normal" charset="-122"/>
                <a:ea typeface="Source Han Sans CN Normal" charset="-122"/>
                <a:cs typeface="Source Han Sans CN Normal" charset="-122"/>
                <a:sym typeface="Source Han Sans CN Normal" charset="-122"/>
              </a:rPr>
              <a:t>机器学习算法能以超过</a:t>
            </a:r>
            <a:r>
              <a:rPr lang="en-US" altLang="zh-CN" dirty="0">
                <a:latin typeface="Source Han Sans CN Normal" charset="-122"/>
                <a:ea typeface="Source Han Sans CN Normal" charset="-122"/>
                <a:cs typeface="Source Han Sans CN Normal" charset="-122"/>
                <a:sym typeface="Source Han Sans CN Normal" charset="-122"/>
              </a:rPr>
              <a:t>80%</a:t>
            </a:r>
            <a:r>
              <a:rPr lang="zh-CN" altLang="en-US" dirty="0">
                <a:latin typeface="Source Han Sans CN Normal" charset="-122"/>
                <a:ea typeface="Source Han Sans CN Normal" charset="-122"/>
                <a:cs typeface="Source Han Sans CN Normal" charset="-122"/>
                <a:sym typeface="Source Han Sans CN Normal" charset="-122"/>
              </a:rPr>
              <a:t>的准确度诊断精神分裂症患者</a:t>
            </a:r>
            <a:r>
              <a:rPr lang="en-US" altLang="zh-CN" dirty="0">
                <a:latin typeface="Source Han Sans CN Normal" charset="-122"/>
                <a:ea typeface="Source Han Sans CN Normal" charset="-122"/>
                <a:cs typeface="Source Han Sans CN Normal" charset="-122"/>
                <a:sym typeface="Source Han Sans CN Normal" charset="-122"/>
              </a:rPr>
              <a:t>【1】</a:t>
            </a:r>
            <a:endParaRPr lang="zh-CN" altLang="zh-CN" dirty="0">
              <a:latin typeface="Source Han Sans CN Normal" charset="-122"/>
              <a:ea typeface="Source Han Sans CN Normal" charset="-122"/>
              <a:cs typeface="Source Han Sans CN Normal" charset="-122"/>
              <a:sym typeface="Source Han Sans CN Normal" charset="-122"/>
            </a:endParaRPr>
          </a:p>
        </p:txBody>
      </p:sp>
      <p:sp>
        <p:nvSpPr>
          <p:cNvPr id="5" name="文本框 4">
            <a:extLst>
              <a:ext uri="{FF2B5EF4-FFF2-40B4-BE49-F238E27FC236}">
                <a16:creationId xmlns:a16="http://schemas.microsoft.com/office/drawing/2014/main" id="{3BF67AF8-A836-4D73-B23D-B97673D6D1B9}"/>
              </a:ext>
            </a:extLst>
          </p:cNvPr>
          <p:cNvSpPr txBox="1"/>
          <p:nvPr/>
        </p:nvSpPr>
        <p:spPr>
          <a:xfrm>
            <a:off x="692706" y="6419864"/>
            <a:ext cx="3062797" cy="400108"/>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3765" rtl="0" fontAlgn="auto" latinLnBrk="0" hangingPunct="0">
              <a:lnSpc>
                <a:spcPct val="100000"/>
              </a:lnSpc>
              <a:spcBef>
                <a:spcPts val="0"/>
              </a:spcBef>
              <a:spcAft>
                <a:spcPts val="0"/>
              </a:spcAft>
              <a:buClrTx/>
              <a:buSzTx/>
              <a:buFontTx/>
              <a:buNone/>
            </a:pPr>
            <a:r>
              <a:rPr kumimoji="0" lang="en-US" altLang="zh-CN" sz="1000" b="0" i="0" u="none" strike="noStrike" cap="none" spc="0" normalizeH="0" baseline="0" dirty="0">
                <a:ln>
                  <a:noFill/>
                </a:ln>
                <a:effectLst/>
                <a:uFillTx/>
                <a:latin typeface="Arial" panose="020B0604020202020204" pitchFamily="34" charset="0"/>
                <a:cs typeface="Arial" panose="020B0604020202020204" pitchFamily="34" charset="0"/>
                <a:sym typeface="Calibri"/>
              </a:rPr>
              <a:t>【1】A neuroimaging biomarker for striatal dysfunction in schizophrenia</a:t>
            </a:r>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63CD5-FA15-4281-86B7-DD3EF2B24E4C}"/>
              </a:ext>
            </a:extLst>
          </p:cNvPr>
          <p:cNvSpPr>
            <a:spLocks noGrp="1"/>
          </p:cNvSpPr>
          <p:nvPr>
            <p:ph type="title"/>
          </p:nvPr>
        </p:nvSpPr>
        <p:spPr/>
        <p:txBody>
          <a:bodyPr/>
          <a:lstStyle/>
          <a:p>
            <a:r>
              <a:rPr lang="zh-CN" altLang="en-US" dirty="0"/>
              <a:t>元组</a:t>
            </a:r>
          </a:p>
        </p:txBody>
      </p:sp>
      <p:sp>
        <p:nvSpPr>
          <p:cNvPr id="3" name="内容占位符 2">
            <a:extLst>
              <a:ext uri="{FF2B5EF4-FFF2-40B4-BE49-F238E27FC236}">
                <a16:creationId xmlns:a16="http://schemas.microsoft.com/office/drawing/2014/main" id="{AF8EE733-EA57-4A69-88F4-E96B58C84BC5}"/>
              </a:ext>
            </a:extLst>
          </p:cNvPr>
          <p:cNvSpPr>
            <a:spLocks noGrp="1"/>
          </p:cNvSpPr>
          <p:nvPr>
            <p:ph idx="1"/>
          </p:nvPr>
        </p:nvSpPr>
        <p:spPr/>
        <p:txBody>
          <a:bodyPr/>
          <a:lstStyle/>
          <a:p>
            <a:r>
              <a:rPr lang="zh-CN" altLang="en-US" dirty="0"/>
              <a:t>练习</a:t>
            </a:r>
            <a:r>
              <a:rPr lang="en-US" altLang="zh-CN" dirty="0"/>
              <a:t>tuple.py</a:t>
            </a:r>
          </a:p>
          <a:p>
            <a:endParaRPr lang="en-US" altLang="zh-CN" dirty="0"/>
          </a:p>
        </p:txBody>
      </p:sp>
    </p:spTree>
    <p:extLst>
      <p:ext uri="{BB962C8B-B14F-4D97-AF65-F5344CB8AC3E}">
        <p14:creationId xmlns:p14="http://schemas.microsoft.com/office/powerpoint/2010/main" val="8951716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63CD5-FA15-4281-86B7-DD3EF2B24E4C}"/>
              </a:ext>
            </a:extLst>
          </p:cNvPr>
          <p:cNvSpPr>
            <a:spLocks noGrp="1"/>
          </p:cNvSpPr>
          <p:nvPr>
            <p:ph type="title"/>
          </p:nvPr>
        </p:nvSpPr>
        <p:spPr/>
        <p:txBody>
          <a:bodyPr/>
          <a:lstStyle/>
          <a:p>
            <a:r>
              <a:rPr lang="zh-CN" altLang="en-US" dirty="0"/>
              <a:t>字典</a:t>
            </a:r>
          </a:p>
        </p:txBody>
      </p:sp>
      <p:sp>
        <p:nvSpPr>
          <p:cNvPr id="3" name="内容占位符 2">
            <a:extLst>
              <a:ext uri="{FF2B5EF4-FFF2-40B4-BE49-F238E27FC236}">
                <a16:creationId xmlns:a16="http://schemas.microsoft.com/office/drawing/2014/main" id="{AF8EE733-EA57-4A69-88F4-E96B58C84BC5}"/>
              </a:ext>
            </a:extLst>
          </p:cNvPr>
          <p:cNvSpPr>
            <a:spLocks noGrp="1"/>
          </p:cNvSpPr>
          <p:nvPr>
            <p:ph idx="1"/>
          </p:nvPr>
        </p:nvSpPr>
        <p:spPr/>
        <p:txBody>
          <a:bodyPr/>
          <a:lstStyle/>
          <a:p>
            <a:r>
              <a:rPr lang="zh-CN" altLang="en-US" dirty="0"/>
              <a:t>练习</a:t>
            </a:r>
            <a:r>
              <a:rPr lang="en-US" altLang="zh-CN" dirty="0"/>
              <a:t>dict.py</a:t>
            </a:r>
          </a:p>
          <a:p>
            <a:endParaRPr lang="en-US" altLang="zh-CN" dirty="0"/>
          </a:p>
          <a:p>
            <a:r>
              <a:rPr lang="zh-CN" altLang="en-US" dirty="0"/>
              <a:t>字典一般形式</a:t>
            </a:r>
            <a:endParaRPr lang="en-US" altLang="zh-CN" dirty="0"/>
          </a:p>
          <a:p>
            <a:r>
              <a:rPr lang="en-US" altLang="zh-CN" dirty="0"/>
              <a:t>d = {key1 : value1, key2 : value2 }</a:t>
            </a:r>
          </a:p>
        </p:txBody>
      </p:sp>
    </p:spTree>
    <p:extLst>
      <p:ext uri="{BB962C8B-B14F-4D97-AF65-F5344CB8AC3E}">
        <p14:creationId xmlns:p14="http://schemas.microsoft.com/office/powerpoint/2010/main" val="38303336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67A1F-B57B-4F10-B7BE-BD1305E6BA7E}"/>
              </a:ext>
            </a:extLst>
          </p:cNvPr>
          <p:cNvSpPr>
            <a:spLocks noGrp="1"/>
          </p:cNvSpPr>
          <p:nvPr>
            <p:ph type="title"/>
          </p:nvPr>
        </p:nvSpPr>
        <p:spPr/>
        <p:txBody>
          <a:bodyPr/>
          <a:lstStyle/>
          <a:p>
            <a:r>
              <a:rPr lang="zh-CN" altLang="en-US" dirty="0"/>
              <a:t>程序控制结构之条件控制</a:t>
            </a:r>
          </a:p>
        </p:txBody>
      </p:sp>
      <p:sp>
        <p:nvSpPr>
          <p:cNvPr id="3" name="内容占位符 2">
            <a:extLst>
              <a:ext uri="{FF2B5EF4-FFF2-40B4-BE49-F238E27FC236}">
                <a16:creationId xmlns:a16="http://schemas.microsoft.com/office/drawing/2014/main" id="{2677C92A-371B-4558-AE7B-FE491CAA9B23}"/>
              </a:ext>
            </a:extLst>
          </p:cNvPr>
          <p:cNvSpPr>
            <a:spLocks noGrp="1"/>
          </p:cNvSpPr>
          <p:nvPr>
            <p:ph idx="1"/>
          </p:nvPr>
        </p:nvSpPr>
        <p:spPr/>
        <p:txBody>
          <a:bodyPr/>
          <a:lstStyle/>
          <a:p>
            <a:r>
              <a:rPr lang="zh-CN" altLang="en-US" dirty="0"/>
              <a:t>练习</a:t>
            </a:r>
            <a:r>
              <a:rPr lang="en-US" altLang="zh-CN" dirty="0"/>
              <a:t>ifelse.py</a:t>
            </a:r>
            <a:endParaRPr lang="zh-CN" altLang="en-US" dirty="0"/>
          </a:p>
        </p:txBody>
      </p:sp>
    </p:spTree>
    <p:extLst>
      <p:ext uri="{BB962C8B-B14F-4D97-AF65-F5344CB8AC3E}">
        <p14:creationId xmlns:p14="http://schemas.microsoft.com/office/powerpoint/2010/main" val="8769395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67A1F-B57B-4F10-B7BE-BD1305E6BA7E}"/>
              </a:ext>
            </a:extLst>
          </p:cNvPr>
          <p:cNvSpPr>
            <a:spLocks noGrp="1"/>
          </p:cNvSpPr>
          <p:nvPr>
            <p:ph type="title"/>
          </p:nvPr>
        </p:nvSpPr>
        <p:spPr/>
        <p:txBody>
          <a:bodyPr/>
          <a:lstStyle/>
          <a:p>
            <a:r>
              <a:rPr lang="zh-CN" altLang="en-US" dirty="0"/>
              <a:t>程序控制结构之探试结构</a:t>
            </a:r>
          </a:p>
        </p:txBody>
      </p:sp>
      <p:sp>
        <p:nvSpPr>
          <p:cNvPr id="3" name="内容占位符 2">
            <a:extLst>
              <a:ext uri="{FF2B5EF4-FFF2-40B4-BE49-F238E27FC236}">
                <a16:creationId xmlns:a16="http://schemas.microsoft.com/office/drawing/2014/main" id="{2677C92A-371B-4558-AE7B-FE491CAA9B23}"/>
              </a:ext>
            </a:extLst>
          </p:cNvPr>
          <p:cNvSpPr>
            <a:spLocks noGrp="1"/>
          </p:cNvSpPr>
          <p:nvPr>
            <p:ph idx="1"/>
          </p:nvPr>
        </p:nvSpPr>
        <p:spPr/>
        <p:txBody>
          <a:bodyPr/>
          <a:lstStyle/>
          <a:p>
            <a:r>
              <a:rPr lang="zh-CN" altLang="en-US" dirty="0"/>
              <a:t>练习</a:t>
            </a:r>
            <a:r>
              <a:rPr lang="en-US" altLang="zh-CN" dirty="0"/>
              <a:t>try_exception.py</a:t>
            </a:r>
            <a:endParaRPr lang="zh-CN" altLang="en-US" dirty="0"/>
          </a:p>
        </p:txBody>
      </p:sp>
    </p:spTree>
    <p:extLst>
      <p:ext uri="{BB962C8B-B14F-4D97-AF65-F5344CB8AC3E}">
        <p14:creationId xmlns:p14="http://schemas.microsoft.com/office/powerpoint/2010/main" val="38771072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67A1F-B57B-4F10-B7BE-BD1305E6BA7E}"/>
              </a:ext>
            </a:extLst>
          </p:cNvPr>
          <p:cNvSpPr>
            <a:spLocks noGrp="1"/>
          </p:cNvSpPr>
          <p:nvPr>
            <p:ph type="title"/>
          </p:nvPr>
        </p:nvSpPr>
        <p:spPr/>
        <p:txBody>
          <a:bodyPr/>
          <a:lstStyle/>
          <a:p>
            <a:r>
              <a:rPr lang="zh-CN" altLang="en-US" dirty="0"/>
              <a:t>程序控制结构之</a:t>
            </a:r>
            <a:r>
              <a:rPr lang="en-US" altLang="zh-CN" dirty="0"/>
              <a:t>while</a:t>
            </a:r>
            <a:r>
              <a:rPr lang="zh-CN" altLang="en-US" dirty="0"/>
              <a:t>循环</a:t>
            </a:r>
          </a:p>
        </p:txBody>
      </p:sp>
      <p:sp>
        <p:nvSpPr>
          <p:cNvPr id="3" name="内容占位符 2">
            <a:extLst>
              <a:ext uri="{FF2B5EF4-FFF2-40B4-BE49-F238E27FC236}">
                <a16:creationId xmlns:a16="http://schemas.microsoft.com/office/drawing/2014/main" id="{2677C92A-371B-4558-AE7B-FE491CAA9B23}"/>
              </a:ext>
            </a:extLst>
          </p:cNvPr>
          <p:cNvSpPr>
            <a:spLocks noGrp="1"/>
          </p:cNvSpPr>
          <p:nvPr>
            <p:ph idx="1"/>
          </p:nvPr>
        </p:nvSpPr>
        <p:spPr/>
        <p:txBody>
          <a:bodyPr/>
          <a:lstStyle/>
          <a:p>
            <a:r>
              <a:rPr lang="zh-CN" altLang="en-US" dirty="0"/>
              <a:t>练习</a:t>
            </a:r>
            <a:r>
              <a:rPr lang="en-US" altLang="zh-CN" dirty="0"/>
              <a:t>while.py</a:t>
            </a:r>
          </a:p>
          <a:p>
            <a:endParaRPr lang="en-US" altLang="zh-CN" dirty="0"/>
          </a:p>
          <a:p>
            <a:r>
              <a:rPr lang="zh-CN" altLang="en-US" dirty="0"/>
              <a:t>作业：用</a:t>
            </a:r>
            <a:r>
              <a:rPr lang="en-US" altLang="zh-CN" dirty="0"/>
              <a:t>while</a:t>
            </a:r>
            <a:r>
              <a:rPr lang="zh-CN" altLang="en-US" dirty="0"/>
              <a:t>循环求从</a:t>
            </a:r>
            <a:r>
              <a:rPr lang="en-US" altLang="zh-CN" dirty="0"/>
              <a:t>1</a:t>
            </a:r>
            <a:r>
              <a:rPr lang="zh-CN" altLang="en-US" dirty="0"/>
              <a:t>到</a:t>
            </a:r>
            <a:r>
              <a:rPr lang="en-US" altLang="zh-CN" dirty="0"/>
              <a:t>100</a:t>
            </a:r>
            <a:r>
              <a:rPr lang="zh-CN" altLang="en-US" dirty="0"/>
              <a:t>的和</a:t>
            </a:r>
            <a:endParaRPr lang="en-US" altLang="zh-CN" dirty="0"/>
          </a:p>
        </p:txBody>
      </p:sp>
    </p:spTree>
    <p:extLst>
      <p:ext uri="{BB962C8B-B14F-4D97-AF65-F5344CB8AC3E}">
        <p14:creationId xmlns:p14="http://schemas.microsoft.com/office/powerpoint/2010/main" val="22023609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67A1F-B57B-4F10-B7BE-BD1305E6BA7E}"/>
              </a:ext>
            </a:extLst>
          </p:cNvPr>
          <p:cNvSpPr>
            <a:spLocks noGrp="1"/>
          </p:cNvSpPr>
          <p:nvPr>
            <p:ph type="title"/>
          </p:nvPr>
        </p:nvSpPr>
        <p:spPr/>
        <p:txBody>
          <a:bodyPr/>
          <a:lstStyle/>
          <a:p>
            <a:r>
              <a:rPr lang="zh-CN" altLang="en-US" dirty="0"/>
              <a:t>程序控制结构之</a:t>
            </a:r>
            <a:r>
              <a:rPr lang="en-US" altLang="zh-CN" dirty="0"/>
              <a:t>for</a:t>
            </a:r>
            <a:r>
              <a:rPr lang="zh-CN" altLang="en-US" dirty="0"/>
              <a:t>循环</a:t>
            </a:r>
          </a:p>
        </p:txBody>
      </p:sp>
      <p:sp>
        <p:nvSpPr>
          <p:cNvPr id="3" name="内容占位符 2">
            <a:extLst>
              <a:ext uri="{FF2B5EF4-FFF2-40B4-BE49-F238E27FC236}">
                <a16:creationId xmlns:a16="http://schemas.microsoft.com/office/drawing/2014/main" id="{2677C92A-371B-4558-AE7B-FE491CAA9B23}"/>
              </a:ext>
            </a:extLst>
          </p:cNvPr>
          <p:cNvSpPr>
            <a:spLocks noGrp="1"/>
          </p:cNvSpPr>
          <p:nvPr>
            <p:ph idx="1"/>
          </p:nvPr>
        </p:nvSpPr>
        <p:spPr/>
        <p:txBody>
          <a:bodyPr/>
          <a:lstStyle/>
          <a:p>
            <a:r>
              <a:rPr lang="zh-CN" altLang="en-US" dirty="0"/>
              <a:t>练习</a:t>
            </a:r>
            <a:r>
              <a:rPr lang="en-US" altLang="zh-CN" dirty="0"/>
              <a:t>for.py</a:t>
            </a:r>
          </a:p>
          <a:p>
            <a:endParaRPr lang="en-US" altLang="zh-CN" dirty="0"/>
          </a:p>
          <a:p>
            <a:r>
              <a:rPr lang="zh-CN" altLang="en-US" dirty="0"/>
              <a:t>作业：用</a:t>
            </a:r>
            <a:r>
              <a:rPr lang="en-US" altLang="zh-CN" dirty="0"/>
              <a:t>for</a:t>
            </a:r>
            <a:r>
              <a:rPr lang="zh-CN" altLang="en-US" dirty="0"/>
              <a:t>循环求从</a:t>
            </a:r>
            <a:r>
              <a:rPr lang="en-US" altLang="zh-CN" dirty="0"/>
              <a:t>1</a:t>
            </a:r>
            <a:r>
              <a:rPr lang="zh-CN" altLang="en-US" dirty="0"/>
              <a:t>到</a:t>
            </a:r>
            <a:r>
              <a:rPr lang="en-US" altLang="zh-CN" dirty="0"/>
              <a:t>100</a:t>
            </a:r>
            <a:r>
              <a:rPr lang="zh-CN" altLang="en-US" dirty="0"/>
              <a:t>的和</a:t>
            </a:r>
            <a:endParaRPr lang="en-US" altLang="zh-CN" dirty="0"/>
          </a:p>
        </p:txBody>
      </p:sp>
    </p:spTree>
    <p:extLst>
      <p:ext uri="{BB962C8B-B14F-4D97-AF65-F5344CB8AC3E}">
        <p14:creationId xmlns:p14="http://schemas.microsoft.com/office/powerpoint/2010/main" val="19078783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4B8582-8DE6-469C-84F2-50038C44F859}"/>
              </a:ext>
            </a:extLst>
          </p:cNvPr>
          <p:cNvSpPr>
            <a:spLocks noGrp="1"/>
          </p:cNvSpPr>
          <p:nvPr>
            <p:ph type="title"/>
          </p:nvPr>
        </p:nvSpPr>
        <p:spPr/>
        <p:txBody>
          <a:bodyPr/>
          <a:lstStyle/>
          <a:p>
            <a:r>
              <a:rPr lang="en-US" altLang="zh-CN" dirty="0"/>
              <a:t>csv/excel</a:t>
            </a:r>
            <a:r>
              <a:rPr lang="zh-CN" altLang="en-US" dirty="0"/>
              <a:t>文件读取</a:t>
            </a:r>
          </a:p>
        </p:txBody>
      </p:sp>
      <p:sp>
        <p:nvSpPr>
          <p:cNvPr id="3" name="内容占位符 2">
            <a:extLst>
              <a:ext uri="{FF2B5EF4-FFF2-40B4-BE49-F238E27FC236}">
                <a16:creationId xmlns:a16="http://schemas.microsoft.com/office/drawing/2014/main" id="{2B719DD2-5995-425D-A8E3-04D162A37FBF}"/>
              </a:ext>
            </a:extLst>
          </p:cNvPr>
          <p:cNvSpPr>
            <a:spLocks noGrp="1"/>
          </p:cNvSpPr>
          <p:nvPr>
            <p:ph idx="1"/>
          </p:nvPr>
        </p:nvSpPr>
        <p:spPr/>
        <p:txBody>
          <a:bodyPr/>
          <a:lstStyle/>
          <a:p>
            <a:r>
              <a:rPr lang="zh-CN" altLang="en-US" dirty="0"/>
              <a:t>练习</a:t>
            </a:r>
            <a:r>
              <a:rPr lang="en-US" altLang="zh-CN" dirty="0"/>
              <a:t>io_csv_redwine.py</a:t>
            </a:r>
          </a:p>
          <a:p>
            <a:r>
              <a:rPr lang="zh-CN" altLang="en-US" dirty="0"/>
              <a:t>为后面的学习做准备</a:t>
            </a:r>
          </a:p>
        </p:txBody>
      </p:sp>
    </p:spTree>
    <p:extLst>
      <p:ext uri="{BB962C8B-B14F-4D97-AF65-F5344CB8AC3E}">
        <p14:creationId xmlns:p14="http://schemas.microsoft.com/office/powerpoint/2010/main" val="19686983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10975772" cy="1737720"/>
          </a:xfrm>
          <a:prstGeom prst="rect">
            <a:avLst/>
          </a:prstGeom>
          <a:ln w="12700">
            <a:miter lim="400000"/>
          </a:ln>
        </p:spPr>
        <p:txBody>
          <a:bodyPr wrap="square"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神经影像机器学习一般流程</a:t>
            </a:r>
          </a:p>
          <a:p>
            <a:endParaRPr dirty="0">
              <a:solidFill>
                <a:schemeClr val="tx1"/>
              </a:solidFill>
            </a:endParaRPr>
          </a:p>
        </p:txBody>
      </p:sp>
    </p:spTree>
    <p:extLst>
      <p:ext uri="{BB962C8B-B14F-4D97-AF65-F5344CB8AC3E}">
        <p14:creationId xmlns:p14="http://schemas.microsoft.com/office/powerpoint/2010/main" val="661409936"/>
      </p:ext>
    </p:ext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FE84C67-4BA8-4294-B88B-9579574BF4F4}"/>
              </a:ext>
            </a:extLst>
          </p:cNvPr>
          <p:cNvSpPr txBox="1"/>
          <p:nvPr/>
        </p:nvSpPr>
        <p:spPr>
          <a:xfrm>
            <a:off x="263950" y="2863392"/>
            <a:ext cx="11928049" cy="584775"/>
          </a:xfrm>
          <a:prstGeom prst="rect">
            <a:avLst/>
          </a:prstGeom>
          <a:noFill/>
        </p:spPr>
        <p:txBody>
          <a:bodyPr wrap="square">
            <a:spAutoFit/>
          </a:bodyPr>
          <a:lstStyle/>
          <a:p>
            <a:r>
              <a:rPr lang="zh-CN" altLang="en-US" sz="3200" dirty="0">
                <a:hlinkClick r:id="rId2"/>
              </a:rPr>
              <a:t>https://www.processon.com/mindmap/5fa3c09d5653bb256348fb36</a:t>
            </a:r>
            <a:endParaRPr lang="zh-CN" altLang="en-US" sz="3200" dirty="0"/>
          </a:p>
        </p:txBody>
      </p:sp>
    </p:spTree>
    <p:extLst>
      <p:ext uri="{BB962C8B-B14F-4D97-AF65-F5344CB8AC3E}">
        <p14:creationId xmlns:p14="http://schemas.microsoft.com/office/powerpoint/2010/main" val="1231059588"/>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29" y="2964180"/>
            <a:ext cx="11060613" cy="920445"/>
          </a:xfrm>
          <a:prstGeom prst="rect">
            <a:avLst/>
          </a:prstGeom>
          <a:ln w="12700">
            <a:miter lim="400000"/>
          </a:ln>
        </p:spPr>
        <p:txBody>
          <a:bodyPr wrap="square"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机器学习代码实际操作</a:t>
            </a:r>
            <a:endParaRPr dirty="0">
              <a:solidFill>
                <a:schemeClr val="tx1"/>
              </a:solidFill>
            </a:endParaRPr>
          </a:p>
        </p:txBody>
      </p:sp>
    </p:spTree>
    <p:extLst>
      <p:ext uri="{BB962C8B-B14F-4D97-AF65-F5344CB8AC3E}">
        <p14:creationId xmlns:p14="http://schemas.microsoft.com/office/powerpoint/2010/main" val="3600234782"/>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研究人员学会使用机器学习的必要性</a:t>
            </a:r>
            <a:endParaRPr dirty="0">
              <a:solidFill>
                <a:schemeClr val="tx1">
                  <a:lumMod val="95000"/>
                </a:schemeClr>
              </a:solidFill>
            </a:endParaRPr>
          </a:p>
        </p:txBody>
      </p:sp>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14" name="Shape 214"/>
          <p:cNvSpPr/>
          <p:nvPr/>
        </p:nvSpPr>
        <p:spPr>
          <a:xfrm>
            <a:off x="637777" y="1515143"/>
            <a:ext cx="7192031" cy="892552"/>
          </a:xfrm>
          <a:prstGeom prst="rect">
            <a:avLst/>
          </a:prstGeom>
          <a:ln w="12700">
            <a:miter lim="400000"/>
          </a:ln>
        </p:spPr>
        <p:txBody>
          <a:bodyPr wrap="none" lIns="45719" rIns="45719">
            <a:spAutoFit/>
          </a:bodyPr>
          <a:lstStyle>
            <a:lvl1pPr algn="ctr">
              <a:defRPr sz="2600">
                <a:solidFill>
                  <a:srgbClr val="535353"/>
                </a:solidFill>
                <a:latin typeface="Source Han Sans CN Bold Bold"/>
                <a:ea typeface="Source Han Sans CN Bold Bold"/>
                <a:cs typeface="Source Han Sans CN Bold Bold"/>
                <a:sym typeface="Source Han Sans CN Bold Bold"/>
              </a:defRPr>
            </a:lvl1pPr>
          </a:lstStyle>
          <a:p>
            <a:r>
              <a:rPr lang="en-US" altLang="zh-CN" dirty="0">
                <a:solidFill>
                  <a:schemeClr val="tx1"/>
                </a:solidFill>
              </a:rPr>
              <a:t>AI</a:t>
            </a:r>
            <a:r>
              <a:rPr lang="zh-CN" altLang="en-US" dirty="0">
                <a:solidFill>
                  <a:schemeClr val="tx1"/>
                </a:solidFill>
              </a:rPr>
              <a:t>不会替代人类</a:t>
            </a:r>
            <a:r>
              <a:rPr lang="zh-CN" altLang="en-US" dirty="0">
                <a:solidFill>
                  <a:srgbClr val="FF0000"/>
                </a:solidFill>
              </a:rPr>
              <a:t>， 但会淘汰不会使用</a:t>
            </a:r>
            <a:r>
              <a:rPr lang="en-US" altLang="zh-CN" dirty="0">
                <a:solidFill>
                  <a:srgbClr val="FF0000"/>
                </a:solidFill>
              </a:rPr>
              <a:t>AI</a:t>
            </a:r>
            <a:r>
              <a:rPr lang="zh-CN" altLang="en-US" dirty="0">
                <a:solidFill>
                  <a:srgbClr val="FF0000"/>
                </a:solidFill>
              </a:rPr>
              <a:t>的工作者</a:t>
            </a:r>
          </a:p>
          <a:p>
            <a:endParaRPr dirty="0"/>
          </a:p>
        </p:txBody>
      </p:sp>
      <p:sp>
        <p:nvSpPr>
          <p:cNvPr id="2" name="Shape 213">
            <a:extLst>
              <a:ext uri="{FF2B5EF4-FFF2-40B4-BE49-F238E27FC236}">
                <a16:creationId xmlns:a16="http://schemas.microsoft.com/office/drawing/2014/main" id="{9D39F2E2-8887-458B-9369-919130D66026}"/>
              </a:ext>
            </a:extLst>
          </p:cNvPr>
          <p:cNvSpPr/>
          <p:nvPr/>
        </p:nvSpPr>
        <p:spPr>
          <a:xfrm>
            <a:off x="1040129" y="2391409"/>
            <a:ext cx="6166787" cy="3385029"/>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未来要求我们使用人工智能的行业场景会越来越多，甚至渗透到每个领域</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脑功能研究领域的未来一定会朝着个体精准医学的方向发展，机器学习是其不可或缺的一种重要工具</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几乎每一篇优秀的影像组学的研究都要涉及到机器学习的方法</a:t>
            </a: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ADFB7-C222-43EE-9537-536366BC11A3}"/>
              </a:ext>
            </a:extLst>
          </p:cNvPr>
          <p:cNvSpPr>
            <a:spLocks noGrp="1"/>
          </p:cNvSpPr>
          <p:nvPr>
            <p:ph type="title"/>
          </p:nvPr>
        </p:nvSpPr>
        <p:spPr/>
        <p:txBody>
          <a:bodyPr/>
          <a:lstStyle/>
          <a:p>
            <a:r>
              <a:rPr lang="zh-CN" altLang="en-US" dirty="0"/>
              <a:t>红葡萄酒质量预测</a:t>
            </a:r>
          </a:p>
        </p:txBody>
      </p:sp>
      <p:sp>
        <p:nvSpPr>
          <p:cNvPr id="3" name="内容占位符 2">
            <a:extLst>
              <a:ext uri="{FF2B5EF4-FFF2-40B4-BE49-F238E27FC236}">
                <a16:creationId xmlns:a16="http://schemas.microsoft.com/office/drawing/2014/main" id="{117D6BAE-1799-44FE-86F5-D99D31DF2E92}"/>
              </a:ext>
            </a:extLst>
          </p:cNvPr>
          <p:cNvSpPr>
            <a:spLocks noGrp="1"/>
          </p:cNvSpPr>
          <p:nvPr>
            <p:ph idx="1"/>
          </p:nvPr>
        </p:nvSpPr>
        <p:spPr/>
        <p:txBody>
          <a:bodyPr/>
          <a:lstStyle/>
          <a:p>
            <a:r>
              <a:rPr lang="zh-CN" altLang="en-US" dirty="0"/>
              <a:t>练习</a:t>
            </a:r>
            <a:r>
              <a:rPr lang="en-US" altLang="zh-CN" dirty="0"/>
              <a:t>redwine.py</a:t>
            </a:r>
            <a:endParaRPr lang="zh-CN" altLang="en-US" dirty="0"/>
          </a:p>
        </p:txBody>
      </p:sp>
      <p:sp>
        <p:nvSpPr>
          <p:cNvPr id="5" name="文本框 4">
            <a:extLst>
              <a:ext uri="{FF2B5EF4-FFF2-40B4-BE49-F238E27FC236}">
                <a16:creationId xmlns:a16="http://schemas.microsoft.com/office/drawing/2014/main" id="{5251277A-9041-4A44-9D14-B38FDEEA8972}"/>
              </a:ext>
            </a:extLst>
          </p:cNvPr>
          <p:cNvSpPr txBox="1"/>
          <p:nvPr/>
        </p:nvSpPr>
        <p:spPr>
          <a:xfrm>
            <a:off x="838200" y="2596986"/>
            <a:ext cx="6094428" cy="3139321"/>
          </a:xfrm>
          <a:prstGeom prst="rect">
            <a:avLst/>
          </a:prstGeom>
          <a:noFill/>
        </p:spPr>
        <p:txBody>
          <a:bodyPr wrap="square">
            <a:spAutoFit/>
          </a:bodyPr>
          <a:lstStyle/>
          <a:p>
            <a:pPr rtl="0"/>
            <a:r>
              <a:rPr lang="en-US" altLang="zh-CN" sz="1800" dirty="0">
                <a:effectLst/>
              </a:rPr>
              <a:t>1-</a:t>
            </a:r>
            <a:r>
              <a:rPr lang="zh-CN" altLang="en-US" sz="1800" dirty="0">
                <a:effectLst/>
              </a:rPr>
              <a:t>固定酸度 </a:t>
            </a:r>
          </a:p>
          <a:p>
            <a:pPr rtl="0"/>
            <a:r>
              <a:rPr lang="en-US" altLang="zh-CN" sz="1800" dirty="0">
                <a:effectLst/>
              </a:rPr>
              <a:t>2-</a:t>
            </a:r>
            <a:r>
              <a:rPr lang="zh-CN" altLang="en-US" sz="1800" dirty="0">
                <a:effectLst/>
              </a:rPr>
              <a:t>挥发性酸度 </a:t>
            </a:r>
          </a:p>
          <a:p>
            <a:pPr rtl="0"/>
            <a:r>
              <a:rPr lang="en-US" altLang="zh-CN" sz="1800" dirty="0">
                <a:effectLst/>
              </a:rPr>
              <a:t>3-</a:t>
            </a:r>
            <a:r>
              <a:rPr lang="zh-CN" altLang="en-US" sz="1800" dirty="0">
                <a:effectLst/>
              </a:rPr>
              <a:t>柠檬酸 </a:t>
            </a:r>
          </a:p>
          <a:p>
            <a:pPr rtl="0"/>
            <a:r>
              <a:rPr lang="en-US" altLang="zh-CN" sz="1800" dirty="0">
                <a:effectLst/>
              </a:rPr>
              <a:t>4-</a:t>
            </a:r>
            <a:r>
              <a:rPr lang="zh-CN" altLang="en-US" sz="1800" dirty="0">
                <a:effectLst/>
              </a:rPr>
              <a:t>残糖 </a:t>
            </a:r>
          </a:p>
          <a:p>
            <a:pPr rtl="0"/>
            <a:r>
              <a:rPr lang="en-US" altLang="zh-CN" sz="1800" dirty="0">
                <a:effectLst/>
              </a:rPr>
              <a:t>5-</a:t>
            </a:r>
            <a:r>
              <a:rPr lang="zh-CN" altLang="en-US" sz="1800" dirty="0">
                <a:effectLst/>
              </a:rPr>
              <a:t>氯化物 </a:t>
            </a:r>
          </a:p>
          <a:p>
            <a:pPr rtl="0"/>
            <a:r>
              <a:rPr lang="en-US" altLang="zh-CN" sz="1800" dirty="0">
                <a:effectLst/>
              </a:rPr>
              <a:t>6-</a:t>
            </a:r>
            <a:r>
              <a:rPr lang="zh-CN" altLang="en-US" sz="1800" dirty="0">
                <a:effectLst/>
              </a:rPr>
              <a:t>游离二氧化硫 </a:t>
            </a:r>
          </a:p>
          <a:p>
            <a:pPr rtl="0"/>
            <a:r>
              <a:rPr lang="en-US" altLang="zh-CN" sz="1800" dirty="0">
                <a:effectLst/>
              </a:rPr>
              <a:t>7-</a:t>
            </a:r>
            <a:r>
              <a:rPr lang="zh-CN" altLang="en-US" sz="1800" dirty="0">
                <a:effectLst/>
              </a:rPr>
              <a:t>总二氧化硫 </a:t>
            </a:r>
          </a:p>
          <a:p>
            <a:pPr rtl="0"/>
            <a:r>
              <a:rPr lang="en-US" altLang="zh-CN" sz="1800" dirty="0">
                <a:effectLst/>
              </a:rPr>
              <a:t>8-</a:t>
            </a:r>
            <a:r>
              <a:rPr lang="zh-CN" altLang="en-US" sz="1800" dirty="0">
                <a:effectLst/>
              </a:rPr>
              <a:t>密度 </a:t>
            </a:r>
          </a:p>
          <a:p>
            <a:pPr rtl="0"/>
            <a:r>
              <a:rPr lang="en-US" altLang="zh-CN" sz="1800" dirty="0">
                <a:effectLst/>
              </a:rPr>
              <a:t>9</a:t>
            </a:r>
            <a:r>
              <a:rPr lang="zh-CN" altLang="en-US" sz="1800" dirty="0">
                <a:effectLst/>
              </a:rPr>
              <a:t>相 </a:t>
            </a:r>
          </a:p>
          <a:p>
            <a:pPr rtl="0"/>
            <a:r>
              <a:rPr lang="en-US" altLang="zh-CN" sz="1800" dirty="0">
                <a:effectLst/>
              </a:rPr>
              <a:t>10-</a:t>
            </a:r>
            <a:r>
              <a:rPr lang="zh-CN" altLang="en-US" sz="1800" dirty="0">
                <a:effectLst/>
              </a:rPr>
              <a:t>硫酸盐 </a:t>
            </a:r>
          </a:p>
          <a:p>
            <a:pPr rtl="0"/>
            <a:r>
              <a:rPr lang="en-US" altLang="zh-CN" sz="1800" dirty="0">
                <a:effectLst/>
              </a:rPr>
              <a:t>11-</a:t>
            </a:r>
            <a:r>
              <a:rPr lang="zh-CN" altLang="en-US" sz="1800" dirty="0">
                <a:effectLst/>
              </a:rPr>
              <a:t>酒精 </a:t>
            </a:r>
            <a:endParaRPr lang="zh-CN" altLang="en-US" sz="1800" dirty="0"/>
          </a:p>
        </p:txBody>
      </p:sp>
    </p:spTree>
    <p:extLst>
      <p:ext uri="{BB962C8B-B14F-4D97-AF65-F5344CB8AC3E}">
        <p14:creationId xmlns:p14="http://schemas.microsoft.com/office/powerpoint/2010/main" val="10029128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93D77-B663-46F8-83BE-AAF320E2BFA5}"/>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03A1F0F2-1961-4A37-A495-CA44AB10FAE0}"/>
              </a:ext>
            </a:extLst>
          </p:cNvPr>
          <p:cNvSpPr>
            <a:spLocks noGrp="1"/>
          </p:cNvSpPr>
          <p:nvPr>
            <p:ph idx="1"/>
          </p:nvPr>
        </p:nvSpPr>
        <p:spPr/>
        <p:txBody>
          <a:bodyPr/>
          <a:lstStyle/>
          <a:p>
            <a:r>
              <a:rPr lang="zh-CN" altLang="en-US" dirty="0"/>
              <a:t>练习题：根据如下公式计算模型对红葡萄酒测试集的敏感度、特异度和召唤率。</a:t>
            </a:r>
            <a:endParaRPr lang="en-US" altLang="zh-CN" dirty="0"/>
          </a:p>
          <a:p>
            <a:endParaRPr lang="zh-CN" altLang="en-US" dirty="0"/>
          </a:p>
        </p:txBody>
      </p:sp>
      <p:pic>
        <p:nvPicPr>
          <p:cNvPr id="6" name="内容占位符 4">
            <a:extLst>
              <a:ext uri="{FF2B5EF4-FFF2-40B4-BE49-F238E27FC236}">
                <a16:creationId xmlns:a16="http://schemas.microsoft.com/office/drawing/2014/main" id="{352758D2-19EA-4B18-8508-299C1BE6192E}"/>
              </a:ext>
            </a:extLst>
          </p:cNvPr>
          <p:cNvPicPr>
            <a:picLocks noChangeAspect="1"/>
          </p:cNvPicPr>
          <p:nvPr/>
        </p:nvPicPr>
        <p:blipFill>
          <a:blip r:embed="rId2"/>
          <a:stretch>
            <a:fillRect/>
          </a:stretch>
        </p:blipFill>
        <p:spPr>
          <a:xfrm>
            <a:off x="3515952" y="3842962"/>
            <a:ext cx="7667625" cy="1933575"/>
          </a:xfrm>
          <a:prstGeom prst="rect">
            <a:avLst/>
          </a:prstGeom>
        </p:spPr>
      </p:pic>
    </p:spTree>
    <p:extLst>
      <p:ext uri="{BB962C8B-B14F-4D97-AF65-F5344CB8AC3E}">
        <p14:creationId xmlns:p14="http://schemas.microsoft.com/office/powerpoint/2010/main" val="18546701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4FF1E-5492-4E1A-BB19-5ABBB3587F29}"/>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4BC702A-CAE0-4258-9302-287A7A7BA817}"/>
              </a:ext>
            </a:extLst>
          </p:cNvPr>
          <p:cNvSpPr>
            <a:spLocks noGrp="1"/>
          </p:cNvSpPr>
          <p:nvPr>
            <p:ph idx="1"/>
          </p:nvPr>
        </p:nvSpPr>
        <p:spPr/>
        <p:txBody>
          <a:bodyPr/>
          <a:lstStyle/>
          <a:p>
            <a:r>
              <a:rPr lang="zh-CN" altLang="en-US" dirty="0"/>
              <a:t>练习题：根据红葡萄酒代码，完成白葡萄 酒的质量预测</a:t>
            </a:r>
          </a:p>
        </p:txBody>
      </p:sp>
    </p:spTree>
    <p:extLst>
      <p:ext uri="{BB962C8B-B14F-4D97-AF65-F5344CB8AC3E}">
        <p14:creationId xmlns:p14="http://schemas.microsoft.com/office/powerpoint/2010/main" val="14139956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29" y="2964180"/>
            <a:ext cx="11060613" cy="920445"/>
          </a:xfrm>
          <a:prstGeom prst="rect">
            <a:avLst/>
          </a:prstGeom>
          <a:ln w="12700">
            <a:miter lim="400000"/>
          </a:ln>
        </p:spPr>
        <p:txBody>
          <a:bodyPr wrap="square"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机器学习软件实际操作</a:t>
            </a:r>
            <a:endParaRPr dirty="0">
              <a:solidFill>
                <a:schemeClr val="tx1"/>
              </a:solidFill>
            </a:endParaRPr>
          </a:p>
        </p:txBody>
      </p:sp>
    </p:spTree>
    <p:extLst>
      <p:ext uri="{BB962C8B-B14F-4D97-AF65-F5344CB8AC3E}">
        <p14:creationId xmlns:p14="http://schemas.microsoft.com/office/powerpoint/2010/main" val="60423438"/>
      </p:ext>
    </p:extLst>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4FF1E-5492-4E1A-BB19-5ABBB3587F29}"/>
              </a:ext>
            </a:extLst>
          </p:cNvPr>
          <p:cNvSpPr>
            <a:spLocks noGrp="1"/>
          </p:cNvSpPr>
          <p:nvPr>
            <p:ph type="title"/>
          </p:nvPr>
        </p:nvSpPr>
        <p:spPr/>
        <p:txBody>
          <a:bodyPr/>
          <a:lstStyle/>
          <a:p>
            <a:r>
              <a:rPr lang="zh-CN" altLang="en-US" dirty="0"/>
              <a:t>软件地址</a:t>
            </a:r>
          </a:p>
        </p:txBody>
      </p:sp>
      <p:sp>
        <p:nvSpPr>
          <p:cNvPr id="3" name="内容占位符 2">
            <a:extLst>
              <a:ext uri="{FF2B5EF4-FFF2-40B4-BE49-F238E27FC236}">
                <a16:creationId xmlns:a16="http://schemas.microsoft.com/office/drawing/2014/main" id="{F4BC702A-CAE0-4258-9302-287A7A7BA817}"/>
              </a:ext>
            </a:extLst>
          </p:cNvPr>
          <p:cNvSpPr>
            <a:spLocks noGrp="1"/>
          </p:cNvSpPr>
          <p:nvPr>
            <p:ph idx="1"/>
          </p:nvPr>
        </p:nvSpPr>
        <p:spPr/>
        <p:txBody>
          <a:bodyPr/>
          <a:lstStyle/>
          <a:p>
            <a:r>
              <a:rPr lang="zh-CN" altLang="en-US" dirty="0"/>
              <a:t>https://github.com/lichao312214129/easylearn</a:t>
            </a:r>
          </a:p>
        </p:txBody>
      </p:sp>
    </p:spTree>
    <p:extLst>
      <p:ext uri="{BB962C8B-B14F-4D97-AF65-F5344CB8AC3E}">
        <p14:creationId xmlns:p14="http://schemas.microsoft.com/office/powerpoint/2010/main" val="35854021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4FF1E-5492-4E1A-BB19-5ABBB3587F29}"/>
              </a:ext>
            </a:extLst>
          </p:cNvPr>
          <p:cNvSpPr>
            <a:spLocks noGrp="1"/>
          </p:cNvSpPr>
          <p:nvPr>
            <p:ph type="title"/>
          </p:nvPr>
        </p:nvSpPr>
        <p:spPr/>
        <p:txBody>
          <a:bodyPr/>
          <a:lstStyle/>
          <a:p>
            <a:r>
              <a:rPr lang="zh-CN" altLang="en-US" dirty="0"/>
              <a:t>开启软件</a:t>
            </a:r>
          </a:p>
        </p:txBody>
      </p:sp>
      <p:sp>
        <p:nvSpPr>
          <p:cNvPr id="3" name="内容占位符 2">
            <a:extLst>
              <a:ext uri="{FF2B5EF4-FFF2-40B4-BE49-F238E27FC236}">
                <a16:creationId xmlns:a16="http://schemas.microsoft.com/office/drawing/2014/main" id="{F4BC702A-CAE0-4258-9302-287A7A7BA817}"/>
              </a:ext>
            </a:extLst>
          </p:cNvPr>
          <p:cNvSpPr>
            <a:spLocks noGrp="1"/>
          </p:cNvSpPr>
          <p:nvPr>
            <p:ph idx="1"/>
          </p:nvPr>
        </p:nvSpPr>
        <p:spPr/>
        <p:txBody>
          <a:bodyPr/>
          <a:lstStyle/>
          <a:p>
            <a:r>
              <a:rPr lang="zh-CN" altLang="en-US" dirty="0"/>
              <a:t>两行代码开启软件界面：</a:t>
            </a:r>
            <a:endParaRPr lang="en-US" altLang="zh-CN" dirty="0"/>
          </a:p>
          <a:p>
            <a:r>
              <a:rPr lang="en-US" altLang="zh-CN" dirty="0"/>
              <a:t>from </a:t>
            </a:r>
            <a:r>
              <a:rPr lang="en-US" altLang="zh-CN" dirty="0" err="1"/>
              <a:t>eslearn</a:t>
            </a:r>
            <a:r>
              <a:rPr lang="en-US" altLang="zh-CN" dirty="0"/>
              <a:t> import app</a:t>
            </a:r>
          </a:p>
          <a:p>
            <a:r>
              <a:rPr lang="en-US" altLang="zh-CN" dirty="0" err="1"/>
              <a:t>app.run</a:t>
            </a:r>
            <a:r>
              <a:rPr lang="en-US" altLang="zh-CN" dirty="0"/>
              <a:t>()</a:t>
            </a:r>
            <a:endParaRPr lang="zh-CN" altLang="en-US" dirty="0"/>
          </a:p>
        </p:txBody>
      </p:sp>
      <p:pic>
        <p:nvPicPr>
          <p:cNvPr id="5" name="图片 4">
            <a:extLst>
              <a:ext uri="{FF2B5EF4-FFF2-40B4-BE49-F238E27FC236}">
                <a16:creationId xmlns:a16="http://schemas.microsoft.com/office/drawing/2014/main" id="{F992E2DA-1B51-4C91-B579-6FFADD7E5FAD}"/>
              </a:ext>
            </a:extLst>
          </p:cNvPr>
          <p:cNvPicPr>
            <a:picLocks noChangeAspect="1"/>
          </p:cNvPicPr>
          <p:nvPr/>
        </p:nvPicPr>
        <p:blipFill>
          <a:blip r:embed="rId2"/>
          <a:stretch>
            <a:fillRect/>
          </a:stretch>
        </p:blipFill>
        <p:spPr>
          <a:xfrm>
            <a:off x="5869702" y="216817"/>
            <a:ext cx="3811626" cy="6425563"/>
          </a:xfrm>
          <a:prstGeom prst="rect">
            <a:avLst/>
          </a:prstGeom>
        </p:spPr>
      </p:pic>
    </p:spTree>
    <p:extLst>
      <p:ext uri="{BB962C8B-B14F-4D97-AF65-F5344CB8AC3E}">
        <p14:creationId xmlns:p14="http://schemas.microsoft.com/office/powerpoint/2010/main" val="7357000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6D1619-8411-4FC2-8D8A-254648420CD0}"/>
              </a:ext>
            </a:extLst>
          </p:cNvPr>
          <p:cNvSpPr>
            <a:spLocks noGrp="1"/>
          </p:cNvSpPr>
          <p:nvPr>
            <p:ph type="title"/>
          </p:nvPr>
        </p:nvSpPr>
        <p:spPr/>
        <p:txBody>
          <a:bodyPr/>
          <a:lstStyle/>
          <a:p>
            <a:r>
              <a:rPr lang="zh-CN" altLang="en-US" dirty="0"/>
              <a:t>选择工作目录并添加配置文件</a:t>
            </a:r>
          </a:p>
        </p:txBody>
      </p:sp>
      <p:sp>
        <p:nvSpPr>
          <p:cNvPr id="9" name="内容占位符 8">
            <a:extLst>
              <a:ext uri="{FF2B5EF4-FFF2-40B4-BE49-F238E27FC236}">
                <a16:creationId xmlns:a16="http://schemas.microsoft.com/office/drawing/2014/main" id="{A99173C5-E99A-4A84-83E9-EF1240094016}"/>
              </a:ext>
            </a:extLst>
          </p:cNvPr>
          <p:cNvSpPr>
            <a:spLocks noGrp="1"/>
          </p:cNvSpPr>
          <p:nvPr>
            <p:ph idx="1"/>
          </p:nvPr>
        </p:nvSpPr>
        <p:spPr/>
        <p:txBody>
          <a:bodyPr/>
          <a:lstStyle/>
          <a:p>
            <a:endParaRPr lang="zh-CN" altLang="en-US" dirty="0"/>
          </a:p>
        </p:txBody>
      </p:sp>
      <p:pic>
        <p:nvPicPr>
          <p:cNvPr id="15" name="图片 14">
            <a:extLst>
              <a:ext uri="{FF2B5EF4-FFF2-40B4-BE49-F238E27FC236}">
                <a16:creationId xmlns:a16="http://schemas.microsoft.com/office/drawing/2014/main" id="{9090FA8E-FB5B-4800-913C-86AA1D3EDD2F}"/>
              </a:ext>
            </a:extLst>
          </p:cNvPr>
          <p:cNvPicPr>
            <a:picLocks noChangeAspect="1"/>
          </p:cNvPicPr>
          <p:nvPr/>
        </p:nvPicPr>
        <p:blipFill>
          <a:blip r:embed="rId2"/>
          <a:stretch>
            <a:fillRect/>
          </a:stretch>
        </p:blipFill>
        <p:spPr>
          <a:xfrm>
            <a:off x="838199" y="1399668"/>
            <a:ext cx="3300167" cy="5372190"/>
          </a:xfrm>
          <a:prstGeom prst="rect">
            <a:avLst/>
          </a:prstGeom>
        </p:spPr>
      </p:pic>
    </p:spTree>
    <p:extLst>
      <p:ext uri="{BB962C8B-B14F-4D97-AF65-F5344CB8AC3E}">
        <p14:creationId xmlns:p14="http://schemas.microsoft.com/office/powerpoint/2010/main" val="3842067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35CAD3-E208-4C27-8A61-243C5E8A1283}"/>
              </a:ext>
            </a:extLst>
          </p:cNvPr>
          <p:cNvSpPr>
            <a:spLocks noGrp="1"/>
          </p:cNvSpPr>
          <p:nvPr>
            <p:ph type="title"/>
          </p:nvPr>
        </p:nvSpPr>
        <p:spPr/>
        <p:txBody>
          <a:bodyPr/>
          <a:lstStyle/>
          <a:p>
            <a:r>
              <a:rPr lang="zh-CN" altLang="en-US" dirty="0"/>
              <a:t>数据加载</a:t>
            </a:r>
          </a:p>
        </p:txBody>
      </p:sp>
      <p:pic>
        <p:nvPicPr>
          <p:cNvPr id="11" name="内容占位符 10">
            <a:extLst>
              <a:ext uri="{FF2B5EF4-FFF2-40B4-BE49-F238E27FC236}">
                <a16:creationId xmlns:a16="http://schemas.microsoft.com/office/drawing/2014/main" id="{4C3C2FAB-701B-4116-B2AE-20C594CC24C7}"/>
              </a:ext>
            </a:extLst>
          </p:cNvPr>
          <p:cNvPicPr>
            <a:picLocks noGrp="1" noChangeAspect="1"/>
          </p:cNvPicPr>
          <p:nvPr>
            <p:ph idx="1"/>
          </p:nvPr>
        </p:nvPicPr>
        <p:blipFill>
          <a:blip r:embed="rId2"/>
          <a:stretch>
            <a:fillRect/>
          </a:stretch>
        </p:blipFill>
        <p:spPr>
          <a:xfrm>
            <a:off x="4348009" y="113122"/>
            <a:ext cx="7476525" cy="6744878"/>
          </a:xfrm>
        </p:spPr>
      </p:pic>
    </p:spTree>
    <p:extLst>
      <p:ext uri="{BB962C8B-B14F-4D97-AF65-F5344CB8AC3E}">
        <p14:creationId xmlns:p14="http://schemas.microsoft.com/office/powerpoint/2010/main" val="39974078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9F4CA5-AD75-4935-990F-99FE12FB8006}"/>
              </a:ext>
            </a:extLst>
          </p:cNvPr>
          <p:cNvSpPr>
            <a:spLocks noGrp="1"/>
          </p:cNvSpPr>
          <p:nvPr>
            <p:ph type="title"/>
          </p:nvPr>
        </p:nvSpPr>
        <p:spPr/>
        <p:txBody>
          <a:bodyPr/>
          <a:lstStyle/>
          <a:p>
            <a:r>
              <a:rPr lang="zh-CN" altLang="en-US" dirty="0"/>
              <a:t>数据加载注意事项</a:t>
            </a:r>
          </a:p>
        </p:txBody>
      </p:sp>
      <p:sp>
        <p:nvSpPr>
          <p:cNvPr id="3" name="内容占位符 2">
            <a:extLst>
              <a:ext uri="{FF2B5EF4-FFF2-40B4-BE49-F238E27FC236}">
                <a16:creationId xmlns:a16="http://schemas.microsoft.com/office/drawing/2014/main" id="{A2407D9F-FBBF-4429-87D3-18C2B4556FD4}"/>
              </a:ext>
            </a:extLst>
          </p:cNvPr>
          <p:cNvSpPr>
            <a:spLocks noGrp="1"/>
          </p:cNvSpPr>
          <p:nvPr>
            <p:ph idx="1"/>
          </p:nvPr>
        </p:nvSpPr>
        <p:spPr/>
        <p:txBody>
          <a:bodyPr>
            <a:normAutofit/>
          </a:bodyPr>
          <a:lstStyle/>
          <a:p>
            <a:r>
              <a:rPr lang="zh-CN" altLang="en-US" sz="2000" dirty="0"/>
              <a:t>注意：</a:t>
            </a:r>
            <a:endParaRPr lang="en-US" altLang="zh-CN" sz="2000" dirty="0"/>
          </a:p>
          <a:p>
            <a:r>
              <a:rPr lang="en-US" altLang="zh-CN" sz="2000" dirty="0"/>
              <a:t>1 </a:t>
            </a:r>
            <a:r>
              <a:rPr lang="zh-CN" altLang="en-US" sz="2000" dirty="0"/>
              <a:t>如果输入</a:t>
            </a:r>
            <a:r>
              <a:rPr lang="en-US" altLang="zh-CN" sz="2000" dirty="0"/>
              <a:t>Files</a:t>
            </a:r>
            <a:r>
              <a:rPr lang="zh-CN" altLang="en-US" sz="2000" dirty="0"/>
              <a:t>是多个文件，即一个</a:t>
            </a:r>
            <a:r>
              <a:rPr lang="en-US" altLang="zh-CN" sz="2000" dirty="0"/>
              <a:t>case</a:t>
            </a:r>
            <a:r>
              <a:rPr lang="zh-CN" altLang="en-US" sz="2000" dirty="0"/>
              <a:t>一个文件，那么文件名中必须有</a:t>
            </a:r>
            <a:r>
              <a:rPr lang="en-US" altLang="zh-CN" sz="2000" dirty="0"/>
              <a:t>”sub-xxx”</a:t>
            </a:r>
            <a:r>
              <a:rPr lang="zh-CN" altLang="en-US" sz="2000" dirty="0"/>
              <a:t>或者</a:t>
            </a:r>
            <a:r>
              <a:rPr lang="en-US" altLang="zh-CN" sz="2000" dirty="0"/>
              <a:t>”</a:t>
            </a:r>
            <a:r>
              <a:rPr lang="en-US" altLang="zh-CN" sz="2000" dirty="0" err="1"/>
              <a:t>subxxx</a:t>
            </a:r>
            <a:r>
              <a:rPr lang="en-US" altLang="zh-CN" sz="2000" dirty="0"/>
              <a:t>”</a:t>
            </a:r>
            <a:r>
              <a:rPr lang="zh-CN" altLang="en-US" sz="2000" dirty="0"/>
              <a:t>，“</a:t>
            </a:r>
            <a:r>
              <a:rPr lang="en-US" altLang="zh-CN" sz="2000" dirty="0"/>
              <a:t>xxx</a:t>
            </a:r>
            <a:r>
              <a:rPr lang="zh-CN" altLang="en-US" sz="2000" dirty="0"/>
              <a:t>”是阿拉伯数字。这是为了将特征和目的匹配，特别是多模态时。如果是单个文件，则其中的数据是</a:t>
            </a:r>
            <a:r>
              <a:rPr lang="en-US" altLang="zh-CN" sz="2000" dirty="0" err="1"/>
              <a:t>n_sample</a:t>
            </a:r>
            <a:r>
              <a:rPr lang="en-US" altLang="zh-CN" sz="2000" dirty="0"/>
              <a:t> *</a:t>
            </a:r>
            <a:r>
              <a:rPr lang="zh-CN" altLang="en-US" sz="2000" dirty="0"/>
              <a:t> （</a:t>
            </a:r>
            <a:r>
              <a:rPr lang="en-US" altLang="zh-CN" sz="2000" dirty="0"/>
              <a:t>1+ </a:t>
            </a:r>
            <a:r>
              <a:rPr lang="en-US" altLang="zh-CN" sz="2000" dirty="0" err="1"/>
              <a:t>n_features</a:t>
            </a:r>
            <a:r>
              <a:rPr lang="zh-CN" altLang="en-US" sz="2000" dirty="0"/>
              <a:t>）的矩阵，其中有一列的名字最好是</a:t>
            </a:r>
            <a:r>
              <a:rPr lang="en-US" altLang="zh-CN" sz="2000" dirty="0"/>
              <a:t>—__ID__,</a:t>
            </a:r>
            <a:r>
              <a:rPr lang="zh-CN" altLang="en-US" sz="2000" dirty="0"/>
              <a:t>否则</a:t>
            </a:r>
            <a:r>
              <a:rPr lang="en-US" altLang="zh-CN" sz="2000" dirty="0" err="1"/>
              <a:t>eslearn</a:t>
            </a:r>
            <a:r>
              <a:rPr lang="zh-CN" altLang="en-US" sz="2000" dirty="0"/>
              <a:t>把第一列看作</a:t>
            </a:r>
            <a:r>
              <a:rPr lang="en-US" altLang="zh-CN" sz="2000" dirty="0"/>
              <a:t>ID</a:t>
            </a:r>
          </a:p>
          <a:p>
            <a:r>
              <a:rPr lang="zh-CN" altLang="en-US" sz="2000" dirty="0"/>
              <a:t> </a:t>
            </a:r>
            <a:endParaRPr lang="en-US" altLang="zh-CN" sz="2000" dirty="0"/>
          </a:p>
          <a:p>
            <a:r>
              <a:rPr lang="en-US" altLang="zh-CN" sz="2000" dirty="0"/>
              <a:t>2 </a:t>
            </a:r>
            <a:r>
              <a:rPr lang="zh-CN" altLang="en-US" sz="2000" dirty="0"/>
              <a:t>如果输入的</a:t>
            </a:r>
            <a:r>
              <a:rPr lang="en-US" altLang="zh-CN" sz="2000" dirty="0"/>
              <a:t>targets</a:t>
            </a:r>
            <a:r>
              <a:rPr lang="zh-CN" altLang="en-US" sz="2000" dirty="0"/>
              <a:t>是文件，那么文件中数据应该有两列，名字分别是</a:t>
            </a:r>
            <a:r>
              <a:rPr lang="en-US" altLang="zh-CN" sz="2000" dirty="0"/>
              <a:t>__ID__”</a:t>
            </a:r>
            <a:r>
              <a:rPr lang="zh-CN" altLang="en-US" sz="2000" dirty="0"/>
              <a:t>和</a:t>
            </a:r>
            <a:r>
              <a:rPr lang="en-US" altLang="zh-CN" sz="2000" dirty="0"/>
              <a:t>__Targets__</a:t>
            </a:r>
            <a:r>
              <a:rPr lang="zh-CN" altLang="en-US" sz="2000" dirty="0"/>
              <a:t>。如果没有这两个列名，那么</a:t>
            </a:r>
            <a:r>
              <a:rPr lang="en-US" altLang="zh-CN" sz="2000" dirty="0" err="1"/>
              <a:t>eslearn</a:t>
            </a:r>
            <a:r>
              <a:rPr lang="zh-CN" altLang="en-US" sz="2000" dirty="0"/>
              <a:t>将把第一列当作是</a:t>
            </a:r>
            <a:r>
              <a:rPr lang="en-US" altLang="zh-CN" sz="2000" dirty="0"/>
              <a:t>__ID__ </a:t>
            </a:r>
            <a:r>
              <a:rPr lang="zh-CN" altLang="en-US" sz="2000" dirty="0"/>
              <a:t>第</a:t>
            </a:r>
            <a:r>
              <a:rPr lang="en-US" altLang="zh-CN" sz="2000" dirty="0"/>
              <a:t>2</a:t>
            </a:r>
            <a:r>
              <a:rPr lang="zh-CN" altLang="en-US" sz="2000" dirty="0"/>
              <a:t>列当作是</a:t>
            </a:r>
            <a:r>
              <a:rPr lang="en-US" altLang="zh-CN" sz="2000" dirty="0"/>
              <a:t>__Targets__</a:t>
            </a:r>
            <a:r>
              <a:rPr lang="zh-CN" altLang="en-US" sz="2000" dirty="0"/>
              <a:t>。</a:t>
            </a:r>
            <a:endParaRPr lang="en-US" altLang="zh-CN" sz="2000" dirty="0"/>
          </a:p>
          <a:p>
            <a:endParaRPr lang="en-US" altLang="zh-CN" sz="2000" dirty="0"/>
          </a:p>
          <a:p>
            <a:r>
              <a:rPr lang="zh-CN" altLang="en-US" sz="2000" dirty="0"/>
              <a:t>对于</a:t>
            </a:r>
            <a:r>
              <a:rPr lang="en-US" altLang="zh-CN" sz="2000" dirty="0"/>
              <a:t>covariates</a:t>
            </a:r>
            <a:r>
              <a:rPr lang="zh-CN" altLang="en-US" sz="2000" dirty="0"/>
              <a:t>来说同样如此。</a:t>
            </a:r>
          </a:p>
        </p:txBody>
      </p:sp>
    </p:spTree>
    <p:extLst>
      <p:ext uri="{BB962C8B-B14F-4D97-AF65-F5344CB8AC3E}">
        <p14:creationId xmlns:p14="http://schemas.microsoft.com/office/powerpoint/2010/main" val="12964954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EEFD39-CC41-42CE-8DBC-691BD4C48BF6}"/>
              </a:ext>
            </a:extLst>
          </p:cNvPr>
          <p:cNvSpPr>
            <a:spLocks noGrp="1"/>
          </p:cNvSpPr>
          <p:nvPr>
            <p:ph type="title"/>
          </p:nvPr>
        </p:nvSpPr>
        <p:spPr/>
        <p:txBody>
          <a:bodyPr/>
          <a:lstStyle/>
          <a:p>
            <a:r>
              <a:rPr lang="zh-CN" altLang="en-US" dirty="0"/>
              <a:t>特征工程</a:t>
            </a:r>
          </a:p>
        </p:txBody>
      </p:sp>
      <p:sp>
        <p:nvSpPr>
          <p:cNvPr id="7" name="内容占位符 6">
            <a:extLst>
              <a:ext uri="{FF2B5EF4-FFF2-40B4-BE49-F238E27FC236}">
                <a16:creationId xmlns:a16="http://schemas.microsoft.com/office/drawing/2014/main" id="{02A6F4F6-157D-4C3B-93C0-7E976130C28E}"/>
              </a:ext>
            </a:extLst>
          </p:cNvPr>
          <p:cNvSpPr>
            <a:spLocks noGrp="1"/>
          </p:cNvSpPr>
          <p:nvPr>
            <p:ph idx="1"/>
          </p:nvPr>
        </p:nvSpPr>
        <p:spPr/>
        <p:txBody>
          <a:bodyPr/>
          <a:lstStyle/>
          <a:p>
            <a:r>
              <a:rPr lang="zh-CN" altLang="en-US" dirty="0"/>
              <a:t>参数可以设置多个</a:t>
            </a:r>
            <a:endParaRPr lang="en-US" altLang="zh-CN" dirty="0"/>
          </a:p>
          <a:p>
            <a:pPr marL="0" indent="0">
              <a:buNone/>
            </a:pPr>
            <a:r>
              <a:rPr lang="en-US" altLang="zh-CN" dirty="0" err="1"/>
              <a:t>eslearn</a:t>
            </a:r>
            <a:r>
              <a:rPr lang="zh-CN" altLang="en-US" dirty="0"/>
              <a:t>自动通过</a:t>
            </a:r>
            <a:r>
              <a:rPr lang="en-US" altLang="zh-CN" dirty="0"/>
              <a:t>nest-cv</a:t>
            </a:r>
            <a:r>
              <a:rPr lang="zh-CN" altLang="en-US" dirty="0"/>
              <a:t>的</a:t>
            </a:r>
            <a:endParaRPr lang="en-US" altLang="zh-CN" dirty="0"/>
          </a:p>
          <a:p>
            <a:pPr marL="0" indent="0">
              <a:buNone/>
            </a:pPr>
            <a:r>
              <a:rPr lang="zh-CN" altLang="en-US" dirty="0"/>
              <a:t>方式寻找最优参数</a:t>
            </a:r>
          </a:p>
        </p:txBody>
      </p:sp>
      <p:pic>
        <p:nvPicPr>
          <p:cNvPr id="9" name="图片 8">
            <a:extLst>
              <a:ext uri="{FF2B5EF4-FFF2-40B4-BE49-F238E27FC236}">
                <a16:creationId xmlns:a16="http://schemas.microsoft.com/office/drawing/2014/main" id="{BF082DD1-5105-4887-9586-0B8AA2046068}"/>
              </a:ext>
            </a:extLst>
          </p:cNvPr>
          <p:cNvPicPr>
            <a:picLocks noChangeAspect="1"/>
          </p:cNvPicPr>
          <p:nvPr/>
        </p:nvPicPr>
        <p:blipFill rotWithShape="1">
          <a:blip r:embed="rId2"/>
          <a:srcRect l="25000" t="14599" r="27687" b="13264"/>
          <a:stretch/>
        </p:blipFill>
        <p:spPr>
          <a:xfrm>
            <a:off x="5296293" y="0"/>
            <a:ext cx="6867071" cy="6858000"/>
          </a:xfrm>
          <a:prstGeom prst="rect">
            <a:avLst/>
          </a:prstGeom>
        </p:spPr>
      </p:pic>
      <p:sp>
        <p:nvSpPr>
          <p:cNvPr id="11" name="箭头: 下 10">
            <a:extLst>
              <a:ext uri="{FF2B5EF4-FFF2-40B4-BE49-F238E27FC236}">
                <a16:creationId xmlns:a16="http://schemas.microsoft.com/office/drawing/2014/main" id="{1EF95737-77BC-48C0-B5E6-E49FA9496C2F}"/>
              </a:ext>
            </a:extLst>
          </p:cNvPr>
          <p:cNvSpPr/>
          <p:nvPr/>
        </p:nvSpPr>
        <p:spPr>
          <a:xfrm>
            <a:off x="10237509" y="2564091"/>
            <a:ext cx="263951" cy="933253"/>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07719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当前发表的机器学习研究的方法问题</a:t>
            </a:r>
            <a:endParaRPr dirty="0">
              <a:solidFill>
                <a:schemeClr val="tx1">
                  <a:lumMod val="95000"/>
                </a:schemeClr>
              </a:solidFill>
            </a:endParaRPr>
          </a:p>
        </p:txBody>
      </p:sp>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1040129" y="1468131"/>
            <a:ext cx="6166787" cy="2277034"/>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机器学习流程不规范，甚至是错误的</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过拟合导致结果夸大</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
        <p:nvSpPr>
          <p:cNvPr id="3" name="文本框 2">
            <a:extLst>
              <a:ext uri="{FF2B5EF4-FFF2-40B4-BE49-F238E27FC236}">
                <a16:creationId xmlns:a16="http://schemas.microsoft.com/office/drawing/2014/main" id="{6A76A59D-0483-47E5-A9F7-1A5AADD9ABD5}"/>
              </a:ext>
            </a:extLst>
          </p:cNvPr>
          <p:cNvSpPr txBox="1"/>
          <p:nvPr/>
        </p:nvSpPr>
        <p:spPr>
          <a:xfrm>
            <a:off x="6409039" y="6392563"/>
            <a:ext cx="5494638" cy="247135"/>
          </a:xfrm>
          <a:prstGeom prst="rect">
            <a:avLst/>
          </a:prstGeom>
          <a:noFill/>
        </p:spPr>
        <p:txBody>
          <a:bodyPr wrap="square" rtlCol="0">
            <a:spAutoFit/>
          </a:bodyPr>
          <a:lstStyle/>
          <a:p>
            <a:pPr algn="l"/>
            <a:r>
              <a:rPr lang="en-US" altLang="zh-CN" sz="1000" b="0" i="0" u="none" strike="noStrike" baseline="0" dirty="0">
                <a:latin typeface="Times New Roman" panose="02020603050405020304" pitchFamily="18" charset="0"/>
                <a:cs typeface="Times New Roman" panose="02020603050405020304" pitchFamily="18" charset="0"/>
              </a:rPr>
              <a:t>I tried a bunch of things: The dangers of unexpected overfitting in classification OF BRAIN DATA</a:t>
            </a:r>
            <a:endParaRPr lang="zh-CN" altLang="en-US" sz="10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2772767B-984F-4A0F-93F5-E02CFFD4A49D}"/>
              </a:ext>
            </a:extLst>
          </p:cNvPr>
          <p:cNvPicPr>
            <a:picLocks noChangeAspect="1"/>
          </p:cNvPicPr>
          <p:nvPr/>
        </p:nvPicPr>
        <p:blipFill>
          <a:blip r:embed="rId2"/>
          <a:stretch>
            <a:fillRect/>
          </a:stretch>
        </p:blipFill>
        <p:spPr>
          <a:xfrm>
            <a:off x="6070724" y="1381297"/>
            <a:ext cx="6096482" cy="4008572"/>
          </a:xfrm>
          <a:prstGeom prst="rect">
            <a:avLst/>
          </a:prstGeom>
        </p:spPr>
      </p:pic>
      <p:sp>
        <p:nvSpPr>
          <p:cNvPr id="5" name="思想气泡: 云 4">
            <a:extLst>
              <a:ext uri="{FF2B5EF4-FFF2-40B4-BE49-F238E27FC236}">
                <a16:creationId xmlns:a16="http://schemas.microsoft.com/office/drawing/2014/main" id="{6786BFB4-EC12-485B-A325-433455517908}"/>
              </a:ext>
            </a:extLst>
          </p:cNvPr>
          <p:cNvSpPr/>
          <p:nvPr/>
        </p:nvSpPr>
        <p:spPr>
          <a:xfrm>
            <a:off x="186447" y="3831999"/>
            <a:ext cx="4404407" cy="1804428"/>
          </a:xfrm>
          <a:prstGeom prst="cloudCallout">
            <a:avLst>
              <a:gd name="adj1" fmla="val -29822"/>
              <a:gd name="adj2" fmla="val 71904"/>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为什么不能根据测试集的来反复调试训练参数？</a:t>
            </a:r>
          </a:p>
        </p:txBody>
      </p:sp>
      <p:pic>
        <p:nvPicPr>
          <p:cNvPr id="7" name="图片 6">
            <a:extLst>
              <a:ext uri="{FF2B5EF4-FFF2-40B4-BE49-F238E27FC236}">
                <a16:creationId xmlns:a16="http://schemas.microsoft.com/office/drawing/2014/main" id="{5FCC2CA1-77A3-4298-8C79-E3C6071B0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08916"/>
            <a:ext cx="947626" cy="949084"/>
          </a:xfrm>
          <a:prstGeom prst="rect">
            <a:avLst/>
          </a:prstGeom>
        </p:spPr>
      </p:pic>
    </p:spTree>
    <p:extLst>
      <p:ext uri="{BB962C8B-B14F-4D97-AF65-F5344CB8AC3E}">
        <p14:creationId xmlns:p14="http://schemas.microsoft.com/office/powerpoint/2010/main" val="2860106206"/>
      </p:ext>
    </p:extLst>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A1B7D9-D2B5-41C6-A86E-A254AAFADFCE}"/>
              </a:ext>
            </a:extLst>
          </p:cNvPr>
          <p:cNvSpPr>
            <a:spLocks noGrp="1"/>
          </p:cNvSpPr>
          <p:nvPr>
            <p:ph type="title"/>
          </p:nvPr>
        </p:nvSpPr>
        <p:spPr/>
        <p:txBody>
          <a:bodyPr/>
          <a:lstStyle/>
          <a:p>
            <a:r>
              <a:rPr lang="zh-CN" altLang="en-US" dirty="0"/>
              <a:t>特征工程</a:t>
            </a:r>
          </a:p>
        </p:txBody>
      </p:sp>
      <p:pic>
        <p:nvPicPr>
          <p:cNvPr id="5" name="内容占位符 4">
            <a:extLst>
              <a:ext uri="{FF2B5EF4-FFF2-40B4-BE49-F238E27FC236}">
                <a16:creationId xmlns:a16="http://schemas.microsoft.com/office/drawing/2014/main" id="{36415D93-FB52-4CA0-BF85-D4C93C5C109D}"/>
              </a:ext>
            </a:extLst>
          </p:cNvPr>
          <p:cNvPicPr>
            <a:picLocks noGrp="1" noChangeAspect="1"/>
          </p:cNvPicPr>
          <p:nvPr>
            <p:ph idx="1"/>
          </p:nvPr>
        </p:nvPicPr>
        <p:blipFill rotWithShape="1">
          <a:blip r:embed="rId2"/>
          <a:srcRect l="24783" t="16884" r="27935" b="11667"/>
          <a:stretch/>
        </p:blipFill>
        <p:spPr>
          <a:xfrm>
            <a:off x="4413504" y="273685"/>
            <a:ext cx="7638674" cy="6492875"/>
          </a:xfrm>
        </p:spPr>
      </p:pic>
      <p:sp>
        <p:nvSpPr>
          <p:cNvPr id="6" name="内容占位符 6">
            <a:extLst>
              <a:ext uri="{FF2B5EF4-FFF2-40B4-BE49-F238E27FC236}">
                <a16:creationId xmlns:a16="http://schemas.microsoft.com/office/drawing/2014/main" id="{8D9E573E-4F12-4064-8B57-3FAEB0C029F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请注意：</a:t>
            </a:r>
            <a:endParaRPr lang="en-US" altLang="zh-CN" dirty="0"/>
          </a:p>
          <a:p>
            <a:pPr marL="0" indent="0">
              <a:buNone/>
            </a:pPr>
            <a:r>
              <a:rPr lang="zh-CN" altLang="en-US" dirty="0"/>
              <a:t>分类和回归在特征</a:t>
            </a:r>
            <a:endParaRPr lang="en-US" altLang="zh-CN" dirty="0"/>
          </a:p>
          <a:p>
            <a:pPr marL="0" indent="0">
              <a:buNone/>
            </a:pPr>
            <a:r>
              <a:rPr lang="zh-CN" altLang="en-US" dirty="0"/>
              <a:t>筛选时对应不同的</a:t>
            </a:r>
            <a:endParaRPr lang="en-US" altLang="zh-CN" dirty="0"/>
          </a:p>
          <a:p>
            <a:pPr marL="0" indent="0">
              <a:buNone/>
            </a:pPr>
            <a:r>
              <a:rPr lang="zh-CN" altLang="en-US" dirty="0"/>
              <a:t>方法</a:t>
            </a:r>
          </a:p>
        </p:txBody>
      </p:sp>
    </p:spTree>
    <p:extLst>
      <p:ext uri="{BB962C8B-B14F-4D97-AF65-F5344CB8AC3E}">
        <p14:creationId xmlns:p14="http://schemas.microsoft.com/office/powerpoint/2010/main" val="402612850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CEC405-0EA1-48A7-B74C-AFE9D1956370}"/>
              </a:ext>
            </a:extLst>
          </p:cNvPr>
          <p:cNvSpPr>
            <a:spLocks noGrp="1"/>
          </p:cNvSpPr>
          <p:nvPr>
            <p:ph type="title"/>
          </p:nvPr>
        </p:nvSpPr>
        <p:spPr/>
        <p:txBody>
          <a:bodyPr/>
          <a:lstStyle/>
          <a:p>
            <a:r>
              <a:rPr lang="zh-CN" altLang="en-US" dirty="0"/>
              <a:t>特征工程</a:t>
            </a:r>
          </a:p>
        </p:txBody>
      </p:sp>
      <p:pic>
        <p:nvPicPr>
          <p:cNvPr id="5" name="内容占位符 4">
            <a:extLst>
              <a:ext uri="{FF2B5EF4-FFF2-40B4-BE49-F238E27FC236}">
                <a16:creationId xmlns:a16="http://schemas.microsoft.com/office/drawing/2014/main" id="{D478B10B-CA86-437B-90C7-ED7FC555F970}"/>
              </a:ext>
            </a:extLst>
          </p:cNvPr>
          <p:cNvPicPr>
            <a:picLocks noGrp="1" noChangeAspect="1"/>
          </p:cNvPicPr>
          <p:nvPr>
            <p:ph idx="1"/>
          </p:nvPr>
        </p:nvPicPr>
        <p:blipFill rotWithShape="1">
          <a:blip r:embed="rId2"/>
          <a:srcRect l="34929" t="9179" r="34633" b="16746"/>
          <a:stretch/>
        </p:blipFill>
        <p:spPr>
          <a:xfrm>
            <a:off x="6096000" y="228592"/>
            <a:ext cx="4675773" cy="6400815"/>
          </a:xfrm>
        </p:spPr>
      </p:pic>
      <p:sp>
        <p:nvSpPr>
          <p:cNvPr id="6" name="内容占位符 6">
            <a:extLst>
              <a:ext uri="{FF2B5EF4-FFF2-40B4-BE49-F238E27FC236}">
                <a16:creationId xmlns:a16="http://schemas.microsoft.com/office/drawing/2014/main" id="{9FFA2ECB-C7D0-47E8-A28A-7ED39EA094CA}"/>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请注意：</a:t>
            </a:r>
            <a:endParaRPr lang="en-US" altLang="zh-CN" dirty="0"/>
          </a:p>
          <a:p>
            <a:pPr marL="0" indent="0">
              <a:buNone/>
            </a:pPr>
            <a:r>
              <a:rPr lang="zh-CN" altLang="en-US" dirty="0"/>
              <a:t>回归时不要用分层交叉验证</a:t>
            </a:r>
            <a:endParaRPr lang="en-US" altLang="zh-CN" dirty="0"/>
          </a:p>
        </p:txBody>
      </p:sp>
    </p:spTree>
    <p:extLst>
      <p:ext uri="{BB962C8B-B14F-4D97-AF65-F5344CB8AC3E}">
        <p14:creationId xmlns:p14="http://schemas.microsoft.com/office/powerpoint/2010/main" val="42024856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4FF1E-5492-4E1A-BB19-5ABBB3587F29}"/>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4BC702A-CAE0-4258-9302-287A7A7BA817}"/>
              </a:ext>
            </a:extLst>
          </p:cNvPr>
          <p:cNvSpPr>
            <a:spLocks noGrp="1"/>
          </p:cNvSpPr>
          <p:nvPr>
            <p:ph idx="1"/>
          </p:nvPr>
        </p:nvSpPr>
        <p:spPr/>
        <p:txBody>
          <a:bodyPr/>
          <a:lstStyle/>
          <a:p>
            <a:r>
              <a:rPr lang="zh-CN" altLang="en-US" dirty="0"/>
              <a:t>练习红葡萄就质量预测</a:t>
            </a:r>
          </a:p>
        </p:txBody>
      </p:sp>
    </p:spTree>
    <p:extLst>
      <p:ext uri="{BB962C8B-B14F-4D97-AF65-F5344CB8AC3E}">
        <p14:creationId xmlns:p14="http://schemas.microsoft.com/office/powerpoint/2010/main" val="405420903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4FF1E-5492-4E1A-BB19-5ABBB3587F29}"/>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4BC702A-CAE0-4258-9302-287A7A7BA817}"/>
              </a:ext>
            </a:extLst>
          </p:cNvPr>
          <p:cNvSpPr>
            <a:spLocks noGrp="1"/>
          </p:cNvSpPr>
          <p:nvPr>
            <p:ph idx="1"/>
          </p:nvPr>
        </p:nvSpPr>
        <p:spPr/>
        <p:txBody>
          <a:bodyPr/>
          <a:lstStyle/>
          <a:p>
            <a:r>
              <a:rPr lang="zh-CN" altLang="en-US" dirty="0"/>
              <a:t>自己操作白葡萄就质量预测</a:t>
            </a:r>
          </a:p>
        </p:txBody>
      </p:sp>
    </p:spTree>
    <p:extLst>
      <p:ext uri="{BB962C8B-B14F-4D97-AF65-F5344CB8AC3E}">
        <p14:creationId xmlns:p14="http://schemas.microsoft.com/office/powerpoint/2010/main" val="148502310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10975772" cy="925190"/>
          </a:xfrm>
          <a:prstGeom prst="rect">
            <a:avLst/>
          </a:prstGeom>
          <a:ln w="12700">
            <a:miter lim="400000"/>
          </a:ln>
        </p:spPr>
        <p:txBody>
          <a:bodyPr wrap="square"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手把手实际操作</a:t>
            </a:r>
            <a:endParaRPr dirty="0">
              <a:solidFill>
                <a:schemeClr val="tx1"/>
              </a:solidFill>
            </a:endParaRPr>
          </a:p>
        </p:txBody>
      </p:sp>
    </p:spTree>
    <p:extLst>
      <p:ext uri="{BB962C8B-B14F-4D97-AF65-F5344CB8AC3E}">
        <p14:creationId xmlns:p14="http://schemas.microsoft.com/office/powerpoint/2010/main" val="2102918473"/>
      </p:ext>
    </p:extLst>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4FF1E-5492-4E1A-BB19-5ABBB3587F29}"/>
              </a:ext>
            </a:extLst>
          </p:cNvPr>
          <p:cNvSpPr>
            <a:spLocks noGrp="1"/>
          </p:cNvSpPr>
          <p:nvPr>
            <p:ph type="title"/>
          </p:nvPr>
        </p:nvSpPr>
        <p:spPr/>
        <p:txBody>
          <a:bodyPr/>
          <a:lstStyle/>
          <a:p>
            <a:r>
              <a:rPr lang="zh-CN" altLang="en-US" dirty="0"/>
              <a:t>精分患者分类</a:t>
            </a:r>
          </a:p>
        </p:txBody>
      </p:sp>
      <p:sp>
        <p:nvSpPr>
          <p:cNvPr id="3" name="内容占位符 2">
            <a:extLst>
              <a:ext uri="{FF2B5EF4-FFF2-40B4-BE49-F238E27FC236}">
                <a16:creationId xmlns:a16="http://schemas.microsoft.com/office/drawing/2014/main" id="{F4BC702A-CAE0-4258-9302-287A7A7BA817}"/>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4429918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4FF1E-5492-4E1A-BB19-5ABBB3587F29}"/>
              </a:ext>
            </a:extLst>
          </p:cNvPr>
          <p:cNvSpPr>
            <a:spLocks noGrp="1"/>
          </p:cNvSpPr>
          <p:nvPr>
            <p:ph type="title"/>
          </p:nvPr>
        </p:nvSpPr>
        <p:spPr/>
        <p:txBody>
          <a:bodyPr/>
          <a:lstStyle/>
          <a:p>
            <a:r>
              <a:rPr lang="zh-CN" altLang="en-US" dirty="0"/>
              <a:t>失眠患者分类</a:t>
            </a:r>
          </a:p>
        </p:txBody>
      </p:sp>
      <p:sp>
        <p:nvSpPr>
          <p:cNvPr id="3" name="内容占位符 2">
            <a:extLst>
              <a:ext uri="{FF2B5EF4-FFF2-40B4-BE49-F238E27FC236}">
                <a16:creationId xmlns:a16="http://schemas.microsoft.com/office/drawing/2014/main" id="{F4BC702A-CAE0-4258-9302-287A7A7BA817}"/>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42610185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10975772" cy="925190"/>
          </a:xfrm>
          <a:prstGeom prst="rect">
            <a:avLst/>
          </a:prstGeom>
          <a:ln w="12700">
            <a:miter lim="400000"/>
          </a:ln>
        </p:spPr>
        <p:txBody>
          <a:bodyPr wrap="square"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手把手实际操作</a:t>
            </a:r>
            <a:endParaRPr dirty="0">
              <a:solidFill>
                <a:schemeClr val="tx1"/>
              </a:solidFill>
            </a:endParaRPr>
          </a:p>
        </p:txBody>
      </p:sp>
    </p:spTree>
    <p:extLst>
      <p:ext uri="{BB962C8B-B14F-4D97-AF65-F5344CB8AC3E}">
        <p14:creationId xmlns:p14="http://schemas.microsoft.com/office/powerpoint/2010/main" val="2631130338"/>
      </p:ext>
    </p:extLst>
  </p:cSld>
  <p:clrMapOvr>
    <a:masterClrMapping/>
  </p:clrMapOvr>
  <p:transition spd="slow"/>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10975772" cy="925190"/>
          </a:xfrm>
          <a:prstGeom prst="rect">
            <a:avLst/>
          </a:prstGeom>
          <a:ln w="12700">
            <a:miter lim="400000"/>
          </a:ln>
        </p:spPr>
        <p:txBody>
          <a:bodyPr wrap="square"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en-US" altLang="zh-CN" dirty="0">
                <a:solidFill>
                  <a:schemeClr val="tx1"/>
                </a:solidFill>
              </a:rPr>
              <a:t>AD</a:t>
            </a:r>
            <a:r>
              <a:rPr lang="zh-CN" altLang="en-US" dirty="0">
                <a:solidFill>
                  <a:schemeClr val="tx1"/>
                </a:solidFill>
              </a:rPr>
              <a:t>比赛获奖经验</a:t>
            </a:r>
            <a:endParaRPr dirty="0">
              <a:solidFill>
                <a:schemeClr val="tx1"/>
              </a:solidFill>
            </a:endParaRPr>
          </a:p>
        </p:txBody>
      </p:sp>
    </p:spTree>
    <p:extLst>
      <p:ext uri="{BB962C8B-B14F-4D97-AF65-F5344CB8AC3E}">
        <p14:creationId xmlns:p14="http://schemas.microsoft.com/office/powerpoint/2010/main" val="104170682"/>
      </p:ext>
    </p:extLst>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4FF1E-5492-4E1A-BB19-5ABBB3587F29}"/>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4BC702A-CAE0-4258-9302-287A7A7BA817}"/>
              </a:ext>
            </a:extLst>
          </p:cNvPr>
          <p:cNvSpPr>
            <a:spLocks noGrp="1"/>
          </p:cNvSpPr>
          <p:nvPr>
            <p:ph idx="1"/>
          </p:nvPr>
        </p:nvSpPr>
        <p:spPr/>
        <p:txBody>
          <a:bodyPr/>
          <a:lstStyle/>
          <a:p>
            <a:r>
              <a:rPr lang="zh-CN" altLang="en-US" dirty="0"/>
              <a:t>数据清洗：</a:t>
            </a:r>
            <a:endParaRPr lang="en-US" altLang="zh-CN" dirty="0"/>
          </a:p>
          <a:p>
            <a:r>
              <a:rPr lang="zh-CN" altLang="en-US" dirty="0"/>
              <a:t>数据处理：</a:t>
            </a:r>
            <a:endParaRPr lang="en-US" altLang="zh-CN" dirty="0"/>
          </a:p>
          <a:p>
            <a:r>
              <a:rPr lang="zh-CN" altLang="en-US" dirty="0"/>
              <a:t>特征工程：</a:t>
            </a:r>
            <a:endParaRPr lang="en-US" altLang="zh-CN" dirty="0"/>
          </a:p>
          <a:p>
            <a:r>
              <a:rPr lang="zh-CN" altLang="en-US" dirty="0"/>
              <a:t>参数寻优：调参神器</a:t>
            </a:r>
            <a:r>
              <a:rPr lang="en-US" altLang="zh-CN" dirty="0" err="1"/>
              <a:t>Hyperopt</a:t>
            </a:r>
            <a:endParaRPr lang="en-US" altLang="zh-CN" dirty="0"/>
          </a:p>
          <a:p>
            <a:r>
              <a:rPr lang="zh-CN" altLang="en-US" dirty="0"/>
              <a:t>模型融合：提升准确度终极武器</a:t>
            </a:r>
          </a:p>
        </p:txBody>
      </p:sp>
    </p:spTree>
    <p:extLst>
      <p:ext uri="{BB962C8B-B14F-4D97-AF65-F5344CB8AC3E}">
        <p14:creationId xmlns:p14="http://schemas.microsoft.com/office/powerpoint/2010/main" val="407830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当前机器学习培训班的缺陷</a:t>
            </a:r>
            <a:endParaRPr dirty="0">
              <a:solidFill>
                <a:schemeClr val="tx1">
                  <a:lumMod val="95000"/>
                </a:schemeClr>
              </a:solidFill>
            </a:endParaRPr>
          </a:p>
        </p:txBody>
      </p:sp>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1040129" y="1468131"/>
            <a:ext cx="6166787" cy="3385029"/>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不符合实际应用场景：没有按照标准的机器学习流程来讲解机器学习的应用</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没有适合零编程基础学员的用户友好型图形界面软件：要求使用者编写代码，容易出错，纠错耗费大量宝贵的时间和精力</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extLst>
      <p:ext uri="{BB962C8B-B14F-4D97-AF65-F5344CB8AC3E}">
        <p14:creationId xmlns:p14="http://schemas.microsoft.com/office/powerpoint/2010/main" val="1127790734"/>
      </p:ext>
    </p:extLst>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10975772" cy="925190"/>
          </a:xfrm>
          <a:prstGeom prst="rect">
            <a:avLst/>
          </a:prstGeom>
          <a:ln w="12700">
            <a:miter lim="400000"/>
          </a:ln>
        </p:spPr>
        <p:txBody>
          <a:bodyPr wrap="square"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神经影像聚类</a:t>
            </a:r>
            <a:endParaRPr dirty="0">
              <a:solidFill>
                <a:schemeClr val="tx1"/>
              </a:solidFill>
            </a:endParaRPr>
          </a:p>
        </p:txBody>
      </p:sp>
    </p:spTree>
    <p:extLst>
      <p:ext uri="{BB962C8B-B14F-4D97-AF65-F5344CB8AC3E}">
        <p14:creationId xmlns:p14="http://schemas.microsoft.com/office/powerpoint/2010/main" val="865723783"/>
      </p:ext>
    </p:extLst>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10975772" cy="925190"/>
          </a:xfrm>
          <a:prstGeom prst="rect">
            <a:avLst/>
          </a:prstGeom>
          <a:ln w="12700">
            <a:miter lim="400000"/>
          </a:ln>
        </p:spPr>
        <p:txBody>
          <a:bodyPr wrap="square"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深度神经网络</a:t>
            </a:r>
            <a:endParaRPr dirty="0">
              <a:solidFill>
                <a:schemeClr val="tx1"/>
              </a:solidFill>
            </a:endParaRPr>
          </a:p>
        </p:txBody>
      </p:sp>
    </p:spTree>
    <p:extLst>
      <p:ext uri="{BB962C8B-B14F-4D97-AF65-F5344CB8AC3E}">
        <p14:creationId xmlns:p14="http://schemas.microsoft.com/office/powerpoint/2010/main" val="2538413401"/>
      </p:ext>
    </p:extLst>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4FF1E-5492-4E1A-BB19-5ABBB3587F29}"/>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4BC702A-CAE0-4258-9302-287A7A7BA817}"/>
              </a:ext>
            </a:extLst>
          </p:cNvPr>
          <p:cNvSpPr>
            <a:spLocks noGrp="1"/>
          </p:cNvSpPr>
          <p:nvPr>
            <p:ph idx="1"/>
          </p:nvPr>
        </p:nvSpPr>
        <p:spPr/>
        <p:txBody>
          <a:bodyPr/>
          <a:lstStyle/>
          <a:p>
            <a:r>
              <a:rPr lang="zh-CN" altLang="en-US" dirty="0"/>
              <a:t>卷积神经网络</a:t>
            </a:r>
          </a:p>
        </p:txBody>
      </p:sp>
    </p:spTree>
    <p:extLst>
      <p:ext uri="{BB962C8B-B14F-4D97-AF65-F5344CB8AC3E}">
        <p14:creationId xmlns:p14="http://schemas.microsoft.com/office/powerpoint/2010/main" val="25960579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4FF1E-5492-4E1A-BB19-5ABBB3587F29}"/>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4BC702A-CAE0-4258-9302-287A7A7BA817}"/>
              </a:ext>
            </a:extLst>
          </p:cNvPr>
          <p:cNvSpPr>
            <a:spLocks noGrp="1"/>
          </p:cNvSpPr>
          <p:nvPr>
            <p:ph idx="1"/>
          </p:nvPr>
        </p:nvSpPr>
        <p:spPr/>
        <p:txBody>
          <a:bodyPr/>
          <a:lstStyle/>
          <a:p>
            <a:r>
              <a:rPr lang="zh-CN" altLang="en-US" dirty="0"/>
              <a:t>循环神经网络</a:t>
            </a:r>
          </a:p>
        </p:txBody>
      </p:sp>
    </p:spTree>
    <p:extLst>
      <p:ext uri="{BB962C8B-B14F-4D97-AF65-F5344CB8AC3E}">
        <p14:creationId xmlns:p14="http://schemas.microsoft.com/office/powerpoint/2010/main" val="3640072645"/>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3289</TotalTime>
  <Words>2238</Words>
  <Application>Microsoft Office PowerPoint</Application>
  <PresentationFormat>宽屏</PresentationFormat>
  <Paragraphs>343</Paragraphs>
  <Slides>93</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93</vt:i4>
      </vt:variant>
    </vt:vector>
  </HeadingPairs>
  <TitlesOfParts>
    <vt:vector size="102" baseType="lpstr">
      <vt:lpstr>Source Han Sans CN Bold Bold</vt:lpstr>
      <vt:lpstr>Source Han Sans CN Normal</vt:lpstr>
      <vt:lpstr>等线</vt:lpstr>
      <vt:lpstr>Arial</vt:lpstr>
      <vt:lpstr>Calibri</vt:lpstr>
      <vt:lpstr>Calibri Light</vt:lpstr>
      <vt:lpstr>Times New Roman</vt:lpstr>
      <vt:lpstr>Wingdings</vt:lpstr>
      <vt:lpstr>Office Theme</vt:lpstr>
      <vt:lpstr>第一届机器学习实战班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模型训练之直接优化</vt:lpstr>
      <vt:lpstr>模型训练梯度下降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课后作业：动手完成一个梯度下降的例子</vt:lpstr>
      <vt:lpstr>逻辑回归实战：鸢尾花分类</vt:lpstr>
      <vt:lpstr>PowerPoint 演示文稿</vt:lpstr>
      <vt:lpstr>PowerPoint 演示文稿</vt:lpstr>
      <vt:lpstr>PowerPoint 演示文稿</vt:lpstr>
      <vt:lpstr>PowerPoint 演示文稿</vt:lpstr>
      <vt:lpstr>PowerPoint 演示文稿</vt:lpstr>
      <vt:lpstr>PowerPoint 演示文稿</vt:lpstr>
      <vt:lpstr>SVM实战</vt:lpstr>
      <vt:lpstr>PowerPoint 演示文稿</vt:lpstr>
      <vt:lpstr>常用的数据类型</vt:lpstr>
      <vt:lpstr>数值类型</vt:lpstr>
      <vt:lpstr>数值类型</vt:lpstr>
      <vt:lpstr>数值类型</vt:lpstr>
      <vt:lpstr>字符与字符串 </vt:lpstr>
      <vt:lpstr>结构体</vt:lpstr>
      <vt:lpstr>元胞</vt:lpstr>
      <vt:lpstr>映射容器</vt:lpstr>
      <vt:lpstr>程序控制结构之条件控制</vt:lpstr>
      <vt:lpstr>程序控制结构之分支控制</vt:lpstr>
      <vt:lpstr>程序控制结构之试探结构</vt:lpstr>
      <vt:lpstr>程序控制结构之循环控制</vt:lpstr>
      <vt:lpstr>MATLAB编程作业1</vt:lpstr>
      <vt:lpstr>MATLAB编程作业2</vt:lpstr>
      <vt:lpstr>PowerPoint 演示文稿</vt:lpstr>
      <vt:lpstr>常用数值类型</vt:lpstr>
      <vt:lpstr>字符串</vt:lpstr>
      <vt:lpstr>布尔类型</vt:lpstr>
      <vt:lpstr>列表</vt:lpstr>
      <vt:lpstr>元组</vt:lpstr>
      <vt:lpstr>字典</vt:lpstr>
      <vt:lpstr>程序控制结构之条件控制</vt:lpstr>
      <vt:lpstr>程序控制结构之探试结构</vt:lpstr>
      <vt:lpstr>程序控制结构之while循环</vt:lpstr>
      <vt:lpstr>程序控制结构之for循环</vt:lpstr>
      <vt:lpstr>csv/excel文件读取</vt:lpstr>
      <vt:lpstr>PowerPoint 演示文稿</vt:lpstr>
      <vt:lpstr>PowerPoint 演示文稿</vt:lpstr>
      <vt:lpstr>PowerPoint 演示文稿</vt:lpstr>
      <vt:lpstr>红葡萄酒质量预测</vt:lpstr>
      <vt:lpstr>PowerPoint 演示文稿</vt:lpstr>
      <vt:lpstr>PowerPoint 演示文稿</vt:lpstr>
      <vt:lpstr>PowerPoint 演示文稿</vt:lpstr>
      <vt:lpstr>软件地址</vt:lpstr>
      <vt:lpstr>开启软件</vt:lpstr>
      <vt:lpstr>选择工作目录并添加配置文件</vt:lpstr>
      <vt:lpstr>数据加载</vt:lpstr>
      <vt:lpstr>数据加载注意事项</vt:lpstr>
      <vt:lpstr>特征工程</vt:lpstr>
      <vt:lpstr>特征工程</vt:lpstr>
      <vt:lpstr>特征工程</vt:lpstr>
      <vt:lpstr>PowerPoint 演示文稿</vt:lpstr>
      <vt:lpstr>PowerPoint 演示文稿</vt:lpstr>
      <vt:lpstr>PowerPoint 演示文稿</vt:lpstr>
      <vt:lpstr>精分患者分类</vt:lpstr>
      <vt:lpstr>失眠患者分类</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第一届机器学习实战班</dc:title>
  <dc:creator>Windows 用户</dc:creator>
  <cp:lastModifiedBy>Windows 用户</cp:lastModifiedBy>
  <cp:revision>332</cp:revision>
  <dcterms:created xsi:type="dcterms:W3CDTF">2020-12-02T11:35:37Z</dcterms:created>
  <dcterms:modified xsi:type="dcterms:W3CDTF">2020-12-19T14:29:50Z</dcterms:modified>
</cp:coreProperties>
</file>