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72"/>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20" r:id="rId57"/>
    <p:sldId id="421" r:id="rId58"/>
    <p:sldId id="422" r:id="rId59"/>
    <p:sldId id="423" r:id="rId60"/>
    <p:sldId id="424" r:id="rId61"/>
    <p:sldId id="425" r:id="rId62"/>
    <p:sldId id="426" r:id="rId63"/>
    <p:sldId id="427" r:id="rId64"/>
    <p:sldId id="428" r:id="rId65"/>
    <p:sldId id="429" r:id="rId66"/>
    <p:sldId id="433" r:id="rId67"/>
    <p:sldId id="434" r:id="rId68"/>
    <p:sldId id="430" r:id="rId69"/>
    <p:sldId id="432" r:id="rId70"/>
    <p:sldId id="43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6521451B-FCA2-424E-95AC-DA61BFD5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361950"/>
            <a:ext cx="11344275" cy="61341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p:spTree>
    <p:extLst>
      <p:ext uri="{BB962C8B-B14F-4D97-AF65-F5344CB8AC3E}">
        <p14:creationId xmlns:p14="http://schemas.microsoft.com/office/powerpoint/2010/main" val="5882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ifelse.py</a:t>
            </a:r>
            <a:endParaRPr lang="zh-CN" altLang="en-US" dirty="0"/>
          </a:p>
        </p:txBody>
      </p:sp>
    </p:spTree>
    <p:extLst>
      <p:ext uri="{BB962C8B-B14F-4D97-AF65-F5344CB8AC3E}">
        <p14:creationId xmlns:p14="http://schemas.microsoft.com/office/powerpoint/2010/main" val="876939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程序控制结构之探试结构</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try_exception.py</a:t>
            </a:r>
            <a:endParaRPr lang="zh-CN" altLang="en-US" dirty="0"/>
          </a:p>
        </p:txBody>
      </p:sp>
    </p:spTree>
    <p:extLst>
      <p:ext uri="{BB962C8B-B14F-4D97-AF65-F5344CB8AC3E}">
        <p14:creationId xmlns:p14="http://schemas.microsoft.com/office/powerpoint/2010/main" val="387710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while</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while.py</a:t>
            </a:r>
          </a:p>
          <a:p>
            <a:endParaRPr lang="en-US" altLang="zh-CN" dirty="0"/>
          </a:p>
          <a:p>
            <a:r>
              <a:rPr lang="zh-CN" altLang="en-US" dirty="0"/>
              <a:t>作业：用</a:t>
            </a:r>
            <a:r>
              <a:rPr lang="en-US" altLang="zh-CN" dirty="0"/>
              <a:t>while</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2202360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for.py</a:t>
            </a:r>
          </a:p>
          <a:p>
            <a:endParaRPr lang="en-US" altLang="zh-CN" dirty="0"/>
          </a:p>
          <a:p>
            <a:r>
              <a:rPr lang="zh-CN" altLang="en-US" dirty="0"/>
              <a:t>作业：用</a:t>
            </a:r>
            <a:r>
              <a:rPr lang="en-US" altLang="zh-CN" dirty="0"/>
              <a:t>for</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190787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B8582-8DE6-469C-84F2-50038C44F859}"/>
              </a:ext>
            </a:extLst>
          </p:cNvPr>
          <p:cNvSpPr>
            <a:spLocks noGrp="1"/>
          </p:cNvSpPr>
          <p:nvPr>
            <p:ph type="title"/>
          </p:nvPr>
        </p:nvSpPr>
        <p:spPr/>
        <p:txBody>
          <a:bodyPr/>
          <a:lstStyle/>
          <a:p>
            <a:r>
              <a:rPr lang="en-US" altLang="zh-CN" dirty="0"/>
              <a:t>csv/excel</a:t>
            </a:r>
            <a:r>
              <a:rPr lang="zh-CN" altLang="en-US" dirty="0"/>
              <a:t>文件读取</a:t>
            </a:r>
          </a:p>
        </p:txBody>
      </p:sp>
      <p:sp>
        <p:nvSpPr>
          <p:cNvPr id="3" name="内容占位符 2">
            <a:extLst>
              <a:ext uri="{FF2B5EF4-FFF2-40B4-BE49-F238E27FC236}">
                <a16:creationId xmlns:a16="http://schemas.microsoft.com/office/drawing/2014/main" id="{2B719DD2-5995-425D-A8E3-04D162A37FBF}"/>
              </a:ext>
            </a:extLst>
          </p:cNvPr>
          <p:cNvSpPr>
            <a:spLocks noGrp="1"/>
          </p:cNvSpPr>
          <p:nvPr>
            <p:ph idx="1"/>
          </p:nvPr>
        </p:nvSpPr>
        <p:spPr/>
        <p:txBody>
          <a:bodyPr/>
          <a:lstStyle/>
          <a:p>
            <a:r>
              <a:rPr lang="zh-CN" altLang="en-US" dirty="0"/>
              <a:t>练习</a:t>
            </a:r>
            <a:r>
              <a:rPr lang="en-US" altLang="zh-CN" dirty="0"/>
              <a:t>io_csv_redwine.py</a:t>
            </a:r>
          </a:p>
          <a:p>
            <a:r>
              <a:rPr lang="zh-CN" altLang="en-US" dirty="0"/>
              <a:t>为后面的学习做准备</a:t>
            </a:r>
          </a:p>
        </p:txBody>
      </p:sp>
    </p:spTree>
    <p:extLst>
      <p:ext uri="{BB962C8B-B14F-4D97-AF65-F5344CB8AC3E}">
        <p14:creationId xmlns:p14="http://schemas.microsoft.com/office/powerpoint/2010/main" val="1968698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感受机器学习代码实际操作</a:t>
            </a:r>
            <a:endParaRPr dirty="0">
              <a:solidFill>
                <a:schemeClr val="tx1"/>
              </a:solidFill>
            </a:endParaRPr>
          </a:p>
        </p:txBody>
      </p:sp>
    </p:spTree>
    <p:extLst>
      <p:ext uri="{BB962C8B-B14F-4D97-AF65-F5344CB8AC3E}">
        <p14:creationId xmlns:p14="http://schemas.microsoft.com/office/powerpoint/2010/main" val="360023478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DFB7-C222-43EE-9537-536366BC11A3}"/>
              </a:ext>
            </a:extLst>
          </p:cNvPr>
          <p:cNvSpPr>
            <a:spLocks noGrp="1"/>
          </p:cNvSpPr>
          <p:nvPr>
            <p:ph type="title"/>
          </p:nvPr>
        </p:nvSpPr>
        <p:spPr/>
        <p:txBody>
          <a:bodyPr/>
          <a:lstStyle/>
          <a:p>
            <a:r>
              <a:rPr lang="zh-CN" altLang="en-US" dirty="0"/>
              <a:t>红葡萄酒质量预测</a:t>
            </a:r>
          </a:p>
        </p:txBody>
      </p:sp>
      <p:sp>
        <p:nvSpPr>
          <p:cNvPr id="3" name="内容占位符 2">
            <a:extLst>
              <a:ext uri="{FF2B5EF4-FFF2-40B4-BE49-F238E27FC236}">
                <a16:creationId xmlns:a16="http://schemas.microsoft.com/office/drawing/2014/main" id="{117D6BAE-1799-44FE-86F5-D99D31DF2E92}"/>
              </a:ext>
            </a:extLst>
          </p:cNvPr>
          <p:cNvSpPr>
            <a:spLocks noGrp="1"/>
          </p:cNvSpPr>
          <p:nvPr>
            <p:ph idx="1"/>
          </p:nvPr>
        </p:nvSpPr>
        <p:spPr/>
        <p:txBody>
          <a:bodyPr/>
          <a:lstStyle/>
          <a:p>
            <a:r>
              <a:rPr lang="zh-CN" altLang="en-US" dirty="0"/>
              <a:t>练习</a:t>
            </a:r>
            <a:r>
              <a:rPr lang="en-US" altLang="zh-CN" dirty="0"/>
              <a:t>redwine.py</a:t>
            </a:r>
            <a:endParaRPr lang="zh-CN" altLang="en-US" dirty="0"/>
          </a:p>
        </p:txBody>
      </p:sp>
      <p:sp>
        <p:nvSpPr>
          <p:cNvPr id="5" name="文本框 4">
            <a:extLst>
              <a:ext uri="{FF2B5EF4-FFF2-40B4-BE49-F238E27FC236}">
                <a16:creationId xmlns:a16="http://schemas.microsoft.com/office/drawing/2014/main" id="{5251277A-9041-4A44-9D14-B38FDEEA8972}"/>
              </a:ext>
            </a:extLst>
          </p:cNvPr>
          <p:cNvSpPr txBox="1"/>
          <p:nvPr/>
        </p:nvSpPr>
        <p:spPr>
          <a:xfrm>
            <a:off x="838200" y="2596986"/>
            <a:ext cx="6094428" cy="3139321"/>
          </a:xfrm>
          <a:prstGeom prst="rect">
            <a:avLst/>
          </a:prstGeom>
          <a:noFill/>
        </p:spPr>
        <p:txBody>
          <a:bodyPr wrap="square">
            <a:spAutoFit/>
          </a:bodyPr>
          <a:lstStyle/>
          <a:p>
            <a:pPr rtl="0"/>
            <a:r>
              <a:rPr lang="en-US" altLang="zh-CN" sz="1800" dirty="0">
                <a:effectLst/>
              </a:rPr>
              <a:t>1-</a:t>
            </a:r>
            <a:r>
              <a:rPr lang="zh-CN" altLang="en-US" sz="1800" dirty="0">
                <a:effectLst/>
              </a:rPr>
              <a:t>固定酸度 </a:t>
            </a:r>
          </a:p>
          <a:p>
            <a:pPr rtl="0"/>
            <a:r>
              <a:rPr lang="en-US" altLang="zh-CN" sz="1800" dirty="0">
                <a:effectLst/>
              </a:rPr>
              <a:t>2-</a:t>
            </a:r>
            <a:r>
              <a:rPr lang="zh-CN" altLang="en-US" sz="1800" dirty="0">
                <a:effectLst/>
              </a:rPr>
              <a:t>挥发性酸度 </a:t>
            </a:r>
          </a:p>
          <a:p>
            <a:pPr rtl="0"/>
            <a:r>
              <a:rPr lang="en-US" altLang="zh-CN" sz="1800" dirty="0">
                <a:effectLst/>
              </a:rPr>
              <a:t>3-</a:t>
            </a:r>
            <a:r>
              <a:rPr lang="zh-CN" altLang="en-US" sz="1800" dirty="0">
                <a:effectLst/>
              </a:rPr>
              <a:t>柠檬酸 </a:t>
            </a:r>
          </a:p>
          <a:p>
            <a:pPr rtl="0"/>
            <a:r>
              <a:rPr lang="en-US" altLang="zh-CN" sz="1800" dirty="0">
                <a:effectLst/>
              </a:rPr>
              <a:t>4-</a:t>
            </a:r>
            <a:r>
              <a:rPr lang="zh-CN" altLang="en-US" sz="1800" dirty="0">
                <a:effectLst/>
              </a:rPr>
              <a:t>残糖 </a:t>
            </a:r>
          </a:p>
          <a:p>
            <a:pPr rtl="0"/>
            <a:r>
              <a:rPr lang="en-US" altLang="zh-CN" sz="1800" dirty="0">
                <a:effectLst/>
              </a:rPr>
              <a:t>5-</a:t>
            </a:r>
            <a:r>
              <a:rPr lang="zh-CN" altLang="en-US" sz="1800" dirty="0">
                <a:effectLst/>
              </a:rPr>
              <a:t>氯化物 </a:t>
            </a:r>
          </a:p>
          <a:p>
            <a:pPr rtl="0"/>
            <a:r>
              <a:rPr lang="en-US" altLang="zh-CN" sz="1800" dirty="0">
                <a:effectLst/>
              </a:rPr>
              <a:t>6-</a:t>
            </a:r>
            <a:r>
              <a:rPr lang="zh-CN" altLang="en-US" sz="1800" dirty="0">
                <a:effectLst/>
              </a:rPr>
              <a:t>游离二氧化硫 </a:t>
            </a:r>
          </a:p>
          <a:p>
            <a:pPr rtl="0"/>
            <a:r>
              <a:rPr lang="en-US" altLang="zh-CN" sz="1800" dirty="0">
                <a:effectLst/>
              </a:rPr>
              <a:t>7-</a:t>
            </a:r>
            <a:r>
              <a:rPr lang="zh-CN" altLang="en-US" sz="1800" dirty="0">
                <a:effectLst/>
              </a:rPr>
              <a:t>总二氧化硫 </a:t>
            </a:r>
          </a:p>
          <a:p>
            <a:pPr rtl="0"/>
            <a:r>
              <a:rPr lang="en-US" altLang="zh-CN" sz="1800" dirty="0">
                <a:effectLst/>
              </a:rPr>
              <a:t>8-</a:t>
            </a:r>
            <a:r>
              <a:rPr lang="zh-CN" altLang="en-US" sz="1800" dirty="0">
                <a:effectLst/>
              </a:rPr>
              <a:t>密度 </a:t>
            </a:r>
          </a:p>
          <a:p>
            <a:pPr rtl="0"/>
            <a:r>
              <a:rPr lang="en-US" altLang="zh-CN" sz="1800" dirty="0">
                <a:effectLst/>
              </a:rPr>
              <a:t>9</a:t>
            </a:r>
            <a:r>
              <a:rPr lang="zh-CN" altLang="en-US" sz="1800" dirty="0">
                <a:effectLst/>
              </a:rPr>
              <a:t>相 </a:t>
            </a:r>
          </a:p>
          <a:p>
            <a:pPr rtl="0"/>
            <a:r>
              <a:rPr lang="en-US" altLang="zh-CN" sz="1800" dirty="0">
                <a:effectLst/>
              </a:rPr>
              <a:t>10-</a:t>
            </a:r>
            <a:r>
              <a:rPr lang="zh-CN" altLang="en-US" sz="1800" dirty="0">
                <a:effectLst/>
              </a:rPr>
              <a:t>硫酸盐 </a:t>
            </a:r>
          </a:p>
          <a:p>
            <a:pPr rtl="0"/>
            <a:r>
              <a:rPr lang="en-US" altLang="zh-CN" sz="1800" dirty="0">
                <a:effectLst/>
              </a:rPr>
              <a:t>11-</a:t>
            </a:r>
            <a:r>
              <a:rPr lang="zh-CN" altLang="en-US" sz="1800" dirty="0">
                <a:effectLst/>
              </a:rPr>
              <a:t>酒精 </a:t>
            </a:r>
            <a:endParaRPr lang="zh-CN" altLang="en-US" sz="1800" dirty="0"/>
          </a:p>
        </p:txBody>
      </p:sp>
    </p:spTree>
    <p:extLst>
      <p:ext uri="{BB962C8B-B14F-4D97-AF65-F5344CB8AC3E}">
        <p14:creationId xmlns:p14="http://schemas.microsoft.com/office/powerpoint/2010/main" val="1002912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3D77-B663-46F8-83BE-AAF320E2BFA5}"/>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3A1F0F2-1961-4A37-A495-CA44AB10FAE0}"/>
              </a:ext>
            </a:extLst>
          </p:cNvPr>
          <p:cNvSpPr>
            <a:spLocks noGrp="1"/>
          </p:cNvSpPr>
          <p:nvPr>
            <p:ph idx="1"/>
          </p:nvPr>
        </p:nvSpPr>
        <p:spPr/>
        <p:txBody>
          <a:bodyPr/>
          <a:lstStyle/>
          <a:p>
            <a:r>
              <a:rPr lang="zh-CN" altLang="en-US" dirty="0"/>
              <a:t>练习题：根据如下公式计算模型对红葡萄酒测试集的敏感度、特异度和召唤率。</a:t>
            </a:r>
            <a:endParaRPr lang="en-US" altLang="zh-CN" dirty="0"/>
          </a:p>
          <a:p>
            <a:endParaRPr lang="zh-CN" altLang="en-US" dirty="0"/>
          </a:p>
        </p:txBody>
      </p:sp>
      <p:pic>
        <p:nvPicPr>
          <p:cNvPr id="6" name="内容占位符 4">
            <a:extLst>
              <a:ext uri="{FF2B5EF4-FFF2-40B4-BE49-F238E27FC236}">
                <a16:creationId xmlns:a16="http://schemas.microsoft.com/office/drawing/2014/main" id="{352758D2-19EA-4B18-8508-299C1BE6192E}"/>
              </a:ext>
            </a:extLst>
          </p:cNvPr>
          <p:cNvPicPr>
            <a:picLocks noChangeAspect="1"/>
          </p:cNvPicPr>
          <p:nvPr/>
        </p:nvPicPr>
        <p:blipFill>
          <a:blip r:embed="rId2"/>
          <a:stretch>
            <a:fillRect/>
          </a:stretch>
        </p:blipFill>
        <p:spPr>
          <a:xfrm>
            <a:off x="3515952" y="3842962"/>
            <a:ext cx="7667625" cy="1933575"/>
          </a:xfrm>
          <a:prstGeom prst="rect">
            <a:avLst/>
          </a:prstGeom>
        </p:spPr>
      </p:pic>
    </p:spTree>
    <p:extLst>
      <p:ext uri="{BB962C8B-B14F-4D97-AF65-F5344CB8AC3E}">
        <p14:creationId xmlns:p14="http://schemas.microsoft.com/office/powerpoint/2010/main" val="185467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练习题：根据红葡萄酒代码，完成白葡萄 酒的质量预测</a:t>
            </a:r>
          </a:p>
        </p:txBody>
      </p:sp>
    </p:spTree>
    <p:extLst>
      <p:ext uri="{BB962C8B-B14F-4D97-AF65-F5344CB8AC3E}">
        <p14:creationId xmlns:p14="http://schemas.microsoft.com/office/powerpoint/2010/main" val="141399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2949</TotalTime>
  <Words>1905</Words>
  <Application>Microsoft Office PowerPoint</Application>
  <PresentationFormat>宽屏</PresentationFormat>
  <Paragraphs>297</Paragraphs>
  <Slides>70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lpstr>程序控制结构之条件控制</vt:lpstr>
      <vt:lpstr>程序控制结构之探试结构</vt:lpstr>
      <vt:lpstr>程序控制结构之while循环</vt:lpstr>
      <vt:lpstr>程序控制结构之for循环</vt:lpstr>
      <vt:lpstr>csv/excel文件读取</vt:lpstr>
      <vt:lpstr>PowerPoint 演示文稿</vt:lpstr>
      <vt:lpstr>红葡萄酒质量预测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283</cp:revision>
  <dcterms:created xsi:type="dcterms:W3CDTF">2020-12-02T11:35:37Z</dcterms:created>
  <dcterms:modified xsi:type="dcterms:W3CDTF">2020-12-18T12:54:20Z</dcterms:modified>
</cp:coreProperties>
</file>