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BEE"/>
    <a:srgbClr val="71B8FF"/>
    <a:srgbClr val="3399FF"/>
    <a:srgbClr val="7BA8DF"/>
    <a:srgbClr val="B2CCEC"/>
    <a:srgbClr val="90B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017" autoAdjust="0"/>
  </p:normalViewPr>
  <p:slideViewPr>
    <p:cSldViewPr>
      <p:cViewPr>
        <p:scale>
          <a:sx n="100" d="100"/>
          <a:sy n="100" d="100"/>
        </p:scale>
        <p:origin x="-2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D0815-CA1F-40D4-A42C-2E7FBA5EFABD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858D8-5360-40A1-89F1-BAF2DBDE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E42A-130F-4104-9A76-68CC149E4435}" type="datetime1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E5C1-1ABE-4312-9A06-D67CA92BFA37}" type="datetime1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1A9A-B28D-4186-97EC-257B706A6F6A}" type="datetime1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5B86-8C5A-4A9D-8C99-D547467AA17B}" type="datetime1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EF27-972B-4DBB-A295-3D6E98A5B776}" type="datetime1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5615-E8ED-4693-BB30-A48D56C1B8C0}" type="datetime1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6A-6954-45FE-AED6-A1168F58AB66}" type="datetime1">
              <a:rPr lang="en-US" smtClean="0"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FB04-6F87-4F88-A556-2F87C9369F9D}" type="datetime1">
              <a:rPr lang="en-US" smtClean="0"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63F7-C824-409A-8749-D94CCF676D6C}" type="datetime1">
              <a:rPr lang="en-US" smtClean="0"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740-4061-4A24-9FB9-E74D877DFE4D}" type="datetime1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B07F-5BFD-4DB4-AFAB-5D8AC4B9AB45}" type="datetime1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1B8FF">
                <a:lumMod val="18000"/>
                <a:lumOff val="82000"/>
              </a:srgbClr>
            </a:gs>
            <a:gs pos="100000">
              <a:srgbClr val="ACCBEE">
                <a:lumMod val="85000"/>
              </a:srgbClr>
            </a:gs>
          </a:gsLst>
          <a:path path="circle">
            <a:fillToRect l="20000" t="10000" r="20000" b="6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420FE-8629-40C8-AB32-D8982441EFF4}" type="datetime1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1470025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Function-oriented edge probability assignment for signaling networks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9144000" cy="2588736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 err="1" smtClean="0">
                <a:solidFill>
                  <a:srgbClr val="002060"/>
                </a:solidFill>
              </a:rPr>
              <a:t>Haitham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Gabr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CIS 6930 – Recent Advances in Bioinformatics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6" descr="C:\Users\hgabr\Desktop\UF 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564665"/>
            <a:ext cx="2895600" cy="53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6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solidFill>
            <a:schemeClr val="bg1">
              <a:alpha val="40000"/>
            </a:schemeClr>
          </a:solidFill>
        </p:spPr>
        <p:txBody>
          <a:bodyPr/>
          <a:lstStyle/>
          <a:p>
            <a:r>
              <a:rPr lang="en-US" dirty="0" smtClean="0"/>
              <a:t>Probabilistic networks provide an elaborate framework for studying biological interactions.</a:t>
            </a:r>
          </a:p>
          <a:p>
            <a:r>
              <a:rPr lang="en-US" dirty="0" smtClean="0"/>
              <a:t>Computational methods utilize edge probabilities for a plethora of problems.</a:t>
            </a:r>
          </a:p>
          <a:p>
            <a:pPr lvl="1"/>
            <a:r>
              <a:rPr lang="en-US" dirty="0" smtClean="0"/>
              <a:t>Pathway extraction, alignment, reachability, …etc.</a:t>
            </a:r>
          </a:p>
          <a:p>
            <a:r>
              <a:rPr lang="en-US" dirty="0" smtClean="0"/>
              <a:t>Recurring question: how do you get the probability values of the edges?</a:t>
            </a:r>
          </a:p>
          <a:p>
            <a:r>
              <a:rPr lang="en-US" dirty="0" smtClean="0"/>
              <a:t>Most methods available are ad hoc.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02060"/>
                </a:solidFill>
              </a:rPr>
              <a:pPr/>
              <a:t>2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6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Idea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solidFill>
            <a:schemeClr val="bg1">
              <a:alpha val="40000"/>
            </a:schemeClr>
          </a:solidFill>
        </p:spPr>
        <p:txBody>
          <a:bodyPr/>
          <a:lstStyle/>
          <a:p>
            <a:r>
              <a:rPr lang="en-US" dirty="0" smtClean="0"/>
              <a:t>Research shows that gene </a:t>
            </a:r>
            <a:r>
              <a:rPr lang="en-US" dirty="0" err="1" smtClean="0"/>
              <a:t>coexpression</a:t>
            </a:r>
            <a:r>
              <a:rPr lang="en-US" dirty="0" smtClean="0"/>
              <a:t> is tightly related to signaling.</a:t>
            </a:r>
          </a:p>
          <a:p>
            <a:r>
              <a:rPr lang="en-US" dirty="0" smtClean="0"/>
              <a:t>Therefore, signal reachability should be proportional to gene </a:t>
            </a:r>
            <a:r>
              <a:rPr lang="en-US" dirty="0" err="1" smtClean="0"/>
              <a:t>coexpression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a signaling network to perform its function in best manner, edge probabilities should bring reachability as close as possible to gene </a:t>
            </a:r>
            <a:r>
              <a:rPr lang="en-US" dirty="0" err="1" smtClean="0"/>
              <a:t>coexpression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02060"/>
                </a:solidFill>
              </a:rPr>
              <a:pPr/>
              <a:t>3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solidFill>
            <a:schemeClr val="bg1">
              <a:alpha val="40000"/>
            </a:schemeClr>
          </a:solidFill>
        </p:spPr>
        <p:txBody>
          <a:bodyPr>
            <a:normAutofit/>
          </a:bodyPr>
          <a:lstStyle/>
          <a:p>
            <a:r>
              <a:rPr lang="en-US" u="sng" dirty="0" smtClean="0"/>
              <a:t>Given</a:t>
            </a:r>
          </a:p>
          <a:p>
            <a:pPr lvl="1"/>
            <a:r>
              <a:rPr lang="en-US" dirty="0" smtClean="0"/>
              <a:t>A directed network G = (V, E).</a:t>
            </a:r>
          </a:p>
          <a:p>
            <a:pPr lvl="1"/>
            <a:r>
              <a:rPr lang="en-US" dirty="0" smtClean="0"/>
              <a:t>Set of source and target nodes S, T </a:t>
            </a:r>
            <a:r>
              <a:rPr lang="en-US" dirty="0" smtClean="0">
                <a:latin typeface="Cambria Math"/>
                <a:ea typeface="Cambria Math"/>
              </a:rPr>
              <a:t>⊂ </a:t>
            </a:r>
            <a:r>
              <a:rPr lang="en-US" dirty="0" smtClean="0"/>
              <a:t>V.</a:t>
            </a:r>
          </a:p>
          <a:p>
            <a:pPr lvl="1"/>
            <a:r>
              <a:rPr lang="en-US" dirty="0" smtClean="0"/>
              <a:t>Function C(s, t) returns a normalized correlation value of expression between s </a:t>
            </a:r>
            <a:r>
              <a:rPr lang="en-US" dirty="0">
                <a:latin typeface="Cambria Math"/>
                <a:ea typeface="Cambria Math"/>
              </a:rPr>
              <a:t>∈</a:t>
            </a:r>
            <a:r>
              <a:rPr lang="en-US" dirty="0" smtClean="0"/>
              <a:t> S, t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/>
              <a:t>T.</a:t>
            </a:r>
          </a:p>
          <a:p>
            <a:r>
              <a:rPr lang="en-US" u="sng" dirty="0" smtClean="0"/>
              <a:t>Find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Function P(e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/>
              <a:t>E), such that </a:t>
            </a:r>
            <a:r>
              <a:rPr lang="en-US" dirty="0" smtClean="0">
                <a:latin typeface="Cambria Math"/>
                <a:ea typeface="Cambria Math"/>
              </a:rPr>
              <a:t>∥</a:t>
            </a:r>
            <a:r>
              <a:rPr lang="en-US" dirty="0" smtClean="0"/>
              <a:t>C –</a:t>
            </a:r>
            <a:r>
              <a:rPr lang="en-US" dirty="0"/>
              <a:t> </a:t>
            </a:r>
            <a:r>
              <a:rPr lang="en-US" dirty="0" smtClean="0"/>
              <a:t>R</a:t>
            </a:r>
            <a:r>
              <a:rPr lang="en-US" dirty="0" smtClean="0">
                <a:latin typeface="Cambria Math"/>
                <a:ea typeface="Cambria Math"/>
              </a:rPr>
              <a:t>∥</a:t>
            </a:r>
            <a:r>
              <a:rPr lang="en-US" dirty="0" smtClean="0"/>
              <a:t> is minimum, where:</a:t>
            </a:r>
          </a:p>
          <a:p>
            <a:pPr lvl="2"/>
            <a:r>
              <a:rPr lang="en-US" dirty="0" smtClean="0"/>
              <a:t>C is a vector of C(s, t) values </a:t>
            </a:r>
            <a:r>
              <a:rPr lang="en-US" dirty="0" smtClean="0">
                <a:latin typeface="Cambria Math"/>
                <a:ea typeface="Cambria Math"/>
              </a:rPr>
              <a:t>∀ </a:t>
            </a:r>
            <a:r>
              <a:rPr lang="en-US" dirty="0" smtClean="0"/>
              <a:t>s </a:t>
            </a:r>
            <a:r>
              <a:rPr lang="en-US" dirty="0">
                <a:latin typeface="Cambria Math"/>
                <a:ea typeface="Cambria Math"/>
              </a:rPr>
              <a:t>∈</a:t>
            </a:r>
            <a:r>
              <a:rPr lang="en-US" dirty="0" smtClean="0"/>
              <a:t> S &amp; t </a:t>
            </a:r>
            <a:r>
              <a:rPr lang="en-US" dirty="0">
                <a:latin typeface="Cambria Math"/>
                <a:ea typeface="Cambria Math"/>
              </a:rPr>
              <a:t>∈</a:t>
            </a:r>
            <a:r>
              <a:rPr lang="en-US" dirty="0" smtClean="0"/>
              <a:t> T, </a:t>
            </a:r>
          </a:p>
          <a:p>
            <a:pPr lvl="2"/>
            <a:r>
              <a:rPr lang="en-US" dirty="0" smtClean="0"/>
              <a:t>R is a vector of reachability probability </a:t>
            </a:r>
            <a:r>
              <a:rPr lang="en-US" dirty="0">
                <a:latin typeface="Cambria Math"/>
                <a:ea typeface="Cambria Math"/>
              </a:rPr>
              <a:t>∀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dirty="0">
                <a:latin typeface="Cambria Math"/>
                <a:ea typeface="Cambria Math"/>
              </a:rPr>
              <a:t>∈</a:t>
            </a:r>
            <a:r>
              <a:rPr lang="en-US" dirty="0"/>
              <a:t> S &amp; t </a:t>
            </a:r>
            <a:r>
              <a:rPr lang="en-US" dirty="0">
                <a:latin typeface="Cambria Math"/>
                <a:ea typeface="Cambria Math"/>
              </a:rPr>
              <a:t>∈</a:t>
            </a:r>
            <a:r>
              <a:rPr lang="en-US" dirty="0"/>
              <a:t> 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02060"/>
                </a:solidFill>
              </a:rPr>
              <a:pPr/>
              <a:t>4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solidFill>
            <a:schemeClr val="bg1">
              <a:alpha val="40000"/>
            </a:schemeClr>
          </a:solidFill>
        </p:spPr>
        <p:txBody>
          <a:bodyPr/>
          <a:lstStyle/>
          <a:p>
            <a:r>
              <a:rPr lang="en-US" dirty="0" smtClean="0"/>
              <a:t>Two phases: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Genetic algorithm to obtain a starting point that is better than random.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Hill climbing for local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02060"/>
                </a:solidFill>
              </a:rPr>
              <a:pPr/>
              <a:t>5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Genetic algorithm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solidFill>
                <a:schemeClr val="bg1">
                  <a:alpha val="40000"/>
                </a:schemeClr>
              </a:solidFill>
            </p:spPr>
            <p:txBody>
              <a:bodyPr/>
              <a:lstStyle/>
              <a:p>
                <a:r>
                  <a:rPr lang="en-US" dirty="0" smtClean="0"/>
                  <a:t>Genetic representation: vector P of probabilities for all edges in any given order.</a:t>
                </a:r>
              </a:p>
              <a:p>
                <a:r>
                  <a:rPr lang="en-US" dirty="0" smtClean="0"/>
                  <a:t>Fitness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|×|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Population size: 50.</a:t>
                </a:r>
              </a:p>
              <a:p>
                <a:r>
                  <a:rPr lang="en-US" dirty="0" smtClean="0"/>
                  <a:t>Crossover: select the element that brings the overall value closer to target.</a:t>
                </a:r>
              </a:p>
              <a:p>
                <a:r>
                  <a:rPr lang="en-US" dirty="0" smtClean="0"/>
                  <a:t>Mutation rate: 1%.</a:t>
                </a:r>
              </a:p>
              <a:p>
                <a:r>
                  <a:rPr lang="en-US" dirty="0" smtClean="0"/>
                  <a:t>Select new population and repeat.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1630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02060"/>
                </a:solidFill>
              </a:rPr>
              <a:pPr/>
              <a:t>6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Hill climbing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solidFill>
                <a:schemeClr val="bg1">
                  <a:alpha val="40000"/>
                </a:schemeClr>
              </a:solidFill>
            </p:spPr>
            <p:txBody>
              <a:bodyPr/>
              <a:lstStyle/>
              <a:p>
                <a:r>
                  <a:rPr lang="en-US" dirty="0" smtClean="0"/>
                  <a:t>Use top vector P from previous step, optimize.</a:t>
                </a:r>
              </a:p>
              <a:p>
                <a:r>
                  <a:rPr lang="en-US" dirty="0" smtClean="0"/>
                  <a:t>Select one element p </a:t>
                </a:r>
                <a:r>
                  <a:rPr lang="en-US" dirty="0" smtClean="0">
                    <a:latin typeface="Cambria Math"/>
                    <a:ea typeface="Cambria Math"/>
                  </a:rPr>
                  <a:t>∈</a:t>
                </a:r>
                <a:r>
                  <a:rPr lang="en-US" dirty="0" smtClean="0"/>
                  <a:t> P, make it unknown.</a:t>
                </a:r>
              </a:p>
              <a:p>
                <a:r>
                  <a:rPr lang="en-US" dirty="0" smtClean="0"/>
                  <a:t>Compute R in terms of p.</a:t>
                </a:r>
              </a:p>
              <a:p>
                <a:r>
                  <a:rPr lang="en-US" dirty="0" smtClean="0"/>
                  <a:t>Solve for p: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𝑑𝑝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Cambria Math"/>
                        <a:ea typeface="Cambria Math"/>
                      </a:rPr>
                      <m:t>∥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C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-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R</m:t>
                    </m:r>
                    <m:r>
                      <m:rPr>
                        <m:nor/>
                      </m:rPr>
                      <a:rPr lang="en-US" dirty="0">
                        <a:latin typeface="Cambria Math"/>
                        <a:ea typeface="Cambria Math"/>
                      </a:rPr>
                      <m:t>∥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 = 0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Repeat </a:t>
                </a:r>
                <a:r>
                  <a:rPr lang="en-US" smtClean="0"/>
                  <a:t>for every </a:t>
                </a:r>
                <a:r>
                  <a:rPr lang="en-US" dirty="0" smtClean="0"/>
                  <a:t>p </a:t>
                </a:r>
                <a:r>
                  <a:rPr lang="en-US" dirty="0">
                    <a:latin typeface="Cambria Math"/>
                    <a:ea typeface="Cambria Math"/>
                  </a:rPr>
                  <a:t>∈</a:t>
                </a:r>
                <a:r>
                  <a:rPr lang="en-US" dirty="0"/>
                  <a:t> </a:t>
                </a:r>
                <a:r>
                  <a:rPr lang="en-US" dirty="0" smtClean="0"/>
                  <a:t>P.</a:t>
                </a:r>
              </a:p>
              <a:p>
                <a:r>
                  <a:rPr lang="en-US" dirty="0" smtClean="0"/>
                  <a:t>Repeat the whole process until P does not change.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1630" t="-1553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02060"/>
                </a:solidFill>
              </a:rPr>
              <a:pPr/>
              <a:t>7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4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369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Function-oriented edge probability assignment for signaling networks</vt:lpstr>
      <vt:lpstr>Motivation</vt:lpstr>
      <vt:lpstr>Idea</vt:lpstr>
      <vt:lpstr>Problem statement</vt:lpstr>
      <vt:lpstr>Method</vt:lpstr>
      <vt:lpstr>Genetic algorithm</vt:lpstr>
      <vt:lpstr>Hill climbing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298</cp:revision>
  <dcterms:created xsi:type="dcterms:W3CDTF">2006-08-16T00:00:00Z</dcterms:created>
  <dcterms:modified xsi:type="dcterms:W3CDTF">2014-04-25T00:13:44Z</dcterms:modified>
</cp:coreProperties>
</file>