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7" r:id="rId2"/>
  </p:sldMasterIdLst>
  <p:notesMasterIdLst>
    <p:notesMasterId r:id="rId15"/>
  </p:notesMasterIdLst>
  <p:sldIdLst>
    <p:sldId id="257" r:id="rId3"/>
    <p:sldId id="324" r:id="rId4"/>
    <p:sldId id="329" r:id="rId5"/>
    <p:sldId id="326" r:id="rId6"/>
    <p:sldId id="328" r:id="rId7"/>
    <p:sldId id="330" r:id="rId8"/>
    <p:sldId id="331" r:id="rId9"/>
    <p:sldId id="332" r:id="rId10"/>
    <p:sldId id="333" r:id="rId11"/>
    <p:sldId id="336" r:id="rId12"/>
    <p:sldId id="335" r:id="rId13"/>
    <p:sldId id="33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44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A20AB-E5CF-4A74-AC79-99F5DA5AF5D6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4DE34-66EC-4A28-B3EB-26548F16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22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6520" y="1982002"/>
            <a:ext cx="7539827" cy="1625060"/>
          </a:xfrm>
        </p:spPr>
        <p:txBody>
          <a:bodyPr lIns="0" tIns="0" rIns="0" bIns="0" anchor="t" anchorCtr="0"/>
          <a:lstStyle>
            <a:lvl1pPr algn="l">
              <a:defRPr sz="6600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3098B2D-8A13-124B-B1CB-B87713E75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5111" y="4691255"/>
            <a:ext cx="7286592" cy="18986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131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Blu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30681-16A3-C346-9519-69310A1E6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112" y="2498693"/>
            <a:ext cx="6903326" cy="1625060"/>
          </a:xfrm>
        </p:spPr>
        <p:txBody>
          <a:bodyPr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8E6F8-DF02-F34F-A4F7-C776C3DEF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5111" y="4691255"/>
            <a:ext cx="7286592" cy="18986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188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Navy">
    <p:bg>
      <p:bgPr>
        <a:solidFill>
          <a:srgbClr val="0031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BE0A-777D-504C-9E3D-8D4D2A439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88208-611D-E847-8A09-87A05C6CA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5111" y="4691255"/>
            <a:ext cx="7286592" cy="18986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11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457203" y="6356350"/>
            <a:ext cx="2133599" cy="365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6553203" y="6356350"/>
            <a:ext cx="2133599" cy="365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Clr>
                <a:srgbClr val="888888"/>
              </a:buClr>
              <a:buSzPct val="25000"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</a:rPr>
              <a:pPr algn="r">
                <a:buClr>
                  <a:srgbClr val="888888"/>
                </a:buClr>
                <a:buSzPct val="25000"/>
              </a:pPr>
              <a:t>‹#›</a:t>
            </a:fld>
            <a:endParaRPr lang="en-US" sz="120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49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nning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36C0D-47F9-6841-BD5D-8664022C6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941" y="365760"/>
            <a:ext cx="8312409" cy="948438"/>
          </a:xfr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823AFC-DFEA-EA42-B969-F4DC89FB03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1" y="1679958"/>
            <a:ext cx="7886699" cy="4623023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Arial Narrow" panose="020B0606020202030204" pitchFamily="34" charset="0"/>
              </a:defRPr>
            </a:lvl1pPr>
            <a:lvl2pPr>
              <a:defRPr>
                <a:solidFill>
                  <a:schemeClr val="tx2"/>
                </a:solidFill>
                <a:latin typeface="Arial Narrow" panose="020B0606020202030204" pitchFamily="34" charset="0"/>
              </a:defRPr>
            </a:lvl2pPr>
            <a:lvl3pPr>
              <a:defRPr>
                <a:solidFill>
                  <a:schemeClr val="tx2"/>
                </a:solidFill>
                <a:latin typeface="Arial Narrow" panose="020B0606020202030204" pitchFamily="34" charset="0"/>
              </a:defRPr>
            </a:lvl3pPr>
            <a:lvl4pPr>
              <a:defRPr>
                <a:solidFill>
                  <a:schemeClr val="tx2"/>
                </a:solidFill>
                <a:latin typeface="Arial Narrow" panose="020B0606020202030204" pitchFamily="34" charset="0"/>
              </a:defRPr>
            </a:lvl4pPr>
            <a:lvl5pPr>
              <a:defRPr>
                <a:solidFill>
                  <a:schemeClr val="tx2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EF4EA1F-3B62-544C-B905-E6166B75A928}"/>
              </a:ext>
            </a:extLst>
          </p:cNvPr>
          <p:cNvSpPr/>
          <p:nvPr userDrawn="1"/>
        </p:nvSpPr>
        <p:spPr>
          <a:xfrm rot="10800000" flipH="1" flipV="1">
            <a:off x="6388274" y="-1"/>
            <a:ext cx="2733012" cy="6858001"/>
          </a:xfrm>
          <a:custGeom>
            <a:avLst/>
            <a:gdLst>
              <a:gd name="connsiteX0" fmla="*/ 999997 w 1016530"/>
              <a:gd name="connsiteY0" fmla="*/ 5463677 h 5463677"/>
              <a:gd name="connsiteX1" fmla="*/ 0 w 1016530"/>
              <a:gd name="connsiteY1" fmla="*/ 5463677 h 5463677"/>
              <a:gd name="connsiteX2" fmla="*/ 16577 w 1016530"/>
              <a:gd name="connsiteY2" fmla="*/ 0 h 5463677"/>
              <a:gd name="connsiteX3" fmla="*/ 1016530 w 1016530"/>
              <a:gd name="connsiteY3" fmla="*/ 14211 h 5463677"/>
              <a:gd name="connsiteX4" fmla="*/ 999997 w 1016530"/>
              <a:gd name="connsiteY4" fmla="*/ 5463677 h 5463677"/>
              <a:gd name="connsiteX0" fmla="*/ 999997 w 1042361"/>
              <a:gd name="connsiteY0" fmla="*/ 5463677 h 5463677"/>
              <a:gd name="connsiteX1" fmla="*/ 0 w 1042361"/>
              <a:gd name="connsiteY1" fmla="*/ 5463677 h 5463677"/>
              <a:gd name="connsiteX2" fmla="*/ 16577 w 1042361"/>
              <a:gd name="connsiteY2" fmla="*/ 0 h 5463677"/>
              <a:gd name="connsiteX3" fmla="*/ 1042361 w 1042361"/>
              <a:gd name="connsiteY3" fmla="*/ 4620 h 5463677"/>
              <a:gd name="connsiteX4" fmla="*/ 999997 w 1042361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670959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670959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54085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84619 w 1696743"/>
              <a:gd name="connsiteY0" fmla="*/ 5463677 h 5463677"/>
              <a:gd name="connsiteX1" fmla="*/ 0 w 1696743"/>
              <a:gd name="connsiteY1" fmla="*/ 5454085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84619 w 1696743"/>
              <a:gd name="connsiteY4" fmla="*/ 5463677 h 5463677"/>
              <a:gd name="connsiteX0" fmla="*/ 1684619 w 1684980"/>
              <a:gd name="connsiteY0" fmla="*/ 5463677 h 5463677"/>
              <a:gd name="connsiteX1" fmla="*/ 0 w 1684980"/>
              <a:gd name="connsiteY1" fmla="*/ 5454085 h 5463677"/>
              <a:gd name="connsiteX2" fmla="*/ 980930 w 1684980"/>
              <a:gd name="connsiteY2" fmla="*/ 0 h 5463677"/>
              <a:gd name="connsiteX3" fmla="*/ 1661463 w 1684980"/>
              <a:gd name="connsiteY3" fmla="*/ 4620 h 5463677"/>
              <a:gd name="connsiteX4" fmla="*/ 1684619 w 1684980"/>
              <a:gd name="connsiteY4" fmla="*/ 5463677 h 5463677"/>
              <a:gd name="connsiteX0" fmla="*/ 1684619 w 1685254"/>
              <a:gd name="connsiteY0" fmla="*/ 5463677 h 5463677"/>
              <a:gd name="connsiteX1" fmla="*/ 0 w 1685254"/>
              <a:gd name="connsiteY1" fmla="*/ 5454085 h 5463677"/>
              <a:gd name="connsiteX2" fmla="*/ 980930 w 1685254"/>
              <a:gd name="connsiteY2" fmla="*/ 0 h 5463677"/>
              <a:gd name="connsiteX3" fmla="*/ 1661463 w 1685254"/>
              <a:gd name="connsiteY3" fmla="*/ 4620 h 5463677"/>
              <a:gd name="connsiteX4" fmla="*/ 1684619 w 1685254"/>
              <a:gd name="connsiteY4" fmla="*/ 5463677 h 5463677"/>
              <a:gd name="connsiteX0" fmla="*/ 1684619 w 1691967"/>
              <a:gd name="connsiteY0" fmla="*/ 5463677 h 5463677"/>
              <a:gd name="connsiteX1" fmla="*/ 0 w 1691967"/>
              <a:gd name="connsiteY1" fmla="*/ 5454085 h 5463677"/>
              <a:gd name="connsiteX2" fmla="*/ 980930 w 1691967"/>
              <a:gd name="connsiteY2" fmla="*/ 0 h 5463677"/>
              <a:gd name="connsiteX3" fmla="*/ 1686663 w 1691967"/>
              <a:gd name="connsiteY3" fmla="*/ 4620 h 5463677"/>
              <a:gd name="connsiteX4" fmla="*/ 1684619 w 1691967"/>
              <a:gd name="connsiteY4" fmla="*/ 5463677 h 5463677"/>
              <a:gd name="connsiteX0" fmla="*/ 1593900 w 1687521"/>
              <a:gd name="connsiteY0" fmla="*/ 5463677 h 5463677"/>
              <a:gd name="connsiteX1" fmla="*/ 0 w 1687521"/>
              <a:gd name="connsiteY1" fmla="*/ 5454085 h 5463677"/>
              <a:gd name="connsiteX2" fmla="*/ 980930 w 1687521"/>
              <a:gd name="connsiteY2" fmla="*/ 0 h 5463677"/>
              <a:gd name="connsiteX3" fmla="*/ 1686663 w 1687521"/>
              <a:gd name="connsiteY3" fmla="*/ 4620 h 5463677"/>
              <a:gd name="connsiteX4" fmla="*/ 1593900 w 1687521"/>
              <a:gd name="connsiteY4" fmla="*/ 5463677 h 5463677"/>
              <a:gd name="connsiteX0" fmla="*/ 1593900 w 1687130"/>
              <a:gd name="connsiteY0" fmla="*/ 5463677 h 5463677"/>
              <a:gd name="connsiteX1" fmla="*/ 0 w 1687130"/>
              <a:gd name="connsiteY1" fmla="*/ 5454085 h 5463677"/>
              <a:gd name="connsiteX2" fmla="*/ 980930 w 1687130"/>
              <a:gd name="connsiteY2" fmla="*/ 0 h 5463677"/>
              <a:gd name="connsiteX3" fmla="*/ 1686663 w 1687130"/>
              <a:gd name="connsiteY3" fmla="*/ 4620 h 5463677"/>
              <a:gd name="connsiteX4" fmla="*/ 1593900 w 1687130"/>
              <a:gd name="connsiteY4" fmla="*/ 5463677 h 546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7130" h="5463677">
                <a:moveTo>
                  <a:pt x="1593900" y="5463677"/>
                </a:moveTo>
                <a:lnTo>
                  <a:pt x="0" y="5454085"/>
                </a:lnTo>
                <a:lnTo>
                  <a:pt x="980930" y="0"/>
                </a:lnTo>
                <a:lnTo>
                  <a:pt x="1686663" y="4620"/>
                </a:lnTo>
                <a:cubicBezTo>
                  <a:pt x="1697742" y="2539787"/>
                  <a:pt x="1507222" y="3468373"/>
                  <a:pt x="1593900" y="5463677"/>
                </a:cubicBezTo>
                <a:close/>
              </a:path>
            </a:pathLst>
          </a:custGeom>
          <a:gradFill flip="none" rotWithShape="1">
            <a:gsLst>
              <a:gs pos="100000">
                <a:srgbClr val="07477D">
                  <a:alpha val="34000"/>
                </a:srgbClr>
              </a:gs>
              <a:gs pos="42000">
                <a:srgbClr val="07477D">
                  <a:alpha val="0"/>
                </a:srgbClr>
              </a:gs>
            </a:gsLst>
            <a:lin ang="720000" scaled="0"/>
            <a:tileRect/>
          </a:gradFill>
          <a:ln w="139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E2367B07-659A-7347-B51A-2345420A8EF6}"/>
              </a:ext>
            </a:extLst>
          </p:cNvPr>
          <p:cNvSpPr/>
          <p:nvPr userDrawn="1"/>
        </p:nvSpPr>
        <p:spPr>
          <a:xfrm>
            <a:off x="7125343" y="0"/>
            <a:ext cx="2018657" cy="6870664"/>
          </a:xfrm>
          <a:custGeom>
            <a:avLst/>
            <a:gdLst>
              <a:gd name="connsiteX0" fmla="*/ 2004484 w 2018657"/>
              <a:gd name="connsiteY0" fmla="*/ 0 h 6870664"/>
              <a:gd name="connsiteX1" fmla="*/ 2018657 w 2018657"/>
              <a:gd name="connsiteY1" fmla="*/ 0 h 6870664"/>
              <a:gd name="connsiteX2" fmla="*/ 2018657 w 2018657"/>
              <a:gd name="connsiteY2" fmla="*/ 6870664 h 6870664"/>
              <a:gd name="connsiteX3" fmla="*/ 0 w 2018657"/>
              <a:gd name="connsiteY3" fmla="*/ 6870664 h 6870664"/>
              <a:gd name="connsiteX4" fmla="*/ 155565 w 2018657"/>
              <a:gd name="connsiteY4" fmla="*/ 6774688 h 6870664"/>
              <a:gd name="connsiteX5" fmla="*/ 1980631 w 2018657"/>
              <a:gd name="connsiteY5" fmla="*/ 312225 h 6870664"/>
              <a:gd name="connsiteX6" fmla="*/ 2004484 w 2018657"/>
              <a:gd name="connsiteY6" fmla="*/ 0 h 687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8657" h="6870664">
                <a:moveTo>
                  <a:pt x="2004484" y="0"/>
                </a:moveTo>
                <a:lnTo>
                  <a:pt x="2018657" y="0"/>
                </a:lnTo>
                <a:lnTo>
                  <a:pt x="2018657" y="6870664"/>
                </a:lnTo>
                <a:lnTo>
                  <a:pt x="0" y="6870664"/>
                </a:lnTo>
                <a:lnTo>
                  <a:pt x="155565" y="6774688"/>
                </a:lnTo>
                <a:cubicBezTo>
                  <a:pt x="1007953" y="6069582"/>
                  <a:pt x="1699475" y="3579231"/>
                  <a:pt x="1980631" y="312225"/>
                </a:cubicBezTo>
                <a:lnTo>
                  <a:pt x="200448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36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l Running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8F1FAE-B201-8645-B986-B1F9D6318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941" y="365760"/>
            <a:ext cx="8589995" cy="13258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C0D7069-68F8-6A48-8041-9FE7C81131C5}"/>
              </a:ext>
            </a:extLst>
          </p:cNvPr>
          <p:cNvSpPr txBox="1">
            <a:spLocks/>
          </p:cNvSpPr>
          <p:nvPr userDrawn="1"/>
        </p:nvSpPr>
        <p:spPr>
          <a:xfrm>
            <a:off x="628650" y="1825625"/>
            <a:ext cx="6878411" cy="435133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82878" indent="-182878" algn="l" defTabSz="91439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3120" kern="1200" spc="11" baseline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195" indent="-182878" algn="l" defTabSz="91439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731513" indent="-182878" algn="l" defTabSz="91439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2160" kern="120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005830" indent="-182878" algn="l" defTabSz="91439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2160" kern="120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1280147" indent="-182878" algn="l" defTabSz="91439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2160" kern="120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1599984" indent="-228598" algn="l" defTabSz="91439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99982" indent="-228598" algn="l" defTabSz="91439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9978" indent="-228598" algn="l" defTabSz="91439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99976" indent="-228598" algn="l" defTabSz="91439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59" marR="0" lvl="0" indent="-137159" algn="l" defTabSz="685793" rtl="0" eaLnBrk="1" fontAlgn="auto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340" b="0" i="0" u="none" strike="noStrike" kern="1200" cap="none" spc="8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Click to edit Master text styles</a:t>
            </a:r>
          </a:p>
          <a:p>
            <a:pPr marL="342896" marR="0" lvl="1" indent="-137159" algn="l" defTabSz="685793" rtl="0" eaLnBrk="1" fontAlgn="auto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Second level</a:t>
            </a:r>
          </a:p>
          <a:p>
            <a:pPr marL="548635" marR="0" lvl="2" indent="-137159" algn="l" defTabSz="685793" rtl="0" eaLnBrk="1" fontAlgn="auto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sz="162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Third level</a:t>
            </a:r>
          </a:p>
          <a:p>
            <a:pPr marL="754373" marR="0" lvl="3" indent="-137159" algn="l" defTabSz="685793" rtl="0" eaLnBrk="1" fontAlgn="auto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sz="162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Fourth level</a:t>
            </a:r>
          </a:p>
          <a:p>
            <a:pPr marL="960110" marR="0" lvl="4" indent="-137159" algn="l" defTabSz="685793" rtl="0" eaLnBrk="1" fontAlgn="auto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sz="162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AEAD8D-A13A-FB4F-AE5B-85EE490C64F9}"/>
              </a:ext>
            </a:extLst>
          </p:cNvPr>
          <p:cNvSpPr txBox="1"/>
          <p:nvPr userDrawn="1"/>
        </p:nvSpPr>
        <p:spPr>
          <a:xfrm>
            <a:off x="126124" y="6304134"/>
            <a:ext cx="559676" cy="55387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6857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i="0" dirty="0">
                <a:solidFill>
                  <a:srgbClr val="13B9C2"/>
                </a:solidFill>
                <a:latin typeface="Arial Narrow" charset="0"/>
                <a:ea typeface="Arial Narrow" charset="0"/>
                <a:cs typeface="Arial Narrow" charset="0"/>
              </a:rPr>
              <a:t>Page </a:t>
            </a:r>
            <a:fld id="{632D3AEB-7CBE-3049-91AC-335C6B4F5BF6}" type="slidenum">
              <a:rPr lang="en-US" sz="900" b="1" i="0" smtClean="0">
                <a:solidFill>
                  <a:srgbClr val="13B9C2"/>
                </a:solidFill>
                <a:latin typeface="Arial Narrow" charset="0"/>
                <a:ea typeface="Arial Narrow" charset="0"/>
                <a:cs typeface="Arial Narrow" charset="0"/>
              </a:rPr>
              <a:pPr marL="0" marR="0" indent="0" algn="l" defTabSz="6857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b="1" i="0" dirty="0">
              <a:solidFill>
                <a:srgbClr val="13B9C2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FD7C9288-ACA0-F140-AE66-1690B04D8E86}"/>
              </a:ext>
            </a:extLst>
          </p:cNvPr>
          <p:cNvSpPr/>
          <p:nvPr userDrawn="1"/>
        </p:nvSpPr>
        <p:spPr>
          <a:xfrm rot="10800000" flipH="1" flipV="1">
            <a:off x="6388274" y="-1"/>
            <a:ext cx="2733012" cy="6858001"/>
          </a:xfrm>
          <a:custGeom>
            <a:avLst/>
            <a:gdLst>
              <a:gd name="connsiteX0" fmla="*/ 999997 w 1016530"/>
              <a:gd name="connsiteY0" fmla="*/ 5463677 h 5463677"/>
              <a:gd name="connsiteX1" fmla="*/ 0 w 1016530"/>
              <a:gd name="connsiteY1" fmla="*/ 5463677 h 5463677"/>
              <a:gd name="connsiteX2" fmla="*/ 16577 w 1016530"/>
              <a:gd name="connsiteY2" fmla="*/ 0 h 5463677"/>
              <a:gd name="connsiteX3" fmla="*/ 1016530 w 1016530"/>
              <a:gd name="connsiteY3" fmla="*/ 14211 h 5463677"/>
              <a:gd name="connsiteX4" fmla="*/ 999997 w 1016530"/>
              <a:gd name="connsiteY4" fmla="*/ 5463677 h 5463677"/>
              <a:gd name="connsiteX0" fmla="*/ 999997 w 1042361"/>
              <a:gd name="connsiteY0" fmla="*/ 5463677 h 5463677"/>
              <a:gd name="connsiteX1" fmla="*/ 0 w 1042361"/>
              <a:gd name="connsiteY1" fmla="*/ 5463677 h 5463677"/>
              <a:gd name="connsiteX2" fmla="*/ 16577 w 1042361"/>
              <a:gd name="connsiteY2" fmla="*/ 0 h 5463677"/>
              <a:gd name="connsiteX3" fmla="*/ 1042361 w 1042361"/>
              <a:gd name="connsiteY3" fmla="*/ 4620 h 5463677"/>
              <a:gd name="connsiteX4" fmla="*/ 999997 w 1042361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670959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670959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54085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84619 w 1696743"/>
              <a:gd name="connsiteY0" fmla="*/ 5463677 h 5463677"/>
              <a:gd name="connsiteX1" fmla="*/ 0 w 1696743"/>
              <a:gd name="connsiteY1" fmla="*/ 5454085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84619 w 1696743"/>
              <a:gd name="connsiteY4" fmla="*/ 5463677 h 5463677"/>
              <a:gd name="connsiteX0" fmla="*/ 1684619 w 1684980"/>
              <a:gd name="connsiteY0" fmla="*/ 5463677 h 5463677"/>
              <a:gd name="connsiteX1" fmla="*/ 0 w 1684980"/>
              <a:gd name="connsiteY1" fmla="*/ 5454085 h 5463677"/>
              <a:gd name="connsiteX2" fmla="*/ 980930 w 1684980"/>
              <a:gd name="connsiteY2" fmla="*/ 0 h 5463677"/>
              <a:gd name="connsiteX3" fmla="*/ 1661463 w 1684980"/>
              <a:gd name="connsiteY3" fmla="*/ 4620 h 5463677"/>
              <a:gd name="connsiteX4" fmla="*/ 1684619 w 1684980"/>
              <a:gd name="connsiteY4" fmla="*/ 5463677 h 5463677"/>
              <a:gd name="connsiteX0" fmla="*/ 1684619 w 1685254"/>
              <a:gd name="connsiteY0" fmla="*/ 5463677 h 5463677"/>
              <a:gd name="connsiteX1" fmla="*/ 0 w 1685254"/>
              <a:gd name="connsiteY1" fmla="*/ 5454085 h 5463677"/>
              <a:gd name="connsiteX2" fmla="*/ 980930 w 1685254"/>
              <a:gd name="connsiteY2" fmla="*/ 0 h 5463677"/>
              <a:gd name="connsiteX3" fmla="*/ 1661463 w 1685254"/>
              <a:gd name="connsiteY3" fmla="*/ 4620 h 5463677"/>
              <a:gd name="connsiteX4" fmla="*/ 1684619 w 1685254"/>
              <a:gd name="connsiteY4" fmla="*/ 5463677 h 5463677"/>
              <a:gd name="connsiteX0" fmla="*/ 1684619 w 1691967"/>
              <a:gd name="connsiteY0" fmla="*/ 5463677 h 5463677"/>
              <a:gd name="connsiteX1" fmla="*/ 0 w 1691967"/>
              <a:gd name="connsiteY1" fmla="*/ 5454085 h 5463677"/>
              <a:gd name="connsiteX2" fmla="*/ 980930 w 1691967"/>
              <a:gd name="connsiteY2" fmla="*/ 0 h 5463677"/>
              <a:gd name="connsiteX3" fmla="*/ 1686663 w 1691967"/>
              <a:gd name="connsiteY3" fmla="*/ 4620 h 5463677"/>
              <a:gd name="connsiteX4" fmla="*/ 1684619 w 1691967"/>
              <a:gd name="connsiteY4" fmla="*/ 5463677 h 5463677"/>
              <a:gd name="connsiteX0" fmla="*/ 1593900 w 1687521"/>
              <a:gd name="connsiteY0" fmla="*/ 5463677 h 5463677"/>
              <a:gd name="connsiteX1" fmla="*/ 0 w 1687521"/>
              <a:gd name="connsiteY1" fmla="*/ 5454085 h 5463677"/>
              <a:gd name="connsiteX2" fmla="*/ 980930 w 1687521"/>
              <a:gd name="connsiteY2" fmla="*/ 0 h 5463677"/>
              <a:gd name="connsiteX3" fmla="*/ 1686663 w 1687521"/>
              <a:gd name="connsiteY3" fmla="*/ 4620 h 5463677"/>
              <a:gd name="connsiteX4" fmla="*/ 1593900 w 1687521"/>
              <a:gd name="connsiteY4" fmla="*/ 5463677 h 5463677"/>
              <a:gd name="connsiteX0" fmla="*/ 1593900 w 1687130"/>
              <a:gd name="connsiteY0" fmla="*/ 5463677 h 5463677"/>
              <a:gd name="connsiteX1" fmla="*/ 0 w 1687130"/>
              <a:gd name="connsiteY1" fmla="*/ 5454085 h 5463677"/>
              <a:gd name="connsiteX2" fmla="*/ 980930 w 1687130"/>
              <a:gd name="connsiteY2" fmla="*/ 0 h 5463677"/>
              <a:gd name="connsiteX3" fmla="*/ 1686663 w 1687130"/>
              <a:gd name="connsiteY3" fmla="*/ 4620 h 5463677"/>
              <a:gd name="connsiteX4" fmla="*/ 1593900 w 1687130"/>
              <a:gd name="connsiteY4" fmla="*/ 5463677 h 546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7130" h="5463677">
                <a:moveTo>
                  <a:pt x="1593900" y="5463677"/>
                </a:moveTo>
                <a:lnTo>
                  <a:pt x="0" y="5454085"/>
                </a:lnTo>
                <a:lnTo>
                  <a:pt x="980930" y="0"/>
                </a:lnTo>
                <a:lnTo>
                  <a:pt x="1686663" y="4620"/>
                </a:lnTo>
                <a:cubicBezTo>
                  <a:pt x="1697742" y="2539787"/>
                  <a:pt x="1507222" y="3468373"/>
                  <a:pt x="1593900" y="5463677"/>
                </a:cubicBezTo>
                <a:close/>
              </a:path>
            </a:pathLst>
          </a:custGeom>
          <a:gradFill flip="none" rotWithShape="1">
            <a:gsLst>
              <a:gs pos="100000">
                <a:srgbClr val="07477D">
                  <a:alpha val="34000"/>
                </a:srgbClr>
              </a:gs>
              <a:gs pos="42000">
                <a:srgbClr val="07477D">
                  <a:alpha val="0"/>
                </a:srgbClr>
              </a:gs>
            </a:gsLst>
            <a:lin ang="720000" scaled="0"/>
            <a:tileRect/>
          </a:gradFill>
          <a:ln w="139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D408561-1617-1D45-9123-3398A8615357}"/>
              </a:ext>
            </a:extLst>
          </p:cNvPr>
          <p:cNvSpPr/>
          <p:nvPr userDrawn="1"/>
        </p:nvSpPr>
        <p:spPr>
          <a:xfrm>
            <a:off x="7125343" y="0"/>
            <a:ext cx="2018657" cy="6870664"/>
          </a:xfrm>
          <a:custGeom>
            <a:avLst/>
            <a:gdLst>
              <a:gd name="connsiteX0" fmla="*/ 2004484 w 2018657"/>
              <a:gd name="connsiteY0" fmla="*/ 0 h 6870664"/>
              <a:gd name="connsiteX1" fmla="*/ 2018657 w 2018657"/>
              <a:gd name="connsiteY1" fmla="*/ 0 h 6870664"/>
              <a:gd name="connsiteX2" fmla="*/ 2018657 w 2018657"/>
              <a:gd name="connsiteY2" fmla="*/ 6870664 h 6870664"/>
              <a:gd name="connsiteX3" fmla="*/ 0 w 2018657"/>
              <a:gd name="connsiteY3" fmla="*/ 6870664 h 6870664"/>
              <a:gd name="connsiteX4" fmla="*/ 155565 w 2018657"/>
              <a:gd name="connsiteY4" fmla="*/ 6774688 h 6870664"/>
              <a:gd name="connsiteX5" fmla="*/ 1980631 w 2018657"/>
              <a:gd name="connsiteY5" fmla="*/ 312225 h 6870664"/>
              <a:gd name="connsiteX6" fmla="*/ 2004484 w 2018657"/>
              <a:gd name="connsiteY6" fmla="*/ 0 h 687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8657" h="6870664">
                <a:moveTo>
                  <a:pt x="2004484" y="0"/>
                </a:moveTo>
                <a:lnTo>
                  <a:pt x="2018657" y="0"/>
                </a:lnTo>
                <a:lnTo>
                  <a:pt x="2018657" y="6870664"/>
                </a:lnTo>
                <a:lnTo>
                  <a:pt x="0" y="6870664"/>
                </a:lnTo>
                <a:lnTo>
                  <a:pt x="155565" y="6774688"/>
                </a:lnTo>
                <a:cubicBezTo>
                  <a:pt x="1007953" y="6069582"/>
                  <a:pt x="1699475" y="3579231"/>
                  <a:pt x="1980631" y="312225"/>
                </a:cubicBezTo>
                <a:lnTo>
                  <a:pt x="200448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7" name="Picture 16" descr="NOAA Fisheries logo">
            <a:extLst>
              <a:ext uri="{FF2B5EF4-FFF2-40B4-BE49-F238E27FC236}">
                <a16:creationId xmlns:a16="http://schemas.microsoft.com/office/drawing/2014/main" id="{04AE6631-C8C7-1643-BD1B-6339141885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733" y="6139452"/>
            <a:ext cx="1404945" cy="640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168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vy Running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BBA727C-65E7-1840-859C-7711623BA970}"/>
              </a:ext>
            </a:extLst>
          </p:cNvPr>
          <p:cNvSpPr/>
          <p:nvPr userDrawn="1"/>
        </p:nvSpPr>
        <p:spPr>
          <a:xfrm>
            <a:off x="0" y="6319157"/>
            <a:ext cx="9138643" cy="548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8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8F1FAE-B201-8645-B986-B1F9D6318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941" y="365760"/>
            <a:ext cx="8589995" cy="13258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C0D7069-68F8-6A48-8041-9FE7C81131C5}"/>
              </a:ext>
            </a:extLst>
          </p:cNvPr>
          <p:cNvSpPr txBox="1">
            <a:spLocks/>
          </p:cNvSpPr>
          <p:nvPr userDrawn="1"/>
        </p:nvSpPr>
        <p:spPr>
          <a:xfrm>
            <a:off x="628650" y="1825625"/>
            <a:ext cx="6878411" cy="435133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82878" indent="-182878" algn="l" defTabSz="91439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3120" kern="1200" spc="11" baseline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1pPr>
            <a:lvl2pPr marL="457195" indent="-182878" algn="l" defTabSz="91439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2pPr>
            <a:lvl3pPr marL="731513" indent="-182878" algn="l" defTabSz="91439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2160" kern="120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3pPr>
            <a:lvl4pPr marL="1005830" indent="-182878" algn="l" defTabSz="91439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2160" kern="120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4pPr>
            <a:lvl5pPr marL="1280147" indent="-182878" algn="l" defTabSz="91439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2160" kern="120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ea typeface="+mn-ea"/>
                <a:cs typeface="+mn-cs"/>
              </a:defRPr>
            </a:lvl5pPr>
            <a:lvl6pPr marL="1599984" indent="-228598" algn="l" defTabSz="91439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99982" indent="-228598" algn="l" defTabSz="91439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9978" indent="-228598" algn="l" defTabSz="91439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99976" indent="-228598" algn="l" defTabSz="91439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59" marR="0" lvl="0" indent="-137159" algn="l" defTabSz="685793" rtl="0" eaLnBrk="1" fontAlgn="auto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340" b="0" i="0" u="none" strike="noStrike" kern="1200" cap="none" spc="8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Click to edit Master text styles</a:t>
            </a:r>
          </a:p>
          <a:p>
            <a:pPr marL="342896" marR="0" lvl="1" indent="-137159" algn="l" defTabSz="685793" rtl="0" eaLnBrk="1" fontAlgn="auto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Second level</a:t>
            </a:r>
          </a:p>
          <a:p>
            <a:pPr marL="548635" marR="0" lvl="2" indent="-137159" algn="l" defTabSz="685793" rtl="0" eaLnBrk="1" fontAlgn="auto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sz="162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Third level</a:t>
            </a:r>
          </a:p>
          <a:p>
            <a:pPr marL="754373" marR="0" lvl="3" indent="-137159" algn="l" defTabSz="685793" rtl="0" eaLnBrk="1" fontAlgn="auto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sz="162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Fourth level</a:t>
            </a:r>
          </a:p>
          <a:p>
            <a:pPr marL="960110" marR="0" lvl="4" indent="-137159" algn="l" defTabSz="685793" rtl="0" eaLnBrk="1" fontAlgn="auto" latinLnBrk="0" hangingPunct="1">
              <a:lnSpc>
                <a:spcPct val="90000"/>
              </a:lnSpc>
              <a:spcBef>
                <a:spcPts val="225"/>
              </a:spcBef>
              <a:spcAft>
                <a:spcPts val="225"/>
              </a:spcAft>
              <a:buClr>
                <a:schemeClr val="accent1"/>
              </a:buClr>
              <a:buSzTx/>
              <a:buFont typeface="Wingdings 2" pitchFamily="18" charset="2"/>
              <a:buChar char=""/>
              <a:tabLst/>
              <a:defRPr/>
            </a:pPr>
            <a:r>
              <a:rPr kumimoji="0" lang="en-US" sz="162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50000"/>
                    <a:lumOff val="50000"/>
                  </a:sysClr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35DF386-ED94-8E45-97A2-13A8671EEF1C}"/>
              </a:ext>
            </a:extLst>
          </p:cNvPr>
          <p:cNvSpPr txBox="1">
            <a:spLocks/>
          </p:cNvSpPr>
          <p:nvPr userDrawn="1"/>
        </p:nvSpPr>
        <p:spPr>
          <a:xfrm>
            <a:off x="685806" y="6317622"/>
            <a:ext cx="6697793" cy="540383"/>
          </a:xfrm>
          <a:prstGeom prst="rect">
            <a:avLst/>
          </a:prstGeom>
          <a:ln>
            <a:noFill/>
          </a:ln>
          <a:effectLst/>
        </p:spPr>
        <p:txBody>
          <a:bodyPr vert="horz" lIns="0" tIns="34290" rIns="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25" dirty="0">
                <a:solidFill>
                  <a:schemeClr val="bg2"/>
                </a:solidFill>
              </a:rPr>
              <a:t>U.S. Department of Commerce | National Oceanic and Atmospheric Administration | National Marine Fisheries Service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F8CC24-C793-6345-B141-212207FA4485}"/>
              </a:ext>
            </a:extLst>
          </p:cNvPr>
          <p:cNvSpPr txBox="1"/>
          <p:nvPr userDrawn="1"/>
        </p:nvSpPr>
        <p:spPr>
          <a:xfrm>
            <a:off x="126124" y="6304134"/>
            <a:ext cx="559676" cy="55387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6857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i="0" dirty="0">
                <a:solidFill>
                  <a:srgbClr val="13B9C2"/>
                </a:solidFill>
                <a:latin typeface="Arial Narrow" charset="0"/>
                <a:ea typeface="Arial Narrow" charset="0"/>
                <a:cs typeface="Arial Narrow" charset="0"/>
              </a:rPr>
              <a:t>Page </a:t>
            </a:r>
            <a:fld id="{632D3AEB-7CBE-3049-91AC-335C6B4F5BF6}" type="slidenum">
              <a:rPr lang="en-US" sz="900" b="1" i="0" smtClean="0">
                <a:solidFill>
                  <a:srgbClr val="13B9C2"/>
                </a:solidFill>
                <a:latin typeface="Arial Narrow" charset="0"/>
                <a:ea typeface="Arial Narrow" charset="0"/>
                <a:cs typeface="Arial Narrow" charset="0"/>
              </a:rPr>
              <a:pPr marL="0" marR="0" indent="0" algn="l" defTabSz="6857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b="1" i="0" dirty="0">
              <a:solidFill>
                <a:srgbClr val="13B9C2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78D0646D-F9D5-B04B-8F2C-165660A6BD99}"/>
              </a:ext>
            </a:extLst>
          </p:cNvPr>
          <p:cNvSpPr/>
          <p:nvPr userDrawn="1"/>
        </p:nvSpPr>
        <p:spPr>
          <a:xfrm rot="10800000" flipH="1" flipV="1">
            <a:off x="6388274" y="-1"/>
            <a:ext cx="2733012" cy="6858001"/>
          </a:xfrm>
          <a:custGeom>
            <a:avLst/>
            <a:gdLst>
              <a:gd name="connsiteX0" fmla="*/ 999997 w 1016530"/>
              <a:gd name="connsiteY0" fmla="*/ 5463677 h 5463677"/>
              <a:gd name="connsiteX1" fmla="*/ 0 w 1016530"/>
              <a:gd name="connsiteY1" fmla="*/ 5463677 h 5463677"/>
              <a:gd name="connsiteX2" fmla="*/ 16577 w 1016530"/>
              <a:gd name="connsiteY2" fmla="*/ 0 h 5463677"/>
              <a:gd name="connsiteX3" fmla="*/ 1016530 w 1016530"/>
              <a:gd name="connsiteY3" fmla="*/ 14211 h 5463677"/>
              <a:gd name="connsiteX4" fmla="*/ 999997 w 1016530"/>
              <a:gd name="connsiteY4" fmla="*/ 5463677 h 5463677"/>
              <a:gd name="connsiteX0" fmla="*/ 999997 w 1042361"/>
              <a:gd name="connsiteY0" fmla="*/ 5463677 h 5463677"/>
              <a:gd name="connsiteX1" fmla="*/ 0 w 1042361"/>
              <a:gd name="connsiteY1" fmla="*/ 5463677 h 5463677"/>
              <a:gd name="connsiteX2" fmla="*/ 16577 w 1042361"/>
              <a:gd name="connsiteY2" fmla="*/ 0 h 5463677"/>
              <a:gd name="connsiteX3" fmla="*/ 1042361 w 1042361"/>
              <a:gd name="connsiteY3" fmla="*/ 4620 h 5463677"/>
              <a:gd name="connsiteX4" fmla="*/ 999997 w 1042361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670959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670959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54085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84619 w 1696743"/>
              <a:gd name="connsiteY0" fmla="*/ 5463677 h 5463677"/>
              <a:gd name="connsiteX1" fmla="*/ 0 w 1696743"/>
              <a:gd name="connsiteY1" fmla="*/ 5454085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84619 w 1696743"/>
              <a:gd name="connsiteY4" fmla="*/ 5463677 h 5463677"/>
              <a:gd name="connsiteX0" fmla="*/ 1684619 w 1684980"/>
              <a:gd name="connsiteY0" fmla="*/ 5463677 h 5463677"/>
              <a:gd name="connsiteX1" fmla="*/ 0 w 1684980"/>
              <a:gd name="connsiteY1" fmla="*/ 5454085 h 5463677"/>
              <a:gd name="connsiteX2" fmla="*/ 980930 w 1684980"/>
              <a:gd name="connsiteY2" fmla="*/ 0 h 5463677"/>
              <a:gd name="connsiteX3" fmla="*/ 1661463 w 1684980"/>
              <a:gd name="connsiteY3" fmla="*/ 4620 h 5463677"/>
              <a:gd name="connsiteX4" fmla="*/ 1684619 w 1684980"/>
              <a:gd name="connsiteY4" fmla="*/ 5463677 h 5463677"/>
              <a:gd name="connsiteX0" fmla="*/ 1684619 w 1685254"/>
              <a:gd name="connsiteY0" fmla="*/ 5463677 h 5463677"/>
              <a:gd name="connsiteX1" fmla="*/ 0 w 1685254"/>
              <a:gd name="connsiteY1" fmla="*/ 5454085 h 5463677"/>
              <a:gd name="connsiteX2" fmla="*/ 980930 w 1685254"/>
              <a:gd name="connsiteY2" fmla="*/ 0 h 5463677"/>
              <a:gd name="connsiteX3" fmla="*/ 1661463 w 1685254"/>
              <a:gd name="connsiteY3" fmla="*/ 4620 h 5463677"/>
              <a:gd name="connsiteX4" fmla="*/ 1684619 w 1685254"/>
              <a:gd name="connsiteY4" fmla="*/ 5463677 h 5463677"/>
              <a:gd name="connsiteX0" fmla="*/ 1684619 w 1691967"/>
              <a:gd name="connsiteY0" fmla="*/ 5463677 h 5463677"/>
              <a:gd name="connsiteX1" fmla="*/ 0 w 1691967"/>
              <a:gd name="connsiteY1" fmla="*/ 5454085 h 5463677"/>
              <a:gd name="connsiteX2" fmla="*/ 980930 w 1691967"/>
              <a:gd name="connsiteY2" fmla="*/ 0 h 5463677"/>
              <a:gd name="connsiteX3" fmla="*/ 1686663 w 1691967"/>
              <a:gd name="connsiteY3" fmla="*/ 4620 h 5463677"/>
              <a:gd name="connsiteX4" fmla="*/ 1684619 w 1691967"/>
              <a:gd name="connsiteY4" fmla="*/ 5463677 h 5463677"/>
              <a:gd name="connsiteX0" fmla="*/ 1593900 w 1687521"/>
              <a:gd name="connsiteY0" fmla="*/ 5463677 h 5463677"/>
              <a:gd name="connsiteX1" fmla="*/ 0 w 1687521"/>
              <a:gd name="connsiteY1" fmla="*/ 5454085 h 5463677"/>
              <a:gd name="connsiteX2" fmla="*/ 980930 w 1687521"/>
              <a:gd name="connsiteY2" fmla="*/ 0 h 5463677"/>
              <a:gd name="connsiteX3" fmla="*/ 1686663 w 1687521"/>
              <a:gd name="connsiteY3" fmla="*/ 4620 h 5463677"/>
              <a:gd name="connsiteX4" fmla="*/ 1593900 w 1687521"/>
              <a:gd name="connsiteY4" fmla="*/ 5463677 h 5463677"/>
              <a:gd name="connsiteX0" fmla="*/ 1593900 w 1687130"/>
              <a:gd name="connsiteY0" fmla="*/ 5463677 h 5463677"/>
              <a:gd name="connsiteX1" fmla="*/ 0 w 1687130"/>
              <a:gd name="connsiteY1" fmla="*/ 5454085 h 5463677"/>
              <a:gd name="connsiteX2" fmla="*/ 980930 w 1687130"/>
              <a:gd name="connsiteY2" fmla="*/ 0 h 5463677"/>
              <a:gd name="connsiteX3" fmla="*/ 1686663 w 1687130"/>
              <a:gd name="connsiteY3" fmla="*/ 4620 h 5463677"/>
              <a:gd name="connsiteX4" fmla="*/ 1593900 w 1687130"/>
              <a:gd name="connsiteY4" fmla="*/ 5463677 h 546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7130" h="5463677">
                <a:moveTo>
                  <a:pt x="1593900" y="5463677"/>
                </a:moveTo>
                <a:lnTo>
                  <a:pt x="0" y="5454085"/>
                </a:lnTo>
                <a:lnTo>
                  <a:pt x="980930" y="0"/>
                </a:lnTo>
                <a:lnTo>
                  <a:pt x="1686663" y="4620"/>
                </a:lnTo>
                <a:cubicBezTo>
                  <a:pt x="1697742" y="2539787"/>
                  <a:pt x="1507222" y="3468373"/>
                  <a:pt x="1593900" y="5463677"/>
                </a:cubicBezTo>
                <a:close/>
              </a:path>
            </a:pathLst>
          </a:custGeom>
          <a:gradFill flip="none" rotWithShape="1">
            <a:gsLst>
              <a:gs pos="100000">
                <a:srgbClr val="07477D">
                  <a:alpha val="34000"/>
                </a:srgbClr>
              </a:gs>
              <a:gs pos="42000">
                <a:srgbClr val="07477D">
                  <a:alpha val="0"/>
                </a:srgbClr>
              </a:gs>
            </a:gsLst>
            <a:lin ang="720000" scaled="0"/>
            <a:tileRect/>
          </a:gradFill>
          <a:ln w="139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0201505A-181C-B241-996D-6224947FBDC3}"/>
              </a:ext>
            </a:extLst>
          </p:cNvPr>
          <p:cNvSpPr/>
          <p:nvPr userDrawn="1"/>
        </p:nvSpPr>
        <p:spPr>
          <a:xfrm>
            <a:off x="7125343" y="0"/>
            <a:ext cx="2018657" cy="6870664"/>
          </a:xfrm>
          <a:custGeom>
            <a:avLst/>
            <a:gdLst>
              <a:gd name="connsiteX0" fmla="*/ 2004484 w 2018657"/>
              <a:gd name="connsiteY0" fmla="*/ 0 h 6870664"/>
              <a:gd name="connsiteX1" fmla="*/ 2018657 w 2018657"/>
              <a:gd name="connsiteY1" fmla="*/ 0 h 6870664"/>
              <a:gd name="connsiteX2" fmla="*/ 2018657 w 2018657"/>
              <a:gd name="connsiteY2" fmla="*/ 6870664 h 6870664"/>
              <a:gd name="connsiteX3" fmla="*/ 0 w 2018657"/>
              <a:gd name="connsiteY3" fmla="*/ 6870664 h 6870664"/>
              <a:gd name="connsiteX4" fmla="*/ 155565 w 2018657"/>
              <a:gd name="connsiteY4" fmla="*/ 6774688 h 6870664"/>
              <a:gd name="connsiteX5" fmla="*/ 1980631 w 2018657"/>
              <a:gd name="connsiteY5" fmla="*/ 312225 h 6870664"/>
              <a:gd name="connsiteX6" fmla="*/ 2004484 w 2018657"/>
              <a:gd name="connsiteY6" fmla="*/ 0 h 6870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8657" h="6870664">
                <a:moveTo>
                  <a:pt x="2004484" y="0"/>
                </a:moveTo>
                <a:lnTo>
                  <a:pt x="2018657" y="0"/>
                </a:lnTo>
                <a:lnTo>
                  <a:pt x="2018657" y="6870664"/>
                </a:lnTo>
                <a:lnTo>
                  <a:pt x="0" y="6870664"/>
                </a:lnTo>
                <a:lnTo>
                  <a:pt x="155565" y="6774688"/>
                </a:lnTo>
                <a:cubicBezTo>
                  <a:pt x="1007953" y="6069582"/>
                  <a:pt x="1699475" y="3579231"/>
                  <a:pt x="1980631" y="312225"/>
                </a:cubicBezTo>
                <a:lnTo>
                  <a:pt x="200448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4" name="Picture 13" descr="NOAA Fisheries logo">
            <a:extLst>
              <a:ext uri="{FF2B5EF4-FFF2-40B4-BE49-F238E27FC236}">
                <a16:creationId xmlns:a16="http://schemas.microsoft.com/office/drawing/2014/main" id="{9E671C4F-1224-7644-8C91-C0970FE43E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733" y="6139452"/>
            <a:ext cx="1404945" cy="640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538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3B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5111" y="2498693"/>
            <a:ext cx="7286592" cy="1625060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7A9E5-1945-C048-B92E-331D211B2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5111" y="4691255"/>
            <a:ext cx="7286592" cy="18986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21083A42-BFCC-E241-AA9E-E9898573D131}"/>
              </a:ext>
            </a:extLst>
          </p:cNvPr>
          <p:cNvSpPr/>
          <p:nvPr userDrawn="1"/>
        </p:nvSpPr>
        <p:spPr>
          <a:xfrm>
            <a:off x="512171" y="-1"/>
            <a:ext cx="8631829" cy="3060077"/>
          </a:xfrm>
          <a:custGeom>
            <a:avLst/>
            <a:gdLst>
              <a:gd name="connsiteX0" fmla="*/ 0 w 9570645"/>
              <a:gd name="connsiteY0" fmla="*/ 0 h 3392897"/>
              <a:gd name="connsiteX1" fmla="*/ 9570645 w 9570645"/>
              <a:gd name="connsiteY1" fmla="*/ 0 h 3392897"/>
              <a:gd name="connsiteX2" fmla="*/ 8706778 w 9570645"/>
              <a:gd name="connsiteY2" fmla="*/ 83074 h 3392897"/>
              <a:gd name="connsiteX3" fmla="*/ 127415 w 9570645"/>
              <a:gd name="connsiteY3" fmla="*/ 3132932 h 3392897"/>
              <a:gd name="connsiteX4" fmla="*/ 0 w 9570645"/>
              <a:gd name="connsiteY4" fmla="*/ 3392897 h 3392897"/>
              <a:gd name="connsiteX5" fmla="*/ 0 w 9570645"/>
              <a:gd name="connsiteY5" fmla="*/ 0 h 3392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70645" h="3392897">
                <a:moveTo>
                  <a:pt x="0" y="0"/>
                </a:moveTo>
                <a:lnTo>
                  <a:pt x="9570645" y="0"/>
                </a:lnTo>
                <a:lnTo>
                  <a:pt x="8706778" y="83074"/>
                </a:lnTo>
                <a:cubicBezTo>
                  <a:pt x="4369604" y="552913"/>
                  <a:pt x="1063492" y="1708511"/>
                  <a:pt x="127415" y="3132932"/>
                </a:cubicBezTo>
                <a:lnTo>
                  <a:pt x="0" y="339289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E93C4957-77B3-534C-ADFC-BD59CFC28A70}"/>
              </a:ext>
            </a:extLst>
          </p:cNvPr>
          <p:cNvSpPr/>
          <p:nvPr userDrawn="1"/>
        </p:nvSpPr>
        <p:spPr>
          <a:xfrm rot="10800000">
            <a:off x="9" y="-1"/>
            <a:ext cx="2087936" cy="6878155"/>
          </a:xfrm>
          <a:custGeom>
            <a:avLst/>
            <a:gdLst>
              <a:gd name="connsiteX0" fmla="*/ 2132070 w 2228193"/>
              <a:gd name="connsiteY0" fmla="*/ 0 h 6845864"/>
              <a:gd name="connsiteX1" fmla="*/ 2228193 w 2228193"/>
              <a:gd name="connsiteY1" fmla="*/ 0 h 6845864"/>
              <a:gd name="connsiteX2" fmla="*/ 2228193 w 2228193"/>
              <a:gd name="connsiteY2" fmla="*/ 6845864 h 6845864"/>
              <a:gd name="connsiteX3" fmla="*/ 0 w 2228193"/>
              <a:gd name="connsiteY3" fmla="*/ 6845864 h 6845864"/>
              <a:gd name="connsiteX4" fmla="*/ 163139 w 2228193"/>
              <a:gd name="connsiteY4" fmla="*/ 6755280 h 6845864"/>
              <a:gd name="connsiteX5" fmla="*/ 2130212 w 2228193"/>
              <a:gd name="connsiteY5" fmla="*/ 29715 h 6845864"/>
              <a:gd name="connsiteX6" fmla="*/ 2132070 w 2228193"/>
              <a:gd name="connsiteY6" fmla="*/ 0 h 6845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28193" h="6845864">
                <a:moveTo>
                  <a:pt x="2132070" y="0"/>
                </a:moveTo>
                <a:lnTo>
                  <a:pt x="2228193" y="0"/>
                </a:lnTo>
                <a:lnTo>
                  <a:pt x="2228193" y="6845864"/>
                </a:lnTo>
                <a:lnTo>
                  <a:pt x="0" y="6845864"/>
                </a:lnTo>
                <a:lnTo>
                  <a:pt x="163139" y="6755280"/>
                </a:lnTo>
                <a:cubicBezTo>
                  <a:pt x="1116618" y="6045423"/>
                  <a:pt x="1878156" y="3418473"/>
                  <a:pt x="2130212" y="29715"/>
                </a:cubicBezTo>
                <a:lnTo>
                  <a:pt x="2132070" y="0"/>
                </a:lnTo>
                <a:close/>
              </a:path>
            </a:pathLst>
          </a:custGeom>
          <a:solidFill>
            <a:srgbClr val="00467F"/>
          </a:solidFill>
          <a:ln w="139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F0F5132-26CD-F341-8357-E10D040286F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50111" y="268116"/>
            <a:ext cx="2214881" cy="99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15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xStyles>
    <p:titleStyle>
      <a:lvl1pPr algn="l" defTabSz="685793" rtl="0" eaLnBrk="1" latinLnBrk="0" hangingPunct="1">
        <a:lnSpc>
          <a:spcPct val="80000"/>
        </a:lnSpc>
        <a:spcBef>
          <a:spcPct val="0"/>
        </a:spcBef>
        <a:buNone/>
        <a:defRPr sz="6600" kern="1200">
          <a:solidFill>
            <a:schemeClr val="accent1">
              <a:lumMod val="20000"/>
              <a:lumOff val="80000"/>
            </a:schemeClr>
          </a:solidFill>
          <a:latin typeface="Arial" panose="020B0604020202020204" pitchFamily="34" charset="0"/>
          <a:ea typeface="Cambria" charset="0"/>
          <a:cs typeface="Arial" panose="020B0604020202020204" pitchFamily="34" charset="0"/>
        </a:defRPr>
      </a:lvl1pPr>
    </p:titleStyle>
    <p:bodyStyle>
      <a:lvl1pPr marL="0" indent="0" algn="l" defTabSz="685793" rtl="0" eaLnBrk="1" latinLnBrk="0" hangingPunct="1">
        <a:lnSpc>
          <a:spcPct val="90000"/>
        </a:lnSpc>
        <a:spcBef>
          <a:spcPts val="750"/>
        </a:spcBef>
        <a:buFont typeface="Arial"/>
        <a:buNone/>
        <a:defRPr sz="2700" b="0" i="0" kern="1200">
          <a:solidFill>
            <a:schemeClr val="tx2"/>
          </a:solidFill>
          <a:latin typeface="Arial" panose="020B0604020202020204" pitchFamily="34" charset="0"/>
          <a:ea typeface="Cambria" charset="0"/>
          <a:cs typeface="Arial" panose="020B0604020202020204" pitchFamily="34" charset="0"/>
        </a:defRPr>
      </a:lvl1pPr>
      <a:lvl2pPr marL="342896" indent="0" algn="l" defTabSz="685793" rtl="0" eaLnBrk="1" latinLnBrk="0" hangingPunct="1">
        <a:lnSpc>
          <a:spcPct val="90000"/>
        </a:lnSpc>
        <a:spcBef>
          <a:spcPts val="375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41" indent="-171449" algn="l" defTabSz="68579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38" indent="-171449" algn="l" defTabSz="68579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35" indent="-171449" algn="l" defTabSz="68579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1" indent="-171449" algn="l" defTabSz="68579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28" indent="-171449" algn="l" defTabSz="68579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4" indent="-171449" algn="l" defTabSz="68579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2" indent="-171449" algn="l" defTabSz="68579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9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3F2E07-4019-8344-849F-ACFB3A596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1" y="1790702"/>
            <a:ext cx="6916430" cy="4261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9505F17E-5F7C-6F40-B444-12740BC44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941" y="365760"/>
            <a:ext cx="8312409" cy="13258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4751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</p:sldLayoutIdLst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xStyles>
    <p:titleStyle>
      <a:lvl1pPr algn="l" defTabSz="685793" rtl="0" eaLnBrk="1" latinLnBrk="0" hangingPunct="1">
        <a:lnSpc>
          <a:spcPct val="90000"/>
        </a:lnSpc>
        <a:spcBef>
          <a:spcPct val="0"/>
        </a:spcBef>
        <a:buNone/>
        <a:defRPr sz="3300" kern="1200" spc="-38" baseline="0">
          <a:solidFill>
            <a:srgbClr val="008998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37159" indent="-137159" algn="l" defTabSz="685793" rtl="0" eaLnBrk="1" latinLnBrk="0" hangingPunct="1">
        <a:lnSpc>
          <a:spcPct val="95000"/>
        </a:lnSpc>
        <a:spcBef>
          <a:spcPts val="1050"/>
        </a:spcBef>
        <a:spcAft>
          <a:spcPts val="150"/>
        </a:spcAft>
        <a:buClr>
          <a:schemeClr val="accent1"/>
        </a:buClr>
        <a:buSzPct val="80000"/>
        <a:buFont typeface="Arial" pitchFamily="34" charset="0"/>
        <a:buChar char="•"/>
        <a:defRPr sz="2340" kern="1200" spc="8" baseline="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42896" indent="-137159" algn="l" defTabSz="68579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48635" indent="-137159" algn="l" defTabSz="68579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62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54373" indent="-137159" algn="l" defTabSz="68579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62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60110" indent="-137159" algn="l" defTabSz="68579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62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99988" indent="-171449" algn="l" defTabSz="68579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24987" indent="-171449" algn="l" defTabSz="68579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49984" indent="-171449" algn="l" defTabSz="68579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74982" indent="-171449" algn="l" defTabSz="685793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9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879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rPr>
              <a:pPr marL="0" marR="0" lvl="0" indent="0" algn="r" defTabSz="8791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pic>
        <p:nvPicPr>
          <p:cNvPr id="7" name="Picture 6" descr="ocean bkgd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Slide Number Placeholder 3"/>
          <p:cNvSpPr txBox="1">
            <a:spLocks/>
          </p:cNvSpPr>
          <p:nvPr/>
        </p:nvSpPr>
        <p:spPr>
          <a:xfrm>
            <a:off x="6553205" y="6356350"/>
            <a:ext cx="2133599" cy="3651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8791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8791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ct val="25000"/>
                <a:buFont typeface="Arial"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0896" y="2258568"/>
            <a:ext cx="1627632" cy="9183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Shape 109"/>
          <p:cNvSpPr txBox="1">
            <a:spLocks noGrp="1"/>
          </p:cNvSpPr>
          <p:nvPr>
            <p:ph type="title"/>
          </p:nvPr>
        </p:nvSpPr>
        <p:spPr>
          <a:xfrm>
            <a:off x="937255" y="2398555"/>
            <a:ext cx="7304813" cy="13984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endParaRPr lang="en-US" sz="3200" b="1" dirty="0">
              <a:solidFill>
                <a:schemeClr val="tx2"/>
              </a:solidFill>
              <a:latin typeface="Arial Narrow" panose="020B0606020202030204" pitchFamily="34" charset="0"/>
              <a:ea typeface="Arial Narrow"/>
              <a:cs typeface="Arial" panose="020B0604020202020204" pitchFamily="34" charset="0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32110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dirty="0"/>
              <a:t>RDM imputation approach for directed trips (2024)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0BDE0-8C42-4FBA-B308-F8D64848CD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After imputation, only 7/411 (1.7%) are missing SE’s</a:t>
            </a:r>
          </a:p>
          <a:p>
            <a:r>
              <a:rPr lang="en-US" dirty="0"/>
              <a:t>Set the SE equal to the mean, implying high uncertainty</a:t>
            </a:r>
          </a:p>
        </p:txBody>
      </p:sp>
    </p:spTree>
    <p:extLst>
      <p:ext uri="{BB962C8B-B14F-4D97-AF65-F5344CB8AC3E}">
        <p14:creationId xmlns:p14="http://schemas.microsoft.com/office/powerpoint/2010/main" val="869399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0" dirty="0"/>
              <a:t>RDM imputation approach for catch-per-trip in baseline year (2024)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0BDE0-8C42-4FBA-B308-F8D64848CD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541928"/>
            <a:ext cx="7886699" cy="4285923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Estimation strata is current year + wave + state + mode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59/711 (8.3%) are missing SE’s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rgbClr val="00467F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Up to 2 rounds of imputation are conducted: </a:t>
            </a:r>
            <a:endParaRPr lang="en-US" sz="2400" dirty="0"/>
          </a:p>
          <a:p>
            <a:pPr marL="457200" indent="-18288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kumimoji="0" lang="en-US" sz="2400" b="0" i="0" u="none" strike="noStrike" kern="1200" cap="none" spc="8" normalizeH="0" baseline="0" noProof="0" dirty="0">
                <a:ln>
                  <a:noFill/>
                </a:ln>
                <a:effectLst/>
                <a:uLnTx/>
                <a:uFillTx/>
              </a:rPr>
              <a:t>most recent two years + </a:t>
            </a:r>
            <a:r>
              <a:rPr kumimoji="0" lang="en-US" sz="2400" b="1" i="0" u="none" strike="noStrike" kern="1200" cap="none" spc="8" normalizeH="0" baseline="0" noProof="0" dirty="0">
                <a:ln>
                  <a:noFill/>
                </a:ln>
                <a:effectLst/>
                <a:uLnTx/>
                <a:uFillTx/>
              </a:rPr>
              <a:t>two wave period </a:t>
            </a:r>
            <a:r>
              <a:rPr kumimoji="0" lang="en-US" sz="2400" b="0" i="0" u="none" strike="noStrike" kern="1200" cap="none" spc="8" normalizeH="0" baseline="0" noProof="0" dirty="0">
                <a:ln>
                  <a:noFill/>
                </a:ln>
                <a:effectLst/>
                <a:uLnTx/>
                <a:uFillTx/>
              </a:rPr>
              <a:t>+ state + mode</a:t>
            </a:r>
          </a:p>
          <a:p>
            <a:pPr marL="457200" indent="-18288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kumimoji="0" lang="en-US" sz="2400" b="0" i="0" u="none" strike="noStrike" kern="1200" cap="none" spc="8" normalizeH="0" baseline="0" noProof="0" dirty="0">
                <a:ln>
                  <a:noFill/>
                </a:ln>
                <a:effectLst/>
                <a:uLnTx/>
                <a:uFillTx/>
              </a:rPr>
              <a:t>most recent two years + </a:t>
            </a:r>
            <a:r>
              <a:rPr kumimoji="0" lang="en-US" sz="2400" b="1" i="0" u="none" strike="noStrike" kern="1200" cap="none" spc="8" normalizeH="0" baseline="0" noProof="0" dirty="0">
                <a:ln>
                  <a:noFill/>
                </a:ln>
                <a:effectLst/>
                <a:uLnTx/>
                <a:uFillTx/>
              </a:rPr>
              <a:t>half year period</a:t>
            </a:r>
            <a:r>
              <a:rPr kumimoji="0" lang="en-US" sz="2400" b="0" i="0" u="none" strike="noStrike" kern="1200" cap="none" spc="8" normalizeH="0" baseline="0" noProof="0" dirty="0">
                <a:ln>
                  <a:noFill/>
                </a:ln>
                <a:effectLst/>
                <a:uLnTx/>
                <a:uFillTx/>
              </a:rPr>
              <a:t>+ state + mode</a:t>
            </a:r>
          </a:p>
          <a:p>
            <a:pPr marL="457200" indent="-182880">
              <a:buFont typeface="+mj-lt"/>
              <a:buAutoNum type="arabicPeriod"/>
            </a:pPr>
            <a:endParaRPr lang="en-US" sz="2400" dirty="0"/>
          </a:p>
          <a:p>
            <a:pPr marL="457200" indent="-182880">
              <a:buFont typeface="+mj-lt"/>
              <a:buAutoNum type="arabicPeriod"/>
            </a:pPr>
            <a:endParaRPr kumimoji="0" lang="en-US" sz="2400" b="0" i="0" u="none" strike="noStrike" kern="1200" cap="none" spc="8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CBDDBA9-2F8E-4E17-A5FF-F197A64AD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282438"/>
              </p:ext>
            </p:extLst>
          </p:nvPr>
        </p:nvGraphicFramePr>
        <p:xfrm>
          <a:off x="1922928" y="3938390"/>
          <a:ext cx="5298141" cy="2652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513">
                  <a:extLst>
                    <a:ext uri="{9D8B030D-6E8A-4147-A177-3AD203B41FA5}">
                      <a16:colId xmlns:a16="http://schemas.microsoft.com/office/drawing/2014/main" val="3926558110"/>
                    </a:ext>
                  </a:extLst>
                </a:gridCol>
                <a:gridCol w="2236522">
                  <a:extLst>
                    <a:ext uri="{9D8B030D-6E8A-4147-A177-3AD203B41FA5}">
                      <a16:colId xmlns:a16="http://schemas.microsoft.com/office/drawing/2014/main" val="3812440201"/>
                    </a:ext>
                  </a:extLst>
                </a:gridCol>
                <a:gridCol w="2259106">
                  <a:extLst>
                    <a:ext uri="{9D8B030D-6E8A-4147-A177-3AD203B41FA5}">
                      <a16:colId xmlns:a16="http://schemas.microsoft.com/office/drawing/2014/main" val="2959349662"/>
                    </a:ext>
                  </a:extLst>
                </a:gridCol>
              </a:tblGrid>
              <a:tr h="3456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Wave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Waves for two-wave 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Waves for half-year period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174339"/>
                  </a:ext>
                </a:extLst>
              </a:tr>
              <a:tr h="3456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1, 2, 3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941872"/>
                  </a:ext>
                </a:extLst>
              </a:tr>
              <a:tr h="3456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1, 2, 3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714642"/>
                  </a:ext>
                </a:extLst>
              </a:tr>
              <a:tr h="3456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1, 2, 3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642042"/>
                  </a:ext>
                </a:extLst>
              </a:tr>
              <a:tr h="3456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4, 5, 6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203279"/>
                  </a:ext>
                </a:extLst>
              </a:tr>
              <a:tr h="3456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4, 5, 6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793559"/>
                  </a:ext>
                </a:extLst>
              </a:tr>
              <a:tr h="34562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4, 5, 6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049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5698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0" dirty="0"/>
              <a:t>RDM imputation approach for catch-per-trip in projection year (2026)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0BDE0-8C42-4FBA-B308-F8D64848CD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2097741"/>
            <a:ext cx="7886699" cy="373011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Estimation strata is current year + wave + state + mode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Will use data up to 2025 wave 5 when we make projections, so # of missing SE’s unknown now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Expect to be fewer missing SEs than baseline year because we are tentatively using the most recent 12 wave of data </a:t>
            </a:r>
          </a:p>
          <a:p>
            <a:pPr marL="457200" indent="-182880">
              <a:buFont typeface="+mj-lt"/>
              <a:buAutoNum type="arabicPeriod"/>
            </a:pPr>
            <a:endParaRPr kumimoji="0" lang="en-US" sz="2400" b="0" i="0" u="none" strike="noStrike" kern="1200" cap="none" spc="8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262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dirty="0"/>
              <a:t>Bio-economic Model Overview</a:t>
            </a:r>
            <a:endParaRPr lang="en-US" dirty="0"/>
          </a:p>
        </p:txBody>
      </p:sp>
      <p:sp>
        <p:nvSpPr>
          <p:cNvPr id="34" name="Rounded Rectangle 62">
            <a:extLst>
              <a:ext uri="{FF2B5EF4-FFF2-40B4-BE49-F238E27FC236}">
                <a16:creationId xmlns:a16="http://schemas.microsoft.com/office/drawing/2014/main" id="{3537E108-181B-47F2-B028-F5875944FF53}"/>
              </a:ext>
            </a:extLst>
          </p:cNvPr>
          <p:cNvSpPr/>
          <p:nvPr/>
        </p:nvSpPr>
        <p:spPr>
          <a:xfrm>
            <a:off x="3472482" y="2927267"/>
            <a:ext cx="2464778" cy="1034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0" hangingPunct="0"/>
            <a:r>
              <a:rPr lang="en-US" sz="1350" dirty="0">
                <a:solidFill>
                  <a:prstClr val="white"/>
                </a:solidFill>
                <a:latin typeface="Arial Narrow"/>
              </a:rPr>
              <a:t>Simulate angler trip-level outcomes in FY26 under FY26 projected stock structures and proposed regulations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6AE3157-30FF-47FF-AD59-0394498CC3B7}"/>
              </a:ext>
            </a:extLst>
          </p:cNvPr>
          <p:cNvCxnSpPr>
            <a:endCxn id="34" idx="1"/>
          </p:cNvCxnSpPr>
          <p:nvPr/>
        </p:nvCxnSpPr>
        <p:spPr>
          <a:xfrm>
            <a:off x="1576810" y="2852897"/>
            <a:ext cx="1895672" cy="591821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1754528-DBBA-4141-8735-11826B90D6DA}"/>
              </a:ext>
            </a:extLst>
          </p:cNvPr>
          <p:cNvCxnSpPr/>
          <p:nvPr/>
        </p:nvCxnSpPr>
        <p:spPr>
          <a:xfrm flipH="1">
            <a:off x="5951310" y="2673555"/>
            <a:ext cx="1600157" cy="71063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D37E2DF-E4F6-4DB1-8DAD-8007216872FE}"/>
              </a:ext>
            </a:extLst>
          </p:cNvPr>
          <p:cNvSpPr txBox="1"/>
          <p:nvPr/>
        </p:nvSpPr>
        <p:spPr>
          <a:xfrm>
            <a:off x="5886449" y="872982"/>
            <a:ext cx="2628900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eaLnBrk="0" hangingPunct="0"/>
            <a:endParaRPr lang="en-US" sz="1350" dirty="0">
              <a:solidFill>
                <a:prstClr val="black"/>
              </a:solidFill>
              <a:latin typeface="Garamond" pitchFamily="18" charset="0"/>
            </a:endParaRPr>
          </a:p>
          <a:p>
            <a:pPr algn="ctr" defTabSz="685800" eaLnBrk="0" hangingPunct="0"/>
            <a:endParaRPr lang="en-US" sz="1350" dirty="0">
              <a:solidFill>
                <a:prstClr val="black"/>
              </a:solidFill>
              <a:latin typeface="Garamond" pitchFamily="18" charset="0"/>
            </a:endParaRPr>
          </a:p>
          <a:p>
            <a:pPr algn="ctr" defTabSz="685800" eaLnBrk="0" hangingPunct="0"/>
            <a:endParaRPr lang="en-US" sz="1350" dirty="0">
              <a:solidFill>
                <a:prstClr val="black"/>
              </a:solidFill>
              <a:latin typeface="Garamond" pitchFamily="18" charset="0"/>
            </a:endParaRPr>
          </a:p>
          <a:p>
            <a:pPr algn="ctr" defTabSz="685800" eaLnBrk="0" hangingPunct="0"/>
            <a:endParaRPr lang="en-US" sz="1350" dirty="0">
              <a:solidFill>
                <a:prstClr val="black"/>
              </a:solidFill>
              <a:latin typeface="Garamond" pitchFamily="18" charset="0"/>
            </a:endParaRPr>
          </a:p>
          <a:p>
            <a:pPr algn="ctr" defTabSz="685800" eaLnBrk="0" hangingPunct="0"/>
            <a:r>
              <a:rPr lang="en-US" sz="1350" dirty="0">
                <a:solidFill>
                  <a:prstClr val="black"/>
                </a:solidFill>
                <a:latin typeface="Garamond" pitchFamily="18" charset="0"/>
              </a:rPr>
              <a:t>Other Inputs</a:t>
            </a:r>
          </a:p>
        </p:txBody>
      </p:sp>
      <p:sp>
        <p:nvSpPr>
          <p:cNvPr id="38" name="Rounded Rectangle 103">
            <a:extLst>
              <a:ext uri="{FF2B5EF4-FFF2-40B4-BE49-F238E27FC236}">
                <a16:creationId xmlns:a16="http://schemas.microsoft.com/office/drawing/2014/main" id="{BEE5A7D2-E350-41E1-87E2-1AAA0603E43F}"/>
              </a:ext>
            </a:extLst>
          </p:cNvPr>
          <p:cNvSpPr/>
          <p:nvPr/>
        </p:nvSpPr>
        <p:spPr>
          <a:xfrm>
            <a:off x="5529909" y="5291087"/>
            <a:ext cx="2171700" cy="400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0" hangingPunct="0"/>
            <a:r>
              <a:rPr lang="en-US" sz="1350" dirty="0">
                <a:solidFill>
                  <a:prstClr val="white"/>
                </a:solidFill>
                <a:latin typeface="Arial Narrow"/>
              </a:rPr>
              <a:t>Aggregate and compare to harvest target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5CF6C5-E254-457C-B093-C9F9E642706B}"/>
              </a:ext>
            </a:extLst>
          </p:cNvPr>
          <p:cNvSpPr txBox="1"/>
          <p:nvPr/>
        </p:nvSpPr>
        <p:spPr>
          <a:xfrm>
            <a:off x="-184661" y="1627954"/>
            <a:ext cx="40005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eaLnBrk="0" hangingPunct="0"/>
            <a:r>
              <a:rPr lang="en-US" sz="1350" dirty="0">
                <a:solidFill>
                  <a:prstClr val="black"/>
                </a:solidFill>
                <a:latin typeface="Garamond" pitchFamily="18" charset="0"/>
              </a:rPr>
              <a:t>“Biological” Sub-Model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DD6CCBF-A72F-4C21-877B-62AAED0A6079}"/>
              </a:ext>
            </a:extLst>
          </p:cNvPr>
          <p:cNvSpPr/>
          <p:nvPr/>
        </p:nvSpPr>
        <p:spPr bwMode="auto">
          <a:xfrm>
            <a:off x="6072391" y="4312531"/>
            <a:ext cx="971550" cy="3429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 eaLnBrk="0" hangingPunct="0"/>
            <a:r>
              <a:rPr lang="en-US" sz="1350" dirty="0">
                <a:solidFill>
                  <a:schemeClr val="bg1"/>
                </a:solidFill>
                <a:latin typeface="Garamond" pitchFamily="18" charset="0"/>
              </a:rPr>
              <a:t>Harvest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087595C-9EF9-46B0-9F34-FDC4A4BF7455}"/>
              </a:ext>
            </a:extLst>
          </p:cNvPr>
          <p:cNvSpPr/>
          <p:nvPr/>
        </p:nvSpPr>
        <p:spPr bwMode="auto">
          <a:xfrm>
            <a:off x="4886096" y="4384454"/>
            <a:ext cx="971550" cy="3429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 eaLnBrk="0" hangingPunct="0"/>
            <a:r>
              <a:rPr lang="en-US" sz="1350" dirty="0">
                <a:solidFill>
                  <a:schemeClr val="bg1"/>
                </a:solidFill>
                <a:latin typeface="Garamond" pitchFamily="18" charset="0"/>
              </a:rPr>
              <a:t>Discards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C0E34C0-33FE-4386-866E-0FAB76909DA1}"/>
              </a:ext>
            </a:extLst>
          </p:cNvPr>
          <p:cNvSpPr/>
          <p:nvPr/>
        </p:nvSpPr>
        <p:spPr bwMode="auto">
          <a:xfrm>
            <a:off x="2538202" y="4353485"/>
            <a:ext cx="971550" cy="28575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 eaLnBrk="0" hangingPunct="0"/>
            <a:r>
              <a:rPr lang="en-US" sz="1350" dirty="0">
                <a:solidFill>
                  <a:schemeClr val="bg1"/>
                </a:solidFill>
                <a:latin typeface="Garamond" pitchFamily="18" charset="0"/>
              </a:rPr>
              <a:t>Effort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AB99DEE-7700-43C3-98B1-C93405705F57}"/>
              </a:ext>
            </a:extLst>
          </p:cNvPr>
          <p:cNvSpPr/>
          <p:nvPr/>
        </p:nvSpPr>
        <p:spPr bwMode="auto">
          <a:xfrm>
            <a:off x="3690977" y="4551782"/>
            <a:ext cx="1028700" cy="3429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 eaLnBrk="0" hangingPunct="0"/>
            <a:r>
              <a:rPr lang="en-US" sz="1350" dirty="0">
                <a:solidFill>
                  <a:schemeClr val="bg1"/>
                </a:solidFill>
                <a:latin typeface="Garamond" pitchFamily="18" charset="0"/>
              </a:rPr>
              <a:t>Welfare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6BD0105-D587-473A-8B8C-1D492603132A}"/>
              </a:ext>
            </a:extLst>
          </p:cNvPr>
          <p:cNvCxnSpPr>
            <a:stCxn id="34" idx="2"/>
            <a:endCxn id="40" idx="1"/>
          </p:cNvCxnSpPr>
          <p:nvPr/>
        </p:nvCxnSpPr>
        <p:spPr>
          <a:xfrm>
            <a:off x="4704872" y="3962167"/>
            <a:ext cx="1509800" cy="40058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50ECA91-C290-446B-B94E-26911318429E}"/>
              </a:ext>
            </a:extLst>
          </p:cNvPr>
          <p:cNvCxnSpPr>
            <a:stCxn id="34" idx="2"/>
          </p:cNvCxnSpPr>
          <p:nvPr/>
        </p:nvCxnSpPr>
        <p:spPr>
          <a:xfrm>
            <a:off x="4704871" y="3962166"/>
            <a:ext cx="522008" cy="43316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DF2DADB-5133-4312-808F-18D49CCC2CCE}"/>
              </a:ext>
            </a:extLst>
          </p:cNvPr>
          <p:cNvCxnSpPr>
            <a:stCxn id="34" idx="2"/>
            <a:endCxn id="42" idx="7"/>
          </p:cNvCxnSpPr>
          <p:nvPr/>
        </p:nvCxnSpPr>
        <p:spPr>
          <a:xfrm flipH="1">
            <a:off x="3367473" y="3962166"/>
            <a:ext cx="1337399" cy="43316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093F5B-A4F9-469F-8D7E-39E32449D8BF}"/>
              </a:ext>
            </a:extLst>
          </p:cNvPr>
          <p:cNvCxnSpPr>
            <a:stCxn id="34" idx="2"/>
          </p:cNvCxnSpPr>
          <p:nvPr/>
        </p:nvCxnSpPr>
        <p:spPr>
          <a:xfrm flipH="1">
            <a:off x="4336586" y="3962166"/>
            <a:ext cx="368287" cy="58961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E48EC06-A415-480D-8237-3C5157E53045}"/>
              </a:ext>
            </a:extLst>
          </p:cNvPr>
          <p:cNvCxnSpPr>
            <a:cxnSpLocks/>
          </p:cNvCxnSpPr>
          <p:nvPr/>
        </p:nvCxnSpPr>
        <p:spPr>
          <a:xfrm>
            <a:off x="6599298" y="4639236"/>
            <a:ext cx="16461" cy="57992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28">
            <a:extLst>
              <a:ext uri="{FF2B5EF4-FFF2-40B4-BE49-F238E27FC236}">
                <a16:creationId xmlns:a16="http://schemas.microsoft.com/office/drawing/2014/main" id="{AE9A2DF8-4C30-45DE-B825-73E2AD2C63B6}"/>
              </a:ext>
            </a:extLst>
          </p:cNvPr>
          <p:cNvSpPr/>
          <p:nvPr/>
        </p:nvSpPr>
        <p:spPr>
          <a:xfrm>
            <a:off x="6072391" y="1954612"/>
            <a:ext cx="2171700" cy="857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0" hangingPunct="0"/>
            <a:r>
              <a:rPr lang="en-US" sz="1350" dirty="0">
                <a:solidFill>
                  <a:prstClr val="white"/>
                </a:solidFill>
                <a:latin typeface="Arial Narrow"/>
              </a:rPr>
              <a:t>FY26 expected catch-per-trip, angler trip costs, proposed regulations</a:t>
            </a:r>
          </a:p>
        </p:txBody>
      </p:sp>
      <p:sp>
        <p:nvSpPr>
          <p:cNvPr id="51" name="Rounded Rectangle 26">
            <a:extLst>
              <a:ext uri="{FF2B5EF4-FFF2-40B4-BE49-F238E27FC236}">
                <a16:creationId xmlns:a16="http://schemas.microsoft.com/office/drawing/2014/main" id="{096152CA-A7CD-44E6-82A4-4E4ED8161DA2}"/>
              </a:ext>
            </a:extLst>
          </p:cNvPr>
          <p:cNvSpPr/>
          <p:nvPr/>
        </p:nvSpPr>
        <p:spPr>
          <a:xfrm>
            <a:off x="472554" y="1915027"/>
            <a:ext cx="2686073" cy="959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0" hangingPunct="0"/>
            <a:r>
              <a:rPr lang="en-US" sz="1350" dirty="0">
                <a:solidFill>
                  <a:prstClr val="white"/>
                </a:solidFill>
                <a:latin typeface="Arial Narrow"/>
              </a:rPr>
              <a:t>FY26 expected catch-at-length = f(FY26 projected length structure of the stock, historical rec selectivity)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A420874-6B9B-4DDF-A91F-A0B2A345A9EC}"/>
              </a:ext>
            </a:extLst>
          </p:cNvPr>
          <p:cNvSpPr txBox="1"/>
          <p:nvPr/>
        </p:nvSpPr>
        <p:spPr>
          <a:xfrm>
            <a:off x="2615259" y="2632317"/>
            <a:ext cx="40005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 eaLnBrk="0" hangingPunct="0"/>
            <a:r>
              <a:rPr lang="en-US" sz="1350" dirty="0">
                <a:solidFill>
                  <a:prstClr val="black"/>
                </a:solidFill>
                <a:latin typeface="Garamond" pitchFamily="18" charset="0"/>
              </a:rPr>
              <a:t>“Economic” Sub-Model</a:t>
            </a:r>
          </a:p>
        </p:txBody>
      </p:sp>
    </p:spTree>
    <p:extLst>
      <p:ext uri="{BB962C8B-B14F-4D97-AF65-F5344CB8AC3E}">
        <p14:creationId xmlns:p14="http://schemas.microsoft.com/office/powerpoint/2010/main" val="142427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dirty="0"/>
              <a:t>Bio-economic model Data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B02F1E-77EF-4B74-A5DD-3CF4424EC2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37159" marR="0" lvl="0" indent="-137159" algn="l" defTabSz="685793" rtl="0" eaLnBrk="1" fontAlgn="auto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en-US" sz="2340" b="0" i="0" u="none" strike="noStrike" kern="1200" cap="none" spc="8" normalizeH="0" baseline="0" noProof="0" dirty="0">
              <a:ln>
                <a:noFill/>
              </a:ln>
              <a:solidFill>
                <a:srgbClr val="00467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685793" rtl="0" eaLnBrk="1" fontAlgn="auto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340" b="0" i="0" u="none" strike="noStrike" kern="1200" cap="none" spc="8" normalizeH="0" baseline="0" noProof="0" dirty="0">
              <a:ln>
                <a:noFill/>
              </a:ln>
              <a:solidFill>
                <a:srgbClr val="00467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  <a:p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EAF218A-90B6-42F8-B5B4-7B2C8A792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838814"/>
              </p:ext>
            </p:extLst>
          </p:nvPr>
        </p:nvGraphicFramePr>
        <p:xfrm>
          <a:off x="628650" y="1513541"/>
          <a:ext cx="8111938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5969">
                  <a:extLst>
                    <a:ext uri="{9D8B030D-6E8A-4147-A177-3AD203B41FA5}">
                      <a16:colId xmlns:a16="http://schemas.microsoft.com/office/drawing/2014/main" val="3581812935"/>
                    </a:ext>
                  </a:extLst>
                </a:gridCol>
                <a:gridCol w="4055969">
                  <a:extLst>
                    <a:ext uri="{9D8B030D-6E8A-4147-A177-3AD203B41FA5}">
                      <a16:colId xmlns:a16="http://schemas.microsoft.com/office/drawing/2014/main" val="865131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we need to know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we use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370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How many trips are likely to occur in a given period in FY2026?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MRIP data on directed trips from the last full FY year of data (FY 2024)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545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How many fish per trip are anglers likely to catch in FY2026?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MRIP data from the most recent 12 waves of MRIP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966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are the likely sizes of the fish anglers will catch in FY2026?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MRIP data on harvest sizes in 2024</a:t>
                      </a:r>
                    </a:p>
                    <a:p>
                      <a:pPr marL="285750" marR="0" lvl="0" indent="-28575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MRIP + state VAS data on discard sizes in 2024</a:t>
                      </a:r>
                    </a:p>
                    <a:p>
                      <a:pPr marL="285750" marR="0" lvl="0" indent="-28575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Estimates of total harvest and discards in 2024</a:t>
                      </a:r>
                    </a:p>
                    <a:p>
                      <a:pPr marL="285750" marR="0" lvl="0" indent="-28575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Projected population numbers-at-length in 2026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969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Angler trip costs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Most recent NOAA trip expenditure data adjusted for inflation (2017)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163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Angler demographics (age, # trips taken in the past 12 months)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Most recent year of MRIP fishing effort survey demographic data (2023)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800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0622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dirty="0"/>
              <a:t>Bio-economic model Data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23C89A-92C1-474B-81EA-482DCB33A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85" y="1469930"/>
            <a:ext cx="6683319" cy="13183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5D7B27-7F5D-439E-B768-7BD21E7C9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832" y="3100556"/>
            <a:ext cx="5044877" cy="12040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3810AC6-3BE9-427A-AAC4-0540D9A4E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866" y="4696042"/>
            <a:ext cx="5166808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043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dirty="0"/>
              <a:t>Bio-economic Data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B02F1E-77EF-4B74-A5DD-3CF4424EC2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37159" marR="0" lvl="0" indent="-137159" algn="l" defTabSz="685793" rtl="0" eaLnBrk="1" fontAlgn="auto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340" b="0" i="0" u="none" strike="noStrike" kern="1200" cap="none" spc="8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Bio-economic model run for 100 iterations</a:t>
            </a:r>
          </a:p>
          <a:p>
            <a:pPr marL="137159" marR="0" lvl="0" indent="-137159" algn="l" defTabSz="685793" rtl="0" eaLnBrk="1" fontAlgn="auto" latinLnBrk="0" hangingPunct="1">
              <a:lnSpc>
                <a:spcPct val="100000"/>
              </a:lnSpc>
              <a:spcBef>
                <a:spcPts val="105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340" b="0" i="0" u="none" strike="noStrike" kern="1200" cap="none" spc="8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Each iteration draws from a distribution of:</a:t>
            </a:r>
          </a:p>
          <a:p>
            <a:pPr marL="548637" marR="0" lvl="1" indent="-342900" algn="l" defTabSz="685793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rgbClr val="008998"/>
              </a:buClr>
              <a:buSzTx/>
              <a:buFont typeface="Wingdings 2" pitchFamily="18" charset="2"/>
              <a:buAutoNum type="arabicParenBoth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MRIP catch-per-trip</a:t>
            </a:r>
          </a:p>
          <a:p>
            <a:pPr marL="548637" marR="0" lvl="1" indent="-342900" algn="l" defTabSz="685793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rgbClr val="008998"/>
              </a:buClr>
              <a:buSzTx/>
              <a:buFont typeface="Wingdings 2" pitchFamily="18" charset="2"/>
              <a:buAutoNum type="arabicParenBoth"/>
              <a:tabLst/>
              <a:defRPr/>
            </a:pPr>
            <a:r>
              <a:rPr lang="en-US" dirty="0">
                <a:solidFill>
                  <a:srgbClr val="00467F"/>
                </a:solidFill>
              </a:rPr>
              <a:t>MRIP directed trips</a:t>
            </a:r>
          </a:p>
          <a:p>
            <a:pPr marL="548637" marR="0" lvl="1" indent="-342900" algn="l" defTabSz="685793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rgbClr val="008998"/>
              </a:buClr>
              <a:buSzTx/>
              <a:buFont typeface="Wingdings 2" pitchFamily="18" charset="2"/>
              <a:buAutoNum type="arabicParenBoth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catch-at-length adjusted for the projected size distribution of the stock in FY 2026</a:t>
            </a:r>
          </a:p>
          <a:p>
            <a:pPr marL="548637" marR="0" lvl="1" indent="-342900" algn="l" defTabSz="685793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225"/>
              </a:spcAft>
              <a:buClr>
                <a:srgbClr val="008998"/>
              </a:buClr>
              <a:buSzTx/>
              <a:buFont typeface="Wingdings 2" pitchFamily="18" charset="2"/>
              <a:buAutoNum type="arabicParenBoth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angler trip costs and demographics</a:t>
            </a:r>
          </a:p>
          <a:p>
            <a:pPr marL="137159" marR="0" lvl="0" indent="-137159" algn="l" defTabSz="685793" rtl="0" eaLnBrk="1" fontAlgn="auto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340" b="0" i="0" u="none" strike="noStrike" kern="1200" cap="none" spc="8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Drawing from distributions captures statistical uncertainty associated with these data</a:t>
            </a:r>
          </a:p>
          <a:p>
            <a:pPr marL="137159" marR="0" lvl="0" indent="-137159" algn="l" defTabSz="685793" rtl="0" eaLnBrk="1" fontAlgn="auto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340" b="0" i="0" u="none" strike="noStrike" kern="1200" cap="none" spc="8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We present the median (50</a:t>
            </a:r>
            <a:r>
              <a:rPr kumimoji="0" lang="en-US" sz="2340" b="0" i="0" u="none" strike="noStrike" kern="1200" cap="none" spc="8" normalizeH="0" baseline="3000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th</a:t>
            </a:r>
            <a:r>
              <a:rPr kumimoji="0" lang="en-US" sz="2340" b="0" i="0" u="none" strike="noStrike" kern="1200" cap="none" spc="8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 percentile) of the 100 iterations</a:t>
            </a:r>
          </a:p>
          <a:p>
            <a:pPr marL="137159" marR="0" lvl="0" indent="-137159" algn="l" defTabSz="685793" rtl="0" eaLnBrk="1" fontAlgn="auto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en-US" sz="2340" b="0" i="0" u="none" strike="noStrike" kern="1200" cap="none" spc="8" normalizeH="0" baseline="0" noProof="0" dirty="0">
              <a:ln>
                <a:noFill/>
              </a:ln>
              <a:solidFill>
                <a:srgbClr val="00467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  <a:p>
            <a:pPr marL="137159" marR="0" lvl="0" indent="-137159" algn="l" defTabSz="685793" rtl="0" eaLnBrk="1" fontAlgn="auto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en-US" sz="2340" b="0" i="0" u="none" strike="noStrike" kern="1200" cap="none" spc="8" normalizeH="0" baseline="0" noProof="0" dirty="0">
              <a:ln>
                <a:noFill/>
              </a:ln>
              <a:solidFill>
                <a:srgbClr val="00467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685793" rtl="0" eaLnBrk="1" fontAlgn="auto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340" b="0" i="0" u="none" strike="noStrike" kern="1200" cap="none" spc="8" normalizeH="0" baseline="0" noProof="0" dirty="0">
              <a:ln>
                <a:noFill/>
              </a:ln>
              <a:solidFill>
                <a:srgbClr val="00467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070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dirty="0"/>
              <a:t>Input from the TC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B02F1E-77EF-4B74-A5DD-3CF4424EC2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137159" marR="0" lvl="0" indent="-137159" algn="l" defTabSz="685793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008998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8" normalizeH="0" baseline="0" noProof="0" dirty="0">
                <a:ln>
                  <a:noFill/>
                </a:ln>
                <a:effectLst/>
                <a:uLnTx/>
                <a:uFillTx/>
              </a:rPr>
              <a:t>Years of data to compute projected catch-per-trip</a:t>
            </a:r>
          </a:p>
          <a:p>
            <a:pPr lvl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008998"/>
              </a:buClr>
              <a:buSzPct val="80000"/>
              <a:buFont typeface="Arial" pitchFamily="34" charset="0"/>
              <a:buChar char="•"/>
              <a:defRPr/>
            </a:pPr>
            <a:r>
              <a:rPr lang="en-US" sz="2000" dirty="0"/>
              <a:t>Previously chose to use the </a:t>
            </a:r>
            <a:r>
              <a:rPr lang="en-US" sz="2000" b="1" dirty="0"/>
              <a:t>last two full years of MRIP data</a:t>
            </a:r>
          </a:p>
          <a:p>
            <a:pPr lvl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008998"/>
              </a:buClr>
              <a:buSzPct val="80000"/>
              <a:buFont typeface="Arial" pitchFamily="34" charset="0"/>
              <a:buChar char="•"/>
              <a:defRPr/>
            </a:pPr>
            <a:r>
              <a:rPr kumimoji="0" lang="en-US" sz="2000" i="0" u="none" strike="noStrike" kern="1200" cap="none" spc="8" normalizeH="0" baseline="0" noProof="0" dirty="0">
                <a:ln>
                  <a:noFill/>
                </a:ln>
                <a:effectLst/>
                <a:uLnTx/>
                <a:uFillTx/>
              </a:rPr>
              <a:t>Is the TC still comfortable with this decision?</a:t>
            </a:r>
          </a:p>
          <a:p>
            <a:pPr lvl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008998"/>
              </a:buClr>
              <a:buSzPct val="80000"/>
              <a:buFont typeface="Arial" pitchFamily="34" charset="0"/>
              <a:buChar char="•"/>
              <a:defRPr/>
            </a:pPr>
            <a:endParaRPr lang="en-US" sz="2200" spc="8" dirty="0"/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008998"/>
              </a:buClr>
              <a:defRPr/>
            </a:pPr>
            <a:r>
              <a:rPr lang="en-US" sz="2200" dirty="0"/>
              <a:t>Catch-per-trip estimation strata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008998"/>
              </a:buClr>
              <a:defRPr/>
            </a:pPr>
            <a:r>
              <a:rPr lang="en-US" sz="2000" b="0" i="0" u="none" strike="noStrike" dirty="0">
                <a:effectLst/>
              </a:rPr>
              <a:t>Previous estimation strata was state-month-mode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008998"/>
              </a:buClr>
              <a:defRPr/>
            </a:pPr>
            <a:r>
              <a:rPr lang="en-US" sz="2000" dirty="0"/>
              <a:t>C</a:t>
            </a:r>
            <a:r>
              <a:rPr lang="en-US" sz="2000" b="0" i="0" u="none" strike="noStrike" dirty="0">
                <a:effectLst/>
              </a:rPr>
              <a:t>urrent estimation strata state-</a:t>
            </a:r>
            <a:r>
              <a:rPr lang="en-US" sz="2000" b="1" u="none" strike="noStrike" dirty="0">
                <a:effectLst/>
              </a:rPr>
              <a:t>wave</a:t>
            </a:r>
            <a:r>
              <a:rPr lang="en-US" sz="2000" b="0" i="0" u="none" strike="noStrike" dirty="0">
                <a:effectLst/>
              </a:rPr>
              <a:t>-mode (more certainty) </a:t>
            </a:r>
            <a:endParaRPr kumimoji="0" lang="en-US" sz="2000" i="0" u="none" strike="noStrike" kern="1200" cap="none" spc="8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137159" marR="0" lvl="0" indent="-137159" algn="l" defTabSz="685793" rtl="0" eaLnBrk="1" fontAlgn="auto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en-US" sz="2200" b="0" i="0" u="none" strike="noStrike" kern="1200" cap="none" spc="8" normalizeH="0" baseline="0" noProof="0" dirty="0">
              <a:ln>
                <a:noFill/>
              </a:ln>
              <a:solidFill>
                <a:srgbClr val="00467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  <a:p>
            <a:pPr marL="137159" marR="0" lvl="0" indent="-137159" algn="l" defTabSz="685793" rtl="0" eaLnBrk="1" fontAlgn="auto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en-US" sz="2200" b="0" i="0" u="none" strike="noStrike" kern="1200" cap="none" spc="8" normalizeH="0" baseline="0" noProof="0" dirty="0">
              <a:ln>
                <a:noFill/>
              </a:ln>
              <a:solidFill>
                <a:srgbClr val="00467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685793" rtl="0" eaLnBrk="1" fontAlgn="auto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200" b="0" i="0" u="none" strike="noStrike" kern="1200" cap="none" spc="8" normalizeH="0" baseline="0" noProof="0" dirty="0">
              <a:ln>
                <a:noFill/>
              </a:ln>
              <a:solidFill>
                <a:srgbClr val="00467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0786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dirty="0"/>
              <a:t>Input from the TC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B02F1E-77EF-4B74-A5DD-3CF4424EC2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137159" marR="0" lvl="0" indent="-137159" algn="l" defTabSz="685793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008998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8" normalizeH="0" baseline="0" noProof="0" dirty="0">
                <a:ln>
                  <a:noFill/>
                </a:ln>
                <a:effectLst/>
                <a:uLnTx/>
                <a:uFillTx/>
              </a:rPr>
              <a:t>Missing standard errors on some estimates of directed trips and catch </a:t>
            </a:r>
          </a:p>
          <a:p>
            <a:pPr lvl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008998"/>
              </a:buClr>
              <a:buSzPct val="80000"/>
              <a:buFont typeface="Arial" pitchFamily="34" charset="0"/>
              <a:buChar char="•"/>
              <a:defRPr/>
            </a:pPr>
            <a:r>
              <a:rPr kumimoji="0" lang="en-US" sz="2000" b="0" i="0" u="none" strike="noStrike" kern="1200" cap="none" spc="8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Previously treated these estimates with certainty, i.e., no sampling/statistical variability</a:t>
            </a:r>
          </a:p>
          <a:p>
            <a:pPr lvl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008998"/>
              </a:buClr>
              <a:buSzPct val="80000"/>
              <a:buFont typeface="Arial" pitchFamily="34" charset="0"/>
              <a:buChar char="•"/>
              <a:defRPr/>
            </a:pPr>
            <a:r>
              <a:rPr lang="en-US" sz="2000" spc="8" dirty="0">
                <a:solidFill>
                  <a:srgbClr val="00467F"/>
                </a:solidFill>
              </a:rPr>
              <a:t>Now we are imputing standard errors following MRIP’s hot-deck imputation approach</a:t>
            </a:r>
          </a:p>
          <a:p>
            <a:pPr lvl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Arial" pitchFamily="34" charset="0"/>
              <a:buChar char="•"/>
              <a:defRPr/>
            </a:pPr>
            <a:endParaRPr kumimoji="0" lang="en-US" sz="1660" b="0" i="0" u="none" strike="noStrike" kern="1200" cap="none" spc="8" normalizeH="0" baseline="0" noProof="0" dirty="0">
              <a:ln>
                <a:noFill/>
              </a:ln>
              <a:solidFill>
                <a:srgbClr val="00467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  <a:p>
            <a:pPr marL="137159" marR="0" lvl="0" indent="-137159" algn="l" defTabSz="685793" rtl="0" eaLnBrk="1" fontAlgn="auto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en-US" sz="2200" b="0" i="0" u="none" strike="noStrike" kern="1200" cap="none" spc="8" normalizeH="0" baseline="0" noProof="0" dirty="0">
              <a:ln>
                <a:noFill/>
              </a:ln>
              <a:solidFill>
                <a:srgbClr val="00467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685793" rtl="0" eaLnBrk="1" fontAlgn="auto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200" b="0" i="0" u="none" strike="noStrike" kern="1200" cap="none" spc="8" normalizeH="0" baseline="0" noProof="0" dirty="0">
              <a:ln>
                <a:noFill/>
              </a:ln>
              <a:solidFill>
                <a:srgbClr val="00467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62892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dirty="0"/>
              <a:t>MRIP’s hot-deck imputation approach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B02F1E-77EF-4B74-A5DD-3CF4424EC2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137159" marR="0" lvl="0" indent="-137159" algn="l" defTabSz="685793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008998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8" normalizeH="0" baseline="0" noProof="0" dirty="0">
                <a:ln>
                  <a:noFill/>
                </a:ln>
                <a:effectLst/>
                <a:uLnTx/>
                <a:uFillTx/>
              </a:rPr>
              <a:t>Used for intercepted angler trips with landings where both length and weight measurements are missing</a:t>
            </a:r>
          </a:p>
          <a:p>
            <a:pPr marL="137159" marR="0" lvl="0" indent="-137159" algn="l" defTabSz="685793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rgbClr val="008998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en-US" sz="2200" spc="8" dirty="0">
                <a:solidFill>
                  <a:srgbClr val="00467F"/>
                </a:solidFill>
              </a:rPr>
              <a:t>Up to five rounds of imputation are conducted in an attempt to fill in missing values</a:t>
            </a:r>
          </a:p>
          <a:p>
            <a:pPr marL="137159" marR="0" lvl="0" indent="-137159" algn="l" defTabSz="685793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200"/>
              </a:spcAft>
              <a:buClr>
                <a:srgbClr val="008998"/>
              </a:buClr>
              <a:buSzPct val="80000"/>
              <a:buFont typeface="Arial" pitchFamily="34" charset="0"/>
              <a:buChar char="•"/>
              <a:tabLst/>
              <a:defRPr/>
            </a:pPr>
            <a:endParaRPr lang="en-US" sz="2000" spc="8" dirty="0">
              <a:solidFill>
                <a:srgbClr val="00467F"/>
              </a:solidFill>
            </a:endParaRPr>
          </a:p>
          <a:p>
            <a:pPr marL="662937" lvl="1" indent="-182880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rgbClr val="008998"/>
              </a:buClr>
              <a:buSzPct val="80000"/>
              <a:buFont typeface="+mj-lt"/>
              <a:buAutoNum type="arabicPeriod"/>
              <a:defRPr/>
            </a:pPr>
            <a:r>
              <a:rPr lang="en-US" sz="2000" spc="8" dirty="0">
                <a:solidFill>
                  <a:srgbClr val="00467F"/>
                </a:solidFill>
              </a:rPr>
              <a:t>Current year, two-month sampling wave, sub-region, state, mode, area fished, species. </a:t>
            </a:r>
          </a:p>
          <a:p>
            <a:pPr marL="662937" lvl="1" indent="-182880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rgbClr val="008998"/>
              </a:buClr>
              <a:buSzPct val="80000"/>
              <a:buFont typeface="+mj-lt"/>
              <a:buAutoNum type="arabicPeriod"/>
              <a:defRPr/>
            </a:pPr>
            <a:r>
              <a:rPr lang="en-US" sz="2000" spc="8" dirty="0">
                <a:solidFill>
                  <a:srgbClr val="00467F"/>
                </a:solidFill>
              </a:rPr>
              <a:t>Current year, half-year, sub-region, state, mode, species. </a:t>
            </a:r>
          </a:p>
          <a:p>
            <a:pPr marL="662937" lvl="1" indent="-182880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rgbClr val="008998"/>
              </a:buClr>
              <a:buSzPct val="80000"/>
              <a:buFont typeface="+mj-lt"/>
              <a:buAutoNum type="arabicPeriod"/>
              <a:defRPr/>
            </a:pPr>
            <a:r>
              <a:rPr lang="en-US" sz="2000" spc="8" dirty="0">
                <a:solidFill>
                  <a:srgbClr val="00467F"/>
                </a:solidFill>
              </a:rPr>
              <a:t>Current + most recent prior year, two-month sampling wave, sub-region, state, mode, area fished, species. </a:t>
            </a:r>
            <a:endParaRPr lang="en-US" sz="2000" dirty="0">
              <a:solidFill>
                <a:srgbClr val="00467F"/>
              </a:solidFill>
            </a:endParaRPr>
          </a:p>
          <a:p>
            <a:pPr marL="662937" lvl="1" indent="-182880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rgbClr val="008998"/>
              </a:buClr>
              <a:buSzPct val="80000"/>
              <a:buFont typeface="+mj-lt"/>
              <a:buAutoNum type="arabicPeriod"/>
              <a:defRPr/>
            </a:pPr>
            <a:r>
              <a:rPr lang="en-US" sz="2000" spc="8" dirty="0">
                <a:solidFill>
                  <a:srgbClr val="00467F"/>
                </a:solidFill>
              </a:rPr>
              <a:t>Current + most recent prior year, sub-region, state, mode, species.</a:t>
            </a:r>
          </a:p>
          <a:p>
            <a:pPr marL="662937" lvl="1" indent="-182880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rgbClr val="008998"/>
              </a:buClr>
              <a:buSzPct val="80000"/>
              <a:buFont typeface="+mj-lt"/>
              <a:buAutoNum type="arabicPeriod"/>
              <a:defRPr/>
            </a:pPr>
            <a:r>
              <a:rPr lang="en-US" sz="2000" spc="8" dirty="0">
                <a:solidFill>
                  <a:srgbClr val="00467F"/>
                </a:solidFill>
              </a:rPr>
              <a:t>Current + most recent prior year, sub-region, species. </a:t>
            </a:r>
          </a:p>
          <a:p>
            <a:pPr lvl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Arial" pitchFamily="34" charset="0"/>
              <a:buChar char="•"/>
              <a:defRPr/>
            </a:pPr>
            <a:endParaRPr kumimoji="0" lang="en-US" sz="1660" b="0" i="0" u="none" strike="noStrike" kern="1200" cap="none" spc="8" normalizeH="0" baseline="0" noProof="0" dirty="0">
              <a:ln>
                <a:noFill/>
              </a:ln>
              <a:solidFill>
                <a:srgbClr val="00467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  <a:p>
            <a:pPr marL="137159" marR="0" lvl="0" indent="-137159" algn="l" defTabSz="685793" rtl="0" eaLnBrk="1" fontAlgn="auto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en-US" sz="2200" b="0" i="0" u="none" strike="noStrike" kern="1200" cap="none" spc="8" normalizeH="0" baseline="0" noProof="0" dirty="0">
              <a:ln>
                <a:noFill/>
              </a:ln>
              <a:solidFill>
                <a:srgbClr val="00467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685793" rtl="0" eaLnBrk="1" fontAlgn="auto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200" b="0" i="0" u="none" strike="noStrike" kern="1200" cap="none" spc="8" normalizeH="0" baseline="0" noProof="0" dirty="0">
              <a:ln>
                <a:noFill/>
              </a:ln>
              <a:solidFill>
                <a:srgbClr val="00467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17069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dirty="0"/>
              <a:t>RDM imputation approach for directed trips (2024)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B02F1E-77EF-4B74-A5DD-3CF4424EC2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137159" marR="0" lvl="0" indent="-137159" algn="l" defTabSz="685793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008998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8" normalizeH="0" baseline="0" noProof="0" dirty="0">
                <a:ln>
                  <a:noFill/>
                </a:ln>
                <a:effectLst/>
                <a:uLnTx/>
                <a:uFillTx/>
              </a:rPr>
              <a:t>Estimation strata is: current year +  month + kind-of-day + state + mode</a:t>
            </a:r>
          </a:p>
          <a:p>
            <a:pPr marL="137159" marR="0" lvl="0" indent="-137159" algn="l" defTabSz="685793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rgbClr val="008998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en-US" sz="2200" dirty="0">
                <a:solidFill>
                  <a:srgbClr val="00467F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Up to 7 rounds of imputation are conducted: </a:t>
            </a:r>
            <a:endParaRPr kumimoji="0" lang="en-US" sz="1660" b="0" i="0" u="none" strike="noStrike" kern="1200" cap="none" spc="8" normalizeH="0" baseline="0" noProof="0" dirty="0">
              <a:ln>
                <a:noFill/>
              </a:ln>
              <a:solidFill>
                <a:srgbClr val="00467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  <a:p>
            <a:pPr marL="662937" lvl="1" indent="-182880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+mj-lt"/>
              <a:buAutoNum type="arabicPeriod"/>
              <a:defRPr/>
            </a:pPr>
            <a:r>
              <a:rPr kumimoji="0" lang="en-US" sz="2000" b="0" i="0" u="none" strike="noStrike" kern="1200" cap="none" spc="8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month + kind-of-day + state + mode, </a:t>
            </a:r>
            <a:r>
              <a:rPr kumimoji="0" lang="en-US" sz="2000" b="1" i="0" u="none" strike="noStrike" kern="1200" cap="none" spc="8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averaged across the last two prior years</a:t>
            </a:r>
          </a:p>
          <a:p>
            <a:pPr marL="662937" lvl="1" indent="-182880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+mj-lt"/>
              <a:buAutoNum type="arabicPeriod"/>
              <a:defRPr/>
            </a:pPr>
            <a:r>
              <a:rPr kumimoji="0" lang="en-US" sz="2000" b="0" i="0" u="none" strike="noStrike" kern="1200" cap="none" spc="8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month + kind-of-day + state + mode, </a:t>
            </a:r>
            <a:r>
              <a:rPr kumimoji="0" lang="en-US" sz="2000" b="1" i="0" u="none" strike="noStrike" kern="1200" cap="none" spc="8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most recent prior year</a:t>
            </a:r>
          </a:p>
          <a:p>
            <a:pPr marL="662937" lvl="1" indent="-182880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+mj-lt"/>
              <a:buAutoNum type="arabicPeriod"/>
              <a:defRPr/>
            </a:pPr>
            <a:r>
              <a:rPr kumimoji="0" lang="en-US" sz="2000" b="0" i="0" u="none" strike="noStrike" kern="1200" cap="none" spc="8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month + kind-of-day + state + mode, </a:t>
            </a:r>
            <a:r>
              <a:rPr kumimoji="0" lang="en-US" sz="2000" b="1" i="0" u="none" strike="noStrike" kern="1200" cap="none" spc="8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second-most recent prior year</a:t>
            </a:r>
          </a:p>
          <a:p>
            <a:pPr marL="662937" lvl="1" indent="-182880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+mj-lt"/>
              <a:buAutoNum type="arabicPeriod"/>
              <a:defRPr/>
            </a:pPr>
            <a:r>
              <a:rPr kumimoji="0" lang="en-US" sz="2000" b="0" i="0" u="none" strike="noStrike" kern="1200" cap="none" spc="8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current year + kind-of-day + state + mode, </a:t>
            </a:r>
            <a:r>
              <a:rPr kumimoji="0" lang="en-US" sz="2000" b="1" i="0" u="none" strike="noStrike" kern="1200" cap="none" spc="8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averaged across the prior month and the next month </a:t>
            </a:r>
          </a:p>
          <a:p>
            <a:pPr marL="662937" lvl="1" indent="-182880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+mj-lt"/>
              <a:buAutoNum type="arabicPeriod"/>
              <a:defRPr/>
            </a:pPr>
            <a:r>
              <a:rPr kumimoji="0" lang="en-US" sz="2000" b="0" i="0" u="none" strike="noStrike" kern="1200" cap="none" spc="8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current year + kind-of-day + state + mode, </a:t>
            </a:r>
            <a:r>
              <a:rPr kumimoji="0" lang="en-US" sz="2000" b="1" i="0" u="none" strike="noStrike" kern="1200" cap="none" spc="8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prior month </a:t>
            </a:r>
          </a:p>
          <a:p>
            <a:pPr marL="662937" lvl="1" indent="-182880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+mj-lt"/>
              <a:buAutoNum type="arabicPeriod"/>
              <a:defRPr/>
            </a:pPr>
            <a:r>
              <a:rPr kumimoji="0" lang="en-US" sz="2000" b="0" i="0" u="none" strike="noStrike" kern="1200" cap="none" spc="8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current year + kind-of-day + state + mode, </a:t>
            </a:r>
            <a:r>
              <a:rPr kumimoji="0" lang="en-US" sz="2000" b="1" i="0" u="none" strike="noStrike" kern="1200" cap="none" spc="8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next month </a:t>
            </a:r>
          </a:p>
          <a:p>
            <a:pPr marL="662937" lvl="1" indent="-182880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+mj-lt"/>
              <a:buAutoNum type="arabicPeriod"/>
              <a:defRPr/>
            </a:pPr>
            <a:r>
              <a:rPr kumimoji="0" lang="en-US" sz="2000" b="0" i="0" u="none" strike="noStrike" kern="1200" cap="none" spc="8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current year + month + kind-of-day + state, </a:t>
            </a:r>
            <a:r>
              <a:rPr kumimoji="0" lang="en-US" sz="2000" b="1" i="0" u="none" strike="noStrike" kern="1200" cap="none" spc="8" normalizeH="0" baseline="0" noProof="0" dirty="0">
                <a:ln>
                  <a:noFill/>
                </a:ln>
                <a:solidFill>
                  <a:srgbClr val="00467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averaged across all other fishing modes</a:t>
            </a:r>
          </a:p>
          <a:p>
            <a:pPr marL="0" marR="0" lvl="0" indent="0" algn="l" defTabSz="685793" rtl="0" eaLnBrk="1" fontAlgn="auto" latinLnBrk="0" hangingPunct="1">
              <a:lnSpc>
                <a:spcPct val="95000"/>
              </a:lnSpc>
              <a:spcBef>
                <a:spcPts val="1050"/>
              </a:spcBef>
              <a:spcAft>
                <a:spcPts val="150"/>
              </a:spcAft>
              <a:buClr>
                <a:srgbClr val="008998"/>
              </a:buClr>
              <a:buSzPct val="80000"/>
              <a:buFont typeface="Arial" pitchFamily="34" charset="0"/>
              <a:buNone/>
              <a:tabLst/>
              <a:defRPr/>
            </a:pPr>
            <a:endParaRPr kumimoji="0" lang="en-US" sz="2200" b="0" i="0" u="none" strike="noStrike" kern="1200" cap="none" spc="8" normalizeH="0" baseline="0" noProof="0" dirty="0">
              <a:ln>
                <a:noFill/>
              </a:ln>
              <a:solidFill>
                <a:srgbClr val="00467F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17555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theme/theme1.xml><?xml version="1.0" encoding="utf-8"?>
<a:theme xmlns:a="http://schemas.openxmlformats.org/drawingml/2006/main" name="TITLE SLIDES: Horizontal Stacked Logo">
  <a:themeElements>
    <a:clrScheme name="FISHERIES">
      <a:dk1>
        <a:srgbClr val="000000"/>
      </a:dk1>
      <a:lt1>
        <a:srgbClr val="FFFFFF"/>
      </a:lt1>
      <a:dk2>
        <a:srgbClr val="00467F"/>
      </a:dk2>
      <a:lt2>
        <a:srgbClr val="D3EAED"/>
      </a:lt2>
      <a:accent1>
        <a:srgbClr val="008998"/>
      </a:accent1>
      <a:accent2>
        <a:srgbClr val="4C9C2E"/>
      </a:accent2>
      <a:accent3>
        <a:srgbClr val="FF8300"/>
      </a:accent3>
      <a:accent4>
        <a:srgbClr val="615BC3"/>
      </a:accent4>
      <a:accent5>
        <a:srgbClr val="0093D0"/>
      </a:accent5>
      <a:accent6>
        <a:srgbClr val="FF4438"/>
      </a:accent6>
      <a:hlink>
        <a:srgbClr val="7F7FFF"/>
      </a:hlink>
      <a:folHlink>
        <a:srgbClr val="1ECAD3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s_Standard_2022" id="{5B0639C9-2A89-5B4F-B1E2-F1AC36437CA4}" vid="{D924A02C-0E4F-524A-BD1F-A11271519F27}"/>
    </a:ext>
  </a:extLst>
</a:theme>
</file>

<file path=ppt/theme/theme2.xml><?xml version="1.0" encoding="utf-8"?>
<a:theme xmlns:a="http://schemas.openxmlformats.org/drawingml/2006/main" name="Content Option 2">
  <a:themeElements>
    <a:clrScheme name="FISHERIES">
      <a:dk1>
        <a:srgbClr val="000000"/>
      </a:dk1>
      <a:lt1>
        <a:srgbClr val="FFFFFF"/>
      </a:lt1>
      <a:dk2>
        <a:srgbClr val="00467F"/>
      </a:dk2>
      <a:lt2>
        <a:srgbClr val="D3EAED"/>
      </a:lt2>
      <a:accent1>
        <a:srgbClr val="008998"/>
      </a:accent1>
      <a:accent2>
        <a:srgbClr val="4C9C2E"/>
      </a:accent2>
      <a:accent3>
        <a:srgbClr val="FF8300"/>
      </a:accent3>
      <a:accent4>
        <a:srgbClr val="615BC3"/>
      </a:accent4>
      <a:accent5>
        <a:srgbClr val="0093D0"/>
      </a:accent5>
      <a:accent6>
        <a:srgbClr val="FF4438"/>
      </a:accent6>
      <a:hlink>
        <a:srgbClr val="7F7FFF"/>
      </a:hlink>
      <a:folHlink>
        <a:srgbClr val="1ECAD3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s_Standard_2022" id="{5B0639C9-2A89-5B4F-B1E2-F1AC36437CA4}" vid="{05B43F0B-1C29-EC4C-83E8-C4A16314045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24834</TotalTime>
  <Words>832</Words>
  <Application>Microsoft Office PowerPoint</Application>
  <PresentationFormat>On-screen Show (4:3)</PresentationFormat>
  <Paragraphs>119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Narrow</vt:lpstr>
      <vt:lpstr>Calibri</vt:lpstr>
      <vt:lpstr>Cambria</vt:lpstr>
      <vt:lpstr>Garamond</vt:lpstr>
      <vt:lpstr>Wingdings 2</vt:lpstr>
      <vt:lpstr>TITLE SLIDES: Horizontal Stacked Logo</vt:lpstr>
      <vt:lpstr>Content Option 2</vt:lpstr>
      <vt:lpstr>PowerPoint Presentation</vt:lpstr>
      <vt:lpstr>Bio-economic Model Overview</vt:lpstr>
      <vt:lpstr>Bio-economic model Data</vt:lpstr>
      <vt:lpstr>Bio-economic model Data</vt:lpstr>
      <vt:lpstr>Bio-economic Data</vt:lpstr>
      <vt:lpstr>Input from the TC</vt:lpstr>
      <vt:lpstr>Input from the TC</vt:lpstr>
      <vt:lpstr>MRIP’s hot-deck imputation approach</vt:lpstr>
      <vt:lpstr>RDM imputation approach for directed trips (2024)</vt:lpstr>
      <vt:lpstr>RDM imputation approach for directed trips (2024)</vt:lpstr>
      <vt:lpstr>RDM imputation approach for catch-per-trip in baseline year (2024)</vt:lpstr>
      <vt:lpstr>RDM imputation approach for catch-per-trip in projection year (2026)</vt:lpstr>
    </vt:vector>
  </TitlesOfParts>
  <Company>NEFSC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SF, Scup, and BSB Recreation Demand Model:  Updates and 2023 Projections  monitoring committee meeting Tuesday, November 4</dc:title>
  <dc:creator>Andrew Carr-Harris</dc:creator>
  <cp:lastModifiedBy>Andrew Carr-Harris</cp:lastModifiedBy>
  <cp:revision>104</cp:revision>
  <dcterms:created xsi:type="dcterms:W3CDTF">2022-11-09T18:19:56Z</dcterms:created>
  <dcterms:modified xsi:type="dcterms:W3CDTF">2025-06-16T12:59:17Z</dcterms:modified>
</cp:coreProperties>
</file>