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</p:sldMasterIdLst>
  <p:notesMasterIdLst>
    <p:notesMasterId r:id="rId23"/>
  </p:notesMasterIdLst>
  <p:sldIdLst>
    <p:sldId id="257" r:id="rId3"/>
    <p:sldId id="324" r:id="rId4"/>
    <p:sldId id="328" r:id="rId5"/>
    <p:sldId id="329" r:id="rId6"/>
    <p:sldId id="326" r:id="rId7"/>
    <p:sldId id="330" r:id="rId8"/>
    <p:sldId id="331" r:id="rId9"/>
    <p:sldId id="332" r:id="rId10"/>
    <p:sldId id="333" r:id="rId11"/>
    <p:sldId id="336" r:id="rId12"/>
    <p:sldId id="335" r:id="rId13"/>
    <p:sldId id="337" r:id="rId14"/>
    <p:sldId id="338" r:id="rId15"/>
    <p:sldId id="339" r:id="rId16"/>
    <p:sldId id="340" r:id="rId17"/>
    <p:sldId id="342" r:id="rId18"/>
    <p:sldId id="343" r:id="rId19"/>
    <p:sldId id="344" r:id="rId20"/>
    <p:sldId id="346" r:id="rId21"/>
    <p:sldId id="34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8804" autoAdjust="0"/>
  </p:normalViewPr>
  <p:slideViewPr>
    <p:cSldViewPr snapToGrid="0">
      <p:cViewPr>
        <p:scale>
          <a:sx n="90" d="100"/>
          <a:sy n="90" d="100"/>
        </p:scale>
        <p:origin x="1301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A20AB-E5CF-4A74-AC79-99F5DA5AF5D6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4DE34-66EC-4A28-B3EB-26548F16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2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20" y="1982002"/>
            <a:ext cx="7539827" cy="1625060"/>
          </a:xfrm>
        </p:spPr>
        <p:txBody>
          <a:bodyPr lIns="0" tIns="0" rIns="0" bIns="0" anchor="t" anchorCtr="0"/>
          <a:lstStyle>
            <a:lvl1pPr algn="l">
              <a:defRPr sz="66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098B2D-8A13-124B-B1CB-B87713E7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31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0681-16A3-C346-9519-69310A1E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12" y="2498693"/>
            <a:ext cx="6903326" cy="162506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8E6F8-DF02-F34F-A4F7-C776C3DEF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188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Navy">
    <p:bg>
      <p:bgPr>
        <a:solidFill>
          <a:srgbClr val="003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BE0A-777D-504C-9E3D-8D4D2A43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8208-611D-E847-8A09-87A05C6C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1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3" y="6356350"/>
            <a:ext cx="21335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3" y="6356350"/>
            <a:ext cx="2133599" cy="365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nning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6C0D-47F9-6841-BD5D-8664022C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312409" cy="948438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23AFC-DFEA-EA42-B969-F4DC89FB0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679958"/>
            <a:ext cx="7886699" cy="4623023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EF4EA1F-3B62-544C-B905-E6166B75A928}"/>
              </a:ext>
            </a:extLst>
          </p:cNvPr>
          <p:cNvSpPr/>
          <p:nvPr userDrawn="1"/>
        </p:nvSpPr>
        <p:spPr>
          <a:xfrm rot="10800000" flipH="1" flipV="1">
            <a:off x="6388274" y="-1"/>
            <a:ext cx="2733012" cy="68580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8461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84619 w 1696743"/>
              <a:gd name="connsiteY4" fmla="*/ 5463677 h 5463677"/>
              <a:gd name="connsiteX0" fmla="*/ 1684619 w 1684980"/>
              <a:gd name="connsiteY0" fmla="*/ 5463677 h 5463677"/>
              <a:gd name="connsiteX1" fmla="*/ 0 w 1684980"/>
              <a:gd name="connsiteY1" fmla="*/ 5454085 h 5463677"/>
              <a:gd name="connsiteX2" fmla="*/ 980930 w 1684980"/>
              <a:gd name="connsiteY2" fmla="*/ 0 h 5463677"/>
              <a:gd name="connsiteX3" fmla="*/ 1661463 w 1684980"/>
              <a:gd name="connsiteY3" fmla="*/ 4620 h 5463677"/>
              <a:gd name="connsiteX4" fmla="*/ 1684619 w 1684980"/>
              <a:gd name="connsiteY4" fmla="*/ 5463677 h 5463677"/>
              <a:gd name="connsiteX0" fmla="*/ 1684619 w 1685254"/>
              <a:gd name="connsiteY0" fmla="*/ 5463677 h 5463677"/>
              <a:gd name="connsiteX1" fmla="*/ 0 w 1685254"/>
              <a:gd name="connsiteY1" fmla="*/ 5454085 h 5463677"/>
              <a:gd name="connsiteX2" fmla="*/ 980930 w 1685254"/>
              <a:gd name="connsiteY2" fmla="*/ 0 h 5463677"/>
              <a:gd name="connsiteX3" fmla="*/ 1661463 w 1685254"/>
              <a:gd name="connsiteY3" fmla="*/ 4620 h 5463677"/>
              <a:gd name="connsiteX4" fmla="*/ 1684619 w 1685254"/>
              <a:gd name="connsiteY4" fmla="*/ 5463677 h 5463677"/>
              <a:gd name="connsiteX0" fmla="*/ 1684619 w 1691967"/>
              <a:gd name="connsiteY0" fmla="*/ 5463677 h 5463677"/>
              <a:gd name="connsiteX1" fmla="*/ 0 w 1691967"/>
              <a:gd name="connsiteY1" fmla="*/ 5454085 h 5463677"/>
              <a:gd name="connsiteX2" fmla="*/ 980930 w 1691967"/>
              <a:gd name="connsiteY2" fmla="*/ 0 h 5463677"/>
              <a:gd name="connsiteX3" fmla="*/ 1686663 w 1691967"/>
              <a:gd name="connsiteY3" fmla="*/ 4620 h 5463677"/>
              <a:gd name="connsiteX4" fmla="*/ 1684619 w 1691967"/>
              <a:gd name="connsiteY4" fmla="*/ 5463677 h 5463677"/>
              <a:gd name="connsiteX0" fmla="*/ 1593900 w 1687521"/>
              <a:gd name="connsiteY0" fmla="*/ 5463677 h 5463677"/>
              <a:gd name="connsiteX1" fmla="*/ 0 w 1687521"/>
              <a:gd name="connsiteY1" fmla="*/ 5454085 h 5463677"/>
              <a:gd name="connsiteX2" fmla="*/ 980930 w 1687521"/>
              <a:gd name="connsiteY2" fmla="*/ 0 h 5463677"/>
              <a:gd name="connsiteX3" fmla="*/ 1686663 w 1687521"/>
              <a:gd name="connsiteY3" fmla="*/ 4620 h 5463677"/>
              <a:gd name="connsiteX4" fmla="*/ 1593900 w 1687521"/>
              <a:gd name="connsiteY4" fmla="*/ 5463677 h 5463677"/>
              <a:gd name="connsiteX0" fmla="*/ 1593900 w 1687130"/>
              <a:gd name="connsiteY0" fmla="*/ 5463677 h 5463677"/>
              <a:gd name="connsiteX1" fmla="*/ 0 w 1687130"/>
              <a:gd name="connsiteY1" fmla="*/ 5454085 h 5463677"/>
              <a:gd name="connsiteX2" fmla="*/ 980930 w 1687130"/>
              <a:gd name="connsiteY2" fmla="*/ 0 h 5463677"/>
              <a:gd name="connsiteX3" fmla="*/ 1686663 w 1687130"/>
              <a:gd name="connsiteY3" fmla="*/ 4620 h 5463677"/>
              <a:gd name="connsiteX4" fmla="*/ 1593900 w 1687130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7130" h="5463677">
                <a:moveTo>
                  <a:pt x="1593900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86663" y="4620"/>
                </a:lnTo>
                <a:cubicBezTo>
                  <a:pt x="1697742" y="2539787"/>
                  <a:pt x="1507222" y="3468373"/>
                  <a:pt x="1593900" y="5463677"/>
                </a:cubicBez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367B07-659A-7347-B51A-2345420A8EF6}"/>
              </a:ext>
            </a:extLst>
          </p:cNvPr>
          <p:cNvSpPr/>
          <p:nvPr userDrawn="1"/>
        </p:nvSpPr>
        <p:spPr>
          <a:xfrm>
            <a:off x="7125343" y="0"/>
            <a:ext cx="2018657" cy="6870664"/>
          </a:xfrm>
          <a:custGeom>
            <a:avLst/>
            <a:gdLst>
              <a:gd name="connsiteX0" fmla="*/ 2004484 w 2018657"/>
              <a:gd name="connsiteY0" fmla="*/ 0 h 6870664"/>
              <a:gd name="connsiteX1" fmla="*/ 2018657 w 2018657"/>
              <a:gd name="connsiteY1" fmla="*/ 0 h 6870664"/>
              <a:gd name="connsiteX2" fmla="*/ 2018657 w 2018657"/>
              <a:gd name="connsiteY2" fmla="*/ 6870664 h 6870664"/>
              <a:gd name="connsiteX3" fmla="*/ 0 w 2018657"/>
              <a:gd name="connsiteY3" fmla="*/ 6870664 h 6870664"/>
              <a:gd name="connsiteX4" fmla="*/ 155565 w 2018657"/>
              <a:gd name="connsiteY4" fmla="*/ 6774688 h 6870664"/>
              <a:gd name="connsiteX5" fmla="*/ 1980631 w 2018657"/>
              <a:gd name="connsiteY5" fmla="*/ 312225 h 6870664"/>
              <a:gd name="connsiteX6" fmla="*/ 2004484 w 2018657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657" h="6870664">
                <a:moveTo>
                  <a:pt x="2004484" y="0"/>
                </a:moveTo>
                <a:lnTo>
                  <a:pt x="2018657" y="0"/>
                </a:lnTo>
                <a:lnTo>
                  <a:pt x="2018657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Running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8F1FAE-B201-8645-B986-B1F9D631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589995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0D7069-68F8-6A48-8041-9FE7C81131C5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6878411" cy="4351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8" indent="-182878" algn="l" defTabSz="91439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3120" kern="1200" spc="11" baseline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195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513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830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80147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984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82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78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76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Click to edit Master text styles</a:t>
            </a:r>
          </a:p>
          <a:p>
            <a:pPr marL="342896" marR="0" lvl="1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Second level</a:t>
            </a:r>
          </a:p>
          <a:p>
            <a:pPr marL="548635" marR="0" lvl="2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Third level</a:t>
            </a:r>
          </a:p>
          <a:p>
            <a:pPr marL="754373" marR="0" lvl="3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Fourth level</a:t>
            </a:r>
          </a:p>
          <a:p>
            <a:pPr marL="960110" marR="0" lvl="4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EAD8D-A13A-FB4F-AE5B-85EE490C64F9}"/>
              </a:ext>
            </a:extLst>
          </p:cNvPr>
          <p:cNvSpPr txBox="1"/>
          <p:nvPr userDrawn="1"/>
        </p:nvSpPr>
        <p:spPr>
          <a:xfrm>
            <a:off x="126124" y="6304134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6857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9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6857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D7C9288-ACA0-F140-AE66-1690B04D8E86}"/>
              </a:ext>
            </a:extLst>
          </p:cNvPr>
          <p:cNvSpPr/>
          <p:nvPr userDrawn="1"/>
        </p:nvSpPr>
        <p:spPr>
          <a:xfrm rot="10800000" flipH="1" flipV="1">
            <a:off x="6388274" y="-1"/>
            <a:ext cx="2733012" cy="68580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8461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84619 w 1696743"/>
              <a:gd name="connsiteY4" fmla="*/ 5463677 h 5463677"/>
              <a:gd name="connsiteX0" fmla="*/ 1684619 w 1684980"/>
              <a:gd name="connsiteY0" fmla="*/ 5463677 h 5463677"/>
              <a:gd name="connsiteX1" fmla="*/ 0 w 1684980"/>
              <a:gd name="connsiteY1" fmla="*/ 5454085 h 5463677"/>
              <a:gd name="connsiteX2" fmla="*/ 980930 w 1684980"/>
              <a:gd name="connsiteY2" fmla="*/ 0 h 5463677"/>
              <a:gd name="connsiteX3" fmla="*/ 1661463 w 1684980"/>
              <a:gd name="connsiteY3" fmla="*/ 4620 h 5463677"/>
              <a:gd name="connsiteX4" fmla="*/ 1684619 w 1684980"/>
              <a:gd name="connsiteY4" fmla="*/ 5463677 h 5463677"/>
              <a:gd name="connsiteX0" fmla="*/ 1684619 w 1685254"/>
              <a:gd name="connsiteY0" fmla="*/ 5463677 h 5463677"/>
              <a:gd name="connsiteX1" fmla="*/ 0 w 1685254"/>
              <a:gd name="connsiteY1" fmla="*/ 5454085 h 5463677"/>
              <a:gd name="connsiteX2" fmla="*/ 980930 w 1685254"/>
              <a:gd name="connsiteY2" fmla="*/ 0 h 5463677"/>
              <a:gd name="connsiteX3" fmla="*/ 1661463 w 1685254"/>
              <a:gd name="connsiteY3" fmla="*/ 4620 h 5463677"/>
              <a:gd name="connsiteX4" fmla="*/ 1684619 w 1685254"/>
              <a:gd name="connsiteY4" fmla="*/ 5463677 h 5463677"/>
              <a:gd name="connsiteX0" fmla="*/ 1684619 w 1691967"/>
              <a:gd name="connsiteY0" fmla="*/ 5463677 h 5463677"/>
              <a:gd name="connsiteX1" fmla="*/ 0 w 1691967"/>
              <a:gd name="connsiteY1" fmla="*/ 5454085 h 5463677"/>
              <a:gd name="connsiteX2" fmla="*/ 980930 w 1691967"/>
              <a:gd name="connsiteY2" fmla="*/ 0 h 5463677"/>
              <a:gd name="connsiteX3" fmla="*/ 1686663 w 1691967"/>
              <a:gd name="connsiteY3" fmla="*/ 4620 h 5463677"/>
              <a:gd name="connsiteX4" fmla="*/ 1684619 w 1691967"/>
              <a:gd name="connsiteY4" fmla="*/ 5463677 h 5463677"/>
              <a:gd name="connsiteX0" fmla="*/ 1593900 w 1687521"/>
              <a:gd name="connsiteY0" fmla="*/ 5463677 h 5463677"/>
              <a:gd name="connsiteX1" fmla="*/ 0 w 1687521"/>
              <a:gd name="connsiteY1" fmla="*/ 5454085 h 5463677"/>
              <a:gd name="connsiteX2" fmla="*/ 980930 w 1687521"/>
              <a:gd name="connsiteY2" fmla="*/ 0 h 5463677"/>
              <a:gd name="connsiteX3" fmla="*/ 1686663 w 1687521"/>
              <a:gd name="connsiteY3" fmla="*/ 4620 h 5463677"/>
              <a:gd name="connsiteX4" fmla="*/ 1593900 w 1687521"/>
              <a:gd name="connsiteY4" fmla="*/ 5463677 h 5463677"/>
              <a:gd name="connsiteX0" fmla="*/ 1593900 w 1687130"/>
              <a:gd name="connsiteY0" fmla="*/ 5463677 h 5463677"/>
              <a:gd name="connsiteX1" fmla="*/ 0 w 1687130"/>
              <a:gd name="connsiteY1" fmla="*/ 5454085 h 5463677"/>
              <a:gd name="connsiteX2" fmla="*/ 980930 w 1687130"/>
              <a:gd name="connsiteY2" fmla="*/ 0 h 5463677"/>
              <a:gd name="connsiteX3" fmla="*/ 1686663 w 1687130"/>
              <a:gd name="connsiteY3" fmla="*/ 4620 h 5463677"/>
              <a:gd name="connsiteX4" fmla="*/ 1593900 w 1687130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7130" h="5463677">
                <a:moveTo>
                  <a:pt x="1593900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86663" y="4620"/>
                </a:lnTo>
                <a:cubicBezTo>
                  <a:pt x="1697742" y="2539787"/>
                  <a:pt x="1507222" y="3468373"/>
                  <a:pt x="1593900" y="5463677"/>
                </a:cubicBez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D408561-1617-1D45-9123-3398A8615357}"/>
              </a:ext>
            </a:extLst>
          </p:cNvPr>
          <p:cNvSpPr/>
          <p:nvPr userDrawn="1"/>
        </p:nvSpPr>
        <p:spPr>
          <a:xfrm>
            <a:off x="7125343" y="0"/>
            <a:ext cx="2018657" cy="6870664"/>
          </a:xfrm>
          <a:custGeom>
            <a:avLst/>
            <a:gdLst>
              <a:gd name="connsiteX0" fmla="*/ 2004484 w 2018657"/>
              <a:gd name="connsiteY0" fmla="*/ 0 h 6870664"/>
              <a:gd name="connsiteX1" fmla="*/ 2018657 w 2018657"/>
              <a:gd name="connsiteY1" fmla="*/ 0 h 6870664"/>
              <a:gd name="connsiteX2" fmla="*/ 2018657 w 2018657"/>
              <a:gd name="connsiteY2" fmla="*/ 6870664 h 6870664"/>
              <a:gd name="connsiteX3" fmla="*/ 0 w 2018657"/>
              <a:gd name="connsiteY3" fmla="*/ 6870664 h 6870664"/>
              <a:gd name="connsiteX4" fmla="*/ 155565 w 2018657"/>
              <a:gd name="connsiteY4" fmla="*/ 6774688 h 6870664"/>
              <a:gd name="connsiteX5" fmla="*/ 1980631 w 2018657"/>
              <a:gd name="connsiteY5" fmla="*/ 312225 h 6870664"/>
              <a:gd name="connsiteX6" fmla="*/ 2004484 w 2018657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657" h="6870664">
                <a:moveTo>
                  <a:pt x="2004484" y="0"/>
                </a:moveTo>
                <a:lnTo>
                  <a:pt x="2018657" y="0"/>
                </a:lnTo>
                <a:lnTo>
                  <a:pt x="2018657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16" descr="NOAA Fisheries logo">
            <a:extLst>
              <a:ext uri="{FF2B5EF4-FFF2-40B4-BE49-F238E27FC236}">
                <a16:creationId xmlns:a16="http://schemas.microsoft.com/office/drawing/2014/main" id="{04AE6631-C8C7-1643-BD1B-6339141885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33" y="6139452"/>
            <a:ext cx="1404945" cy="640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68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Running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BA727C-65E7-1840-859C-7711623BA970}"/>
              </a:ext>
            </a:extLst>
          </p:cNvPr>
          <p:cNvSpPr/>
          <p:nvPr userDrawn="1"/>
        </p:nvSpPr>
        <p:spPr>
          <a:xfrm>
            <a:off x="0" y="6319157"/>
            <a:ext cx="9138643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8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8F1FAE-B201-8645-B986-B1F9D631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589995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0D7069-68F8-6A48-8041-9FE7C81131C5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6878411" cy="4351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8" indent="-182878" algn="l" defTabSz="91439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3120" kern="1200" spc="11" baseline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195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513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830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80147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984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82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78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76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Click to edit Master text styles</a:t>
            </a:r>
          </a:p>
          <a:p>
            <a:pPr marL="342896" marR="0" lvl="1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Second level</a:t>
            </a:r>
          </a:p>
          <a:p>
            <a:pPr marL="548635" marR="0" lvl="2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Third level</a:t>
            </a:r>
          </a:p>
          <a:p>
            <a:pPr marL="754373" marR="0" lvl="3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Fourth level</a:t>
            </a:r>
          </a:p>
          <a:p>
            <a:pPr marL="960110" marR="0" lvl="4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35DF386-ED94-8E45-97A2-13A8671EEF1C}"/>
              </a:ext>
            </a:extLst>
          </p:cNvPr>
          <p:cNvSpPr txBox="1">
            <a:spLocks/>
          </p:cNvSpPr>
          <p:nvPr userDrawn="1"/>
        </p:nvSpPr>
        <p:spPr>
          <a:xfrm>
            <a:off x="685806" y="6317622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25" dirty="0">
                <a:solidFill>
                  <a:schemeClr val="bg2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8CC24-C793-6345-B141-212207FA4485}"/>
              </a:ext>
            </a:extLst>
          </p:cNvPr>
          <p:cNvSpPr txBox="1"/>
          <p:nvPr userDrawn="1"/>
        </p:nvSpPr>
        <p:spPr>
          <a:xfrm>
            <a:off x="126124" y="6304134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6857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9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6857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8D0646D-F9D5-B04B-8F2C-165660A6BD99}"/>
              </a:ext>
            </a:extLst>
          </p:cNvPr>
          <p:cNvSpPr/>
          <p:nvPr userDrawn="1"/>
        </p:nvSpPr>
        <p:spPr>
          <a:xfrm rot="10800000" flipH="1" flipV="1">
            <a:off x="6388274" y="-1"/>
            <a:ext cx="2733012" cy="68580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8461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84619 w 1696743"/>
              <a:gd name="connsiteY4" fmla="*/ 5463677 h 5463677"/>
              <a:gd name="connsiteX0" fmla="*/ 1684619 w 1684980"/>
              <a:gd name="connsiteY0" fmla="*/ 5463677 h 5463677"/>
              <a:gd name="connsiteX1" fmla="*/ 0 w 1684980"/>
              <a:gd name="connsiteY1" fmla="*/ 5454085 h 5463677"/>
              <a:gd name="connsiteX2" fmla="*/ 980930 w 1684980"/>
              <a:gd name="connsiteY2" fmla="*/ 0 h 5463677"/>
              <a:gd name="connsiteX3" fmla="*/ 1661463 w 1684980"/>
              <a:gd name="connsiteY3" fmla="*/ 4620 h 5463677"/>
              <a:gd name="connsiteX4" fmla="*/ 1684619 w 1684980"/>
              <a:gd name="connsiteY4" fmla="*/ 5463677 h 5463677"/>
              <a:gd name="connsiteX0" fmla="*/ 1684619 w 1685254"/>
              <a:gd name="connsiteY0" fmla="*/ 5463677 h 5463677"/>
              <a:gd name="connsiteX1" fmla="*/ 0 w 1685254"/>
              <a:gd name="connsiteY1" fmla="*/ 5454085 h 5463677"/>
              <a:gd name="connsiteX2" fmla="*/ 980930 w 1685254"/>
              <a:gd name="connsiteY2" fmla="*/ 0 h 5463677"/>
              <a:gd name="connsiteX3" fmla="*/ 1661463 w 1685254"/>
              <a:gd name="connsiteY3" fmla="*/ 4620 h 5463677"/>
              <a:gd name="connsiteX4" fmla="*/ 1684619 w 1685254"/>
              <a:gd name="connsiteY4" fmla="*/ 5463677 h 5463677"/>
              <a:gd name="connsiteX0" fmla="*/ 1684619 w 1691967"/>
              <a:gd name="connsiteY0" fmla="*/ 5463677 h 5463677"/>
              <a:gd name="connsiteX1" fmla="*/ 0 w 1691967"/>
              <a:gd name="connsiteY1" fmla="*/ 5454085 h 5463677"/>
              <a:gd name="connsiteX2" fmla="*/ 980930 w 1691967"/>
              <a:gd name="connsiteY2" fmla="*/ 0 h 5463677"/>
              <a:gd name="connsiteX3" fmla="*/ 1686663 w 1691967"/>
              <a:gd name="connsiteY3" fmla="*/ 4620 h 5463677"/>
              <a:gd name="connsiteX4" fmla="*/ 1684619 w 1691967"/>
              <a:gd name="connsiteY4" fmla="*/ 5463677 h 5463677"/>
              <a:gd name="connsiteX0" fmla="*/ 1593900 w 1687521"/>
              <a:gd name="connsiteY0" fmla="*/ 5463677 h 5463677"/>
              <a:gd name="connsiteX1" fmla="*/ 0 w 1687521"/>
              <a:gd name="connsiteY1" fmla="*/ 5454085 h 5463677"/>
              <a:gd name="connsiteX2" fmla="*/ 980930 w 1687521"/>
              <a:gd name="connsiteY2" fmla="*/ 0 h 5463677"/>
              <a:gd name="connsiteX3" fmla="*/ 1686663 w 1687521"/>
              <a:gd name="connsiteY3" fmla="*/ 4620 h 5463677"/>
              <a:gd name="connsiteX4" fmla="*/ 1593900 w 1687521"/>
              <a:gd name="connsiteY4" fmla="*/ 5463677 h 5463677"/>
              <a:gd name="connsiteX0" fmla="*/ 1593900 w 1687130"/>
              <a:gd name="connsiteY0" fmla="*/ 5463677 h 5463677"/>
              <a:gd name="connsiteX1" fmla="*/ 0 w 1687130"/>
              <a:gd name="connsiteY1" fmla="*/ 5454085 h 5463677"/>
              <a:gd name="connsiteX2" fmla="*/ 980930 w 1687130"/>
              <a:gd name="connsiteY2" fmla="*/ 0 h 5463677"/>
              <a:gd name="connsiteX3" fmla="*/ 1686663 w 1687130"/>
              <a:gd name="connsiteY3" fmla="*/ 4620 h 5463677"/>
              <a:gd name="connsiteX4" fmla="*/ 1593900 w 1687130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7130" h="5463677">
                <a:moveTo>
                  <a:pt x="1593900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86663" y="4620"/>
                </a:lnTo>
                <a:cubicBezTo>
                  <a:pt x="1697742" y="2539787"/>
                  <a:pt x="1507222" y="3468373"/>
                  <a:pt x="1593900" y="5463677"/>
                </a:cubicBez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01505A-181C-B241-996D-6224947FBDC3}"/>
              </a:ext>
            </a:extLst>
          </p:cNvPr>
          <p:cNvSpPr/>
          <p:nvPr userDrawn="1"/>
        </p:nvSpPr>
        <p:spPr>
          <a:xfrm>
            <a:off x="7125343" y="0"/>
            <a:ext cx="2018657" cy="6870664"/>
          </a:xfrm>
          <a:custGeom>
            <a:avLst/>
            <a:gdLst>
              <a:gd name="connsiteX0" fmla="*/ 2004484 w 2018657"/>
              <a:gd name="connsiteY0" fmla="*/ 0 h 6870664"/>
              <a:gd name="connsiteX1" fmla="*/ 2018657 w 2018657"/>
              <a:gd name="connsiteY1" fmla="*/ 0 h 6870664"/>
              <a:gd name="connsiteX2" fmla="*/ 2018657 w 2018657"/>
              <a:gd name="connsiteY2" fmla="*/ 6870664 h 6870664"/>
              <a:gd name="connsiteX3" fmla="*/ 0 w 2018657"/>
              <a:gd name="connsiteY3" fmla="*/ 6870664 h 6870664"/>
              <a:gd name="connsiteX4" fmla="*/ 155565 w 2018657"/>
              <a:gd name="connsiteY4" fmla="*/ 6774688 h 6870664"/>
              <a:gd name="connsiteX5" fmla="*/ 1980631 w 2018657"/>
              <a:gd name="connsiteY5" fmla="*/ 312225 h 6870664"/>
              <a:gd name="connsiteX6" fmla="*/ 2004484 w 2018657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657" h="6870664">
                <a:moveTo>
                  <a:pt x="2004484" y="0"/>
                </a:moveTo>
                <a:lnTo>
                  <a:pt x="2018657" y="0"/>
                </a:lnTo>
                <a:lnTo>
                  <a:pt x="2018657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NOAA Fisheries logo">
            <a:extLst>
              <a:ext uri="{FF2B5EF4-FFF2-40B4-BE49-F238E27FC236}">
                <a16:creationId xmlns:a16="http://schemas.microsoft.com/office/drawing/2014/main" id="{9E671C4F-1224-7644-8C91-C0970FE43E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33" y="6139452"/>
            <a:ext cx="1404945" cy="640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38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111" y="2498693"/>
            <a:ext cx="7286592" cy="162506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A9E5-1945-C048-B92E-331D211B2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1083A42-BFCC-E241-AA9E-E9898573D131}"/>
              </a:ext>
            </a:extLst>
          </p:cNvPr>
          <p:cNvSpPr/>
          <p:nvPr userDrawn="1"/>
        </p:nvSpPr>
        <p:spPr>
          <a:xfrm>
            <a:off x="512171" y="-1"/>
            <a:ext cx="8631829" cy="3060077"/>
          </a:xfrm>
          <a:custGeom>
            <a:avLst/>
            <a:gdLst>
              <a:gd name="connsiteX0" fmla="*/ 0 w 9570645"/>
              <a:gd name="connsiteY0" fmla="*/ 0 h 3392897"/>
              <a:gd name="connsiteX1" fmla="*/ 9570645 w 9570645"/>
              <a:gd name="connsiteY1" fmla="*/ 0 h 3392897"/>
              <a:gd name="connsiteX2" fmla="*/ 8706778 w 9570645"/>
              <a:gd name="connsiteY2" fmla="*/ 83074 h 3392897"/>
              <a:gd name="connsiteX3" fmla="*/ 127415 w 9570645"/>
              <a:gd name="connsiteY3" fmla="*/ 3132932 h 3392897"/>
              <a:gd name="connsiteX4" fmla="*/ 0 w 9570645"/>
              <a:gd name="connsiteY4" fmla="*/ 3392897 h 3392897"/>
              <a:gd name="connsiteX5" fmla="*/ 0 w 9570645"/>
              <a:gd name="connsiteY5" fmla="*/ 0 h 339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0645" h="3392897">
                <a:moveTo>
                  <a:pt x="0" y="0"/>
                </a:moveTo>
                <a:lnTo>
                  <a:pt x="9570645" y="0"/>
                </a:lnTo>
                <a:lnTo>
                  <a:pt x="8706778" y="83074"/>
                </a:lnTo>
                <a:cubicBezTo>
                  <a:pt x="4369604" y="552913"/>
                  <a:pt x="1063492" y="1708511"/>
                  <a:pt x="127415" y="3132932"/>
                </a:cubicBezTo>
                <a:lnTo>
                  <a:pt x="0" y="33928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93C4957-77B3-534C-ADFC-BD59CFC28A70}"/>
              </a:ext>
            </a:extLst>
          </p:cNvPr>
          <p:cNvSpPr/>
          <p:nvPr userDrawn="1"/>
        </p:nvSpPr>
        <p:spPr>
          <a:xfrm rot="10800000">
            <a:off x="9" y="-1"/>
            <a:ext cx="2087936" cy="6878155"/>
          </a:xfrm>
          <a:custGeom>
            <a:avLst/>
            <a:gdLst>
              <a:gd name="connsiteX0" fmla="*/ 2132070 w 2228193"/>
              <a:gd name="connsiteY0" fmla="*/ 0 h 6845864"/>
              <a:gd name="connsiteX1" fmla="*/ 2228193 w 2228193"/>
              <a:gd name="connsiteY1" fmla="*/ 0 h 6845864"/>
              <a:gd name="connsiteX2" fmla="*/ 2228193 w 2228193"/>
              <a:gd name="connsiteY2" fmla="*/ 6845864 h 6845864"/>
              <a:gd name="connsiteX3" fmla="*/ 0 w 2228193"/>
              <a:gd name="connsiteY3" fmla="*/ 6845864 h 6845864"/>
              <a:gd name="connsiteX4" fmla="*/ 163139 w 2228193"/>
              <a:gd name="connsiteY4" fmla="*/ 6755280 h 6845864"/>
              <a:gd name="connsiteX5" fmla="*/ 2130212 w 2228193"/>
              <a:gd name="connsiteY5" fmla="*/ 29715 h 6845864"/>
              <a:gd name="connsiteX6" fmla="*/ 2132070 w 2228193"/>
              <a:gd name="connsiteY6" fmla="*/ 0 h 68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193" h="6845864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467F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0F5132-26CD-F341-8357-E10D040286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50111" y="268116"/>
            <a:ext cx="2214881" cy="99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685793" rtl="0" eaLnBrk="1" latinLnBrk="0" hangingPunct="1">
        <a:lnSpc>
          <a:spcPct val="80000"/>
        </a:lnSpc>
        <a:spcBef>
          <a:spcPct val="0"/>
        </a:spcBef>
        <a:buNone/>
        <a:defRPr sz="6600" kern="1200">
          <a:solidFill>
            <a:schemeClr val="accent1">
              <a:lumMod val="20000"/>
              <a:lumOff val="80000"/>
            </a:schemeClr>
          </a:solidFill>
          <a:latin typeface="Arial" panose="020B0604020202020204" pitchFamily="34" charset="0"/>
          <a:ea typeface="Cambria" charset="0"/>
          <a:cs typeface="Arial" panose="020B0604020202020204" pitchFamily="34" charset="0"/>
        </a:defRPr>
      </a:lvl1pPr>
    </p:titleStyle>
    <p:bodyStyle>
      <a:lvl1pPr marL="0" indent="0" algn="l" defTabSz="685793" rtl="0" eaLnBrk="1" latinLnBrk="0" hangingPunct="1">
        <a:lnSpc>
          <a:spcPct val="90000"/>
        </a:lnSpc>
        <a:spcBef>
          <a:spcPts val="750"/>
        </a:spcBef>
        <a:buFont typeface="Arial"/>
        <a:buNone/>
        <a:defRPr sz="2700" b="0" i="0" kern="1200">
          <a:solidFill>
            <a:schemeClr val="tx2"/>
          </a:solidFill>
          <a:latin typeface="Arial" panose="020B0604020202020204" pitchFamily="34" charset="0"/>
          <a:ea typeface="Cambria" charset="0"/>
          <a:cs typeface="Arial" panose="020B0604020202020204" pitchFamily="34" charset="0"/>
        </a:defRPr>
      </a:lvl1pPr>
      <a:lvl2pPr marL="342896" indent="0" algn="l" defTabSz="685793" rtl="0" eaLnBrk="1" latinLnBrk="0" hangingPunct="1">
        <a:lnSpc>
          <a:spcPct val="90000"/>
        </a:lnSpc>
        <a:spcBef>
          <a:spcPts val="375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5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2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F2E07-4019-8344-849F-ACFB3A596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790702"/>
            <a:ext cx="6916430" cy="42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9505F17E-5F7C-6F40-B444-12740BC4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312409" cy="13258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75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rgbClr val="00899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37159" indent="-137159" algn="l" defTabSz="685793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2340" kern="1200" spc="8" baseline="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896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8635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62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54373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62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60110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62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99988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4987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49984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4982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879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pPr marL="0" marR="0" lvl="0" indent="0" algn="r" defTabSz="8791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pic>
        <p:nvPicPr>
          <p:cNvPr id="7" name="Picture 6" descr="ocean bkg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lide Number Placeholder 3"/>
          <p:cNvSpPr txBox="1">
            <a:spLocks/>
          </p:cNvSpPr>
          <p:nvPr/>
        </p:nvSpPr>
        <p:spPr>
          <a:xfrm>
            <a:off x="6553205" y="6356350"/>
            <a:ext cx="2133599" cy="365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879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8791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96" y="2258568"/>
            <a:ext cx="1627632" cy="918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Shape 109"/>
          <p:cNvSpPr txBox="1">
            <a:spLocks noGrp="1"/>
          </p:cNvSpPr>
          <p:nvPr>
            <p:ph type="title"/>
          </p:nvPr>
        </p:nvSpPr>
        <p:spPr>
          <a:xfrm>
            <a:off x="937255" y="2398555"/>
            <a:ext cx="7304813" cy="1398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2110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RDM imputation approach for directed trips (2024)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After imputation, only 7/411 (1.7%) strata cells are missing SE’s</a:t>
            </a:r>
          </a:p>
          <a:p>
            <a:r>
              <a:rPr lang="en-US" sz="2400" dirty="0"/>
              <a:t>For these cells, I set the SE equal to the mean estimate</a:t>
            </a:r>
            <a:r>
              <a:rPr lang="en-US" sz="2400" dirty="0">
                <a:sym typeface="Wingdings" panose="05000000000000000000" pitchFamily="2" charset="2"/>
              </a:rPr>
              <a:t> implies high uncertainty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939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/>
              <a:t>RDM imputation approach for catch-per-trip in baseline year (2024)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541928"/>
            <a:ext cx="7886699" cy="4285923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Estimation strata is current year + </a:t>
            </a:r>
            <a:r>
              <a:rPr lang="en-US" sz="2200" b="1" dirty="0"/>
              <a:t>wave</a:t>
            </a:r>
            <a:r>
              <a:rPr lang="en-US" sz="2200" dirty="0"/>
              <a:t> + state + mode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59/711 (8.3%) are missing SE’s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solidFill>
                  <a:srgbClr val="00467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Up to 2 rounds of imputation are conducted: </a:t>
            </a:r>
            <a:endParaRPr lang="en-US" sz="2200" dirty="0"/>
          </a:p>
          <a:p>
            <a:pPr marL="457200" indent="-18288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most recent two years + </a:t>
            </a:r>
            <a:r>
              <a:rPr kumimoji="0" lang="en-US" sz="2200" b="1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two wave period </a:t>
            </a: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+ state + mode</a:t>
            </a:r>
          </a:p>
          <a:p>
            <a:pPr marL="457200" indent="-18288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most recent two years + </a:t>
            </a:r>
            <a:r>
              <a:rPr kumimoji="0" lang="en-US" sz="2200" b="1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half year period</a:t>
            </a: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+ state + mode</a:t>
            </a:r>
          </a:p>
          <a:p>
            <a:pPr marL="457200" indent="-182880">
              <a:buFont typeface="+mj-lt"/>
              <a:buAutoNum type="arabicPeriod"/>
            </a:pPr>
            <a:endParaRPr lang="en-US" sz="2400" dirty="0"/>
          </a:p>
          <a:p>
            <a:pPr marL="457200" indent="-182880">
              <a:buFont typeface="+mj-lt"/>
              <a:buAutoNum type="arabicPeriod"/>
            </a:pPr>
            <a:endParaRPr kumimoji="0" lang="en-US" sz="24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CBDDBA9-2F8E-4E17-A5FF-F197A64AD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78650"/>
              </p:ext>
            </p:extLst>
          </p:nvPr>
        </p:nvGraphicFramePr>
        <p:xfrm>
          <a:off x="1922928" y="3673959"/>
          <a:ext cx="5298141" cy="238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3">
                  <a:extLst>
                    <a:ext uri="{9D8B030D-6E8A-4147-A177-3AD203B41FA5}">
                      <a16:colId xmlns:a16="http://schemas.microsoft.com/office/drawing/2014/main" val="3926558110"/>
                    </a:ext>
                  </a:extLst>
                </a:gridCol>
                <a:gridCol w="2236522">
                  <a:extLst>
                    <a:ext uri="{9D8B030D-6E8A-4147-A177-3AD203B41FA5}">
                      <a16:colId xmlns:a16="http://schemas.microsoft.com/office/drawing/2014/main" val="3812440201"/>
                    </a:ext>
                  </a:extLst>
                </a:gridCol>
                <a:gridCol w="2259106">
                  <a:extLst>
                    <a:ext uri="{9D8B030D-6E8A-4147-A177-3AD203B41FA5}">
                      <a16:colId xmlns:a16="http://schemas.microsoft.com/office/drawing/2014/main" val="2959349662"/>
                    </a:ext>
                  </a:extLst>
                </a:gridCol>
              </a:tblGrid>
              <a:tr h="513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Waves for two-wave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Waves for half-year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74339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41872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714642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42042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4, 5, 6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03279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4, 5, 6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93559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4, 5, 6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4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6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/>
              <a:t>RDM imputation approach for catch-per-trip in projection year (2026)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097741"/>
            <a:ext cx="7886699" cy="373011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Plan to use data up from most recent two years of MRIP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60" dirty="0"/>
              <a:t>2025 w1-w5, 2025 w1-w6, 2023 w6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Expect to be fewer missing SEs than baseline year because we are tentatively using the most recent 12 wave of data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ym typeface="Wingdings" panose="05000000000000000000" pitchFamily="2" charset="2"/>
              </a:rPr>
              <a:t>Any concerns with imputation approach?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 marL="457200" indent="-182880">
              <a:buFont typeface="+mj-lt"/>
              <a:buAutoNum type="arabicPeriod"/>
            </a:pPr>
            <a:endParaRPr kumimoji="0" lang="en-US" sz="24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/>
              <a:t>Allowing for intra-species correlation in harvest and discards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13467"/>
            <a:ext cx="7886699" cy="391438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To generate catch-per-trip for a given species, we sum estimated harvest- and discards-per-trip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Previously, we assumed these distributions were independent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Now, we assess the degree of correlation between harvest- and discards-per-trip for a given species, and account for this potential correlation through copula modeling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Doesn’t affect the values of the raw data going into the model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Provides more informed estimates of welfare, fishing demand, and expected harvest </a:t>
            </a:r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566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Split regulations in a state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097741"/>
            <a:ext cx="7886699" cy="37301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Currently we run the model at the state-level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Some states have expressed interest in different regulations for different parts of the state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At a minimum, this will increase uncertainty in estimates of directed trips and overall uncertainty in model output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Any guidance from the TC?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8153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Data aggregation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097741"/>
            <a:ext cx="7886699" cy="37301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BCE5124-94E7-4E5D-9596-65F2BC29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25393"/>
              </p:ext>
            </p:extLst>
          </p:nvPr>
        </p:nvGraphicFramePr>
        <p:xfrm>
          <a:off x="293153" y="1496314"/>
          <a:ext cx="855769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843">
                  <a:extLst>
                    <a:ext uri="{9D8B030D-6E8A-4147-A177-3AD203B41FA5}">
                      <a16:colId xmlns:a16="http://schemas.microsoft.com/office/drawing/2014/main" val="3742432245"/>
                    </a:ext>
                  </a:extLst>
                </a:gridCol>
                <a:gridCol w="2432424">
                  <a:extLst>
                    <a:ext uri="{9D8B030D-6E8A-4147-A177-3AD203B41FA5}">
                      <a16:colId xmlns:a16="http://schemas.microsoft.com/office/drawing/2014/main" val="1107731700"/>
                    </a:ext>
                  </a:extLst>
                </a:gridCol>
                <a:gridCol w="2432424">
                  <a:extLst>
                    <a:ext uri="{9D8B030D-6E8A-4147-A177-3AD203B41FA5}">
                      <a16:colId xmlns:a16="http://schemas.microsoft.com/office/drawing/2014/main" val="1755730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Level of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Data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7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Directed trips (targeted or caught sf, scup, </a:t>
                      </a:r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bsb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8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month + kind-of-day + state + mode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MRIP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7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Catch-per-trip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effectLst/>
                          <a:latin typeface="Arial Narrow" panose="020B0606020202030204" pitchFamily="34" charset="0"/>
                        </a:rPr>
                        <a:t>state-</a:t>
                      </a:r>
                      <a:r>
                        <a:rPr lang="en-US" sz="1600" b="1" u="none" strike="noStrike" dirty="0">
                          <a:effectLst/>
                          <a:latin typeface="Arial Narrow" panose="020B0606020202030204" pitchFamily="34" charset="0"/>
                        </a:rPr>
                        <a:t>wave</a:t>
                      </a:r>
                      <a:r>
                        <a:rPr lang="en-US" sz="1600" b="0" i="0" u="none" strike="noStrike" dirty="0">
                          <a:effectLst/>
                          <a:latin typeface="Arial Narrow" panose="020B0606020202030204" pitchFamily="34" charset="0"/>
                        </a:rPr>
                        <a:t>-mode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MRIP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23723"/>
                  </a:ext>
                </a:extLst>
              </a:tr>
              <a:tr h="18228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Catch-per-trip projected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effectLst/>
                          <a:latin typeface="Arial Narrow" panose="020B0606020202030204" pitchFamily="34" charset="0"/>
                        </a:rPr>
                        <a:t>state-</a:t>
                      </a:r>
                      <a:r>
                        <a:rPr lang="en-US" sz="1600" b="1" u="none" strike="noStrike" dirty="0">
                          <a:effectLst/>
                          <a:latin typeface="Arial Narrow" panose="020B0606020202030204" pitchFamily="34" charset="0"/>
                        </a:rPr>
                        <a:t>wave</a:t>
                      </a:r>
                      <a:r>
                        <a:rPr lang="en-US" sz="1600" b="0" i="0" u="none" strike="noStrike" dirty="0">
                          <a:effectLst/>
                          <a:latin typeface="Arial Narrow" panose="020B0606020202030204" pitchFamily="34" charset="0"/>
                        </a:rPr>
                        <a:t>-mode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 Narrow" panose="020B0606020202030204" pitchFamily="34" charset="0"/>
                        </a:rPr>
                        <a:t>Most recent 12 waves MRIP (2025 w1-w5, 2025 w1-w6, 2023 w6)</a:t>
                      </a:r>
                    </a:p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5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Catch-at-length: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7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  harvest-at-length 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 Narrow" panose="020B0606020202030204" pitchFamily="34" charset="0"/>
                        </a:rPr>
                        <a:t>region:</a:t>
                      </a: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 Narrow" panose="020B0606020202030204" pitchFamily="34" charset="0"/>
                        </a:rPr>
                        <a:t>MA-NY, NJ, DE-NC for fluke and </a:t>
                      </a:r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bsb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 Narrow" panose="020B0606020202030204" pitchFamily="34" charset="0"/>
                        </a:rPr>
                        <a:t>all states for scup</a:t>
                      </a:r>
                    </a:p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MRIP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  total harvest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MRIP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  discards-at-length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2024 data from: NJ VAS, CT VAS, RI VAS, ALS, Raw MRIP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7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   total discards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MRIP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724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/>
              <a:t>Catch-at-length data aggregation</a:t>
            </a:r>
            <a:br>
              <a:rPr lang="en-US" sz="3600" b="0" dirty="0"/>
            </a:br>
            <a:r>
              <a:rPr lang="en-US" sz="3600" b="0" dirty="0"/>
              <a:t>Fluke 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97C539-9828-4D16-9608-C687689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158256"/>
              </p:ext>
            </p:extLst>
          </p:nvPr>
        </p:nvGraphicFramePr>
        <p:xfrm>
          <a:off x="1524000" y="1359520"/>
          <a:ext cx="6096000" cy="41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59319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72304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4651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89545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0046164"/>
                    </a:ext>
                  </a:extLst>
                </a:gridCol>
              </a:tblGrid>
              <a:tr h="43056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# measured discards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# measured harvest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245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59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3365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1103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62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444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315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3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993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9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NY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1910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468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NJ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2266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2266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1025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1025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3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454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493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7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7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2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NC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61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/>
              <a:t>Catch-at-length data aggregation</a:t>
            </a:r>
            <a:br>
              <a:rPr lang="en-US" sz="3600" b="0" dirty="0"/>
            </a:br>
            <a:r>
              <a:rPr lang="en-US" sz="3600" b="0" dirty="0"/>
              <a:t>Black sea bass 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97C539-9828-4D16-9608-C687689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03165"/>
              </p:ext>
            </p:extLst>
          </p:nvPr>
        </p:nvGraphicFramePr>
        <p:xfrm>
          <a:off x="1524000" y="1359520"/>
          <a:ext cx="6096000" cy="41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59319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72304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4651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89545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0046164"/>
                    </a:ext>
                  </a:extLst>
                </a:gridCol>
              </a:tblGrid>
              <a:tr h="43056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# measured discards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# measured harvest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245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59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1156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9970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656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4410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62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3232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1809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3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4482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642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9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NY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1100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1303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NJ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749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749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1608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1608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3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1441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2410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7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712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1456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7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649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2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NC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10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/>
              <a:t>Catch-at-length data aggregation</a:t>
            </a:r>
            <a:br>
              <a:rPr lang="en-US" sz="3600" b="0" dirty="0"/>
            </a:br>
            <a:r>
              <a:rPr lang="en-US" sz="3600" b="0" dirty="0"/>
              <a:t>Scup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97C539-9828-4D16-9608-C687689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09649"/>
              </p:ext>
            </p:extLst>
          </p:nvPr>
        </p:nvGraphicFramePr>
        <p:xfrm>
          <a:off x="1524000" y="1359520"/>
          <a:ext cx="6096000" cy="41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59319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72304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4651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89545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0046164"/>
                    </a:ext>
                  </a:extLst>
                </a:gridCol>
              </a:tblGrid>
              <a:tr h="43056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# measured discards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# measured harvest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245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59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1192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5574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4062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11493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62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601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1557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3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CT</a:t>
                      </a:r>
                    </a:p>
                  </a:txBody>
                  <a:tcPr marL="7620" marR="7620" marT="762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2901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2002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9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868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3710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NJ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723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7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7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2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NC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30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Other key updates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748118"/>
            <a:ext cx="7886699" cy="407973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Calibration approach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Calibrating the model requires generating baseline-year trips the “look” like trips in 2024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Previously, we adjusted the catch-at-length distribution such that total simulated harvest approximated MRIP estimates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Currently, we do not make this adjustment and instead allow for some trips to illegal harvest or voluntary release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We carry these proportions into the projection year (FY 2026) with some adjustments based on stringency of regulations in FY 2026 relative to FY 2024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231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Bio-economic model </a:t>
            </a:r>
            <a:r>
              <a:rPr lang="en-US" sz="3600" dirty="0"/>
              <a:t>o</a:t>
            </a:r>
            <a:r>
              <a:rPr lang="en-US" sz="3600" b="0" dirty="0"/>
              <a:t>verview</a:t>
            </a:r>
            <a:endParaRPr lang="en-US" dirty="0"/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3537E108-181B-47F2-B028-F5875944FF53}"/>
              </a:ext>
            </a:extLst>
          </p:cNvPr>
          <p:cNvSpPr/>
          <p:nvPr/>
        </p:nvSpPr>
        <p:spPr>
          <a:xfrm>
            <a:off x="3472482" y="2927267"/>
            <a:ext cx="2464778" cy="103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350" dirty="0">
                <a:solidFill>
                  <a:prstClr val="white"/>
                </a:solidFill>
                <a:latin typeface="Arial Narrow"/>
              </a:rPr>
              <a:t>Simulate angler trip-level outcomes in FY26 under FY26 projected stock structures and proposed regulations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E3157-30FF-47FF-AD59-0394498CC3B7}"/>
              </a:ext>
            </a:extLst>
          </p:cNvPr>
          <p:cNvCxnSpPr>
            <a:endCxn id="34" idx="1"/>
          </p:cNvCxnSpPr>
          <p:nvPr/>
        </p:nvCxnSpPr>
        <p:spPr>
          <a:xfrm>
            <a:off x="1576810" y="2852897"/>
            <a:ext cx="1895672" cy="59182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754528-DBBA-4141-8735-11826B90D6DA}"/>
              </a:ext>
            </a:extLst>
          </p:cNvPr>
          <p:cNvCxnSpPr/>
          <p:nvPr/>
        </p:nvCxnSpPr>
        <p:spPr>
          <a:xfrm flipH="1">
            <a:off x="5951310" y="2673555"/>
            <a:ext cx="1600157" cy="71063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D37E2DF-E4F6-4DB1-8DAD-8007216872FE}"/>
              </a:ext>
            </a:extLst>
          </p:cNvPr>
          <p:cNvSpPr txBox="1"/>
          <p:nvPr/>
        </p:nvSpPr>
        <p:spPr>
          <a:xfrm>
            <a:off x="5886449" y="872982"/>
            <a:ext cx="262890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hangingPunct="0"/>
            <a:endParaRPr lang="en-US" sz="1350" dirty="0">
              <a:solidFill>
                <a:prstClr val="black"/>
              </a:solidFill>
              <a:latin typeface="Garamond" pitchFamily="18" charset="0"/>
            </a:endParaRPr>
          </a:p>
          <a:p>
            <a:pPr algn="ctr" defTabSz="685800" eaLnBrk="0" hangingPunct="0"/>
            <a:endParaRPr lang="en-US" sz="1350" dirty="0">
              <a:solidFill>
                <a:prstClr val="black"/>
              </a:solidFill>
              <a:latin typeface="Garamond" pitchFamily="18" charset="0"/>
            </a:endParaRPr>
          </a:p>
          <a:p>
            <a:pPr algn="ctr" defTabSz="685800" eaLnBrk="0" hangingPunct="0"/>
            <a:endParaRPr lang="en-US" sz="1350" dirty="0">
              <a:solidFill>
                <a:prstClr val="black"/>
              </a:solidFill>
              <a:latin typeface="Garamond" pitchFamily="18" charset="0"/>
            </a:endParaRPr>
          </a:p>
          <a:p>
            <a:pPr algn="ctr" defTabSz="685800" eaLnBrk="0" hangingPunct="0"/>
            <a:endParaRPr lang="en-US" sz="1350" dirty="0">
              <a:solidFill>
                <a:prstClr val="black"/>
              </a:solidFill>
              <a:latin typeface="Garamond" pitchFamily="18" charset="0"/>
            </a:endParaRPr>
          </a:p>
          <a:p>
            <a:pPr algn="ctr" defTabSz="685800" eaLnBrk="0" hangingPunct="0"/>
            <a:r>
              <a:rPr lang="en-US" sz="1350" dirty="0">
                <a:solidFill>
                  <a:prstClr val="black"/>
                </a:solidFill>
                <a:latin typeface="Garamond" pitchFamily="18" charset="0"/>
              </a:rPr>
              <a:t>Other Inputs</a:t>
            </a:r>
          </a:p>
        </p:txBody>
      </p:sp>
      <p:sp>
        <p:nvSpPr>
          <p:cNvPr id="38" name="Rounded Rectangle 103">
            <a:extLst>
              <a:ext uri="{FF2B5EF4-FFF2-40B4-BE49-F238E27FC236}">
                <a16:creationId xmlns:a16="http://schemas.microsoft.com/office/drawing/2014/main" id="{BEE5A7D2-E350-41E1-87E2-1AAA0603E43F}"/>
              </a:ext>
            </a:extLst>
          </p:cNvPr>
          <p:cNvSpPr/>
          <p:nvPr/>
        </p:nvSpPr>
        <p:spPr>
          <a:xfrm>
            <a:off x="5529909" y="5291087"/>
            <a:ext cx="217170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350" dirty="0">
                <a:solidFill>
                  <a:prstClr val="white"/>
                </a:solidFill>
                <a:latin typeface="Arial Narrow"/>
              </a:rPr>
              <a:t>Aggregate and compare to harvest target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5CF6C5-E254-457C-B093-C9F9E642706B}"/>
              </a:ext>
            </a:extLst>
          </p:cNvPr>
          <p:cNvSpPr txBox="1"/>
          <p:nvPr/>
        </p:nvSpPr>
        <p:spPr>
          <a:xfrm>
            <a:off x="-184661" y="1627954"/>
            <a:ext cx="4000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hangingPunct="0"/>
            <a:r>
              <a:rPr lang="en-US" sz="1350" dirty="0">
                <a:solidFill>
                  <a:prstClr val="black"/>
                </a:solidFill>
                <a:latin typeface="Garamond" pitchFamily="18" charset="0"/>
              </a:rPr>
              <a:t>“Biological” Sub-Model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D6CCBF-A72F-4C21-877B-62AAED0A6079}"/>
              </a:ext>
            </a:extLst>
          </p:cNvPr>
          <p:cNvSpPr/>
          <p:nvPr/>
        </p:nvSpPr>
        <p:spPr bwMode="auto">
          <a:xfrm>
            <a:off x="6072391" y="4312531"/>
            <a:ext cx="971550" cy="3429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350" dirty="0">
                <a:solidFill>
                  <a:schemeClr val="bg1"/>
                </a:solidFill>
                <a:latin typeface="Garamond" pitchFamily="18" charset="0"/>
              </a:rPr>
              <a:t>Harvest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087595C-9EF9-46B0-9F34-FDC4A4BF7455}"/>
              </a:ext>
            </a:extLst>
          </p:cNvPr>
          <p:cNvSpPr/>
          <p:nvPr/>
        </p:nvSpPr>
        <p:spPr bwMode="auto">
          <a:xfrm>
            <a:off x="4886096" y="4384454"/>
            <a:ext cx="971550" cy="3429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350" dirty="0">
                <a:solidFill>
                  <a:schemeClr val="bg1"/>
                </a:solidFill>
                <a:latin typeface="Garamond" pitchFamily="18" charset="0"/>
              </a:rPr>
              <a:t>Discards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C0E34C0-33FE-4386-866E-0FAB76909DA1}"/>
              </a:ext>
            </a:extLst>
          </p:cNvPr>
          <p:cNvSpPr/>
          <p:nvPr/>
        </p:nvSpPr>
        <p:spPr bwMode="auto">
          <a:xfrm>
            <a:off x="2538202" y="4353485"/>
            <a:ext cx="971550" cy="28575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350" dirty="0">
                <a:solidFill>
                  <a:schemeClr val="bg1"/>
                </a:solidFill>
                <a:latin typeface="Garamond" pitchFamily="18" charset="0"/>
              </a:rPr>
              <a:t>Effort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AB99DEE-7700-43C3-98B1-C93405705F57}"/>
              </a:ext>
            </a:extLst>
          </p:cNvPr>
          <p:cNvSpPr/>
          <p:nvPr/>
        </p:nvSpPr>
        <p:spPr bwMode="auto">
          <a:xfrm>
            <a:off x="3690977" y="4551782"/>
            <a:ext cx="1028700" cy="3429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350" dirty="0">
                <a:solidFill>
                  <a:schemeClr val="bg1"/>
                </a:solidFill>
                <a:latin typeface="Garamond" pitchFamily="18" charset="0"/>
              </a:rPr>
              <a:t>Welfare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BD0105-D587-473A-8B8C-1D492603132A}"/>
              </a:ext>
            </a:extLst>
          </p:cNvPr>
          <p:cNvCxnSpPr>
            <a:stCxn id="34" idx="2"/>
            <a:endCxn id="40" idx="1"/>
          </p:cNvCxnSpPr>
          <p:nvPr/>
        </p:nvCxnSpPr>
        <p:spPr>
          <a:xfrm>
            <a:off x="4704872" y="3962167"/>
            <a:ext cx="1509800" cy="4005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0ECA91-C290-446B-B94E-26911318429E}"/>
              </a:ext>
            </a:extLst>
          </p:cNvPr>
          <p:cNvCxnSpPr>
            <a:stCxn id="34" idx="2"/>
          </p:cNvCxnSpPr>
          <p:nvPr/>
        </p:nvCxnSpPr>
        <p:spPr>
          <a:xfrm>
            <a:off x="4704871" y="3962166"/>
            <a:ext cx="522008" cy="43316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F2DADB-5133-4312-808F-18D49CCC2CCE}"/>
              </a:ext>
            </a:extLst>
          </p:cNvPr>
          <p:cNvCxnSpPr>
            <a:stCxn id="34" idx="2"/>
            <a:endCxn id="42" idx="7"/>
          </p:cNvCxnSpPr>
          <p:nvPr/>
        </p:nvCxnSpPr>
        <p:spPr>
          <a:xfrm flipH="1">
            <a:off x="3367473" y="3962166"/>
            <a:ext cx="1337399" cy="43316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093F5B-A4F9-469F-8D7E-39E32449D8BF}"/>
              </a:ext>
            </a:extLst>
          </p:cNvPr>
          <p:cNvCxnSpPr>
            <a:stCxn id="34" idx="2"/>
          </p:cNvCxnSpPr>
          <p:nvPr/>
        </p:nvCxnSpPr>
        <p:spPr>
          <a:xfrm flipH="1">
            <a:off x="4336586" y="3962166"/>
            <a:ext cx="368287" cy="58961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48EC06-A415-480D-8237-3C5157E53045}"/>
              </a:ext>
            </a:extLst>
          </p:cNvPr>
          <p:cNvCxnSpPr>
            <a:cxnSpLocks/>
          </p:cNvCxnSpPr>
          <p:nvPr/>
        </p:nvCxnSpPr>
        <p:spPr>
          <a:xfrm>
            <a:off x="6599298" y="4639236"/>
            <a:ext cx="16461" cy="57992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28">
            <a:extLst>
              <a:ext uri="{FF2B5EF4-FFF2-40B4-BE49-F238E27FC236}">
                <a16:creationId xmlns:a16="http://schemas.microsoft.com/office/drawing/2014/main" id="{AE9A2DF8-4C30-45DE-B825-73E2AD2C63B6}"/>
              </a:ext>
            </a:extLst>
          </p:cNvPr>
          <p:cNvSpPr/>
          <p:nvPr/>
        </p:nvSpPr>
        <p:spPr>
          <a:xfrm>
            <a:off x="6072391" y="1954612"/>
            <a:ext cx="217170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350" dirty="0">
                <a:solidFill>
                  <a:prstClr val="white"/>
                </a:solidFill>
                <a:latin typeface="Arial Narrow"/>
              </a:rPr>
              <a:t>FY26 expected catch-per-trip, angler trip costs, proposed regulations</a:t>
            </a:r>
          </a:p>
        </p:txBody>
      </p:sp>
      <p:sp>
        <p:nvSpPr>
          <p:cNvPr id="51" name="Rounded Rectangle 26">
            <a:extLst>
              <a:ext uri="{FF2B5EF4-FFF2-40B4-BE49-F238E27FC236}">
                <a16:creationId xmlns:a16="http://schemas.microsoft.com/office/drawing/2014/main" id="{096152CA-A7CD-44E6-82A4-4E4ED8161DA2}"/>
              </a:ext>
            </a:extLst>
          </p:cNvPr>
          <p:cNvSpPr/>
          <p:nvPr/>
        </p:nvSpPr>
        <p:spPr>
          <a:xfrm>
            <a:off x="472554" y="1915027"/>
            <a:ext cx="2686073" cy="959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350" dirty="0">
                <a:solidFill>
                  <a:prstClr val="white"/>
                </a:solidFill>
                <a:latin typeface="Arial Narrow"/>
              </a:rPr>
              <a:t>FY26 expected catch-at-length = f(FY26 projected length structure of the stock, historical rec selectivity)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420874-6B9B-4DDF-A91F-A0B2A345A9EC}"/>
              </a:ext>
            </a:extLst>
          </p:cNvPr>
          <p:cNvSpPr txBox="1"/>
          <p:nvPr/>
        </p:nvSpPr>
        <p:spPr>
          <a:xfrm>
            <a:off x="2615259" y="2632317"/>
            <a:ext cx="4000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hangingPunct="0"/>
            <a:r>
              <a:rPr lang="en-US" sz="1350" dirty="0">
                <a:solidFill>
                  <a:prstClr val="black"/>
                </a:solidFill>
                <a:latin typeface="Garamond" pitchFamily="18" charset="0"/>
              </a:rPr>
              <a:t>“Economic” Sub-Model</a:t>
            </a:r>
          </a:p>
        </p:txBody>
      </p:sp>
    </p:spTree>
    <p:extLst>
      <p:ext uri="{BB962C8B-B14F-4D97-AF65-F5344CB8AC3E}">
        <p14:creationId xmlns:p14="http://schemas.microsoft.com/office/powerpoint/2010/main" val="14242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Other key updates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748118"/>
            <a:ext cx="7886699" cy="407973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February season in VA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There is a recreational season in February in Virginia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Since we do not know observed Feb. harvest is until after the RDM is run in Nov./Dec, we cannot incorporate this season into the model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We suggest users evaluate a range of options around expected values of harvest in February. Then in March, choose the set of evaluated regulations that most accurately reflected actual February harvest.   </a:t>
            </a:r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0866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Bio-economic model </a:t>
            </a:r>
            <a:r>
              <a:rPr lang="en-US" sz="3600" dirty="0"/>
              <a:t>o</a:t>
            </a:r>
            <a:r>
              <a:rPr lang="en-US" sz="3600" b="0" dirty="0"/>
              <a:t>verview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Bio-economic model run for 100 iterations</a:t>
            </a:r>
          </a:p>
          <a:p>
            <a:pPr marL="137159" marR="0" lvl="0" indent="-137159" algn="l" defTabSz="685793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Each iteration draws from a distribution of: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MRIP catch-per-trip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lang="en-US" dirty="0">
                <a:solidFill>
                  <a:srgbClr val="00467F"/>
                </a:solidFill>
              </a:rPr>
              <a:t>MRIP directed trips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catch-at-length adjusted for the projected size distribution of the stock in FY 2026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angler trip costs and demographics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Drawing from distributions captures statistical uncertainty associated with these data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We present the median (50</a:t>
            </a:r>
            <a:r>
              <a:rPr kumimoji="0" lang="en-US" sz="2340" b="0" i="0" u="none" strike="noStrike" kern="1200" cap="none" spc="8" normalizeH="0" baseline="3000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percentile) of the 100 iterations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Bio-economic model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EAF218A-90B6-42F8-B5B4-7B2C8A792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38814"/>
              </p:ext>
            </p:extLst>
          </p:nvPr>
        </p:nvGraphicFramePr>
        <p:xfrm>
          <a:off x="628650" y="1513541"/>
          <a:ext cx="8111938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969">
                  <a:extLst>
                    <a:ext uri="{9D8B030D-6E8A-4147-A177-3AD203B41FA5}">
                      <a16:colId xmlns:a16="http://schemas.microsoft.com/office/drawing/2014/main" val="3581812935"/>
                    </a:ext>
                  </a:extLst>
                </a:gridCol>
                <a:gridCol w="4055969">
                  <a:extLst>
                    <a:ext uri="{9D8B030D-6E8A-4147-A177-3AD203B41FA5}">
                      <a16:colId xmlns:a16="http://schemas.microsoft.com/office/drawing/2014/main" val="865131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we need to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we use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7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many trips are likely to occur in a given period in FY2026?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data on directed trips from the last full FY year of data (FY 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4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many fish per trip are anglers likely to catch in FY2026?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data from the most recent 12 waves of MRIP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6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are the likely sizes of the fish anglers will catch in FY2026?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data on harvest sizes in 2024</a:t>
                      </a: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+ state VAS data on discard sizes in 2024</a:t>
                      </a: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Estimates of total harvest and discards in 2024</a:t>
                      </a: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Projected population numbers-at-length in 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96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Angler trip 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 recent NOAA trip expenditure data adjusted for inflation (2017)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6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Angler demographics (age, # trips taken in the past 12 months)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 recent year of MRIP fishing effort survey demographic data (2023)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00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6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Bio-economic model data and work schedule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186A21-DEA2-4768-A729-3D527C4AA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14826"/>
              </p:ext>
            </p:extLst>
          </p:nvPr>
        </p:nvGraphicFramePr>
        <p:xfrm>
          <a:off x="638646" y="1574903"/>
          <a:ext cx="8057119" cy="4066052"/>
        </p:xfrm>
        <a:graphic>
          <a:graphicData uri="http://schemas.openxmlformats.org/drawingml/2006/table">
            <a:tbl>
              <a:tblPr/>
              <a:tblGrid>
                <a:gridCol w="1147516">
                  <a:extLst>
                    <a:ext uri="{9D8B030D-6E8A-4147-A177-3AD203B41FA5}">
                      <a16:colId xmlns:a16="http://schemas.microsoft.com/office/drawing/2014/main" val="3789599799"/>
                    </a:ext>
                  </a:extLst>
                </a:gridCol>
                <a:gridCol w="2848052">
                  <a:extLst>
                    <a:ext uri="{9D8B030D-6E8A-4147-A177-3AD203B41FA5}">
                      <a16:colId xmlns:a16="http://schemas.microsoft.com/office/drawing/2014/main" val="4249200315"/>
                    </a:ext>
                  </a:extLst>
                </a:gridCol>
                <a:gridCol w="718926">
                  <a:extLst>
                    <a:ext uri="{9D8B030D-6E8A-4147-A177-3AD203B41FA5}">
                      <a16:colId xmlns:a16="http://schemas.microsoft.com/office/drawing/2014/main" val="1658868425"/>
                    </a:ext>
                  </a:extLst>
                </a:gridCol>
                <a:gridCol w="187048">
                  <a:extLst>
                    <a:ext uri="{9D8B030D-6E8A-4147-A177-3AD203B41FA5}">
                      <a16:colId xmlns:a16="http://schemas.microsoft.com/office/drawing/2014/main" val="246432717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3985078503"/>
                    </a:ext>
                  </a:extLst>
                </a:gridCol>
                <a:gridCol w="2303930">
                  <a:extLst>
                    <a:ext uri="{9D8B030D-6E8A-4147-A177-3AD203B41FA5}">
                      <a16:colId xmlns:a16="http://schemas.microsoft.com/office/drawing/2014/main" val="1943053905"/>
                    </a:ext>
                  </a:extLst>
                </a:gridCol>
              </a:tblGrid>
              <a:tr h="426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Fishing year 2023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Fishing year 2024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Fishing year 2025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Fishing year 2026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190015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w6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w1-w6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w1-w5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w6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w6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w1-w6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29677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Calibration year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Update model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Make projections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Make projections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Projection year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397973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MRIP catch and effort data for calibration 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215280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Catch-at-length data for calibration and to compute baseline rec. selectivity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76358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Jan 1. 2024 stock assessment data to compute rec. selectivity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Jan 1. 2026 Stock assessment data for projections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9161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2024 regulations for calibration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2025 regulations for status-quo projections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7808"/>
                  </a:ext>
                </a:extLst>
              </a:tr>
              <a:tr h="42618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MRIP catch-per-trip data for projection 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0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4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Input from the TC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None/>
              <a:tabLst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Years of data to compute </a:t>
            </a:r>
            <a:r>
              <a:rPr kumimoji="0" lang="en-US" sz="2200" b="1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projected (FY2026) catch-per-trip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dirty="0"/>
              <a:t>Previously chose to use the </a:t>
            </a:r>
            <a:r>
              <a:rPr lang="en-US" sz="2000" b="1" dirty="0"/>
              <a:t>last two full years of MRIP data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00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Is the TC still comfortable with this decision?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endParaRPr lang="en-US" sz="2200" spc="8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None/>
              <a:defRPr/>
            </a:pPr>
            <a:r>
              <a:rPr lang="en-US" sz="2200" dirty="0"/>
              <a:t>Catch-per-trip estimation strata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lang="en-US" sz="2000" b="0" i="0" u="none" strike="noStrike" dirty="0">
                <a:effectLst/>
              </a:rPr>
              <a:t>Previous estimation strata was state-month-mode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lang="en-US" sz="2000" dirty="0"/>
              <a:t>C</a:t>
            </a:r>
            <a:r>
              <a:rPr lang="en-US" sz="2000" b="0" i="0" u="none" strike="noStrike" dirty="0">
                <a:effectLst/>
              </a:rPr>
              <a:t>urrent estimation strata state-</a:t>
            </a:r>
            <a:r>
              <a:rPr lang="en-US" sz="2000" b="1" u="none" strike="noStrike" dirty="0">
                <a:effectLst/>
              </a:rPr>
              <a:t>wave</a:t>
            </a:r>
            <a:r>
              <a:rPr lang="en-US" sz="2000" b="0" i="0" u="none" strike="noStrike" dirty="0">
                <a:effectLst/>
              </a:rPr>
              <a:t>-mode (more certainty) </a:t>
            </a:r>
            <a:endParaRPr kumimoji="0" lang="en-US" sz="200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07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Input from the TC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None/>
              <a:tabLst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Missing standard errors on some estimates of directed trips and catch 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Previously treated these estimates with certainty, i.e., no sampling/statistical variability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spc="8" dirty="0">
                <a:solidFill>
                  <a:srgbClr val="00467F"/>
                </a:solidFill>
              </a:rPr>
              <a:t>Now we are imputing standard errors following MRIP’s hot-deck imputation approach</a:t>
            </a:r>
          </a:p>
          <a:p>
            <a:pPr lvl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endParaRPr kumimoji="0" lang="en-US" sz="166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6289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MRIP’s hot-deck imputation approach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Used for intercepted angler trips with landings where both length and weight measurements are missing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200" spc="8" dirty="0">
                <a:solidFill>
                  <a:srgbClr val="00467F"/>
                </a:solidFill>
              </a:rPr>
              <a:t>Up to five rounds of imputation are conducted in an attempt to fill in missing values: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year, two-month sampling wave, sub-region, state, mode, area fished, species.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year, half-year, sub-region, state, mode, species.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+ most recent prior year, two-month sampling wave, sub-region, state, mode, area fished, species. </a:t>
            </a:r>
            <a:endParaRPr lang="en-US" sz="2000" dirty="0">
              <a:solidFill>
                <a:srgbClr val="00467F"/>
              </a:solidFill>
            </a:endParaRP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+ most recent prior year, sub-region, state, mode, species.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+ most recent prior year, sub-region, species. </a:t>
            </a:r>
          </a:p>
          <a:p>
            <a:pPr lvl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endParaRPr kumimoji="0" lang="en-US" sz="166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706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RDM imputation approach for directed trips (2024)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Estimation strata is: current year +  month + kind-of-day + state + mode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200" dirty="0">
                <a:solidFill>
                  <a:srgbClr val="00467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Up to 7 rounds of imputation are conducted: </a:t>
            </a:r>
            <a:endParaRPr kumimoji="0" lang="en-US" sz="166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month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averaged across the last two prior years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month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most recent prior year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month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second-most recent prior year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averaged across the prior month and the next month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prior month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next month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month + kind-of-day + state,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averaged across all other fishing modes</a:t>
            </a: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175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TITLE SLIDES: Horizontal Stacked Logo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Standard_2022" id="{5B0639C9-2A89-5B4F-B1E2-F1AC36437CA4}" vid="{D924A02C-0E4F-524A-BD1F-A11271519F27}"/>
    </a:ext>
  </a:extLst>
</a:theme>
</file>

<file path=ppt/theme/theme2.xml><?xml version="1.0" encoding="utf-8"?>
<a:theme xmlns:a="http://schemas.openxmlformats.org/drawingml/2006/main" name="Content Option 2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Standard_2022" id="{5B0639C9-2A89-5B4F-B1E2-F1AC36437CA4}" vid="{05B43F0B-1C29-EC4C-83E8-C4A16314045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24943</TotalTime>
  <Words>1475</Words>
  <Application>Microsoft Office PowerPoint</Application>
  <PresentationFormat>On-screen Show (4:3)</PresentationFormat>
  <Paragraphs>310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Cambria</vt:lpstr>
      <vt:lpstr>Garamond</vt:lpstr>
      <vt:lpstr>Wingdings 2</vt:lpstr>
      <vt:lpstr>TITLE SLIDES: Horizontal Stacked Logo</vt:lpstr>
      <vt:lpstr>Content Option 2</vt:lpstr>
      <vt:lpstr>PowerPoint Presentation</vt:lpstr>
      <vt:lpstr>Bio-economic model overview</vt:lpstr>
      <vt:lpstr>Bio-economic model overview</vt:lpstr>
      <vt:lpstr>Bio-economic model data</vt:lpstr>
      <vt:lpstr>Bio-economic model data and work schedule</vt:lpstr>
      <vt:lpstr>Input from the TC</vt:lpstr>
      <vt:lpstr>Input from the TC</vt:lpstr>
      <vt:lpstr>MRIP’s hot-deck imputation approach</vt:lpstr>
      <vt:lpstr>RDM imputation approach for directed trips (2024)</vt:lpstr>
      <vt:lpstr>RDM imputation approach for directed trips (2024)</vt:lpstr>
      <vt:lpstr>RDM imputation approach for catch-per-trip in baseline year (2024)</vt:lpstr>
      <vt:lpstr>RDM imputation approach for catch-per-trip in projection year (2026)</vt:lpstr>
      <vt:lpstr>Allowing for intra-species correlation in harvest and discards</vt:lpstr>
      <vt:lpstr>Split regulations in a state</vt:lpstr>
      <vt:lpstr>Data aggregation</vt:lpstr>
      <vt:lpstr>Catch-at-length data aggregation Fluke </vt:lpstr>
      <vt:lpstr>Catch-at-length data aggregation Black sea bass </vt:lpstr>
      <vt:lpstr>Catch-at-length data aggregation Scup</vt:lpstr>
      <vt:lpstr>Other key updates</vt:lpstr>
      <vt:lpstr>Other key updates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SF, Scup, and BSB Recreation Demand Model:  Updates and 2023 Projections  monitoring committee meeting Tuesday, November 4</dc:title>
  <dc:creator>Andrew Carr-Harris</dc:creator>
  <cp:lastModifiedBy>Andrew Carr-Harris</cp:lastModifiedBy>
  <cp:revision>117</cp:revision>
  <dcterms:created xsi:type="dcterms:W3CDTF">2022-11-09T18:19:56Z</dcterms:created>
  <dcterms:modified xsi:type="dcterms:W3CDTF">2025-06-17T13:54:52Z</dcterms:modified>
</cp:coreProperties>
</file>