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192000" cy="280749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07065A-BEAF-4655-9A3F-8FD655B79397}" v="1" dt="2023-02-26T21:53:38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>
        <p:scale>
          <a:sx n="66" d="100"/>
          <a:sy n="66" d="100"/>
        </p:scale>
        <p:origin x="138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 Thanh Hoang" userId="cff40e9f-c0e2-4e27-b2f6-eb1385aa4dcb" providerId="ADAL" clId="{1407065A-BEAF-4655-9A3F-8FD655B79397}"/>
    <pc:docChg chg="modSld">
      <pc:chgData name="Hai Thanh Hoang" userId="cff40e9f-c0e2-4e27-b2f6-eb1385aa4dcb" providerId="ADAL" clId="{1407065A-BEAF-4655-9A3F-8FD655B79397}" dt="2023-02-26T21:53:42.578" v="142" actId="20577"/>
      <pc:docMkLst>
        <pc:docMk/>
      </pc:docMkLst>
      <pc:sldChg chg="modSp mod">
        <pc:chgData name="Hai Thanh Hoang" userId="cff40e9f-c0e2-4e27-b2f6-eb1385aa4dcb" providerId="ADAL" clId="{1407065A-BEAF-4655-9A3F-8FD655B79397}" dt="2023-02-26T21:53:42.578" v="142" actId="20577"/>
        <pc:sldMkLst>
          <pc:docMk/>
          <pc:sldMk cId="3623855711" sldId="256"/>
        </pc:sldMkLst>
        <pc:spChg chg="mod">
          <ac:chgData name="Hai Thanh Hoang" userId="cff40e9f-c0e2-4e27-b2f6-eb1385aa4dcb" providerId="ADAL" clId="{1407065A-BEAF-4655-9A3F-8FD655B79397}" dt="2023-02-26T21:53:42.578" v="142" actId="20577"/>
          <ac:spMkLst>
            <pc:docMk/>
            <pc:sldMk cId="3623855711" sldId="256"/>
            <ac:spMk id="34" creationId="{7292214C-F2C3-C427-0C48-F79BA36EE559}"/>
          </ac:spMkLst>
        </pc:spChg>
        <pc:spChg chg="mod">
          <ac:chgData name="Hai Thanh Hoang" userId="cff40e9f-c0e2-4e27-b2f6-eb1385aa4dcb" providerId="ADAL" clId="{1407065A-BEAF-4655-9A3F-8FD655B79397}" dt="2023-02-26T21:46:21.544" v="44" actId="1038"/>
          <ac:spMkLst>
            <pc:docMk/>
            <pc:sldMk cId="3623855711" sldId="256"/>
            <ac:spMk id="35" creationId="{6B6A0572-7A80-90E5-9BFA-46A2348A788C}"/>
          </ac:spMkLst>
        </pc:spChg>
        <pc:picChg chg="mod">
          <ac:chgData name="Hai Thanh Hoang" userId="cff40e9f-c0e2-4e27-b2f6-eb1385aa4dcb" providerId="ADAL" clId="{1407065A-BEAF-4655-9A3F-8FD655B79397}" dt="2023-02-26T21:46:00.114" v="18" actId="1038"/>
          <ac:picMkLst>
            <pc:docMk/>
            <pc:sldMk cId="3623855711" sldId="256"/>
            <ac:picMk id="21" creationId="{F1BB3084-A68A-4C3F-7294-AD7A641A238C}"/>
          </ac:picMkLst>
        </pc:picChg>
        <pc:picChg chg="mod">
          <ac:chgData name="Hai Thanh Hoang" userId="cff40e9f-c0e2-4e27-b2f6-eb1385aa4dcb" providerId="ADAL" clId="{1407065A-BEAF-4655-9A3F-8FD655B79397}" dt="2023-02-26T21:45:52.370" v="8" actId="1037"/>
          <ac:picMkLst>
            <pc:docMk/>
            <pc:sldMk cId="3623855711" sldId="256"/>
            <ac:picMk id="25" creationId="{FADB9DEA-13B5-3A30-D3F2-84492E2E0053}"/>
          </ac:picMkLst>
        </pc:picChg>
        <pc:picChg chg="mod">
          <ac:chgData name="Hai Thanh Hoang" userId="cff40e9f-c0e2-4e27-b2f6-eb1385aa4dcb" providerId="ADAL" clId="{1407065A-BEAF-4655-9A3F-8FD655B79397}" dt="2023-02-26T21:46:12.123" v="28" actId="1038"/>
          <ac:picMkLst>
            <pc:docMk/>
            <pc:sldMk cId="3623855711" sldId="256"/>
            <ac:picMk id="29" creationId="{9D9A961A-66B6-1758-E031-058E8E5B49CD}"/>
          </ac:picMkLst>
        </pc:picChg>
        <pc:picChg chg="mod">
          <ac:chgData name="Hai Thanh Hoang" userId="cff40e9f-c0e2-4e27-b2f6-eb1385aa4dcb" providerId="ADAL" clId="{1407065A-BEAF-4655-9A3F-8FD655B79397}" dt="2023-02-26T21:46:17.865" v="38" actId="1037"/>
          <ac:picMkLst>
            <pc:docMk/>
            <pc:sldMk cId="3623855711" sldId="256"/>
            <ac:picMk id="31" creationId="{D044BF0C-4E8E-8637-3D80-1C9FE7676CC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94673"/>
            <a:ext cx="10363200" cy="9774238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745843"/>
            <a:ext cx="9144000" cy="6778276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E2EF-A6C7-48F5-8D21-6FC81428817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3845-AFE6-4C79-BBFF-1179374E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3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E2EF-A6C7-48F5-8D21-6FC81428817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3845-AFE6-4C79-BBFF-1179374E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7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494731"/>
            <a:ext cx="2628900" cy="237922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494731"/>
            <a:ext cx="7734300" cy="237922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E2EF-A6C7-48F5-8D21-6FC81428817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3845-AFE6-4C79-BBFF-1179374E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2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E2EF-A6C7-48F5-8D21-6FC81428817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3845-AFE6-4C79-BBFF-1179374E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0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999246"/>
            <a:ext cx="10515600" cy="1167839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8788120"/>
            <a:ext cx="10515600" cy="614139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E2EF-A6C7-48F5-8D21-6FC81428817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3845-AFE6-4C79-BBFF-1179374E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8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473653"/>
            <a:ext cx="5181600" cy="17813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473653"/>
            <a:ext cx="5181600" cy="17813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E2EF-A6C7-48F5-8D21-6FC81428817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3845-AFE6-4C79-BBFF-1179374E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4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94736"/>
            <a:ext cx="10515600" cy="54265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882261"/>
            <a:ext cx="5157787" cy="337289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0255151"/>
            <a:ext cx="5157787" cy="15083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6882261"/>
            <a:ext cx="5183188" cy="337289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0255151"/>
            <a:ext cx="5183188" cy="15083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E2EF-A6C7-48F5-8D21-6FC81428817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3845-AFE6-4C79-BBFF-1179374E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5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E2EF-A6C7-48F5-8D21-6FC81428817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3845-AFE6-4C79-BBFF-1179374E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7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E2EF-A6C7-48F5-8D21-6FC81428817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3845-AFE6-4C79-BBFF-1179374E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3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71662"/>
            <a:ext cx="3932237" cy="655081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042277"/>
            <a:ext cx="6172200" cy="1995140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422481"/>
            <a:ext cx="3932237" cy="1560368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E2EF-A6C7-48F5-8D21-6FC81428817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3845-AFE6-4C79-BBFF-1179374E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4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71662"/>
            <a:ext cx="3932237" cy="655081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042277"/>
            <a:ext cx="6172200" cy="1995140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422481"/>
            <a:ext cx="3932237" cy="1560368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E2EF-A6C7-48F5-8D21-6FC81428817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3845-AFE6-4C79-BBFF-1179374E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2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94736"/>
            <a:ext cx="10515600" cy="5426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473653"/>
            <a:ext cx="10515600" cy="17813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6021315"/>
            <a:ext cx="2743200" cy="14947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5E2EF-A6C7-48F5-8D21-6FC81428817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6021315"/>
            <a:ext cx="4114800" cy="14947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6021315"/>
            <a:ext cx="2743200" cy="14947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73845-AFE6-4C79-BBFF-1179374E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6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haithanhhoang/AMOD-5250H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A1A7458D-FC41-39A6-E941-4F25B7BCB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87563"/>
            <a:ext cx="12192000" cy="12192000"/>
          </a:xfrm>
          <a:prstGeom prst="rect">
            <a:avLst/>
          </a:prstGeom>
        </p:spPr>
      </p:pic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F1BB3084-A68A-4C3F-7294-AD7A641A2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1" y="5492658"/>
            <a:ext cx="5602778" cy="3459714"/>
          </a:xfrm>
          <a:prstGeom prst="rect">
            <a:avLst/>
          </a:prstGeom>
        </p:spPr>
      </p:pic>
      <p:pic>
        <p:nvPicPr>
          <p:cNvPr id="25" name="Picture 24" descr="Chart&#10;&#10;Description automatically generated">
            <a:extLst>
              <a:ext uri="{FF2B5EF4-FFF2-40B4-BE49-F238E27FC236}">
                <a16:creationId xmlns:a16="http://schemas.microsoft.com/office/drawing/2014/main" id="{FADB9DEA-13B5-3A30-D3F2-84492E2E0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046" y="5492658"/>
            <a:ext cx="5602779" cy="3459715"/>
          </a:xfrm>
          <a:prstGeom prst="rect">
            <a:avLst/>
          </a:prstGeom>
        </p:spPr>
      </p:pic>
      <p:pic>
        <p:nvPicPr>
          <p:cNvPr id="29" name="Picture 28" descr="Chart, histogram&#10;&#10;Description automatically generated">
            <a:extLst>
              <a:ext uri="{FF2B5EF4-FFF2-40B4-BE49-F238E27FC236}">
                <a16:creationId xmlns:a16="http://schemas.microsoft.com/office/drawing/2014/main" id="{9D9A961A-66B6-1758-E031-058E8E5B49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0" y="21763690"/>
            <a:ext cx="5602779" cy="3459716"/>
          </a:xfrm>
          <a:prstGeom prst="rect">
            <a:avLst/>
          </a:prstGeom>
        </p:spPr>
      </p:pic>
      <p:pic>
        <p:nvPicPr>
          <p:cNvPr id="31" name="Picture 30" descr="Chart&#10;&#10;Description automatically generated">
            <a:extLst>
              <a:ext uri="{FF2B5EF4-FFF2-40B4-BE49-F238E27FC236}">
                <a16:creationId xmlns:a16="http://schemas.microsoft.com/office/drawing/2014/main" id="{D044BF0C-4E8E-8637-3D80-1C9FE7676C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470" y="21814753"/>
            <a:ext cx="5602779" cy="345971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9C5E3A6-3FA1-C0EA-1631-32C74B52AD1F}"/>
              </a:ext>
            </a:extLst>
          </p:cNvPr>
          <p:cNvSpPr/>
          <p:nvPr/>
        </p:nvSpPr>
        <p:spPr>
          <a:xfrm>
            <a:off x="0" y="1"/>
            <a:ext cx="12191999" cy="4830236"/>
          </a:xfrm>
          <a:prstGeom prst="rect">
            <a:avLst/>
          </a:prstGeom>
          <a:gradFill>
            <a:gsLst>
              <a:gs pos="69000">
                <a:schemeClr val="accent1">
                  <a:lumMod val="45000"/>
                  <a:lumOff val="55000"/>
                </a:schemeClr>
              </a:gs>
              <a:gs pos="13986">
                <a:schemeClr val="bg1"/>
              </a:gs>
              <a:gs pos="38000">
                <a:srgbClr val="E0E8F5"/>
              </a:gs>
              <a:gs pos="100000">
                <a:schemeClr val="accent1"/>
              </a:gs>
              <a:gs pos="85000">
                <a:schemeClr val="accent1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59939A-1CE1-3595-B0BC-7BAC4758462F}"/>
              </a:ext>
            </a:extLst>
          </p:cNvPr>
          <p:cNvSpPr txBox="1"/>
          <p:nvPr/>
        </p:nvSpPr>
        <p:spPr>
          <a:xfrm>
            <a:off x="538843" y="179614"/>
            <a:ext cx="11217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0" i="0" dirty="0">
                <a:solidFill>
                  <a:srgbClr val="7030A0"/>
                </a:solidFill>
                <a:effectLst/>
                <a:latin typeface="Helvetica Neue"/>
              </a:rPr>
              <a:t>Storms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Helvetica Neue"/>
              </a:rPr>
              <a:t> and other </a:t>
            </a:r>
            <a:r>
              <a:rPr lang="en-US" sz="5400" b="0" i="0" dirty="0">
                <a:solidFill>
                  <a:srgbClr val="7030A0"/>
                </a:solidFill>
                <a:effectLst/>
                <a:latin typeface="Helvetica Neue"/>
              </a:rPr>
              <a:t>disaster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Helvetica Neue"/>
              </a:rPr>
              <a:t> events data analysis</a:t>
            </a:r>
          </a:p>
        </p:txBody>
      </p:sp>
      <p:sp>
        <p:nvSpPr>
          <p:cNvPr id="34" name="Scroll: Horizontal 33">
            <a:extLst>
              <a:ext uri="{FF2B5EF4-FFF2-40B4-BE49-F238E27FC236}">
                <a16:creationId xmlns:a16="http://schemas.microsoft.com/office/drawing/2014/main" id="{7292214C-F2C3-C427-0C48-F79BA36EE559}"/>
              </a:ext>
            </a:extLst>
          </p:cNvPr>
          <p:cNvSpPr/>
          <p:nvPr/>
        </p:nvSpPr>
        <p:spPr>
          <a:xfrm>
            <a:off x="538843" y="1053727"/>
            <a:ext cx="10972800" cy="3918574"/>
          </a:xfrm>
          <a:prstGeom prst="horizontalScroll">
            <a:avLst/>
          </a:prstGeom>
          <a:solidFill>
            <a:srgbClr val="F5F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The data from 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U.S. National Oceanic and Atmospheric Administration’s (</a:t>
            </a:r>
            <a:r>
              <a:rPr lang="en-US" b="1" i="0" dirty="0">
                <a:solidFill>
                  <a:srgbClr val="333333"/>
                </a:solidFill>
                <a:effectLst/>
                <a:latin typeface="+mj-lt"/>
              </a:rPr>
              <a:t>NOAA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) Storm Database collected between 1996 and 2011 shows that 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in terms of 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population health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, </a:t>
            </a:r>
            <a:r>
              <a:rPr lang="en-US" b="1" dirty="0">
                <a:solidFill>
                  <a:srgbClr val="333333"/>
                </a:solidFill>
                <a:latin typeface="+mj-lt"/>
              </a:rPr>
              <a:t>tornado, excessive heat, and lightning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 caused the most damage, while </a:t>
            </a:r>
            <a:r>
              <a:rPr lang="en-US" b="1" dirty="0">
                <a:solidFill>
                  <a:srgbClr val="333333"/>
                </a:solidFill>
                <a:latin typeface="+mj-lt"/>
              </a:rPr>
              <a:t>drought, flood and hurricanes 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had tremendous 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economic consequences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.</a:t>
            </a:r>
          </a:p>
          <a:p>
            <a:endParaRPr lang="en-US" dirty="0">
              <a:solidFill>
                <a:srgbClr val="333333"/>
              </a:solidFill>
              <a:latin typeface="+mj-lt"/>
            </a:endParaRPr>
          </a:p>
          <a:p>
            <a:r>
              <a:rPr lang="en-US" dirty="0">
                <a:solidFill>
                  <a:srgbClr val="333333"/>
                </a:solidFill>
                <a:latin typeface="+mj-lt"/>
              </a:rPr>
              <a:t>The code is available at </a:t>
            </a:r>
            <a:r>
              <a:rPr lang="en-US" dirty="0">
                <a:solidFill>
                  <a:srgbClr val="333333"/>
                </a:solidFill>
                <a:latin typeface="+mj-lt"/>
                <a:hlinkClick r:id="rId7"/>
              </a:rPr>
              <a:t>https://github.com/haithanhhoang/AMOD-5250H.git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>
                <a:solidFill>
                  <a:srgbClr val="333333"/>
                </a:solidFill>
                <a:latin typeface="+mj-lt"/>
              </a:rPr>
              <a:t>for recreation.</a:t>
            </a:r>
            <a:endParaRPr lang="en-US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B6A0572-7A80-90E5-9BFA-46A2348A788C}"/>
              </a:ext>
            </a:extLst>
          </p:cNvPr>
          <p:cNvSpPr/>
          <p:nvPr/>
        </p:nvSpPr>
        <p:spPr>
          <a:xfrm>
            <a:off x="263088" y="25274469"/>
            <a:ext cx="11682804" cy="2620855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(1) Wikipedia contributors. (2023a, January 21). October 1998 Central Texas floods. Wikipedia. https://en.wikipedia.org/wiki/October_1998_Central_Texas_floods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(2) 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Wikipedia contributors. (2023, February 17). </a:t>
            </a:r>
            <a:r>
              <a:rPr lang="en-US" sz="14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2011 Super Outbreak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 Wikipedia. https://en.wikipedia.org/wiki/2011_Super_Outbreak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(3) National Weather Service. (n.d.). Extreme Heat Episode in Chicago July 29-31, 1999. https://www.weather.gov/lot/1999Jul29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(4) CPPP | 1998–2002 Drought. (n.d.). https://www.cisa.sc.edu/atlas/events-2002.html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(5) Wikipedia contributors. (2023a, January 10). 2006 Mid-Atlantic United States flood. Wikipedia. https://en.wikipedia.org/wiki/2006_Mid-Atlantic_United_States_flood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(6) https://en.wikipedia.org/wiki/2005_Atlantic_hurricane_season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Pietrelli</a:t>
            </a:r>
            <a:r>
              <a:rPr lang="en-US" sz="1400" dirty="0">
                <a:solidFill>
                  <a:schemeClr val="tx1"/>
                </a:solidFill>
              </a:rPr>
              <a:t>, A. (2016, August 31). Storms and other severe weather events data analysis. http://rstudio-pubs-static.s3.amazonaws.com/206348_99b74a6c8a1644cbb977298f0dee42bf.html</a:t>
            </a:r>
          </a:p>
        </p:txBody>
      </p:sp>
    </p:spTree>
    <p:extLst>
      <p:ext uri="{BB962C8B-B14F-4D97-AF65-F5344CB8AC3E}">
        <p14:creationId xmlns:p14="http://schemas.microsoft.com/office/powerpoint/2010/main" val="362385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110</TotalTime>
  <Words>303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 Thanh Hoang</dc:creator>
  <cp:lastModifiedBy>Hai Thanh Hoang</cp:lastModifiedBy>
  <cp:revision>1</cp:revision>
  <dcterms:created xsi:type="dcterms:W3CDTF">2023-02-26T20:01:19Z</dcterms:created>
  <dcterms:modified xsi:type="dcterms:W3CDTF">2023-02-26T21:53:49Z</dcterms:modified>
</cp:coreProperties>
</file>