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9" r:id="rId21"/>
    <p:sldId id="275" r:id="rId22"/>
    <p:sldId id="276" r:id="rId23"/>
    <p:sldId id="277" r:id="rId24"/>
    <p:sldId id="278" r:id="rId25"/>
    <p:sldId id="280" r:id="rId26"/>
    <p:sldId id="281" r:id="rId27"/>
    <p:sldId id="282" r:id="rId28"/>
    <p:sldId id="283" r:id="rId29"/>
    <p:sldId id="284" r:id="rId30"/>
    <p:sldId id="285" r:id="rId31"/>
    <p:sldId id="286" r:id="rId32"/>
    <p:sldId id="287" r:id="rId33"/>
    <p:sldId id="288" r:id="rId34"/>
    <p:sldId id="289" r:id="rId35"/>
    <p:sldId id="291" r:id="rId36"/>
    <p:sldId id="290"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AAFDD464-B7CB-4A96-BA4F-A294189C5C80}" type="datetimeFigureOut">
              <a:rPr lang="en-US" smtClean="0"/>
              <a:t>10/4/2020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93B0F7B4-298D-4462-A3A6-736550CD9EFB}"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FDD464-B7CB-4A96-BA4F-A294189C5C80}"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0F7B4-298D-4462-A3A6-736550CD9E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FDD464-B7CB-4A96-BA4F-A294189C5C80}"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0F7B4-298D-4462-A3A6-736550CD9E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FDD464-B7CB-4A96-BA4F-A294189C5C80}"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0F7B4-298D-4462-A3A6-736550CD9E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AFDD464-B7CB-4A96-BA4F-A294189C5C80}"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93B0F7B4-298D-4462-A3A6-736550CD9EF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AFDD464-B7CB-4A96-BA4F-A294189C5C80}" type="datetimeFigureOut">
              <a:rPr lang="en-US" smtClean="0"/>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0F7B4-298D-4462-A3A6-736550CD9EF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AFDD464-B7CB-4A96-BA4F-A294189C5C80}" type="datetimeFigureOut">
              <a:rPr lang="en-US" smtClean="0"/>
              <a:t>10/4/2020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B0F7B4-298D-4462-A3A6-736550CD9E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AFDD464-B7CB-4A96-BA4F-A294189C5C80}" type="datetimeFigureOut">
              <a:rPr lang="en-US" smtClean="0"/>
              <a:t>10/4/2020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B0F7B4-298D-4462-A3A6-736550CD9E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FDD464-B7CB-4A96-BA4F-A294189C5C80}" type="datetimeFigureOut">
              <a:rPr lang="en-US" smtClean="0"/>
              <a:t>10/4/2020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B0F7B4-298D-4462-A3A6-736550CD9E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AFDD464-B7CB-4A96-BA4F-A294189C5C80}" type="datetimeFigureOut">
              <a:rPr lang="en-US" smtClean="0"/>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0F7B4-298D-4462-A3A6-736550CD9E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AFDD464-B7CB-4A96-BA4F-A294189C5C80}" type="datetimeFigureOut">
              <a:rPr lang="en-US" smtClean="0"/>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0F7B4-298D-4462-A3A6-736550CD9E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AFDD464-B7CB-4A96-BA4F-A294189C5C80}" type="datetimeFigureOut">
              <a:rPr lang="en-US" smtClean="0"/>
              <a:t>10/4/2020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3B0F7B4-298D-4462-A3A6-736550CD9EF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nfo@solutions-time.com"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https://solutions-time.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43000"/>
            <a:ext cx="8229600" cy="1828800"/>
          </a:xfrm>
        </p:spPr>
        <p:txBody>
          <a:bodyPr/>
          <a:lstStyle/>
          <a:p>
            <a:r>
              <a:rPr lang="ar-SA" dirty="0" smtClean="0"/>
              <a:t>نظام إدارة </a:t>
            </a:r>
            <a:r>
              <a:rPr lang="ar-SA" smtClean="0"/>
              <a:t>مكاتب </a:t>
            </a:r>
            <a:r>
              <a:rPr lang="ar-SA" smtClean="0"/>
              <a:t>وشركات</a:t>
            </a:r>
            <a:br>
              <a:rPr lang="ar-SA" smtClean="0"/>
            </a:br>
            <a:r>
              <a:rPr lang="ar-SA" smtClean="0"/>
              <a:t> </a:t>
            </a:r>
            <a:r>
              <a:rPr lang="ar-SA" dirty="0" smtClean="0"/>
              <a:t>المحاماة</a:t>
            </a:r>
            <a:endParaRPr lang="en-US" dirty="0"/>
          </a:p>
        </p:txBody>
      </p:sp>
      <p:sp>
        <p:nvSpPr>
          <p:cNvPr id="3" name="Subtitle 2"/>
          <p:cNvSpPr>
            <a:spLocks noGrp="1"/>
          </p:cNvSpPr>
          <p:nvPr>
            <p:ph type="subTitle" idx="1"/>
          </p:nvPr>
        </p:nvSpPr>
        <p:spPr>
          <a:xfrm>
            <a:off x="1447800" y="3724639"/>
            <a:ext cx="6400800" cy="1752600"/>
          </a:xfrm>
        </p:spPr>
        <p:txBody>
          <a:bodyPr/>
          <a:lstStyle/>
          <a:p>
            <a:r>
              <a:rPr lang="ar-SA" dirty="0" smtClean="0"/>
              <a:t>المهندس: عمار ضاهر</a:t>
            </a:r>
          </a:p>
          <a:p>
            <a:endParaRPr lang="ar-SA" dirty="0" smtClean="0"/>
          </a:p>
          <a:p>
            <a:endParaRPr lang="ar-SA"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5477774"/>
            <a:ext cx="2743200" cy="1286073"/>
          </a:xfrm>
          <a:prstGeom prst="rect">
            <a:avLst/>
          </a:prstGeom>
        </p:spPr>
      </p:pic>
      <p:sp>
        <p:nvSpPr>
          <p:cNvPr id="5" name="Rectangle 4"/>
          <p:cNvSpPr/>
          <p:nvPr/>
        </p:nvSpPr>
        <p:spPr>
          <a:xfrm>
            <a:off x="3048000" y="5379989"/>
            <a:ext cx="5943600" cy="1384995"/>
          </a:xfrm>
          <a:prstGeom prst="rect">
            <a:avLst/>
          </a:prstGeom>
        </p:spPr>
        <p:txBody>
          <a:bodyPr wrap="square">
            <a:spAutoFit/>
          </a:bodyPr>
          <a:lstStyle/>
          <a:p>
            <a:pPr algn="r" rtl="1">
              <a:lnSpc>
                <a:spcPct val="150000"/>
              </a:lnSpc>
            </a:pPr>
            <a:r>
              <a:rPr lang="ar-SA" sz="1400" dirty="0"/>
              <a:t>جدة: شارع </a:t>
            </a:r>
            <a:r>
              <a:rPr lang="ar-SA" sz="1400" dirty="0" smtClean="0"/>
              <a:t>فلسطين- </a:t>
            </a:r>
            <a:r>
              <a:rPr lang="ar-SA" sz="1400" dirty="0"/>
              <a:t>مركز العمودي التجاري </a:t>
            </a:r>
            <a:r>
              <a:rPr lang="ar-SA" sz="1400" dirty="0" smtClean="0"/>
              <a:t>- الدور </a:t>
            </a:r>
            <a:r>
              <a:rPr lang="ar-SA" sz="1400" dirty="0"/>
              <a:t>الثالث مكتب رقم 310 </a:t>
            </a:r>
            <a:endParaRPr lang="en-US" sz="1400" dirty="0"/>
          </a:p>
          <a:p>
            <a:pPr algn="r" rtl="1">
              <a:lnSpc>
                <a:spcPct val="150000"/>
              </a:lnSpc>
            </a:pPr>
            <a:r>
              <a:rPr lang="en-US" sz="1400" dirty="0" smtClean="0"/>
              <a:t>Tel: 0126610700</a:t>
            </a:r>
            <a:endParaRPr lang="ar-SA" sz="1400" dirty="0" smtClean="0"/>
          </a:p>
          <a:p>
            <a:pPr algn="r" rtl="1">
              <a:lnSpc>
                <a:spcPct val="150000"/>
              </a:lnSpc>
            </a:pPr>
            <a:r>
              <a:rPr lang="en-US" sz="1400" dirty="0" smtClean="0"/>
              <a:t> </a:t>
            </a:r>
            <a:r>
              <a:rPr lang="en-US" sz="1400" dirty="0" smtClean="0">
                <a:hlinkClick r:id="rId3"/>
              </a:rPr>
              <a:t>info@solutions-time.com</a:t>
            </a:r>
            <a:endParaRPr lang="ar-SA" sz="1400" dirty="0" smtClean="0"/>
          </a:p>
          <a:p>
            <a:pPr algn="r" rtl="1">
              <a:lnSpc>
                <a:spcPct val="150000"/>
              </a:lnSpc>
            </a:pPr>
            <a:r>
              <a:rPr lang="ar-SA" sz="1400" dirty="0" smtClean="0"/>
              <a:t> </a:t>
            </a:r>
            <a:r>
              <a:rPr lang="en-US" sz="1400" dirty="0" smtClean="0">
                <a:hlinkClick r:id="rId4"/>
              </a:rPr>
              <a:t>https</a:t>
            </a:r>
            <a:r>
              <a:rPr lang="en-US" sz="1400" dirty="0">
                <a:hlinkClick r:id="rId4"/>
              </a:rPr>
              <a:t>://solutions-time.com</a:t>
            </a:r>
            <a:endParaRPr lang="en-US" sz="1400" dirty="0"/>
          </a:p>
        </p:txBody>
      </p:sp>
    </p:spTree>
    <p:extLst>
      <p:ext uri="{BB962C8B-B14F-4D97-AF65-F5344CB8AC3E}">
        <p14:creationId xmlns:p14="http://schemas.microsoft.com/office/powerpoint/2010/main" val="2577856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84"/>
            <a:ext cx="8229600" cy="1143000"/>
          </a:xfrm>
        </p:spPr>
        <p:txBody>
          <a:bodyPr/>
          <a:lstStyle/>
          <a:p>
            <a:pPr algn="r" rtl="1"/>
            <a:r>
              <a:rPr lang="ar-SA" dirty="0"/>
              <a:t>الشركات :</a:t>
            </a:r>
            <a:endParaRPr lang="en-US" dirty="0"/>
          </a:p>
        </p:txBody>
      </p:sp>
      <p:sp>
        <p:nvSpPr>
          <p:cNvPr id="3" name="Content Placeholder 2"/>
          <p:cNvSpPr>
            <a:spLocks noGrp="1"/>
          </p:cNvSpPr>
          <p:nvPr>
            <p:ph idx="1"/>
          </p:nvPr>
        </p:nvSpPr>
        <p:spPr/>
        <p:txBody>
          <a:bodyPr/>
          <a:lstStyle/>
          <a:p>
            <a:pPr algn="r" rtl="1"/>
            <a:r>
              <a:rPr lang="ar-SA" dirty="0" smtClean="0"/>
              <a:t>كما يوجد نظام التعليقات :</a:t>
            </a:r>
          </a:p>
          <a:p>
            <a:pPr marL="137160" indent="0" algn="r" rtl="1">
              <a:buNone/>
            </a:pPr>
            <a:r>
              <a:rPr lang="ar-SA" dirty="0"/>
              <a:t>	</a:t>
            </a:r>
            <a:r>
              <a:rPr lang="ar-SA" sz="2700" dirty="0" smtClean="0"/>
              <a:t>وهو بمثابة نظام محادثة بين جميع الموظفين مع امكانية ارفاق 	مستندات أو صور ضمن المحادثات (شبيه بنظام </a:t>
            </a:r>
            <a:r>
              <a:rPr lang="en-US" sz="2700" dirty="0" err="1" smtClean="0"/>
              <a:t>Whatsapp</a:t>
            </a:r>
            <a:r>
              <a:rPr lang="ar-SA" sz="2700" dirty="0" smtClean="0"/>
              <a:t> )</a:t>
            </a:r>
          </a:p>
          <a:p>
            <a:pPr marL="137160" indent="0" algn="r" rtl="1">
              <a:buNone/>
            </a:pPr>
            <a:endParaRPr lang="en-US" sz="27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429" y="30707"/>
            <a:ext cx="17335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81400"/>
            <a:ext cx="749617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6004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904"/>
            <a:ext cx="8229600" cy="1143000"/>
          </a:xfrm>
        </p:spPr>
        <p:txBody>
          <a:bodyPr/>
          <a:lstStyle/>
          <a:p>
            <a:pPr algn="r" rtl="1"/>
            <a:r>
              <a:rPr lang="ar-SA" dirty="0" smtClean="0"/>
              <a:t>الشركات</a:t>
            </a:r>
            <a:endParaRPr lang="en-US" dirty="0"/>
          </a:p>
        </p:txBody>
      </p:sp>
      <p:sp>
        <p:nvSpPr>
          <p:cNvPr id="3" name="Content Placeholder 2"/>
          <p:cNvSpPr>
            <a:spLocks noGrp="1"/>
          </p:cNvSpPr>
          <p:nvPr>
            <p:ph idx="1"/>
          </p:nvPr>
        </p:nvSpPr>
        <p:spPr>
          <a:xfrm>
            <a:off x="228600" y="1371600"/>
            <a:ext cx="8763000" cy="4709160"/>
          </a:xfrm>
        </p:spPr>
        <p:txBody>
          <a:bodyPr/>
          <a:lstStyle/>
          <a:p>
            <a:pPr algn="r" rtl="1"/>
            <a:r>
              <a:rPr lang="ar-SA" dirty="0" smtClean="0"/>
              <a:t>امكانية ارسال ايميل من النظام : </a:t>
            </a:r>
          </a:p>
          <a:p>
            <a:pPr marL="137160" indent="0" algn="r" rtl="1">
              <a:buNone/>
            </a:pPr>
            <a:r>
              <a:rPr lang="ar-SA" dirty="0"/>
              <a:t>	</a:t>
            </a:r>
            <a:r>
              <a:rPr lang="ar-SA" dirty="0" smtClean="0"/>
              <a:t>من خلال الضغط على ايقونة ارسال بريد الكتروني</a:t>
            </a:r>
            <a:endParaRPr lang="en-US" dirty="0" smtClean="0"/>
          </a:p>
          <a:p>
            <a:pPr marL="137160" indent="0" algn="r" rtl="1">
              <a:buNone/>
            </a:pPr>
            <a:r>
              <a:rPr lang="ar-SA" dirty="0" smtClean="0"/>
              <a:t> </a:t>
            </a:r>
            <a:r>
              <a:rPr lang="en-US" dirty="0" smtClean="0"/>
              <a:t>	</a:t>
            </a:r>
            <a:r>
              <a:rPr lang="ar-SA" dirty="0" smtClean="0"/>
              <a:t>مع جدولة تاريخ ووقت ارسال الايميل</a:t>
            </a:r>
            <a:r>
              <a:rPr lang="en-US" dirty="0"/>
              <a:t>.</a:t>
            </a:r>
            <a:endParaRPr lang="ar-SA" dirty="0" smtClean="0"/>
          </a:p>
          <a:p>
            <a:pPr marL="137160" indent="0" algn="r" rtl="1">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429" y="30707"/>
            <a:ext cx="17335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819400"/>
            <a:ext cx="8229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929462"/>
            <a:ext cx="2057400" cy="408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747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r>
              <a:rPr lang="ar-SA" sz="3000" b="1" dirty="0">
                <a:effectLst>
                  <a:outerShdw blurRad="38100" dist="38100" dir="2700000" algn="tl">
                    <a:srgbClr val="000000">
                      <a:alpha val="43137"/>
                    </a:srgbClr>
                  </a:outerShdw>
                </a:effectLst>
              </a:rPr>
              <a:t>ميزات أخرى خاصة بشركة ما:</a:t>
            </a:r>
          </a:p>
          <a:p>
            <a:pPr lvl="1" algn="r" rtl="1"/>
            <a:r>
              <a:rPr lang="ar-SA" dirty="0" smtClean="0"/>
              <a:t>امكانية عرض التحديثات التي جرت على الشركة من تاريخ الانشاء وحتى الوقت الحالي.</a:t>
            </a:r>
          </a:p>
          <a:p>
            <a:pPr lvl="1" algn="r" rtl="1"/>
            <a:r>
              <a:rPr lang="ar-SA" dirty="0" smtClean="0"/>
              <a:t>عرض جميع التعليقات.</a:t>
            </a:r>
          </a:p>
          <a:p>
            <a:pPr lvl="1" algn="r" rtl="1"/>
            <a:r>
              <a:rPr lang="ar-SA" dirty="0" smtClean="0"/>
              <a:t>عرض جميع الاستشارات والدعاوى والعقود  وساعات العمل.</a:t>
            </a:r>
          </a:p>
          <a:p>
            <a:pPr lvl="1" algn="r" rtl="1"/>
            <a:r>
              <a:rPr lang="ar-SA" dirty="0" smtClean="0"/>
              <a:t>عرض جميع المستندات والفواتير.</a:t>
            </a:r>
          </a:p>
          <a:p>
            <a:pPr lvl="1" algn="r" rtl="1"/>
            <a:r>
              <a:rPr lang="ar-SA" dirty="0" smtClean="0"/>
              <a:t>عرض جميع المهام  .</a:t>
            </a:r>
          </a:p>
          <a:p>
            <a:pPr lvl="1" algn="r" rtl="1"/>
            <a:r>
              <a:rPr lang="ar-SA" dirty="0" smtClean="0"/>
              <a:t>عرض جميع الايميلات المرسلة.</a:t>
            </a:r>
          </a:p>
          <a:p>
            <a:pPr lvl="1" algn="r" rtl="1"/>
            <a:r>
              <a:rPr lang="ar-SA" dirty="0" smtClean="0"/>
              <a:t>عرض معلومات الاشخاص التابعين لهذه الشركة مع امكانية التعديل.</a:t>
            </a:r>
          </a:p>
          <a:p>
            <a:pPr lvl="1" algn="r" rtl="1"/>
            <a:r>
              <a:rPr lang="ar-SA" dirty="0" smtClean="0"/>
              <a:t>عرض ساعات العمل.</a:t>
            </a:r>
            <a:endParaRPr lang="en-US" dirty="0"/>
          </a:p>
        </p:txBody>
      </p:sp>
      <p:sp>
        <p:nvSpPr>
          <p:cNvPr id="4" name="Title 1"/>
          <p:cNvSpPr>
            <a:spLocks noGrp="1"/>
          </p:cNvSpPr>
          <p:nvPr>
            <p:ph type="title"/>
          </p:nvPr>
        </p:nvSpPr>
        <p:spPr>
          <a:xfrm>
            <a:off x="457200" y="78332"/>
            <a:ext cx="8229600" cy="1143000"/>
          </a:xfrm>
        </p:spPr>
        <p:txBody>
          <a:bodyPr/>
          <a:lstStyle/>
          <a:p>
            <a:pPr algn="r"/>
            <a:r>
              <a:rPr lang="ar-SA" dirty="0"/>
              <a:t>الشركات :</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429" y="30707"/>
            <a:ext cx="17335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0038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A" dirty="0" smtClean="0"/>
              <a:t>الأشخاص:</a:t>
            </a:r>
            <a:endParaRPr lang="en-US" dirty="0"/>
          </a:p>
        </p:txBody>
      </p:sp>
      <p:sp>
        <p:nvSpPr>
          <p:cNvPr id="3" name="Content Placeholder 2"/>
          <p:cNvSpPr>
            <a:spLocks noGrp="1"/>
          </p:cNvSpPr>
          <p:nvPr>
            <p:ph idx="1"/>
          </p:nvPr>
        </p:nvSpPr>
        <p:spPr/>
        <p:txBody>
          <a:bodyPr/>
          <a:lstStyle/>
          <a:p>
            <a:pPr algn="r" rtl="1"/>
            <a:r>
              <a:rPr lang="ar-SA" dirty="0" smtClean="0"/>
              <a:t>يندرج </a:t>
            </a:r>
            <a:r>
              <a:rPr lang="ar-SA" dirty="0"/>
              <a:t>تحت هذا الموديول جميع </a:t>
            </a:r>
            <a:r>
              <a:rPr lang="ar-SA" dirty="0" smtClean="0"/>
              <a:t>الأشخاص </a:t>
            </a:r>
            <a:r>
              <a:rPr lang="ar-SA" dirty="0"/>
              <a:t>المتعاقد </a:t>
            </a:r>
            <a:r>
              <a:rPr lang="ar-SA" dirty="0" smtClean="0"/>
              <a:t>معهم ويتضمن:</a:t>
            </a:r>
            <a:endParaRPr lang="ar-SA" dirty="0"/>
          </a:p>
          <a:p>
            <a:pPr marL="137160" indent="0" algn="r" rtl="1">
              <a:buNone/>
            </a:pPr>
            <a:r>
              <a:rPr lang="ar-SA" dirty="0"/>
              <a:t>	</a:t>
            </a:r>
            <a:r>
              <a:rPr lang="ar-SA" dirty="0" smtClean="0"/>
              <a:t> </a:t>
            </a:r>
            <a:r>
              <a:rPr lang="ar-SA" dirty="0"/>
              <a:t>المعلومات </a:t>
            </a:r>
            <a:r>
              <a:rPr lang="ar-SA" dirty="0" smtClean="0"/>
              <a:t>الأساسية للعميل </a:t>
            </a:r>
            <a:r>
              <a:rPr lang="ar-SA" dirty="0"/>
              <a:t>كما يمكن البحث عن </a:t>
            </a:r>
            <a:r>
              <a:rPr lang="ar-SA" dirty="0" smtClean="0"/>
              <a:t>العميل </a:t>
            </a:r>
            <a:r>
              <a:rPr lang="ar-SA" dirty="0"/>
              <a:t>حسب 	أي معلومة (مثلاً بحث حسب </a:t>
            </a:r>
            <a:r>
              <a:rPr lang="ar-SA" dirty="0" smtClean="0"/>
              <a:t>الاسم, </a:t>
            </a:r>
            <a:r>
              <a:rPr lang="ar-SA" dirty="0"/>
              <a:t>رقم الهاتف, تاريخ </a:t>
            </a:r>
            <a:r>
              <a:rPr lang="ar-SA" dirty="0" smtClean="0"/>
              <a:t>الادخال, 	فئة العمل, البريد الالكتروني </a:t>
            </a:r>
            <a:r>
              <a:rPr lang="ar-SA" dirty="0"/>
              <a:t>....)</a:t>
            </a:r>
          </a:p>
          <a:p>
            <a:pPr algn="r" rtl="1"/>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52400"/>
            <a:ext cx="1981200" cy="140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81400"/>
            <a:ext cx="9151961"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9726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59456"/>
            <a:ext cx="8991600" cy="4709160"/>
          </a:xfrm>
        </p:spPr>
        <p:txBody>
          <a:bodyPr>
            <a:normAutofit fontScale="77500" lnSpcReduction="20000"/>
          </a:bodyPr>
          <a:lstStyle/>
          <a:p>
            <a:pPr algn="r" rtl="1"/>
            <a:r>
              <a:rPr lang="ar-SA" sz="3200" dirty="0"/>
              <a:t>وكل </a:t>
            </a:r>
            <a:r>
              <a:rPr lang="ar-SA" sz="3200" dirty="0" smtClean="0"/>
              <a:t>عميل يتضمن</a:t>
            </a:r>
            <a:r>
              <a:rPr lang="ar-SA" sz="3200" dirty="0"/>
              <a:t>:</a:t>
            </a:r>
          </a:p>
          <a:p>
            <a:pPr marL="137160" indent="0" algn="r" rtl="1">
              <a:buNone/>
            </a:pPr>
            <a:r>
              <a:rPr lang="ar-SA" sz="3200" dirty="0"/>
              <a:t>	</a:t>
            </a:r>
            <a:r>
              <a:rPr lang="ar-SA" dirty="0"/>
              <a:t>1-العقود</a:t>
            </a:r>
          </a:p>
          <a:p>
            <a:pPr marL="137160" indent="0" algn="r" rtl="1">
              <a:buNone/>
            </a:pPr>
            <a:r>
              <a:rPr lang="ar-SA" dirty="0"/>
              <a:t>	2-الاستشارات</a:t>
            </a:r>
          </a:p>
          <a:p>
            <a:pPr marL="137160" indent="0" algn="r" rtl="1">
              <a:buNone/>
            </a:pPr>
            <a:r>
              <a:rPr lang="ar-SA" dirty="0"/>
              <a:t>	3- الدعاوى</a:t>
            </a:r>
          </a:p>
          <a:p>
            <a:pPr marL="137160" indent="0" algn="r" rtl="1">
              <a:buNone/>
            </a:pPr>
            <a:r>
              <a:rPr lang="ar-SA" dirty="0"/>
              <a:t>	4- الجلسات</a:t>
            </a:r>
          </a:p>
          <a:p>
            <a:pPr marL="137160" indent="0" algn="r" rtl="1">
              <a:buNone/>
            </a:pPr>
            <a:r>
              <a:rPr lang="ar-SA" dirty="0"/>
              <a:t>	6- ساعات العمل</a:t>
            </a:r>
          </a:p>
          <a:p>
            <a:pPr marL="137160" indent="0" algn="r" rtl="1">
              <a:buNone/>
            </a:pPr>
            <a:r>
              <a:rPr lang="ar-SA" dirty="0"/>
              <a:t>	7-الفواتير</a:t>
            </a:r>
          </a:p>
          <a:p>
            <a:pPr marL="137160" indent="0" algn="r" rtl="1">
              <a:buNone/>
            </a:pPr>
            <a:r>
              <a:rPr lang="ar-SA" dirty="0"/>
              <a:t>	8- المستندات</a:t>
            </a:r>
          </a:p>
          <a:p>
            <a:pPr marL="137160" indent="0" algn="r" rtl="1">
              <a:buNone/>
            </a:pPr>
            <a:r>
              <a:rPr lang="ar-SA" dirty="0"/>
              <a:t>	9-المهام</a:t>
            </a:r>
          </a:p>
          <a:p>
            <a:pPr marL="137160" indent="0" algn="r" rtl="1">
              <a:buNone/>
            </a:pPr>
            <a:r>
              <a:rPr lang="ar-SA" dirty="0"/>
              <a:t>	10-الأشخاص</a:t>
            </a:r>
          </a:p>
          <a:p>
            <a:pPr marL="137160" indent="0" algn="r" rtl="1">
              <a:buNone/>
            </a:pPr>
            <a:r>
              <a:rPr lang="ar-SA" dirty="0"/>
              <a:t>	11-الايميلات </a:t>
            </a:r>
          </a:p>
          <a:p>
            <a:pPr marL="137160" indent="0" algn="r" rtl="1">
              <a:buNone/>
            </a:pPr>
            <a:r>
              <a:rPr lang="ar-SA" dirty="0"/>
              <a:t>	12- الاشعارات</a:t>
            </a:r>
          </a:p>
          <a:p>
            <a:pPr marL="137160" indent="0" algn="r" rtl="1">
              <a:buNone/>
            </a:pPr>
            <a:r>
              <a:rPr lang="ar-SA" dirty="0"/>
              <a:t>	13- الملكية الفكرية</a:t>
            </a:r>
          </a:p>
          <a:p>
            <a:pPr algn="r" rtl="1"/>
            <a:endParaRPr lang="en-US" dirty="0"/>
          </a:p>
        </p:txBody>
      </p:sp>
      <p:sp>
        <p:nvSpPr>
          <p:cNvPr id="5" name="Title 1"/>
          <p:cNvSpPr>
            <a:spLocks noGrp="1"/>
          </p:cNvSpPr>
          <p:nvPr>
            <p:ph type="title"/>
          </p:nvPr>
        </p:nvSpPr>
        <p:spPr>
          <a:xfrm>
            <a:off x="533400" y="152400"/>
            <a:ext cx="8229600" cy="1143000"/>
          </a:xfrm>
        </p:spPr>
        <p:txBody>
          <a:bodyPr/>
          <a:lstStyle/>
          <a:p>
            <a:pPr algn="r"/>
            <a:r>
              <a:rPr lang="ar-SA" dirty="0" smtClean="0"/>
              <a:t>الأشخاص:</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21697"/>
            <a:ext cx="1828800" cy="1298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752600"/>
            <a:ext cx="6248399" cy="472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9877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a:t>الأشخاص</a:t>
            </a:r>
            <a:r>
              <a:rPr lang="ar-SA" dirty="0" smtClean="0"/>
              <a:t>:</a:t>
            </a:r>
            <a:r>
              <a:rPr lang="en-US" dirty="0" smtClean="0"/>
              <a:t> </a:t>
            </a:r>
            <a:endParaRPr lang="en-US" dirty="0"/>
          </a:p>
        </p:txBody>
      </p:sp>
      <p:sp>
        <p:nvSpPr>
          <p:cNvPr id="3" name="Content Placeholder 2"/>
          <p:cNvSpPr>
            <a:spLocks noGrp="1"/>
          </p:cNvSpPr>
          <p:nvPr>
            <p:ph idx="1"/>
          </p:nvPr>
        </p:nvSpPr>
        <p:spPr/>
        <p:txBody>
          <a:bodyPr/>
          <a:lstStyle/>
          <a:p>
            <a:pPr algn="r" rtl="1"/>
            <a:r>
              <a:rPr lang="ar-SA" dirty="0"/>
              <a:t>كما يوجد نظام التعليقات :</a:t>
            </a:r>
          </a:p>
          <a:p>
            <a:pPr marL="137160" indent="0" algn="r" rtl="1">
              <a:buNone/>
            </a:pPr>
            <a:r>
              <a:rPr lang="ar-SA" dirty="0"/>
              <a:t>	</a:t>
            </a:r>
            <a:r>
              <a:rPr lang="ar-SA" sz="2700" dirty="0"/>
              <a:t>وهو بمثابة نظام محادثة بين جميع الموظفين مع امكانية ارفاق 	مستندات أو صور ضمن المحادثات (شبيه بنظام </a:t>
            </a:r>
            <a:r>
              <a:rPr lang="en-US" sz="2700" dirty="0" err="1"/>
              <a:t>Whatsapp</a:t>
            </a:r>
            <a:r>
              <a:rPr lang="ar-SA" sz="2700" dirty="0"/>
              <a:t> )</a:t>
            </a:r>
          </a:p>
          <a:p>
            <a:pPr algn="r" rtl="1"/>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21697"/>
            <a:ext cx="1828800" cy="1298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81400"/>
            <a:ext cx="749617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4218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697"/>
            <a:ext cx="8229600" cy="1143000"/>
          </a:xfrm>
        </p:spPr>
        <p:txBody>
          <a:bodyPr/>
          <a:lstStyle/>
          <a:p>
            <a:pPr algn="r"/>
            <a:r>
              <a:rPr lang="ar-SA" dirty="0"/>
              <a:t>الأشخاص:</a:t>
            </a:r>
            <a:r>
              <a:rPr lang="en-US" dirty="0"/>
              <a:t> </a:t>
            </a:r>
          </a:p>
        </p:txBody>
      </p:sp>
      <p:sp>
        <p:nvSpPr>
          <p:cNvPr id="3" name="Content Placeholder 2"/>
          <p:cNvSpPr>
            <a:spLocks noGrp="1"/>
          </p:cNvSpPr>
          <p:nvPr>
            <p:ph idx="1"/>
          </p:nvPr>
        </p:nvSpPr>
        <p:spPr>
          <a:xfrm>
            <a:off x="762000" y="1600200"/>
            <a:ext cx="8229600" cy="4709160"/>
          </a:xfrm>
        </p:spPr>
        <p:txBody>
          <a:bodyPr/>
          <a:lstStyle/>
          <a:p>
            <a:pPr algn="r" rtl="1"/>
            <a:r>
              <a:rPr lang="ar-SA" dirty="0"/>
              <a:t>امكانية ارسال ايميل من النظام : </a:t>
            </a:r>
          </a:p>
          <a:p>
            <a:pPr marL="137160" indent="0" algn="r" rtl="1">
              <a:buNone/>
            </a:pPr>
            <a:r>
              <a:rPr lang="ar-SA" dirty="0"/>
              <a:t>	من خلال الضغط على ايقونة ارسال بريد الكتروني</a:t>
            </a:r>
            <a:endParaRPr lang="en-US" dirty="0"/>
          </a:p>
          <a:p>
            <a:pPr marL="137160" indent="0" algn="r" rtl="1">
              <a:buNone/>
            </a:pPr>
            <a:r>
              <a:rPr lang="ar-SA" dirty="0"/>
              <a:t> </a:t>
            </a:r>
            <a:r>
              <a:rPr lang="en-US" dirty="0"/>
              <a:t>	</a:t>
            </a:r>
            <a:r>
              <a:rPr lang="ar-SA" dirty="0"/>
              <a:t>مع جدولة تاريخ ووقت ارسال الايميل</a:t>
            </a:r>
            <a:r>
              <a:rPr lang="en-US" dirty="0"/>
              <a:t>.</a:t>
            </a:r>
            <a:endParaRPr lang="ar-SA" dirty="0"/>
          </a:p>
          <a:p>
            <a:pPr algn="r" rtl="1"/>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21697"/>
            <a:ext cx="1828800" cy="1298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29462"/>
            <a:ext cx="2057400" cy="408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1" y="3278242"/>
            <a:ext cx="6781800" cy="342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1882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697"/>
            <a:ext cx="8229600" cy="1143000"/>
          </a:xfrm>
        </p:spPr>
        <p:txBody>
          <a:bodyPr/>
          <a:lstStyle/>
          <a:p>
            <a:pPr algn="r" rtl="1"/>
            <a:r>
              <a:rPr lang="ar-SA" dirty="0"/>
              <a:t>الأشخاص:</a:t>
            </a:r>
            <a:endParaRPr lang="en-US" dirty="0"/>
          </a:p>
        </p:txBody>
      </p:sp>
      <p:sp>
        <p:nvSpPr>
          <p:cNvPr id="3" name="Content Placeholder 2"/>
          <p:cNvSpPr>
            <a:spLocks noGrp="1"/>
          </p:cNvSpPr>
          <p:nvPr>
            <p:ph idx="1"/>
          </p:nvPr>
        </p:nvSpPr>
        <p:spPr/>
        <p:txBody>
          <a:bodyPr/>
          <a:lstStyle/>
          <a:p>
            <a:pPr algn="r" rtl="1"/>
            <a:r>
              <a:rPr lang="ar-SA" sz="3000" b="1" dirty="0">
                <a:effectLst>
                  <a:outerShdw blurRad="38100" dist="38100" dir="2700000" algn="tl">
                    <a:srgbClr val="000000">
                      <a:alpha val="43137"/>
                    </a:srgbClr>
                  </a:outerShdw>
                </a:effectLst>
              </a:rPr>
              <a:t>ميزات أخرى خاصة بعميل ما:</a:t>
            </a:r>
          </a:p>
          <a:p>
            <a:pPr lvl="1" algn="r" rtl="1"/>
            <a:r>
              <a:rPr lang="ar-SA" dirty="0"/>
              <a:t>امكانية عرض التحديثات التي جرت </a:t>
            </a:r>
            <a:r>
              <a:rPr lang="ar-SA" dirty="0" smtClean="0"/>
              <a:t>من </a:t>
            </a:r>
            <a:r>
              <a:rPr lang="ar-SA" dirty="0"/>
              <a:t>تاريخ الانشاء وحتى الوقت الحالي.</a:t>
            </a:r>
          </a:p>
          <a:p>
            <a:pPr lvl="1" algn="r" rtl="1"/>
            <a:r>
              <a:rPr lang="ar-SA" dirty="0"/>
              <a:t>عرض جميع التعليقات.</a:t>
            </a:r>
          </a:p>
          <a:p>
            <a:pPr lvl="1" algn="r" rtl="1"/>
            <a:r>
              <a:rPr lang="ar-SA" dirty="0"/>
              <a:t>عرض جميع الاستشارات والدعاوى والعقود  وساعات العمل.</a:t>
            </a:r>
          </a:p>
          <a:p>
            <a:pPr lvl="1" algn="r" rtl="1"/>
            <a:r>
              <a:rPr lang="ar-SA" dirty="0"/>
              <a:t>عرض جميع المستندات والفواتير.</a:t>
            </a:r>
          </a:p>
          <a:p>
            <a:pPr lvl="1" algn="r" rtl="1"/>
            <a:r>
              <a:rPr lang="ar-SA" dirty="0"/>
              <a:t>عرض جميع المهام  .</a:t>
            </a:r>
          </a:p>
          <a:p>
            <a:pPr lvl="1" algn="r" rtl="1"/>
            <a:r>
              <a:rPr lang="ar-SA" dirty="0"/>
              <a:t>عرض جميع الايميلات المرسلة.</a:t>
            </a:r>
          </a:p>
          <a:p>
            <a:pPr lvl="1" algn="r" rtl="1"/>
            <a:r>
              <a:rPr lang="ar-SA" dirty="0"/>
              <a:t>عرض </a:t>
            </a:r>
            <a:r>
              <a:rPr lang="ar-SA" dirty="0" smtClean="0"/>
              <a:t>معلومات مع امكانية التعديل</a:t>
            </a:r>
          </a:p>
          <a:p>
            <a:pPr lvl="1" algn="r" rtl="1"/>
            <a:r>
              <a:rPr lang="ar-SA" dirty="0" smtClean="0"/>
              <a:t>عرض ساعات العمل </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21697"/>
            <a:ext cx="1828800" cy="1298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03869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smtClean="0"/>
              <a:t>الاستشارات:</a:t>
            </a:r>
            <a:endParaRPr lang="en-US" dirty="0"/>
          </a:p>
        </p:txBody>
      </p:sp>
      <p:sp>
        <p:nvSpPr>
          <p:cNvPr id="3" name="Content Placeholder 2"/>
          <p:cNvSpPr>
            <a:spLocks noGrp="1"/>
          </p:cNvSpPr>
          <p:nvPr>
            <p:ph idx="1"/>
          </p:nvPr>
        </p:nvSpPr>
        <p:spPr/>
        <p:txBody>
          <a:bodyPr/>
          <a:lstStyle/>
          <a:p>
            <a:pPr algn="r" rtl="1"/>
            <a:r>
              <a:rPr lang="ar-SA" dirty="0" smtClean="0"/>
              <a:t>يندرج تحت هذا الموديول جميع الاستشارات لجميع الشركات والعملاء.</a:t>
            </a:r>
          </a:p>
          <a:p>
            <a:pPr algn="r" rtl="1"/>
            <a:r>
              <a:rPr lang="ar-SA" dirty="0" smtClean="0"/>
              <a:t>يمكن البحث حسب رقم الاستشارة, عنوان الاستشارة, تاريخ الاستشارة, نطاق العمل, استشارات مستخدم ما....</a:t>
            </a:r>
          </a:p>
          <a:p>
            <a:pPr algn="r" rtl="1"/>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52400"/>
            <a:ext cx="17716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424" y="4044729"/>
            <a:ext cx="8405813" cy="1536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63949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r" rtl="1"/>
            <a:r>
              <a:rPr lang="ar-SA" dirty="0"/>
              <a:t>الاستشارات:</a:t>
            </a:r>
            <a:endParaRPr lang="en-US" dirty="0"/>
          </a:p>
        </p:txBody>
      </p:sp>
      <p:sp>
        <p:nvSpPr>
          <p:cNvPr id="3" name="Content Placeholder 2"/>
          <p:cNvSpPr>
            <a:spLocks noGrp="1"/>
          </p:cNvSpPr>
          <p:nvPr>
            <p:ph idx="1"/>
          </p:nvPr>
        </p:nvSpPr>
        <p:spPr>
          <a:xfrm>
            <a:off x="893928" y="1600200"/>
            <a:ext cx="8229600" cy="4709160"/>
          </a:xfrm>
        </p:spPr>
        <p:txBody>
          <a:bodyPr/>
          <a:lstStyle/>
          <a:p>
            <a:pPr algn="r" rtl="1"/>
            <a:r>
              <a:rPr lang="ar-SA" dirty="0" smtClean="0"/>
              <a:t>وكل استشارة تتضمن :</a:t>
            </a:r>
          </a:p>
          <a:p>
            <a:pPr lvl="1" algn="r" rtl="1"/>
            <a:r>
              <a:rPr lang="ar-SA" dirty="0" smtClean="0"/>
              <a:t>الأنشطة</a:t>
            </a:r>
          </a:p>
          <a:p>
            <a:pPr lvl="1" algn="r" rtl="1"/>
            <a:r>
              <a:rPr lang="ar-SA" dirty="0" smtClean="0"/>
              <a:t>المستندات</a:t>
            </a:r>
          </a:p>
          <a:p>
            <a:pPr lvl="1" algn="r" rtl="1"/>
            <a:r>
              <a:rPr lang="ar-SA" dirty="0" smtClean="0"/>
              <a:t>الجلسات</a:t>
            </a:r>
          </a:p>
          <a:p>
            <a:pPr lvl="1" algn="r" rtl="1"/>
            <a:r>
              <a:rPr lang="ar-SA" dirty="0" smtClean="0"/>
              <a:t>الاشعارات</a:t>
            </a:r>
          </a:p>
          <a:p>
            <a:pPr lvl="1" algn="r" rtl="1"/>
            <a:r>
              <a:rPr lang="ar-SA" dirty="0" smtClean="0"/>
              <a:t>ساعات العمل</a:t>
            </a:r>
          </a:p>
          <a:p>
            <a:pPr lvl="1" algn="r" rtl="1"/>
            <a:r>
              <a:rPr lang="ar-SA" dirty="0" smtClean="0"/>
              <a:t>التعليقات</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52400"/>
            <a:ext cx="17716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133600"/>
            <a:ext cx="6809282"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107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smtClean="0"/>
              <a:t>مقدمة</a:t>
            </a:r>
            <a:endParaRPr lang="en-US" dirty="0"/>
          </a:p>
        </p:txBody>
      </p:sp>
      <p:sp>
        <p:nvSpPr>
          <p:cNvPr id="3" name="Content Placeholder 2"/>
          <p:cNvSpPr>
            <a:spLocks noGrp="1"/>
          </p:cNvSpPr>
          <p:nvPr>
            <p:ph idx="1"/>
          </p:nvPr>
        </p:nvSpPr>
        <p:spPr>
          <a:xfrm>
            <a:off x="152400" y="1600200"/>
            <a:ext cx="8763000" cy="4709160"/>
          </a:xfrm>
        </p:spPr>
        <p:txBody>
          <a:bodyPr>
            <a:normAutofit/>
          </a:bodyPr>
          <a:lstStyle/>
          <a:p>
            <a:pPr algn="r" rtl="1"/>
            <a:r>
              <a:rPr lang="ar-SA" dirty="0" smtClean="0"/>
              <a:t>النظام يقدم علمية إدارة متكاملة لمكاتب المحاماة وذلك من خلال :</a:t>
            </a:r>
          </a:p>
          <a:p>
            <a:pPr marL="137160" indent="0" algn="r" rtl="1">
              <a:buNone/>
            </a:pPr>
            <a:r>
              <a:rPr lang="ar-SA" dirty="0" smtClean="0"/>
              <a:t>	1- تسجيل جميع العقود والجلسات والدعاوى وساعات العمل.</a:t>
            </a:r>
          </a:p>
          <a:p>
            <a:pPr marL="137160" indent="0" algn="r" rtl="1">
              <a:buNone/>
            </a:pPr>
            <a:r>
              <a:rPr lang="ar-SA" dirty="0"/>
              <a:t>	</a:t>
            </a:r>
            <a:r>
              <a:rPr lang="ar-SA" dirty="0" smtClean="0"/>
              <a:t>2- سهولة الوصول إلى المعلومة المطلوبة.</a:t>
            </a:r>
          </a:p>
          <a:p>
            <a:pPr marL="137160" indent="0" algn="r" rtl="1">
              <a:buNone/>
            </a:pPr>
            <a:r>
              <a:rPr lang="ar-SA" dirty="0"/>
              <a:t>	</a:t>
            </a:r>
            <a:r>
              <a:rPr lang="ar-SA" dirty="0" smtClean="0"/>
              <a:t>3- نظام أمن لحفظ الداتا من التلف .</a:t>
            </a:r>
          </a:p>
          <a:p>
            <a:pPr marL="137160" indent="0" algn="r" rtl="1">
              <a:buNone/>
            </a:pPr>
            <a:r>
              <a:rPr lang="ar-SA" dirty="0"/>
              <a:t>	</a:t>
            </a:r>
            <a:r>
              <a:rPr lang="ar-SA" dirty="0" smtClean="0"/>
              <a:t>4- سهولة الوصول الأمن للملفات من أي مكان.</a:t>
            </a:r>
          </a:p>
          <a:p>
            <a:pPr marL="137160" indent="0" algn="r" rtl="1">
              <a:buNone/>
            </a:pPr>
            <a:r>
              <a:rPr lang="ar-SA" dirty="0"/>
              <a:t>	</a:t>
            </a:r>
            <a:r>
              <a:rPr lang="ar-SA" dirty="0" smtClean="0"/>
              <a:t>5- نظام تنبيهات من خلال الاشعارات أوالايميلات أوالرسائل النصية.</a:t>
            </a:r>
          </a:p>
          <a:p>
            <a:pPr marL="137160" indent="0" algn="r" rtl="1">
              <a:buNone/>
            </a:pPr>
            <a:r>
              <a:rPr lang="ar-SA" dirty="0"/>
              <a:t>	</a:t>
            </a:r>
            <a:r>
              <a:rPr lang="ar-SA" dirty="0" smtClean="0"/>
              <a:t>6- تقارير دورية عن جميع الأعمال.</a:t>
            </a:r>
          </a:p>
          <a:p>
            <a:pPr marL="137160" indent="0" algn="r" rtl="1">
              <a:buNone/>
            </a:pPr>
            <a:r>
              <a:rPr lang="ar-SA" dirty="0"/>
              <a:t>	</a:t>
            </a:r>
            <a:r>
              <a:rPr lang="ar-SA" dirty="0" smtClean="0"/>
              <a:t>7- يدعم معظم اللغات العالمية.</a:t>
            </a:r>
          </a:p>
          <a:p>
            <a:pPr marL="137160" indent="0" algn="r" rtl="1">
              <a:buNone/>
            </a:pPr>
            <a:r>
              <a:rPr lang="ar-SA" dirty="0"/>
              <a:t>	</a:t>
            </a:r>
            <a:r>
              <a:rPr lang="ar-SA" dirty="0" smtClean="0"/>
              <a:t>8- اسناد صلاحيات معينة لكل مستخدم مع الخصوصية.</a:t>
            </a:r>
            <a:endParaRPr lang="en-US" dirty="0"/>
          </a:p>
        </p:txBody>
      </p:sp>
    </p:spTree>
    <p:extLst>
      <p:ext uri="{BB962C8B-B14F-4D97-AF65-F5344CB8AC3E}">
        <p14:creationId xmlns:p14="http://schemas.microsoft.com/office/powerpoint/2010/main" val="4043813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a:t>الاستشارات:</a:t>
            </a:r>
            <a:endParaRPr lang="en-US" dirty="0"/>
          </a:p>
        </p:txBody>
      </p:sp>
      <p:sp>
        <p:nvSpPr>
          <p:cNvPr id="3" name="Content Placeholder 2"/>
          <p:cNvSpPr>
            <a:spLocks noGrp="1"/>
          </p:cNvSpPr>
          <p:nvPr>
            <p:ph idx="1"/>
          </p:nvPr>
        </p:nvSpPr>
        <p:spPr/>
        <p:txBody>
          <a:bodyPr/>
          <a:lstStyle/>
          <a:p>
            <a:pPr algn="r" rtl="1"/>
            <a:r>
              <a:rPr lang="ar-SA" dirty="0"/>
              <a:t>كما يوجد نظام التعليقات :</a:t>
            </a:r>
          </a:p>
          <a:p>
            <a:pPr marL="137160" indent="0" algn="r" rtl="1">
              <a:buNone/>
            </a:pPr>
            <a:r>
              <a:rPr lang="ar-SA" dirty="0"/>
              <a:t>	</a:t>
            </a:r>
            <a:r>
              <a:rPr lang="ar-SA" sz="2700" dirty="0"/>
              <a:t>وهو بمثابة نظام محادثة بين جميع الموظفين مع امكانية ارفاق 	مستندات أو صور ضمن المحادثات (شبيه بنظام </a:t>
            </a:r>
            <a:r>
              <a:rPr lang="en-US" sz="2700" dirty="0" err="1"/>
              <a:t>Whatsapp</a:t>
            </a:r>
            <a:r>
              <a:rPr lang="ar-SA" sz="2700" dirty="0"/>
              <a:t> )</a:t>
            </a:r>
          </a:p>
          <a:p>
            <a:pPr algn="r" rtl="1"/>
            <a:endParaRPr lang="en-US" dirty="0"/>
          </a:p>
          <a:p>
            <a:pPr algn="r" rtl="1"/>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52400"/>
            <a:ext cx="17716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81400"/>
            <a:ext cx="749617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3624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97"/>
            <a:ext cx="8229600" cy="1143000"/>
          </a:xfrm>
        </p:spPr>
        <p:txBody>
          <a:bodyPr/>
          <a:lstStyle/>
          <a:p>
            <a:pPr algn="r" rtl="1"/>
            <a:r>
              <a:rPr lang="ar-SA" dirty="0"/>
              <a:t>الاستشارات:</a:t>
            </a:r>
            <a:endParaRPr lang="en-US" dirty="0"/>
          </a:p>
        </p:txBody>
      </p:sp>
      <p:sp>
        <p:nvSpPr>
          <p:cNvPr id="3" name="Content Placeholder 2"/>
          <p:cNvSpPr>
            <a:spLocks noGrp="1"/>
          </p:cNvSpPr>
          <p:nvPr>
            <p:ph idx="1"/>
          </p:nvPr>
        </p:nvSpPr>
        <p:spPr/>
        <p:txBody>
          <a:bodyPr>
            <a:normAutofit/>
          </a:bodyPr>
          <a:lstStyle/>
          <a:p>
            <a:pPr algn="r" rtl="1"/>
            <a:r>
              <a:rPr lang="ar-SA" sz="3000" b="1" dirty="0" smtClean="0">
                <a:effectLst>
                  <a:outerShdw blurRad="38100" dist="38100" dir="2700000" algn="tl">
                    <a:srgbClr val="000000">
                      <a:alpha val="43137"/>
                    </a:srgbClr>
                  </a:outerShdw>
                </a:effectLst>
              </a:rPr>
              <a:t>ميزات أخرى خاصة باستشارة ما:</a:t>
            </a:r>
          </a:p>
          <a:p>
            <a:pPr lvl="1" algn="r" rtl="1"/>
            <a:r>
              <a:rPr lang="ar-SA" sz="2800" dirty="0"/>
              <a:t>امكانية عرض التحديثات التي جرت من تاريخ الانشاء وحتى الوقت الحالي.</a:t>
            </a:r>
          </a:p>
          <a:p>
            <a:pPr lvl="1" algn="r" rtl="1"/>
            <a:r>
              <a:rPr lang="ar-SA" sz="2800" dirty="0"/>
              <a:t>عرض جميع التعليقات.</a:t>
            </a:r>
          </a:p>
          <a:p>
            <a:pPr lvl="1" algn="r" rtl="1"/>
            <a:r>
              <a:rPr lang="ar-SA" sz="2600" b="1" dirty="0" smtClean="0">
                <a:effectLst>
                  <a:outerShdw blurRad="38100" dist="38100" dir="2700000" algn="tl">
                    <a:srgbClr val="000000">
                      <a:alpha val="43137"/>
                    </a:srgbClr>
                  </a:outerShdw>
                </a:effectLst>
              </a:rPr>
              <a:t>عرض اسم العميل أو اسم الشركة المرتبطة بها الاستشارة.</a:t>
            </a:r>
          </a:p>
          <a:p>
            <a:pPr lvl="1" algn="r" rtl="1"/>
            <a:r>
              <a:rPr lang="ar-SA" sz="2600" b="1" dirty="0" smtClean="0">
                <a:effectLst>
                  <a:outerShdw blurRad="38100" dist="38100" dir="2700000" algn="tl">
                    <a:srgbClr val="000000">
                      <a:alpha val="43137"/>
                    </a:srgbClr>
                  </a:outerShdw>
                </a:effectLst>
              </a:rPr>
              <a:t>امكانية ارسال الايميل ضمن هذا الموديول للشخص المتعلقة به هذه الاستشارة.</a:t>
            </a:r>
          </a:p>
          <a:p>
            <a:pPr lvl="1" algn="r" rtl="1"/>
            <a:r>
              <a:rPr lang="ar-SA" sz="2600" b="1" dirty="0" smtClean="0">
                <a:effectLst>
                  <a:outerShdw blurRad="38100" dist="38100" dir="2700000" algn="tl">
                    <a:srgbClr val="000000">
                      <a:alpha val="43137"/>
                    </a:srgbClr>
                  </a:outerShdw>
                </a:effectLst>
              </a:rPr>
              <a:t>عرض ساعات العمل لهذه الاستشارة.</a:t>
            </a:r>
            <a:endParaRPr lang="en-US" sz="2600" b="1" dirty="0">
              <a:effectLst>
                <a:outerShdw blurRad="38100" dist="38100" dir="2700000" algn="tl">
                  <a:srgbClr val="000000">
                    <a:alpha val="43137"/>
                  </a:srgbClr>
                </a:outerShdw>
              </a:effectLst>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52400"/>
            <a:ext cx="17716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9049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916" y="151081"/>
            <a:ext cx="8229600" cy="1143000"/>
          </a:xfrm>
        </p:spPr>
        <p:txBody>
          <a:bodyPr/>
          <a:lstStyle/>
          <a:p>
            <a:pPr algn="r" rtl="1"/>
            <a:r>
              <a:rPr lang="ar-SA" dirty="0" smtClean="0"/>
              <a:t>الجلسات:</a:t>
            </a:r>
            <a:endParaRPr lang="en-US" dirty="0"/>
          </a:p>
        </p:txBody>
      </p:sp>
      <p:sp>
        <p:nvSpPr>
          <p:cNvPr id="3" name="Content Placeholder 2"/>
          <p:cNvSpPr>
            <a:spLocks noGrp="1"/>
          </p:cNvSpPr>
          <p:nvPr>
            <p:ph idx="1"/>
          </p:nvPr>
        </p:nvSpPr>
        <p:spPr/>
        <p:txBody>
          <a:bodyPr/>
          <a:lstStyle/>
          <a:p>
            <a:pPr algn="r" rtl="1"/>
            <a:r>
              <a:rPr lang="ar-SA" dirty="0"/>
              <a:t>يندرج تحت هذا الموديول جميع </a:t>
            </a:r>
            <a:r>
              <a:rPr lang="ar-SA" dirty="0" smtClean="0"/>
              <a:t>الجلسات </a:t>
            </a:r>
            <a:r>
              <a:rPr lang="ar-SA" dirty="0"/>
              <a:t>لجميع الشركات والعملاء.</a:t>
            </a:r>
          </a:p>
          <a:p>
            <a:pPr algn="r" rtl="1"/>
            <a:r>
              <a:rPr lang="ar-SA" dirty="0"/>
              <a:t>يمكن البحث حسب رقم </a:t>
            </a:r>
            <a:r>
              <a:rPr lang="ar-SA" dirty="0" smtClean="0"/>
              <a:t>الجلسة, </a:t>
            </a:r>
            <a:r>
              <a:rPr lang="ar-SA" dirty="0"/>
              <a:t>عنوان </a:t>
            </a:r>
            <a:r>
              <a:rPr lang="ar-SA" dirty="0" smtClean="0"/>
              <a:t>الجلسة, </a:t>
            </a:r>
            <a:r>
              <a:rPr lang="ar-SA" dirty="0"/>
              <a:t>تاريخ </a:t>
            </a:r>
            <a:r>
              <a:rPr lang="ar-SA" dirty="0" smtClean="0"/>
              <a:t>الجلسة, </a:t>
            </a:r>
            <a:r>
              <a:rPr lang="ar-SA" dirty="0"/>
              <a:t>نطاق العمل, </a:t>
            </a:r>
            <a:r>
              <a:rPr lang="ar-SA" dirty="0" smtClean="0"/>
              <a:t>جلسات </a:t>
            </a:r>
            <a:r>
              <a:rPr lang="ar-SA" dirty="0"/>
              <a:t>مستخدم ما....</a:t>
            </a:r>
          </a:p>
          <a:p>
            <a:pPr algn="r" rtl="1"/>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8434"/>
            <a:ext cx="2045032" cy="1388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05200"/>
            <a:ext cx="8991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966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a:t>الجلسات:</a:t>
            </a:r>
            <a:endParaRPr lang="en-US" dirty="0"/>
          </a:p>
        </p:txBody>
      </p:sp>
      <p:sp>
        <p:nvSpPr>
          <p:cNvPr id="3" name="Content Placeholder 2"/>
          <p:cNvSpPr>
            <a:spLocks noGrp="1"/>
          </p:cNvSpPr>
          <p:nvPr>
            <p:ph idx="1"/>
          </p:nvPr>
        </p:nvSpPr>
        <p:spPr>
          <a:xfrm>
            <a:off x="892791" y="1600200"/>
            <a:ext cx="8229600" cy="4709160"/>
          </a:xfrm>
        </p:spPr>
        <p:txBody>
          <a:bodyPr/>
          <a:lstStyle/>
          <a:p>
            <a:pPr algn="r" rtl="1"/>
            <a:r>
              <a:rPr lang="ar-SA" dirty="0" smtClean="0"/>
              <a:t>وكل جلسة تتضمن:</a:t>
            </a:r>
          </a:p>
          <a:p>
            <a:pPr lvl="1" algn="r" rtl="1"/>
            <a:r>
              <a:rPr lang="ar-SA" dirty="0" smtClean="0"/>
              <a:t>مستندات الجلسة.</a:t>
            </a:r>
          </a:p>
          <a:p>
            <a:pPr lvl="1" algn="r" rtl="1"/>
            <a:r>
              <a:rPr lang="ar-SA" dirty="0" smtClean="0"/>
              <a:t>الاشعارات.</a:t>
            </a:r>
          </a:p>
          <a:p>
            <a:pPr lvl="1" algn="r" rtl="1"/>
            <a:r>
              <a:rPr lang="ar-SA" dirty="0" smtClean="0"/>
              <a:t>التحديثات التي</a:t>
            </a:r>
          </a:p>
          <a:p>
            <a:pPr marL="585216" lvl="1" indent="0" algn="r" rtl="1">
              <a:buNone/>
            </a:pPr>
            <a:r>
              <a:rPr lang="ar-SA" dirty="0"/>
              <a:t>	</a:t>
            </a:r>
            <a:r>
              <a:rPr lang="ar-SA" dirty="0" smtClean="0"/>
              <a:t> طرأت على الجلسة.</a:t>
            </a:r>
          </a:p>
          <a:p>
            <a:pPr lvl="1" algn="r" rtl="1"/>
            <a:r>
              <a:rPr lang="ar-SA" dirty="0" smtClean="0"/>
              <a:t>بيانات الحكم.</a:t>
            </a:r>
          </a:p>
          <a:p>
            <a:pPr lvl="1" algn="r" rtl="1"/>
            <a:r>
              <a:rPr lang="ar-SA" dirty="0" smtClean="0"/>
              <a:t>بيانات التأجيل.</a:t>
            </a:r>
          </a:p>
          <a:p>
            <a:pPr lvl="1" algn="r" rtl="1"/>
            <a:r>
              <a:rPr lang="ar-SA" dirty="0" smtClean="0"/>
              <a:t>اسم الشركة </a:t>
            </a:r>
          </a:p>
          <a:p>
            <a:pPr marL="585216" lvl="1" indent="0" algn="r" rtl="1">
              <a:buNone/>
            </a:pPr>
            <a:r>
              <a:rPr lang="ar-SA" dirty="0"/>
              <a:t>	</a:t>
            </a:r>
            <a:r>
              <a:rPr lang="ar-SA" dirty="0" smtClean="0"/>
              <a:t>أو العميل المعني</a:t>
            </a:r>
          </a:p>
          <a:p>
            <a:pPr marL="585216" lvl="1" indent="0" algn="r" rtl="1">
              <a:buNone/>
            </a:pPr>
            <a:r>
              <a:rPr lang="ar-SA" dirty="0"/>
              <a:t>	</a:t>
            </a:r>
            <a:r>
              <a:rPr lang="ar-SA" dirty="0" smtClean="0"/>
              <a:t>بالجلسة.</a:t>
            </a:r>
          </a:p>
          <a:p>
            <a:pPr lvl="1" algn="r" rtl="1"/>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8434"/>
            <a:ext cx="2045032" cy="1388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209800"/>
            <a:ext cx="6095999"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52433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smtClean="0"/>
              <a:t>الدعاوى:</a:t>
            </a:r>
            <a:endParaRPr lang="en-US" dirty="0"/>
          </a:p>
        </p:txBody>
      </p:sp>
      <p:sp>
        <p:nvSpPr>
          <p:cNvPr id="3" name="Content Placeholder 2"/>
          <p:cNvSpPr>
            <a:spLocks noGrp="1"/>
          </p:cNvSpPr>
          <p:nvPr>
            <p:ph idx="1"/>
          </p:nvPr>
        </p:nvSpPr>
        <p:spPr/>
        <p:txBody>
          <a:bodyPr/>
          <a:lstStyle/>
          <a:p>
            <a:pPr algn="r" rtl="1"/>
            <a:r>
              <a:rPr lang="ar-SA" dirty="0" smtClean="0"/>
              <a:t>يندرج تحت هذا الموديول جميع معلومات الدعاوى ويتضمن:</a:t>
            </a:r>
          </a:p>
          <a:p>
            <a:pPr lvl="1" algn="r" rtl="1"/>
            <a:r>
              <a:rPr lang="ar-SA" dirty="0" smtClean="0"/>
              <a:t>عنوان الدعوى, الموكل, مرحلة الدعوى, تاريخ البدء, تاريخ الاغلاق المتوقع, المبلغ ,اسم المستخدم....</a:t>
            </a:r>
          </a:p>
          <a:p>
            <a:pPr lvl="1" algn="r" rtl="1"/>
            <a:r>
              <a:rPr lang="ar-SA" dirty="0" smtClean="0"/>
              <a:t>كما يمكن البحث عن دعوى ما حسب أي من المعلومات المذكرة أعلاه.</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52400"/>
            <a:ext cx="17335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810000"/>
            <a:ext cx="8915400" cy="2189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32121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a:t>الدعاوى:</a:t>
            </a:r>
            <a:endParaRPr lang="en-US" dirty="0"/>
          </a:p>
        </p:txBody>
      </p:sp>
      <p:sp>
        <p:nvSpPr>
          <p:cNvPr id="3" name="Content Placeholder 2"/>
          <p:cNvSpPr>
            <a:spLocks noGrp="1"/>
          </p:cNvSpPr>
          <p:nvPr>
            <p:ph idx="1"/>
          </p:nvPr>
        </p:nvSpPr>
        <p:spPr>
          <a:xfrm>
            <a:off x="790575" y="1600200"/>
            <a:ext cx="8229600" cy="4709160"/>
          </a:xfrm>
        </p:spPr>
        <p:txBody>
          <a:bodyPr/>
          <a:lstStyle/>
          <a:p>
            <a:pPr algn="r" rtl="1"/>
            <a:r>
              <a:rPr lang="ar-SA" dirty="0" smtClean="0"/>
              <a:t>وكل دعوى تتضمن:</a:t>
            </a:r>
          </a:p>
          <a:p>
            <a:pPr lvl="1" algn="r" rtl="1"/>
            <a:r>
              <a:rPr lang="ar-SA" dirty="0" smtClean="0"/>
              <a:t>المستندات</a:t>
            </a:r>
          </a:p>
          <a:p>
            <a:pPr lvl="1" algn="r" rtl="1"/>
            <a:r>
              <a:rPr lang="ar-SA" dirty="0" smtClean="0"/>
              <a:t>ساعات العمل</a:t>
            </a:r>
          </a:p>
          <a:p>
            <a:pPr lvl="1" algn="r" rtl="1"/>
            <a:r>
              <a:rPr lang="ar-SA" dirty="0" smtClean="0"/>
              <a:t>الفواتير</a:t>
            </a:r>
          </a:p>
          <a:p>
            <a:pPr lvl="1" algn="r" rtl="1"/>
            <a:r>
              <a:rPr lang="ar-SA" dirty="0" smtClean="0"/>
              <a:t>الجلسات</a:t>
            </a:r>
          </a:p>
          <a:p>
            <a:pPr lvl="1" algn="r" rtl="1"/>
            <a:r>
              <a:rPr lang="ar-SA" dirty="0" smtClean="0"/>
              <a:t>الاشعارات</a:t>
            </a:r>
          </a:p>
          <a:p>
            <a:pPr lvl="1" algn="r" rtl="1"/>
            <a:r>
              <a:rPr lang="ar-SA" dirty="0" smtClean="0"/>
              <a:t>الأنشطة</a:t>
            </a:r>
          </a:p>
          <a:p>
            <a:pPr lvl="1" algn="r" rtl="1"/>
            <a:r>
              <a:rPr lang="ar-SA" dirty="0" smtClean="0"/>
              <a:t>التعليقات </a:t>
            </a:r>
          </a:p>
          <a:p>
            <a:pPr lvl="1" algn="r" rtl="1"/>
            <a:r>
              <a:rPr lang="ar-SA" dirty="0" smtClean="0"/>
              <a:t>التحديثات</a:t>
            </a:r>
          </a:p>
          <a:p>
            <a:pPr lvl="1" algn="r" rtl="1"/>
            <a:r>
              <a:rPr lang="ar-SA" dirty="0" smtClean="0"/>
              <a:t>الخدمات</a:t>
            </a:r>
          </a:p>
          <a:p>
            <a:pPr lvl="1" algn="r" rtl="1"/>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52400"/>
            <a:ext cx="17335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088106"/>
            <a:ext cx="6705599" cy="4541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6130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a:t>الدعاوى:</a:t>
            </a:r>
            <a:endParaRPr lang="en-US" dirty="0"/>
          </a:p>
        </p:txBody>
      </p:sp>
      <p:sp>
        <p:nvSpPr>
          <p:cNvPr id="3" name="Content Placeholder 2"/>
          <p:cNvSpPr>
            <a:spLocks noGrp="1"/>
          </p:cNvSpPr>
          <p:nvPr>
            <p:ph idx="1"/>
          </p:nvPr>
        </p:nvSpPr>
        <p:spPr/>
        <p:txBody>
          <a:bodyPr/>
          <a:lstStyle/>
          <a:p>
            <a:pPr algn="r" rtl="1"/>
            <a:r>
              <a:rPr lang="ar-SA" dirty="0"/>
              <a:t>كما يوجد نظام التعليقات :</a:t>
            </a:r>
          </a:p>
          <a:p>
            <a:pPr marL="137160" indent="0" algn="r" rtl="1">
              <a:buNone/>
            </a:pPr>
            <a:r>
              <a:rPr lang="ar-SA" dirty="0"/>
              <a:t>	</a:t>
            </a:r>
            <a:r>
              <a:rPr lang="ar-SA" sz="2700" dirty="0"/>
              <a:t>وهو بمثابة نظام محادثة بين جميع الموظفين مع امكانية ارفاق 	مستندات أو صور ضمن المحادثات (شبيه بنظام </a:t>
            </a:r>
            <a:r>
              <a:rPr lang="en-US" sz="2700" dirty="0" err="1"/>
              <a:t>Whatsapp</a:t>
            </a:r>
            <a:r>
              <a:rPr lang="ar-SA" sz="2700" dirty="0"/>
              <a:t> )</a:t>
            </a:r>
          </a:p>
          <a:p>
            <a:pPr algn="r" rtl="1"/>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52400"/>
            <a:ext cx="17335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661" y="3401704"/>
            <a:ext cx="5571715" cy="299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91777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a:t>الدعاوى:</a:t>
            </a:r>
            <a:endParaRPr lang="en-US" dirty="0"/>
          </a:p>
        </p:txBody>
      </p:sp>
      <p:sp>
        <p:nvSpPr>
          <p:cNvPr id="3" name="Content Placeholder 2"/>
          <p:cNvSpPr>
            <a:spLocks noGrp="1"/>
          </p:cNvSpPr>
          <p:nvPr>
            <p:ph idx="1"/>
          </p:nvPr>
        </p:nvSpPr>
        <p:spPr>
          <a:xfrm>
            <a:off x="790575" y="1676400"/>
            <a:ext cx="8229600" cy="4709160"/>
          </a:xfrm>
        </p:spPr>
        <p:txBody>
          <a:bodyPr/>
          <a:lstStyle/>
          <a:p>
            <a:pPr algn="r" rtl="1"/>
            <a:r>
              <a:rPr lang="ar-SA" dirty="0"/>
              <a:t>امكانية ارسال ايميل من </a:t>
            </a:r>
            <a:r>
              <a:rPr lang="ar-SA" dirty="0" smtClean="0"/>
              <a:t>النظام للموكل </a:t>
            </a:r>
            <a:r>
              <a:rPr lang="ar-SA" dirty="0"/>
              <a:t>: </a:t>
            </a:r>
          </a:p>
          <a:p>
            <a:pPr marL="137160" indent="0" algn="r" rtl="1">
              <a:buNone/>
            </a:pPr>
            <a:r>
              <a:rPr lang="ar-SA" dirty="0"/>
              <a:t>	من خلال الضغط على ايقونة ارسال بريد الكتروني</a:t>
            </a:r>
            <a:endParaRPr lang="en-US" dirty="0"/>
          </a:p>
          <a:p>
            <a:pPr marL="137160" indent="0" algn="r" rtl="1">
              <a:buNone/>
            </a:pPr>
            <a:r>
              <a:rPr lang="ar-SA" dirty="0"/>
              <a:t> </a:t>
            </a:r>
            <a:r>
              <a:rPr lang="en-US" dirty="0"/>
              <a:t>	</a:t>
            </a:r>
            <a:r>
              <a:rPr lang="ar-SA" dirty="0"/>
              <a:t>مع جدولة تاريخ ووقت ارسال الايميل</a:t>
            </a:r>
            <a:r>
              <a:rPr lang="en-US" dirty="0"/>
              <a:t>.</a:t>
            </a:r>
            <a:endParaRPr lang="ar-SA"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52400"/>
            <a:ext cx="17335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85" y="2205813"/>
            <a:ext cx="2057400" cy="408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066" y="3245105"/>
            <a:ext cx="6923672" cy="3600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85989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a:t>الدعاوى:</a:t>
            </a:r>
            <a:endParaRPr lang="en-US" dirty="0"/>
          </a:p>
        </p:txBody>
      </p:sp>
      <p:sp>
        <p:nvSpPr>
          <p:cNvPr id="3" name="Content Placeholder 2"/>
          <p:cNvSpPr>
            <a:spLocks noGrp="1"/>
          </p:cNvSpPr>
          <p:nvPr>
            <p:ph idx="1"/>
          </p:nvPr>
        </p:nvSpPr>
        <p:spPr/>
        <p:txBody>
          <a:bodyPr/>
          <a:lstStyle/>
          <a:p>
            <a:pPr algn="r" rtl="1"/>
            <a:r>
              <a:rPr lang="ar-SA" b="1" dirty="0">
                <a:effectLst>
                  <a:outerShdw blurRad="38100" dist="38100" dir="2700000" algn="tl">
                    <a:srgbClr val="000000">
                      <a:alpha val="43137"/>
                    </a:srgbClr>
                  </a:outerShdw>
                </a:effectLst>
              </a:rPr>
              <a:t>ميزات أخرى خاصة بعميل ما:</a:t>
            </a:r>
          </a:p>
          <a:p>
            <a:pPr lvl="1" algn="r" rtl="1"/>
            <a:r>
              <a:rPr lang="ar-SA" dirty="0"/>
              <a:t>امكانية عرض التحديثات التي جرت من تاريخ الانشاء وحتى الوقت الحالي.</a:t>
            </a:r>
          </a:p>
          <a:p>
            <a:pPr lvl="1" algn="r" rtl="1"/>
            <a:r>
              <a:rPr lang="ar-SA" dirty="0"/>
              <a:t>عرض جميع التعليقات.</a:t>
            </a:r>
          </a:p>
          <a:p>
            <a:pPr lvl="1" algn="r" rtl="1"/>
            <a:r>
              <a:rPr lang="ar-SA" dirty="0" smtClean="0"/>
              <a:t>عرض جميع الايميلات لهذه الدعوى.</a:t>
            </a:r>
          </a:p>
          <a:p>
            <a:pPr lvl="1" algn="r" rtl="1"/>
            <a:r>
              <a:rPr lang="ar-SA" dirty="0" smtClean="0"/>
              <a:t>عرض ساعات العمل لهذه الدعوى.</a:t>
            </a:r>
          </a:p>
          <a:p>
            <a:pPr lvl="1" algn="r" rtl="1"/>
            <a:r>
              <a:rPr lang="ar-SA" dirty="0" smtClean="0"/>
              <a:t>عرض جميع المستندات الخاصة بهذه الدعوى</a:t>
            </a:r>
          </a:p>
          <a:p>
            <a:pPr lvl="1" algn="r" rtl="1"/>
            <a:r>
              <a:rPr lang="ar-SA" dirty="0" smtClean="0"/>
              <a:t>عرض عدد الجلسات الخاصة بهذه الدعوى</a:t>
            </a:r>
          </a:p>
          <a:p>
            <a:pPr lvl="1" algn="r" rtl="1"/>
            <a:r>
              <a:rPr lang="ar-SA" dirty="0" smtClean="0"/>
              <a:t>عرض فواتير هذه الدعوى</a:t>
            </a:r>
          </a:p>
          <a:p>
            <a:pPr lvl="1" algn="r" rtl="1"/>
            <a:r>
              <a:rPr lang="ar-SA" dirty="0" smtClean="0"/>
              <a:t>عرض الأنشطة والمهام</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52400"/>
            <a:ext cx="17335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45037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693"/>
            <a:ext cx="8229600" cy="1143000"/>
          </a:xfrm>
        </p:spPr>
        <p:txBody>
          <a:bodyPr/>
          <a:lstStyle/>
          <a:p>
            <a:pPr algn="r" rtl="1"/>
            <a:r>
              <a:rPr lang="ar-SA" dirty="0" smtClean="0"/>
              <a:t>الملكية الفكرية:</a:t>
            </a:r>
            <a:endParaRPr lang="en-US" dirty="0"/>
          </a:p>
        </p:txBody>
      </p:sp>
      <p:sp>
        <p:nvSpPr>
          <p:cNvPr id="3" name="Content Placeholder 2"/>
          <p:cNvSpPr>
            <a:spLocks noGrp="1"/>
          </p:cNvSpPr>
          <p:nvPr>
            <p:ph idx="1"/>
          </p:nvPr>
        </p:nvSpPr>
        <p:spPr/>
        <p:txBody>
          <a:bodyPr/>
          <a:lstStyle/>
          <a:p>
            <a:pPr algn="r" rtl="1"/>
            <a:r>
              <a:rPr lang="ar-SA" dirty="0" smtClean="0"/>
              <a:t>يندرج تحت هذا الموديول تسجيل الملكية فكرية خاصة بملكية ما وتتضمن:</a:t>
            </a:r>
          </a:p>
          <a:p>
            <a:pPr lvl="1" algn="r" rtl="1"/>
            <a:r>
              <a:rPr lang="ar-SA" dirty="0" smtClean="0"/>
              <a:t>نوع وفئة واسم الملكية, تاريخ التأسيس, اسم المالك. </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52400"/>
            <a:ext cx="17716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300571"/>
            <a:ext cx="8866638" cy="2338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5003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961" y="-28575"/>
            <a:ext cx="8229600" cy="1143000"/>
          </a:xfrm>
        </p:spPr>
        <p:txBody>
          <a:bodyPr/>
          <a:lstStyle/>
          <a:p>
            <a:r>
              <a:rPr lang="ar-SA" dirty="0" smtClean="0"/>
              <a:t>واجهات النظام</a:t>
            </a:r>
            <a:endParaRPr lang="en-US" dirty="0"/>
          </a:p>
        </p:txBody>
      </p:sp>
      <p:sp>
        <p:nvSpPr>
          <p:cNvPr id="3" name="Content Placeholder 2"/>
          <p:cNvSpPr>
            <a:spLocks noGrp="1"/>
          </p:cNvSpPr>
          <p:nvPr>
            <p:ph idx="1"/>
          </p:nvPr>
        </p:nvSpPr>
        <p:spPr/>
        <p:txBody>
          <a:bodyPr/>
          <a:lstStyle/>
          <a:p>
            <a:pPr marL="137160" indent="0" algn="r" rtl="1">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4" y="1295400"/>
            <a:ext cx="9134475"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96734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245"/>
            <a:ext cx="8229600" cy="1143000"/>
          </a:xfrm>
        </p:spPr>
        <p:txBody>
          <a:bodyPr/>
          <a:lstStyle/>
          <a:p>
            <a:pPr algn="r" rtl="1"/>
            <a:r>
              <a:rPr lang="ar-SA" dirty="0" smtClean="0"/>
              <a:t> المستندات:</a:t>
            </a:r>
            <a:endParaRPr lang="en-US" dirty="0"/>
          </a:p>
        </p:txBody>
      </p:sp>
      <p:sp>
        <p:nvSpPr>
          <p:cNvPr id="3" name="Content Placeholder 2"/>
          <p:cNvSpPr>
            <a:spLocks noGrp="1"/>
          </p:cNvSpPr>
          <p:nvPr>
            <p:ph idx="1"/>
          </p:nvPr>
        </p:nvSpPr>
        <p:spPr/>
        <p:txBody>
          <a:bodyPr/>
          <a:lstStyle/>
          <a:p>
            <a:pPr algn="r" rtl="1"/>
            <a:r>
              <a:rPr lang="ar-SA" dirty="0" smtClean="0"/>
              <a:t>يندرج تحت هذا الموديول جميع المستندات المرفقة بالنظام سواء كانت مستندات شخصية أو مستندات خاصة بالعملاء أو بالجلسات أو بالدعاوى أو بالشركات.</a:t>
            </a:r>
          </a:p>
          <a:p>
            <a:pPr algn="r" rtl="1"/>
            <a:r>
              <a:rPr lang="ar-SA" dirty="0" smtClean="0"/>
              <a:t>يمكن الوصول إلى المستند بسهولة عن طريق اما البحث من خلال اسم المستخدم الذي أرفق المستند أو من خلال اسم المستند أو تاريخ الارفق .</a:t>
            </a:r>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700" y="202442"/>
            <a:ext cx="175260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2" y="4419600"/>
            <a:ext cx="9124955" cy="1307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89919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smtClean="0"/>
              <a:t>العقود:</a:t>
            </a:r>
            <a:endParaRPr lang="en-US" dirty="0"/>
          </a:p>
        </p:txBody>
      </p:sp>
      <p:sp>
        <p:nvSpPr>
          <p:cNvPr id="3" name="Content Placeholder 2"/>
          <p:cNvSpPr>
            <a:spLocks noGrp="1"/>
          </p:cNvSpPr>
          <p:nvPr>
            <p:ph idx="1"/>
          </p:nvPr>
        </p:nvSpPr>
        <p:spPr/>
        <p:txBody>
          <a:bodyPr/>
          <a:lstStyle/>
          <a:p>
            <a:pPr algn="r" rtl="1"/>
            <a:r>
              <a:rPr lang="ar-SA" dirty="0" smtClean="0"/>
              <a:t>يندرج تحت هذا الموديول جميع العقود المبرمة مع العملاء سواء أشخاص أو شركات ويتضمن :</a:t>
            </a:r>
          </a:p>
          <a:p>
            <a:pPr lvl="1" algn="r" rtl="1"/>
            <a:r>
              <a:rPr lang="ar-SA" dirty="0" smtClean="0"/>
              <a:t>نوع العقد ( بالساعات, مفتوح, مبلغ معين). رسوم العقد, تاريخ البدء والانتهاء, حالة العقد</a:t>
            </a:r>
          </a:p>
          <a:p>
            <a:pPr lvl="1" algn="r" rtl="1"/>
            <a:r>
              <a:rPr lang="ar-SA" dirty="0" smtClean="0"/>
              <a:t>كما يمكن البحث عن العقود من خلال أي من الحقول المذكورة اعلاه أو اسم صاحب العقد أو عقود مستخدم ما</a:t>
            </a:r>
          </a:p>
          <a:p>
            <a:pPr lvl="1" algn="r" rtl="1"/>
            <a:endParaRPr lang="ar-SA" dirty="0" smtClean="0"/>
          </a:p>
          <a:p>
            <a:pPr marL="585216" lvl="1" indent="0" algn="r" rtl="1">
              <a:buNone/>
            </a:pPr>
            <a:r>
              <a:rPr lang="ar-SA" dirty="0" smtClean="0"/>
              <a:t> </a:t>
            </a:r>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28600"/>
            <a:ext cx="17526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191000"/>
            <a:ext cx="8229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29530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a:t>العقود:</a:t>
            </a:r>
            <a:endParaRPr lang="en-US" dirty="0"/>
          </a:p>
        </p:txBody>
      </p:sp>
      <p:sp>
        <p:nvSpPr>
          <p:cNvPr id="3" name="Content Placeholder 2"/>
          <p:cNvSpPr>
            <a:spLocks noGrp="1"/>
          </p:cNvSpPr>
          <p:nvPr>
            <p:ph idx="1"/>
          </p:nvPr>
        </p:nvSpPr>
        <p:spPr>
          <a:xfrm>
            <a:off x="876300" y="1600200"/>
            <a:ext cx="8229600" cy="4709160"/>
          </a:xfrm>
        </p:spPr>
        <p:txBody>
          <a:bodyPr/>
          <a:lstStyle/>
          <a:p>
            <a:pPr algn="r" rtl="1"/>
            <a:r>
              <a:rPr lang="ar-SA" dirty="0" smtClean="0"/>
              <a:t>وكل عقد يتضمن:</a:t>
            </a:r>
          </a:p>
          <a:p>
            <a:pPr lvl="1" algn="r" rtl="1"/>
            <a:r>
              <a:rPr lang="ar-SA" dirty="0" smtClean="0"/>
              <a:t>المستندات </a:t>
            </a:r>
          </a:p>
          <a:p>
            <a:pPr lvl="1" algn="r" rtl="1"/>
            <a:r>
              <a:rPr lang="ar-SA" dirty="0" smtClean="0"/>
              <a:t>ساعات العمل</a:t>
            </a:r>
          </a:p>
          <a:p>
            <a:pPr lvl="1" algn="r" rtl="1"/>
            <a:r>
              <a:rPr lang="ar-SA" dirty="0" smtClean="0"/>
              <a:t>الخدمات</a:t>
            </a:r>
          </a:p>
          <a:p>
            <a:pPr lvl="1" algn="r" rtl="1"/>
            <a:r>
              <a:rPr lang="ar-SA" dirty="0" smtClean="0"/>
              <a:t>الفواتير</a:t>
            </a:r>
          </a:p>
          <a:p>
            <a:pPr lvl="1" algn="r" rtl="1"/>
            <a:r>
              <a:rPr lang="ar-SA" dirty="0" smtClean="0"/>
              <a:t>الاشعارات</a:t>
            </a:r>
          </a:p>
          <a:p>
            <a:pPr lvl="1" algn="r" rtl="1"/>
            <a:r>
              <a:rPr lang="ar-SA" dirty="0" smtClean="0"/>
              <a:t>التحديثات</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28600"/>
            <a:ext cx="17526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86000"/>
            <a:ext cx="6754812"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83615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262"/>
            <a:ext cx="8229600" cy="1143000"/>
          </a:xfrm>
        </p:spPr>
        <p:txBody>
          <a:bodyPr/>
          <a:lstStyle/>
          <a:p>
            <a:pPr algn="r" rtl="1"/>
            <a:r>
              <a:rPr lang="ar-SA" dirty="0" smtClean="0"/>
              <a:t>أوقات العمل:</a:t>
            </a:r>
            <a:endParaRPr lang="en-US" dirty="0"/>
          </a:p>
        </p:txBody>
      </p:sp>
      <p:sp>
        <p:nvSpPr>
          <p:cNvPr id="3" name="Content Placeholder 2"/>
          <p:cNvSpPr>
            <a:spLocks noGrp="1"/>
          </p:cNvSpPr>
          <p:nvPr>
            <p:ph idx="1"/>
          </p:nvPr>
        </p:nvSpPr>
        <p:spPr/>
        <p:txBody>
          <a:bodyPr/>
          <a:lstStyle/>
          <a:p>
            <a:pPr algn="r" rtl="1"/>
            <a:r>
              <a:rPr lang="ar-SA" dirty="0" smtClean="0"/>
              <a:t>يندرج تحت هذا الموديول ساعات العمل المتفق عليها مع العميل </a:t>
            </a:r>
            <a:r>
              <a:rPr lang="ar-SA" dirty="0"/>
              <a:t>وسعر الساعة</a:t>
            </a:r>
            <a:r>
              <a:rPr lang="ar-SA" dirty="0" smtClean="0"/>
              <a:t> وتاريخ البدء والانتهاء, والعقد المبرم مع العميل.</a:t>
            </a:r>
          </a:p>
          <a:p>
            <a:pPr algn="r" rtl="1"/>
            <a:r>
              <a:rPr lang="ar-SA" dirty="0" smtClean="0"/>
              <a:t>وعند انتهاء جميع ساعات العمل المتفق عليها لايقبل النظام اضافة ساعات عمل جديدة ويظهر رسالة بأنه استهلكت جميع الساعات المتفق عليها. </a:t>
            </a:r>
          </a:p>
          <a:p>
            <a:pPr marL="137160" indent="0" algn="r" rtl="1">
              <a:buNone/>
            </a:pPr>
            <a:endParaRPr 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52400"/>
            <a:ext cx="176212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55" y="4038600"/>
            <a:ext cx="9033041" cy="2392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1618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97"/>
            <a:ext cx="8229600" cy="1143000"/>
          </a:xfrm>
        </p:spPr>
        <p:txBody>
          <a:bodyPr/>
          <a:lstStyle/>
          <a:p>
            <a:pPr algn="r" rtl="1"/>
            <a:r>
              <a:rPr lang="ar-SA" dirty="0" smtClean="0"/>
              <a:t>المهام:</a:t>
            </a:r>
            <a:endParaRPr lang="en-US" dirty="0"/>
          </a:p>
        </p:txBody>
      </p:sp>
      <p:sp>
        <p:nvSpPr>
          <p:cNvPr id="3" name="Content Placeholder 2"/>
          <p:cNvSpPr>
            <a:spLocks noGrp="1"/>
          </p:cNvSpPr>
          <p:nvPr>
            <p:ph idx="1"/>
          </p:nvPr>
        </p:nvSpPr>
        <p:spPr/>
        <p:txBody>
          <a:bodyPr/>
          <a:lstStyle/>
          <a:p>
            <a:pPr algn="r" rtl="1"/>
            <a:r>
              <a:rPr lang="ar-SA" dirty="0" smtClean="0"/>
              <a:t>يندرج تحت هذا الموديول المهام المكلف بها المستخدمين اتجاه العملاء وتظهر بلوحة القيادة كأنشطة قادمة وتكون محدد بوقت بدأ وانتهاء وفي حال تم انتهاء الوقت المحدد تنتقل إلى الأنشطة المتأخرة. ويمكن تحديد مستوى الأهمية والأولوية في أداء المهام.</a:t>
            </a:r>
          </a:p>
          <a:p>
            <a:pPr algn="r" rtl="1"/>
            <a:r>
              <a:rPr lang="ar-SA" dirty="0" smtClean="0"/>
              <a:t>ويمكن ربطها بنظام البريد الالكتروني ليتم ارسال ايميل تذكري قبل موعد المهمة بوقت معين أو ارسال رسالة النصية.</a:t>
            </a:r>
            <a:endParaRPr 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28600"/>
            <a:ext cx="180022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724400"/>
            <a:ext cx="8534400" cy="1843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36881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smtClean="0"/>
              <a:t>الخدمات:</a:t>
            </a:r>
            <a:endParaRPr lang="en-US" dirty="0"/>
          </a:p>
        </p:txBody>
      </p:sp>
      <p:sp>
        <p:nvSpPr>
          <p:cNvPr id="3" name="Content Placeholder 2"/>
          <p:cNvSpPr>
            <a:spLocks noGrp="1"/>
          </p:cNvSpPr>
          <p:nvPr>
            <p:ph idx="1"/>
          </p:nvPr>
        </p:nvSpPr>
        <p:spPr/>
        <p:txBody>
          <a:bodyPr/>
          <a:lstStyle/>
          <a:p>
            <a:pPr algn="r" rtl="1"/>
            <a:r>
              <a:rPr lang="ar-SA" dirty="0" smtClean="0"/>
              <a:t>في هذا الموديول يحدد المكتب الخدمات التي يقدمها مع سعر هذه الخدمة ليتم الاستفادة منها في انشاء الفواتير.</a:t>
            </a:r>
          </a:p>
          <a:p>
            <a:pPr algn="r" rtl="1"/>
            <a:r>
              <a:rPr lang="ar-SA" dirty="0" smtClean="0"/>
              <a:t>يمكن تحديد سعر الخدمة مع اذا كان يجب اضافة الضريبة أو لا عليها.</a:t>
            </a:r>
          </a:p>
          <a:p>
            <a:pPr algn="r" rtl="1"/>
            <a:endParaRPr 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28600"/>
            <a:ext cx="180022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886200"/>
            <a:ext cx="8205788" cy="274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60744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smtClean="0"/>
              <a:t>الفواتير:</a:t>
            </a:r>
            <a:endParaRPr lang="en-US" dirty="0"/>
          </a:p>
        </p:txBody>
      </p:sp>
      <p:sp>
        <p:nvSpPr>
          <p:cNvPr id="3" name="Content Placeholder 2"/>
          <p:cNvSpPr>
            <a:spLocks noGrp="1"/>
          </p:cNvSpPr>
          <p:nvPr>
            <p:ph idx="1"/>
          </p:nvPr>
        </p:nvSpPr>
        <p:spPr/>
        <p:txBody>
          <a:bodyPr/>
          <a:lstStyle/>
          <a:p>
            <a:pPr algn="r" rtl="1"/>
            <a:r>
              <a:rPr lang="ar-SA" dirty="0" smtClean="0"/>
              <a:t>يتضمن هذا الموديول :اسم العميل وتاريخ الفاتورة مع تاريخ الاستحقاق والعقد المبروم لهذه الفاتورة </a:t>
            </a:r>
          </a:p>
          <a:p>
            <a:pPr algn="r" rtl="1"/>
            <a:r>
              <a:rPr lang="ar-SA" dirty="0" smtClean="0"/>
              <a:t>حساب الضريبة بشكل آلي.</a:t>
            </a:r>
          </a:p>
          <a:p>
            <a:pPr algn="r" rtl="1"/>
            <a:r>
              <a:rPr lang="ar-SA" dirty="0" smtClean="0"/>
              <a:t>تصدير الفانورة كملف </a:t>
            </a:r>
            <a:r>
              <a:rPr lang="en-US" dirty="0" err="1" smtClean="0"/>
              <a:t>pdf</a:t>
            </a:r>
            <a:r>
              <a:rPr lang="ar-SA" dirty="0" smtClean="0"/>
              <a:t> وطباعتها.</a:t>
            </a:r>
          </a:p>
          <a:p>
            <a:pPr algn="r" rtl="1"/>
            <a:r>
              <a:rPr lang="ar-SA" dirty="0" smtClean="0"/>
              <a:t>ارفاق مستند القبض في حال تحصيل الفاتورة.</a:t>
            </a:r>
          </a:p>
          <a:p>
            <a:pPr algn="r" rtl="1"/>
            <a:r>
              <a:rPr lang="ar-SA" dirty="0" smtClean="0"/>
              <a:t>نظام المحادثات بين الموظفين </a:t>
            </a:r>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52400"/>
            <a:ext cx="17907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17144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a:t>الفواتير:</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52400"/>
            <a:ext cx="17907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2600"/>
            <a:ext cx="8915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699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smtClean="0"/>
              <a:t>التقارير:</a:t>
            </a:r>
            <a:endParaRPr lang="en-US" dirty="0"/>
          </a:p>
        </p:txBody>
      </p:sp>
      <p:sp>
        <p:nvSpPr>
          <p:cNvPr id="3" name="Content Placeholder 2"/>
          <p:cNvSpPr>
            <a:spLocks noGrp="1"/>
          </p:cNvSpPr>
          <p:nvPr>
            <p:ph idx="1"/>
          </p:nvPr>
        </p:nvSpPr>
        <p:spPr/>
        <p:txBody>
          <a:bodyPr/>
          <a:lstStyle/>
          <a:p>
            <a:pPr algn="r" rtl="1"/>
            <a:r>
              <a:rPr lang="ar-SA" dirty="0" smtClean="0"/>
              <a:t>نظام إدارة مكاتب المحاماة يتيح لك عدد غير محدود من التقارير الرسومية والبيانية.</a:t>
            </a:r>
          </a:p>
          <a:p>
            <a:pPr algn="r" rtl="1"/>
            <a:r>
              <a:rPr lang="ar-SA" dirty="0" smtClean="0"/>
              <a:t>كما يمكن جدولة هذه التقارير وارسالها بالبريد الالكتروني بشكل دوري واتوماتيكي.</a:t>
            </a:r>
          </a:p>
          <a:p>
            <a:pPr algn="r" rtl="1"/>
            <a:r>
              <a:rPr lang="ar-SA" dirty="0" smtClean="0"/>
              <a:t>تفيد التقارير بتحسين أداء العمل وبالاحصاءات ومعرفة كاملة عن آلية العمل ( كم جلسة خلال هذا الأسبوع, كم دعوى لم تغلق ...الخ)</a:t>
            </a:r>
          </a:p>
          <a:p>
            <a:pPr algn="r" rtl="1"/>
            <a:r>
              <a:rPr lang="ar-SA" dirty="0" smtClean="0"/>
              <a:t>يمكن عرض بعض التقارير الرسومية بلوحية القيادة كما تم ذكره ببداية هذا الملف.</a:t>
            </a:r>
          </a:p>
          <a:p>
            <a:pPr algn="r" rtl="1"/>
            <a:r>
              <a:rPr lang="ar-SA" dirty="0" smtClean="0"/>
              <a:t>يمكن الضغظ على أي جزء من التقرير ليظهر لك الموديول المعني مع كافة التفاصيل للداتا المعروضة بالتقرير.</a:t>
            </a:r>
            <a:endParaRPr lang="ar-SA"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52400"/>
            <a:ext cx="1752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50135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r" rtl="1"/>
            <a:r>
              <a:rPr lang="ar-SA" dirty="0"/>
              <a:t>التقارير:</a:t>
            </a:r>
            <a:endParaRPr lang="en-US" dirty="0"/>
          </a:p>
        </p:txBody>
      </p:sp>
      <p:sp>
        <p:nvSpPr>
          <p:cNvPr id="3" name="Content Placeholder 2"/>
          <p:cNvSpPr>
            <a:spLocks noGrp="1"/>
          </p:cNvSpPr>
          <p:nvPr>
            <p:ph idx="1"/>
          </p:nvPr>
        </p:nvSpPr>
        <p:spPr/>
        <p:txBody>
          <a:bodyPr/>
          <a:lstStyle/>
          <a:p>
            <a:pPr algn="r" rtl="1"/>
            <a:r>
              <a:rPr lang="ar-SA" dirty="0" smtClean="0"/>
              <a:t>بعض النماذج من التقارير:</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52400"/>
            <a:ext cx="1752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967" y="2133600"/>
            <a:ext cx="4617882" cy="1930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63858"/>
            <a:ext cx="26384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8185" y="4267200"/>
            <a:ext cx="4724400" cy="1956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364056"/>
            <a:ext cx="4087857" cy="1960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2604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smtClean="0"/>
              <a:t>لوحة القيادة:</a:t>
            </a:r>
            <a:endParaRPr lang="en-US" dirty="0"/>
          </a:p>
        </p:txBody>
      </p:sp>
      <p:sp>
        <p:nvSpPr>
          <p:cNvPr id="3" name="Content Placeholder 2"/>
          <p:cNvSpPr>
            <a:spLocks noGrp="1"/>
          </p:cNvSpPr>
          <p:nvPr>
            <p:ph idx="1"/>
          </p:nvPr>
        </p:nvSpPr>
        <p:spPr/>
        <p:txBody>
          <a:bodyPr/>
          <a:lstStyle/>
          <a:p>
            <a:pPr algn="r" rtl="1"/>
            <a:r>
              <a:rPr lang="ar-SA" dirty="0" smtClean="0"/>
              <a:t>يظهر فيها التقارير المراد عرضها.</a:t>
            </a:r>
          </a:p>
          <a:p>
            <a:pPr algn="r" rtl="1"/>
            <a:r>
              <a:rPr lang="ar-SA" dirty="0" smtClean="0"/>
              <a:t>الأنشطة القادمة: المهام الواجب القيام بها.</a:t>
            </a:r>
          </a:p>
          <a:p>
            <a:pPr algn="r" rtl="1"/>
            <a:r>
              <a:rPr lang="ar-SA" dirty="0" smtClean="0"/>
              <a:t>الأنشطة المتأخرة : المهام التي لم تنجز بالوقت المحدد.</a:t>
            </a:r>
          </a:p>
          <a:p>
            <a:pPr algn="r" rtl="1"/>
            <a:r>
              <a:rPr lang="ar-SA" dirty="0" smtClean="0"/>
              <a:t>الأرشيف العمل لجميع المستخدمين.</a:t>
            </a:r>
          </a:p>
          <a:p>
            <a:pPr marL="137160" indent="0" algn="r" rtl="1">
              <a:buNone/>
            </a:pPr>
            <a:endParaRPr lang="ar-SA" dirty="0" smtClean="0"/>
          </a:p>
          <a:p>
            <a:pPr marL="137160" indent="0" algn="r" rtl="1">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04800"/>
            <a:ext cx="18097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657600"/>
            <a:ext cx="8686800" cy="30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48461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4343400"/>
          </a:xfrm>
        </p:spPr>
        <p:txBody>
          <a:bodyPr>
            <a:normAutofit fontScale="90000"/>
          </a:bodyPr>
          <a:lstStyle/>
          <a:p>
            <a:pPr rtl="1">
              <a:lnSpc>
                <a:spcPct val="200000"/>
              </a:lnSpc>
            </a:pPr>
            <a:r>
              <a:rPr lang="ar-SA" dirty="0" smtClean="0"/>
              <a:t>النهاية</a:t>
            </a:r>
            <a:br>
              <a:rPr lang="ar-SA" dirty="0" smtClean="0"/>
            </a:br>
            <a:r>
              <a:rPr lang="ar-SA" dirty="0" smtClean="0"/>
              <a:t>شكراً </a:t>
            </a:r>
            <a:r>
              <a:rPr lang="ar-SA" smtClean="0"/>
              <a:t>للمتابعة </a:t>
            </a:r>
            <a:br>
              <a:rPr lang="ar-SA" smtClean="0"/>
            </a:br>
            <a:r>
              <a:rPr lang="ar-SA" dirty="0" smtClean="0"/>
              <a:t/>
            </a:r>
            <a:br>
              <a:rPr lang="ar-SA" dirty="0" smtClean="0"/>
            </a:br>
            <a:endParaRPr lang="en-US" dirty="0"/>
          </a:p>
        </p:txBody>
      </p:sp>
    </p:spTree>
    <p:extLst>
      <p:ext uri="{BB962C8B-B14F-4D97-AF65-F5344CB8AC3E}">
        <p14:creationId xmlns:p14="http://schemas.microsoft.com/office/powerpoint/2010/main" val="78405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699760"/>
          </a:xfrm>
        </p:spPr>
        <p:txBody>
          <a:bodyPr/>
          <a:lstStyle/>
          <a:p>
            <a:pPr algn="r" rtl="1"/>
            <a:r>
              <a:rPr lang="ar-SA" dirty="0" smtClean="0"/>
              <a:t>الاستشارات</a:t>
            </a:r>
          </a:p>
          <a:p>
            <a:pPr marL="137160" indent="0" algn="r" rtl="1">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8915400" cy="443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4823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699760"/>
          </a:xfrm>
        </p:spPr>
        <p:txBody>
          <a:bodyPr/>
          <a:lstStyle/>
          <a:p>
            <a:pPr algn="r" rtl="1"/>
            <a:r>
              <a:rPr lang="ar-SA" dirty="0" smtClean="0"/>
              <a:t>الدعاوى</a:t>
            </a:r>
          </a:p>
          <a:p>
            <a:pPr marL="137160" indent="0" algn="r" rtl="1">
              <a:buNone/>
            </a:pP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6" y="1600200"/>
            <a:ext cx="8933026" cy="426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7748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75960"/>
          </a:xfrm>
        </p:spPr>
        <p:txBody>
          <a:bodyPr/>
          <a:lstStyle/>
          <a:p>
            <a:pPr algn="r" rtl="1"/>
            <a:r>
              <a:rPr lang="ar-SA" dirty="0" smtClean="0"/>
              <a:t>الجلسات</a:t>
            </a:r>
          </a:p>
          <a:p>
            <a:pPr marL="137160" indent="0" algn="r" rtl="1">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8262653" cy="395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5715000"/>
            <a:ext cx="8491253" cy="461665"/>
          </a:xfrm>
          <a:prstGeom prst="rect">
            <a:avLst/>
          </a:prstGeom>
          <a:noFill/>
        </p:spPr>
        <p:txBody>
          <a:bodyPr wrap="square" rtlCol="0">
            <a:spAutoFit/>
          </a:bodyPr>
          <a:lstStyle/>
          <a:p>
            <a:pPr algn="r" rtl="1"/>
            <a:r>
              <a:rPr lang="ar-SA" sz="2400" b="1" i="1" dirty="0">
                <a:solidFill>
                  <a:srgbClr val="FF0000"/>
                </a:solidFill>
                <a:effectLst>
                  <a:outerShdw blurRad="38100" dist="38100" dir="2700000" algn="tl">
                    <a:srgbClr val="000000">
                      <a:alpha val="43137"/>
                    </a:srgbClr>
                  </a:outerShdw>
                </a:effectLst>
              </a:rPr>
              <a:t>ملاحظة:   </a:t>
            </a:r>
            <a:r>
              <a:rPr lang="ar-SA" sz="2400" b="1" dirty="0" smtClean="0"/>
              <a:t>تسطيع اضافة تقاريرك الخاصة حسب متطلبات العمل</a:t>
            </a:r>
            <a:endParaRPr lang="en-US" sz="2400" b="1" dirty="0"/>
          </a:p>
        </p:txBody>
      </p:sp>
    </p:spTree>
    <p:extLst>
      <p:ext uri="{BB962C8B-B14F-4D97-AF65-F5344CB8AC3E}">
        <p14:creationId xmlns:p14="http://schemas.microsoft.com/office/powerpoint/2010/main" val="22144097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A" dirty="0" smtClean="0"/>
              <a:t>الشركات :</a:t>
            </a:r>
            <a:endParaRPr lang="en-US" dirty="0"/>
          </a:p>
        </p:txBody>
      </p:sp>
      <p:sp>
        <p:nvSpPr>
          <p:cNvPr id="3" name="Content Placeholder 2"/>
          <p:cNvSpPr>
            <a:spLocks noGrp="1"/>
          </p:cNvSpPr>
          <p:nvPr>
            <p:ph idx="1"/>
          </p:nvPr>
        </p:nvSpPr>
        <p:spPr>
          <a:xfrm>
            <a:off x="304800" y="1600200"/>
            <a:ext cx="8686800" cy="4709160"/>
          </a:xfrm>
        </p:spPr>
        <p:txBody>
          <a:bodyPr/>
          <a:lstStyle/>
          <a:p>
            <a:pPr algn="r" rtl="1"/>
            <a:r>
              <a:rPr lang="ar-SA" dirty="0" smtClean="0"/>
              <a:t>يدرج تحت هذا الموديول جميع الشركات المتعاقد معها ويتضمن:</a:t>
            </a:r>
          </a:p>
          <a:p>
            <a:pPr marL="137160" indent="0" algn="r" rtl="1">
              <a:buNone/>
            </a:pPr>
            <a:r>
              <a:rPr lang="ar-SA" dirty="0"/>
              <a:t>	</a:t>
            </a:r>
            <a:r>
              <a:rPr lang="ar-SA" dirty="0" smtClean="0"/>
              <a:t> المعلومات الاساسية للشركة كما يمكن البحث عن الشركة حسب 	أي معلومة (مثلاً بحث حسب اسم الشركة , رقم الهاتف, تاريخ 	الادخال, فئة العمل,</a:t>
            </a:r>
            <a:r>
              <a:rPr lang="ar-SA" dirty="0"/>
              <a:t> البريد الالكتروني</a:t>
            </a:r>
            <a:r>
              <a:rPr lang="ar-SA" dirty="0" smtClean="0"/>
              <a:t> ....)</a:t>
            </a:r>
          </a:p>
          <a:p>
            <a:pPr marL="137160" indent="0" algn="r" rtl="1">
              <a:buNone/>
            </a:pPr>
            <a:r>
              <a:rPr lang="ar-SA" dirty="0" smtClean="0"/>
              <a:t> </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04800"/>
            <a:ext cx="17335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18" y="3505200"/>
            <a:ext cx="903728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2082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531"/>
            <a:ext cx="8229600" cy="1143000"/>
          </a:xfrm>
        </p:spPr>
        <p:txBody>
          <a:bodyPr/>
          <a:lstStyle/>
          <a:p>
            <a:pPr algn="r"/>
            <a:r>
              <a:rPr lang="ar-SA" dirty="0"/>
              <a:t>الشركات :</a:t>
            </a:r>
            <a:endParaRPr lang="en-US" dirty="0"/>
          </a:p>
        </p:txBody>
      </p:sp>
      <p:sp>
        <p:nvSpPr>
          <p:cNvPr id="3" name="Content Placeholder 2"/>
          <p:cNvSpPr>
            <a:spLocks noGrp="1"/>
          </p:cNvSpPr>
          <p:nvPr>
            <p:ph idx="1"/>
          </p:nvPr>
        </p:nvSpPr>
        <p:spPr>
          <a:xfrm>
            <a:off x="762000" y="1600200"/>
            <a:ext cx="8382000" cy="5257800"/>
          </a:xfrm>
        </p:spPr>
        <p:txBody>
          <a:bodyPr/>
          <a:lstStyle/>
          <a:p>
            <a:pPr algn="r" rtl="1"/>
            <a:r>
              <a:rPr lang="ar-SA" sz="2400" dirty="0" smtClean="0"/>
              <a:t>وكل شركة تتضمن:</a:t>
            </a:r>
          </a:p>
          <a:p>
            <a:pPr marL="137160" indent="0" algn="r" rtl="1">
              <a:buNone/>
            </a:pPr>
            <a:r>
              <a:rPr lang="ar-SA" sz="2400" dirty="0"/>
              <a:t>	</a:t>
            </a:r>
            <a:r>
              <a:rPr lang="ar-SA" sz="2000" dirty="0" smtClean="0"/>
              <a:t>1-العقود</a:t>
            </a:r>
          </a:p>
          <a:p>
            <a:pPr marL="137160" indent="0" algn="r" rtl="1">
              <a:buNone/>
            </a:pPr>
            <a:r>
              <a:rPr lang="ar-SA" sz="2000" dirty="0"/>
              <a:t>	</a:t>
            </a:r>
            <a:r>
              <a:rPr lang="ar-SA" sz="2000" dirty="0" smtClean="0"/>
              <a:t>2-الاستشارات</a:t>
            </a:r>
          </a:p>
          <a:p>
            <a:pPr marL="137160" indent="0" algn="r" rtl="1">
              <a:buNone/>
            </a:pPr>
            <a:r>
              <a:rPr lang="ar-SA" sz="2000" dirty="0"/>
              <a:t>	</a:t>
            </a:r>
            <a:r>
              <a:rPr lang="ar-SA" sz="2000" dirty="0" smtClean="0"/>
              <a:t>3- الدعاوى</a:t>
            </a:r>
          </a:p>
          <a:p>
            <a:pPr marL="137160" indent="0" algn="r" rtl="1">
              <a:buNone/>
            </a:pPr>
            <a:r>
              <a:rPr lang="ar-SA" sz="2000" dirty="0"/>
              <a:t>	</a:t>
            </a:r>
            <a:r>
              <a:rPr lang="ar-SA" sz="2000" dirty="0" smtClean="0"/>
              <a:t>4- الجلسات</a:t>
            </a:r>
          </a:p>
          <a:p>
            <a:pPr marL="137160" indent="0" algn="r" rtl="1">
              <a:buNone/>
            </a:pPr>
            <a:r>
              <a:rPr lang="ar-SA" sz="2000" dirty="0"/>
              <a:t>	</a:t>
            </a:r>
            <a:r>
              <a:rPr lang="ar-SA" sz="2000" dirty="0" smtClean="0"/>
              <a:t>6- ساعات العمل</a:t>
            </a:r>
          </a:p>
          <a:p>
            <a:pPr marL="137160" indent="0" algn="r" rtl="1">
              <a:buNone/>
            </a:pPr>
            <a:r>
              <a:rPr lang="ar-SA" sz="2000" dirty="0"/>
              <a:t>	</a:t>
            </a:r>
            <a:r>
              <a:rPr lang="ar-SA" sz="2000" dirty="0" smtClean="0"/>
              <a:t>7-الفواتير</a:t>
            </a:r>
          </a:p>
          <a:p>
            <a:pPr marL="137160" indent="0" algn="r" rtl="1">
              <a:buNone/>
            </a:pPr>
            <a:r>
              <a:rPr lang="ar-SA" sz="2000" dirty="0"/>
              <a:t>	</a:t>
            </a:r>
            <a:r>
              <a:rPr lang="ar-SA" sz="2000" dirty="0" smtClean="0"/>
              <a:t>8- المستندات</a:t>
            </a:r>
          </a:p>
          <a:p>
            <a:pPr marL="137160" indent="0" algn="r" rtl="1">
              <a:buNone/>
            </a:pPr>
            <a:r>
              <a:rPr lang="ar-SA" sz="2000" dirty="0"/>
              <a:t>	9-المهام</a:t>
            </a:r>
          </a:p>
          <a:p>
            <a:pPr marL="137160" indent="0" algn="r" rtl="1">
              <a:buNone/>
            </a:pPr>
            <a:r>
              <a:rPr lang="ar-SA" sz="2000" dirty="0"/>
              <a:t>	10-الأشخاص</a:t>
            </a:r>
          </a:p>
          <a:p>
            <a:pPr marL="137160" indent="0" algn="r" rtl="1">
              <a:buNone/>
            </a:pPr>
            <a:r>
              <a:rPr lang="ar-SA" sz="2000" dirty="0"/>
              <a:t>	11-الايميلات </a:t>
            </a:r>
            <a:endParaRPr lang="ar-SA" sz="2000" dirty="0" smtClean="0"/>
          </a:p>
          <a:p>
            <a:pPr marL="137160" indent="0" algn="r" rtl="1">
              <a:buNone/>
            </a:pPr>
            <a:r>
              <a:rPr lang="ar-SA" sz="2000" dirty="0"/>
              <a:t>	</a:t>
            </a:r>
            <a:r>
              <a:rPr lang="ar-SA" sz="2000" dirty="0" smtClean="0"/>
              <a:t>12- الاشعارات</a:t>
            </a:r>
          </a:p>
          <a:p>
            <a:pPr marL="137160" indent="0" algn="r" rtl="1">
              <a:buNone/>
            </a:pPr>
            <a:r>
              <a:rPr lang="ar-SA" sz="2000" dirty="0"/>
              <a:t>	</a:t>
            </a:r>
            <a:r>
              <a:rPr lang="ar-SA" sz="2000" dirty="0" smtClean="0"/>
              <a:t>13- الملكية الفكرية</a:t>
            </a:r>
            <a:endParaRPr lang="ar-SA"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429" y="30707"/>
            <a:ext cx="17335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828800"/>
            <a:ext cx="6477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9857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386</TotalTime>
  <Words>971</Words>
  <Application>Microsoft Office PowerPoint</Application>
  <PresentationFormat>عرض على الشاشة (3:4)‏</PresentationFormat>
  <Paragraphs>208</Paragraphs>
  <Slides>40</Slides>
  <Notes>0</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40</vt:i4>
      </vt:variant>
    </vt:vector>
  </HeadingPairs>
  <TitlesOfParts>
    <vt:vector size="48" baseType="lpstr">
      <vt:lpstr>Book Antiqua</vt:lpstr>
      <vt:lpstr>Lucida Sans</vt:lpstr>
      <vt:lpstr>Tahoma</vt:lpstr>
      <vt:lpstr>Times New Roman</vt:lpstr>
      <vt:lpstr>Wingdings</vt:lpstr>
      <vt:lpstr>Wingdings 2</vt:lpstr>
      <vt:lpstr>Wingdings 3</vt:lpstr>
      <vt:lpstr>Apex</vt:lpstr>
      <vt:lpstr>نظام إدارة مكاتب وشركات  المحاماة</vt:lpstr>
      <vt:lpstr>مقدمة</vt:lpstr>
      <vt:lpstr>واجهات النظام</vt:lpstr>
      <vt:lpstr>لوحة القيادة:</vt:lpstr>
      <vt:lpstr>عرض تقديمي في PowerPoint</vt:lpstr>
      <vt:lpstr>عرض تقديمي في PowerPoint</vt:lpstr>
      <vt:lpstr>عرض تقديمي في PowerPoint</vt:lpstr>
      <vt:lpstr>الشركات :</vt:lpstr>
      <vt:lpstr>الشركات :</vt:lpstr>
      <vt:lpstr>الشركات :</vt:lpstr>
      <vt:lpstr>الشركات</vt:lpstr>
      <vt:lpstr>الشركات :</vt:lpstr>
      <vt:lpstr>الأشخاص:</vt:lpstr>
      <vt:lpstr>الأشخاص:</vt:lpstr>
      <vt:lpstr>الأشخاص: </vt:lpstr>
      <vt:lpstr>الأشخاص: </vt:lpstr>
      <vt:lpstr>الأشخاص:</vt:lpstr>
      <vt:lpstr>الاستشارات:</vt:lpstr>
      <vt:lpstr>الاستشارات:</vt:lpstr>
      <vt:lpstr>الاستشارات:</vt:lpstr>
      <vt:lpstr>الاستشارات:</vt:lpstr>
      <vt:lpstr>الجلسات:</vt:lpstr>
      <vt:lpstr>الجلسات:</vt:lpstr>
      <vt:lpstr>الدعاوى:</vt:lpstr>
      <vt:lpstr>الدعاوى:</vt:lpstr>
      <vt:lpstr>الدعاوى:</vt:lpstr>
      <vt:lpstr>الدعاوى:</vt:lpstr>
      <vt:lpstr>الدعاوى:</vt:lpstr>
      <vt:lpstr>الملكية الفكرية:</vt:lpstr>
      <vt:lpstr> المستندات:</vt:lpstr>
      <vt:lpstr>العقود:</vt:lpstr>
      <vt:lpstr>العقود:</vt:lpstr>
      <vt:lpstr>أوقات العمل:</vt:lpstr>
      <vt:lpstr>المهام:</vt:lpstr>
      <vt:lpstr>الخدمات:</vt:lpstr>
      <vt:lpstr>الفواتير:</vt:lpstr>
      <vt:lpstr>الفواتير:</vt:lpstr>
      <vt:lpstr>التقارير:</vt:lpstr>
      <vt:lpstr>التقارير:</vt:lpstr>
      <vt:lpstr>النهاية شكراً للمتابعة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نظام إدارة مكاتب وشركاة المحاماة</dc:title>
  <dc:creator>Windows User</dc:creator>
  <cp:lastModifiedBy>Administrator</cp:lastModifiedBy>
  <cp:revision>163</cp:revision>
  <dcterms:created xsi:type="dcterms:W3CDTF">2020-09-04T19:39:21Z</dcterms:created>
  <dcterms:modified xsi:type="dcterms:W3CDTF">2020-10-04T19:39:26Z</dcterms:modified>
</cp:coreProperties>
</file>