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28.png" ContentType="image/png"/>
  <Override PartName="/ppt/media/image3.jpeg" ContentType="image/jpeg"/>
  <Override PartName="/ppt/media/image1.png" ContentType="image/png"/>
  <Override PartName="/ppt/media/image6.png" ContentType="image/png"/>
  <Override PartName="/ppt/media/image21.png" ContentType="image/png"/>
  <Override PartName="/ppt/media/image4.png" ContentType="image/png"/>
  <Override PartName="/ppt/media/image16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8.png" ContentType="image/png"/>
  <Override PartName="/ppt/media/image23.png" ContentType="image/pn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Click to move the slide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562FADE-5736-48FB-A1E2-DA846E53F83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320" cy="38365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4680" rIns="9468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4680" rIns="94680" tIns="47520" bIns="47520" anchor="b">
            <a:noAutofit/>
          </a:bodyPr>
          <a:p>
            <a:pPr algn="r">
              <a:lnSpc>
                <a:spcPct val="100000"/>
              </a:lnSpc>
            </a:pPr>
            <a:fld id="{F4EE029F-B0CB-4E7D-BEFC-6EC07BDCCF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320" cy="38365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4680" rIns="9468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4680" rIns="94680" tIns="47520" bIns="47520" anchor="b">
            <a:noAutofit/>
          </a:bodyPr>
          <a:p>
            <a:pPr algn="r">
              <a:lnSpc>
                <a:spcPct val="100000"/>
              </a:lnSpc>
            </a:pPr>
            <a:fld id="{DD22801D-D912-4A25-BA8C-CAB4004EE67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42000" y="365040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676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0220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6276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4200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0220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6276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42000" y="980640"/>
            <a:ext cx="8459640" cy="511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845964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44000" y="0"/>
            <a:ext cx="8855640" cy="317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42000" y="980640"/>
            <a:ext cx="8459640" cy="511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676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2000" y="365040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676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0220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6276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4200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0220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6276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845964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0"/>
            <a:ext cx="8855640" cy="317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76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371600" y="4546800"/>
            <a:ext cx="640044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8b8b8b"/>
                </a:solidFill>
                <a:latin typeface="Tekton Pro"/>
                <a:ea typeface="함초롬돋움"/>
              </a:rPr>
              <a:t>Electrical and Computer Engineering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8b8b8b"/>
                </a:solidFill>
                <a:latin typeface="Tekton Pro"/>
                <a:ea typeface="함초롬돋움"/>
              </a:rPr>
              <a:t>Seoul National University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c00000"/>
                </a:solidFill>
                <a:latin typeface="Tekton Pro"/>
                <a:ea typeface="함초롬돋움"/>
              </a:rPr>
              <a:t>http://ailab.snu.ac.kr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7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Candara"/>
                <a:ea typeface="함초롬돋움"/>
              </a:rPr>
              <a:t>이름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772000" y="6356520"/>
            <a:ext cx="3599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Candara"/>
                <a:ea typeface="함초롬돋움"/>
              </a:rPr>
              <a:t>제목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7320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44000" y="1989000"/>
            <a:ext cx="8855640" cy="12956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262626"/>
                </a:solidFill>
                <a:latin typeface="Tekton Pro"/>
                <a:ea typeface="함초롬돋움"/>
              </a:rPr>
              <a:t>마스터 제목 스타일 편집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Tekton Pro"/>
              </a:rPr>
              <a:t>Click to edit the outline text format</a:t>
            </a:r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Tekton Pro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Tekton Pro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Tekton Pro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Tekton Pro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Tekton Pro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Tekton Pro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342000" y="980640"/>
            <a:ext cx="8459640" cy="5111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마스터 텍스트 스타일을 편집합니다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둘째 수준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넷째 수준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4" marL="2057400" indent="-22824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27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ndara"/>
                <a:ea typeface="함초롬돋움"/>
              </a:rPr>
              <a:t>이름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2772000" y="6356520"/>
            <a:ext cx="3599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ndara"/>
                <a:ea typeface="함초롬돋움"/>
              </a:rPr>
              <a:t>제목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67320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2A1147-A672-4E51-8FB0-F952D780A8D1}" type="slidenum">
              <a:rPr b="0" lang="en-US" sz="1200" spc="-1" strike="noStrike">
                <a:solidFill>
                  <a:srgbClr val="8b8b8b"/>
                </a:solidFill>
                <a:latin typeface="Candara"/>
                <a:ea typeface="함초롬돋움"/>
              </a:rPr>
              <a:t>1</a:t>
            </a:fld>
            <a:r>
              <a:rPr b="0" lang="en-US" sz="1200" spc="-1" strike="noStrike">
                <a:solidFill>
                  <a:srgbClr val="8b8b8b"/>
                </a:solidFill>
                <a:latin typeface="Candara"/>
                <a:ea typeface="함초롬돋움"/>
              </a:rPr>
              <a:t>/95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페이지 제목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Line 6"/>
          <p:cNvSpPr/>
          <p:nvPr/>
        </p:nvSpPr>
        <p:spPr>
          <a:xfrm>
            <a:off x="152640" y="684000"/>
            <a:ext cx="884736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hyperlink" Target="https://nlpinkorean.github.io/illustrated-transformer/" TargetMode="External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hyperlink" Target="https://nlpinkorean.github.io/illustrated-transformer/" TargetMode="External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hyperlink" Target="https://nlpinkorean.github.io/illustrated-transformer/" TargetMode="External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371600" y="3357000"/>
            <a:ext cx="6400440" cy="541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2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84b4"/>
                </a:solidFill>
                <a:latin typeface="Tekton Pro"/>
                <a:ea typeface="함초롬돋움"/>
              </a:rPr>
              <a:t>Jeonghee Jo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44000" y="1989000"/>
            <a:ext cx="885564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262626"/>
                </a:solidFill>
                <a:latin typeface="Tekton Pro"/>
                <a:ea typeface="함초롬돋움"/>
              </a:rPr>
              <a:t>Assignment 3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0" y="6303960"/>
            <a:ext cx="8999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Copyright (C) Data Science Laboratory, Seoul National University. This material is for educational uses only. Some contents are based on the material provided by other paper/book authors and may be copyrighted by them. Written by Jeonghee Jo, Sang-gil Lee, JongYun Song, and Nohil Park, October 2019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Vinyals, Oriol, et al. "Show and tell: A neural image caption generator." </a:t>
            </a:r>
            <a:r>
              <a:rPr b="0" i="1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Proceedings of the IEEE conference on computer vision and pattern recognition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. 2015.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Example of image captioning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2123640" y="2450880"/>
            <a:ext cx="4608000" cy="366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ko-KR" sz="1600" spc="-1" strike="noStrike">
                <a:solidFill>
                  <a:srgbClr val="0070c0"/>
                </a:solidFill>
                <a:latin typeface="Candara"/>
                <a:ea typeface="함초롬돋움"/>
              </a:rPr>
              <a:t>How similar is the predicted sentence to the reference sentence?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ko-KR" sz="1600" spc="-1" strike="noStrike">
                <a:solidFill>
                  <a:srgbClr val="9a57cd"/>
                </a:solidFill>
                <a:latin typeface="Candara"/>
                <a:ea typeface="함초롬돋움"/>
              </a:rPr>
              <a:t> 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Machine translation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에서 표준적으로 쓰이는 지표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Human evaluation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과 비례적인 결과를 보임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정답 대한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reference set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이 주어졌을 때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번역 결과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(candidate)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얼마나 유사하게 추론하였는가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?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BLEU SCORE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32" name="Group 4"/>
          <p:cNvGrpSpPr/>
          <p:nvPr/>
        </p:nvGrpSpPr>
        <p:grpSpPr>
          <a:xfrm>
            <a:off x="664560" y="3789000"/>
            <a:ext cx="7814520" cy="1932480"/>
            <a:chOff x="664560" y="3789000"/>
            <a:chExt cx="7814520" cy="1932480"/>
          </a:xfrm>
        </p:grpSpPr>
        <p:pic>
          <p:nvPicPr>
            <p:cNvPr id="133" name="그림 3" descr=""/>
            <p:cNvPicPr/>
            <p:nvPr/>
          </p:nvPicPr>
          <p:blipFill>
            <a:blip r:embed="rId2"/>
            <a:stretch/>
          </p:blipFill>
          <p:spPr>
            <a:xfrm>
              <a:off x="4812840" y="3789000"/>
              <a:ext cx="3666240" cy="1932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4" name="그림 4" descr=""/>
            <p:cNvPicPr/>
            <p:nvPr/>
          </p:nvPicPr>
          <p:blipFill>
            <a:blip r:embed="rId3"/>
            <a:stretch/>
          </p:blipFill>
          <p:spPr>
            <a:xfrm>
              <a:off x="664560" y="4171320"/>
              <a:ext cx="3670560" cy="11682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Character-level Language Modeling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1392120" y="981000"/>
            <a:ext cx="6359400" cy="51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Table 1"/>
          <p:cNvGraphicFramePr/>
          <p:nvPr/>
        </p:nvGraphicFramePr>
        <p:xfrm>
          <a:off x="342000" y="980640"/>
          <a:ext cx="8459640" cy="360000"/>
        </p:xfrm>
        <a:graphic>
          <a:graphicData uri="http://schemas.openxmlformats.org/drawingml/2006/table">
            <a:tbl>
              <a:tblPr/>
              <a:tblGrid>
                <a:gridCol w="4230000"/>
                <a:gridCol w="42300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Before we proceed any further, hear me speak.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Speak, speak.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You are all resolved rather to die than to famish?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Resolved. resolved.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First, you know Caius Marcius is chief enemy to the people.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We know't, we know't.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Let us kill him, and we'll have corn at our own price.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Is't a verdict?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No more talking on't; let it be done: away, away!</a:t>
                      </a:r>
                      <a:endParaRPr b="0" lang="en-US" sz="121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One word, good citizens.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We are accounted poor citizens, the patricians good.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What authority surfeits on would relieve us: if they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would yield us but the superfluity, while it were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wholesome, we might guess they relieved us humanely;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but they think we are too dear: the leanness that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afflicts us, the object of our misery, is as an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inventory to particularise their abundance; our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sufferance is a gain to them Let us revenge this with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our pikes, ere we become rakes: for the gods know I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speak this in hunger for bread, not in thirst for revenge.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Would you proceed especially against Caius Marcius?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Against him first: he's a very dog to the commonalty.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Consider you what services he has done for his country?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38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Tinyshakespeare dataset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0070c0"/>
                </a:solidFill>
                <a:latin typeface="Candara"/>
                <a:ea typeface="함초롬돋움"/>
              </a:rPr>
              <a:t>NMT = sequence-to-sequence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문장과 출력 문장의 길이가 자유로움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일반적인 방식으로는 적용 불가능 </a:t>
            </a:r>
            <a:br/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(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출력 문장 길이가 고정되거나 입력 길이에 영향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400" spc="-1" strike="noStrike">
                <a:solidFill>
                  <a:srgbClr val="9a57cd"/>
                </a:solidFill>
                <a:latin typeface="Candara"/>
                <a:ea typeface="함초롬돋움"/>
              </a:rPr>
              <a:t>Encoder-decoder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방식 제안</a:t>
            </a:r>
            <a:br/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문장을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representation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표현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이로부터 임의의 길이의 문장을 </a:t>
            </a:r>
            <a:r>
              <a:rPr b="0" lang="ko-KR" sz="1400" spc="-1" strike="noStrike">
                <a:solidFill>
                  <a:srgbClr val="ea76a8"/>
                </a:solidFill>
                <a:latin typeface="Candara"/>
                <a:ea typeface="함초롬돋움"/>
              </a:rPr>
              <a:t>autoregressively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예측</a:t>
            </a:r>
            <a:br/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(token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예측할 때까지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진행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AutoNum type="arabicPeriod"/>
            </a:pPr>
            <a:r>
              <a:rPr b="0" lang="ko-KR" sz="1400" spc="-1" strike="noStrike">
                <a:solidFill>
                  <a:srgbClr val="0070c0"/>
                </a:solidFill>
                <a:latin typeface="Candara"/>
                <a:ea typeface="함초롬돋움"/>
              </a:rPr>
              <a:t>Basic sequence-to-sequence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문장을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single vector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initial state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활용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Neural machine Translation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42" name="Group 4"/>
          <p:cNvGrpSpPr/>
          <p:nvPr/>
        </p:nvGrpSpPr>
        <p:grpSpPr>
          <a:xfrm>
            <a:off x="2481840" y="4149000"/>
            <a:ext cx="6517800" cy="2729160"/>
            <a:chOff x="2481840" y="4149000"/>
            <a:chExt cx="6517800" cy="2729160"/>
          </a:xfrm>
        </p:grpSpPr>
        <p:pic>
          <p:nvPicPr>
            <p:cNvPr id="143" name="그림 3" descr=""/>
            <p:cNvPicPr/>
            <p:nvPr/>
          </p:nvPicPr>
          <p:blipFill>
            <a:blip r:embed="rId2"/>
            <a:stretch/>
          </p:blipFill>
          <p:spPr>
            <a:xfrm>
              <a:off x="2481840" y="4373640"/>
              <a:ext cx="6517800" cy="1496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4" name="CustomShape 5"/>
            <p:cNvSpPr/>
            <p:nvPr/>
          </p:nvSpPr>
          <p:spPr>
            <a:xfrm>
              <a:off x="2860920" y="5870160"/>
              <a:ext cx="1872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70c0"/>
                  </a:solidFill>
                  <a:latin typeface="Corbel"/>
                </a:rPr>
                <a:t>Encoder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5" name="CustomShape 6"/>
            <p:cNvSpPr/>
            <p:nvPr/>
          </p:nvSpPr>
          <p:spPr>
            <a:xfrm>
              <a:off x="3183480" y="4149000"/>
              <a:ext cx="18720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b050"/>
                  </a:solidFill>
                  <a:latin typeface="Corbel"/>
                </a:rPr>
                <a:t>Hidden representation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6" name="CustomShape 7"/>
            <p:cNvSpPr/>
            <p:nvPr/>
          </p:nvSpPr>
          <p:spPr>
            <a:xfrm>
              <a:off x="6673680" y="5870160"/>
              <a:ext cx="1872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ea76a8"/>
                  </a:solidFill>
                  <a:latin typeface="Corbel"/>
                </a:rPr>
                <a:t>Decoder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7" name="CustomShape 8"/>
            <p:cNvSpPr/>
            <p:nvPr/>
          </p:nvSpPr>
          <p:spPr>
            <a:xfrm>
              <a:off x="3705840" y="6331680"/>
              <a:ext cx="4896360" cy="54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70c0"/>
                  </a:solidFill>
                  <a:latin typeface="Corbel"/>
                </a:rPr>
                <a:t>Sutskever, Ilya, Oriol Vinyals, and Quoc V. Le. "Sequence to sequence learning with neural networks." </a:t>
              </a:r>
              <a:r>
                <a:rPr b="0" i="1" lang="en-US" sz="1000" spc="-1" strike="noStrike">
                  <a:solidFill>
                    <a:srgbClr val="0070c0"/>
                  </a:solidFill>
                  <a:latin typeface="Corbel"/>
                </a:rPr>
                <a:t>Advances in neural information processing systems</a:t>
              </a:r>
              <a:r>
                <a:rPr b="0" lang="en-US" sz="1000" spc="-1" strike="noStrike">
                  <a:solidFill>
                    <a:srgbClr val="0070c0"/>
                  </a:solidFill>
                  <a:latin typeface="Corbel"/>
                </a:rPr>
                <a:t>. 2014.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맑은 고딕"/>
              <a:buAutoNum type="arabicPeriod" startAt="2"/>
            </a:pPr>
            <a:r>
              <a:rPr b="0" lang="ko-KR" sz="1600" spc="-1" strike="noStrike">
                <a:solidFill>
                  <a:srgbClr val="0070c0"/>
                </a:solidFill>
                <a:latin typeface="Candara"/>
                <a:ea typeface="함초롬돋움"/>
              </a:rPr>
              <a:t>Attention-based RNN/CNN model 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문장 길이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(T)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만큼의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representation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생성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매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step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마다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개의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결과에 </a:t>
            </a:r>
            <a:br/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[0, 1]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가중치로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 (</a:t>
            </a:r>
            <a:r>
              <a:rPr b="0" lang="ko-KR" sz="1600" spc="-1" strike="noStrike">
                <a:solidFill>
                  <a:srgbClr val="0070c0"/>
                </a:solidFill>
                <a:latin typeface="Candara"/>
                <a:ea typeface="함초롬돋움"/>
              </a:rPr>
              <a:t>sum to 1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기법의 장점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Single vector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모든 정보를 담을 필요가 없음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긴 문장의 번역 성능 향상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2015)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step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별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weight plotting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가능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Interpretable latent alignment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정보를 얻을 수 있음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Neural machine Translation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50" name="Group 3"/>
          <p:cNvGrpSpPr/>
          <p:nvPr/>
        </p:nvGrpSpPr>
        <p:grpSpPr>
          <a:xfrm>
            <a:off x="3996000" y="2421000"/>
            <a:ext cx="4805640" cy="4256280"/>
            <a:chOff x="3996000" y="2421000"/>
            <a:chExt cx="4805640" cy="4256280"/>
          </a:xfrm>
        </p:grpSpPr>
        <p:pic>
          <p:nvPicPr>
            <p:cNvPr id="151" name="그림 3" descr=""/>
            <p:cNvPicPr/>
            <p:nvPr/>
          </p:nvPicPr>
          <p:blipFill>
            <a:blip r:embed="rId1"/>
            <a:stretch/>
          </p:blipFill>
          <p:spPr>
            <a:xfrm>
              <a:off x="5613120" y="2421000"/>
              <a:ext cx="3128760" cy="3699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4"/>
            <p:cNvSpPr/>
            <p:nvPr/>
          </p:nvSpPr>
          <p:spPr>
            <a:xfrm>
              <a:off x="5553000" y="6121080"/>
              <a:ext cx="32486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Latent alignment 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예시 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(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영어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-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프랑스어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53" name="CustomShape 5"/>
            <p:cNvSpPr/>
            <p:nvPr/>
          </p:nvSpPr>
          <p:spPr>
            <a:xfrm>
              <a:off x="3996000" y="6373800"/>
              <a:ext cx="45453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70c0"/>
                  </a:solidFill>
                  <a:latin typeface="Corbel"/>
                </a:rPr>
                <a:t>Bahdanau, Dzmitry, Kyunghyun Cho, and Yoshua Bengio. "Neural machine translation by jointly learning to align and translate." </a:t>
              </a:r>
              <a:r>
                <a:rPr b="0" i="1" lang="en-US" sz="700" spc="-1" strike="noStrike">
                  <a:solidFill>
                    <a:srgbClr val="0070c0"/>
                  </a:solidFill>
                  <a:latin typeface="Corbel"/>
                </a:rPr>
                <a:t>arXiv preprint arXiv:1409.0473</a:t>
              </a:r>
              <a:r>
                <a:rPr b="0" lang="en-US" sz="700" spc="-1" strike="noStrike">
                  <a:solidFill>
                    <a:srgbClr val="0070c0"/>
                  </a:solidFill>
                  <a:latin typeface="Corbel"/>
                </a:rPr>
                <a:t> (2014).</a:t>
              </a:r>
              <a:endParaRPr b="0" lang="en-US" sz="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210"/>
              </a:spcBef>
            </a:pPr>
            <a:r>
              <a:rPr b="0" lang="ko-KR" sz="105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2014)</a:t>
            </a:r>
            <a:endParaRPr b="0" lang="ko-KR" sz="105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ko-KR" sz="1200" spc="-1" strike="noStrike">
                <a:solidFill>
                  <a:srgbClr val="0070c0"/>
                </a:solidFill>
                <a:latin typeface="Candara"/>
                <a:ea typeface="함초롬돋움"/>
              </a:rPr>
              <a:t>수식 표현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{}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된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representation </a:t>
            </a:r>
            <a:r>
              <a:rPr b="0" lang="ko-KR" sz="1200" spc="-1" strike="noStrike">
                <a:solidFill>
                  <a:srgbClr val="9a57cd"/>
                </a:solidFill>
                <a:latin typeface="Candara"/>
                <a:ea typeface="함초롬돋움"/>
              </a:rPr>
              <a:t>{}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서의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RNN hidden state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이다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algn="ctr">
              <a:lnSpc>
                <a:spcPct val="120000"/>
              </a:lnSpc>
              <a:spcBef>
                <a:spcPts val="24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time step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서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확률 분포를 예측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Context vector  {}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</a:t>
            </a:r>
            <a:br/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(attention weight)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얻는다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7" name="그림 3" descr=""/>
          <p:cNvPicPr/>
          <p:nvPr/>
        </p:nvPicPr>
        <p:blipFill>
          <a:blip r:embed="rId2"/>
          <a:stretch/>
        </p:blipFill>
        <p:spPr>
          <a:xfrm>
            <a:off x="6276240" y="3069000"/>
            <a:ext cx="2525400" cy="331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2014)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ko-KR" sz="1200" spc="-1" strike="noStrike">
                <a:solidFill>
                  <a:srgbClr val="0070c0"/>
                </a:solidFill>
                <a:latin typeface="Candara"/>
                <a:ea typeface="함초롬돋움"/>
              </a:rPr>
              <a:t>모델 구조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Encoder: bi-directional RNN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training/inference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시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ground truth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문장이 주어짐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양방향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가능 </a:t>
            </a:r>
            <a:r>
              <a:rPr b="0" lang="ko-KR" sz="1600" spc="-1" strike="noStrike">
                <a:solidFill>
                  <a:srgbClr val="fba305"/>
                </a:solidFill>
                <a:latin typeface="Wingdings"/>
                <a:ea typeface="함초롬돋움"/>
              </a:rPr>
              <a:t>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forward/backward dependency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포착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Decoder: uni-directional RNN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Inference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시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만 주어지며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문장의 길이를 알 수 없음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단방향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autoregressive prediction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이 가능한 모듈 사용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br/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61" name="그림 4" descr=""/>
          <p:cNvPicPr/>
          <p:nvPr/>
        </p:nvPicPr>
        <p:blipFill>
          <a:blip r:embed="rId2"/>
          <a:stretch/>
        </p:blipFill>
        <p:spPr>
          <a:xfrm>
            <a:off x="6276240" y="3069000"/>
            <a:ext cx="2525400" cy="331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Attention function variants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scoring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방법에 따라 다양한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variant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존재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Multiplicative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</a:rPr>
              <a:t> 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Additive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	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	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	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	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	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Tri-linear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algn="ctr"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Cambria Math"/>
              </a:rPr>
              <a:t>(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element-wise multiplication)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0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Attention function variants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scoring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방법에 따라 다양한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variant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존재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Key, value split</a:t>
            </a:r>
            <a:br/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Query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decoder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state ,</a:t>
            </a: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수행하는 기준 벡터</a:t>
            </a:r>
            <a:br/>
            <a:r>
              <a:rPr b="0" lang="ko-KR" sz="2200" spc="-1" strike="noStrike">
                <a:solidFill>
                  <a:srgbClr val="ffc000"/>
                </a:solidFill>
                <a:latin typeface="Candara"/>
                <a:ea typeface="함초롬돋움"/>
              </a:rPr>
              <a:t>Key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encoder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projection , query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하여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score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계산</a:t>
            </a:r>
            <a:br/>
            <a:r>
              <a:rPr b="0" lang="ko-KR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Value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encoder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projection , attention score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되는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content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벡터</a:t>
            </a:r>
            <a:br/>
            <a:r>
              <a:rPr b="0" lang="ko-KR" sz="2200" spc="-1" strike="noStrike" u="sng">
                <a:solidFill>
                  <a:srgbClr val="000000"/>
                </a:solidFill>
                <a:uFillTx/>
                <a:latin typeface="Candara"/>
              </a:rPr>
              <a:t> 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br/>
            <a:br/>
            <a:r>
              <a:rPr b="0" lang="ko-KR" sz="2200" spc="-1" strike="noStrike">
                <a:solidFill>
                  <a:srgbClr val="fba305"/>
                </a:solidFill>
                <a:latin typeface="Wingdings"/>
                <a:ea typeface="함초롬돋움"/>
              </a:rPr>
              <a:t>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사용되는 정보와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context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만드는데 필요한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content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정보를 분리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1: Implementing RNN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To understand RNN architecture before using TensorFlow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forward/backward of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Single timestep 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Entire sequence based on single timestep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2: Image Captioning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Design RNN model for image captioning with TensorFlow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various RNN structure and hyperparameters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3: Language Modeling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Learn probability distribution of characters from our language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Objectives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In black box view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Encoder &amp; decoder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Input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과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output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길이가 가변적이므로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문장을 처리하는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출력 문장의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하나씩 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출력하는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나눔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Autoregressive decoder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에서 처리한 입력 문장과 이전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까지 예측한 출력 문장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들을 입력 받아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현재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출력 문장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예측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(“end-of-sentence” token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예측할 때 까지 계속 진행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561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0" name="그림 3" descr=""/>
          <p:cNvPicPr/>
          <p:nvPr/>
        </p:nvPicPr>
        <p:blipFill>
          <a:blip r:embed="rId1"/>
          <a:stretch/>
        </p:blipFill>
        <p:spPr>
          <a:xfrm>
            <a:off x="2627640" y="986040"/>
            <a:ext cx="3610440" cy="247824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5796000" y="6389280"/>
            <a:ext cx="300564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In black box view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Multi-layer architecture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여러 층을 쌓은 구조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Multi-step attention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각 층은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마지막 층이 출력한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vectors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attend,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출력에 필요한 벡터를 추론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4" name="그림 3" descr=""/>
          <p:cNvPicPr/>
          <p:nvPr/>
        </p:nvPicPr>
        <p:blipFill>
          <a:blip r:embed="rId1"/>
          <a:stretch/>
        </p:blipFill>
        <p:spPr>
          <a:xfrm>
            <a:off x="2339640" y="1268640"/>
            <a:ext cx="3715560" cy="259200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5796000" y="6389280"/>
            <a:ext cx="300564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7000"/>
          </a:bodyPr>
          <a:p>
            <a:pPr marL="457200" indent="-456840">
              <a:lnSpc>
                <a:spcPct val="120000"/>
              </a:lnSpc>
              <a:spcBef>
                <a:spcPts val="459"/>
              </a:spcBef>
              <a:buClr>
                <a:srgbClr val="f1c10f"/>
              </a:buClr>
              <a:buFont typeface="맑은 고딕"/>
              <a:buAutoNum type="arabicPeriod"/>
            </a:pPr>
            <a:r>
              <a:rPr b="1" lang="ko-KR" sz="2300" spc="-1" strike="noStrike">
                <a:solidFill>
                  <a:srgbClr val="0070c0"/>
                </a:solidFill>
                <a:latin typeface="Candara"/>
                <a:ea typeface="함초롬돋움"/>
              </a:rPr>
              <a:t>Self-attention layers </a:t>
            </a:r>
            <a:r>
              <a:rPr b="1" lang="ko-KR" sz="23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ko-KR" sz="23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 A(</a:t>
            </a:r>
            <a:r>
              <a:rPr b="0" lang="ko-KR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Thinking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벡터 표현을 얻기 위해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나머지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(</a:t>
            </a:r>
            <a:r>
              <a:rPr b="0" lang="ko-KR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Machines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들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B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한다고 가정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으로부터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 vector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생성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B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으로부터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key, value vector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생성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자신을 포함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나머지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내적하여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계산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Gradient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발산을 방지하기 위해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key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차원에 비례한 값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()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나눠줌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Sum-to-1 distribution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얻기 위해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softmax-normalization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앞에서 구한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value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softmax-normalized weight 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대해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 (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그림에서의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br/>
            <a:br/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Query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B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계산에 사용</a:t>
            </a:r>
            <a:br/>
            <a:r>
              <a:rPr b="0" lang="ko-KR" sz="2200" spc="-1" strike="noStrike">
                <a:solidFill>
                  <a:srgbClr val="fba305"/>
                </a:solidFill>
                <a:latin typeface="Candara"/>
                <a:ea typeface="함초롬돋움"/>
              </a:rPr>
              <a:t>Key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A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계산에 사용</a:t>
            </a:r>
            <a:br/>
            <a:r>
              <a:rPr b="0" lang="ko-KR" sz="2200" spc="-1" strike="noStrike">
                <a:solidFill>
                  <a:srgbClr val="00b0f0"/>
                </a:solidFill>
                <a:latin typeface="Candara"/>
                <a:ea typeface="함초롬돋움"/>
              </a:rPr>
              <a:t>Value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얻은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기반으로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   sum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수행 시 사용되는 벡터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 embedding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query, key, value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linear projection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하는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parameter)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9" name="그림 3" descr=""/>
          <p:cNvPicPr/>
          <p:nvPr/>
        </p:nvPicPr>
        <p:blipFill>
          <a:blip r:embed="rId2"/>
          <a:stretch/>
        </p:blipFill>
        <p:spPr>
          <a:xfrm>
            <a:off x="5845320" y="3501000"/>
            <a:ext cx="3038760" cy="288792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5873400" y="6389280"/>
            <a:ext cx="3024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hlinkClick r:id="rId3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eriod"/>
            </a:pPr>
            <a:r>
              <a:rPr b="1" lang="ko-KR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Self-attention layers </a:t>
            </a:r>
            <a:r>
              <a:rPr b="1" lang="ko-KR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모든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matrix operation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동시에 진행할 수 있음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stack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하여 얻은 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matrix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통해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query, key, value vector stack (=matrix)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일괄적으로 구함</a:t>
            </a:r>
            <a:br/>
            <a:r>
              <a:rPr b="0" lang="ko-KR" sz="1800" spc="-1" strike="noStrike">
                <a:solidFill>
                  <a:srgbClr val="000000"/>
                </a:solidFill>
                <a:latin typeface="Candara"/>
              </a:rPr>
              <a:t> 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4" name="그림 3" descr=""/>
          <p:cNvPicPr/>
          <p:nvPr/>
        </p:nvPicPr>
        <p:blipFill>
          <a:blip r:embed="rId2"/>
          <a:stretch/>
        </p:blipFill>
        <p:spPr>
          <a:xfrm>
            <a:off x="2988000" y="3261240"/>
            <a:ext cx="2771280" cy="309744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5796000" y="6389280"/>
            <a:ext cx="300564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hlinkClick r:id="rId3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eriod" startAt="2"/>
            </a:pPr>
            <a:r>
              <a:rPr b="1" lang="ko-KR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Multi-head attention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ko-KR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개의 를 이용해 개의 양상으로 진행할 수 있음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9" name="그림 3" descr=""/>
          <p:cNvPicPr/>
          <p:nvPr/>
        </p:nvPicPr>
        <p:blipFill>
          <a:blip r:embed="rId2"/>
          <a:stretch/>
        </p:blipFill>
        <p:spPr>
          <a:xfrm>
            <a:off x="1477080" y="2769120"/>
            <a:ext cx="6189840" cy="332316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5796000" y="6389280"/>
            <a:ext cx="300564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hlinkClick r:id="rId3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42000" y="980640"/>
            <a:ext cx="8459640" cy="561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1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I. What to do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Part1: rnn_layer.py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Part2: captioning.py, notebook </a:t>
            </a:r>
            <a:br/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(train, prediction, description of your implmentation)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maxlen (17), n_words (1004), input_dimension(512)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coco_utils.py 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structure, functions, rnn types, other hyperparameters (changeable)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3: char_rnn.py, notebook </a:t>
            </a:r>
            <a:br/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 (train, sampling, description of your implmentation)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utils.py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structure, functions, rnn types, other hyperparameters (changeable)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4: notebook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nmt_utils.py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class Attention() (any type attention you want)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5: transformer_modules.py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the model performance using at least 12 different hyperparameters set (changeable)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Report the results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anything except the hyperparameters or path.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Submit only one checkpoint file for each part!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Use max_to_keep parameter in Saver()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</a:t>
            </a:r>
            <a:r>
              <a:rPr b="0" lang="ko-KR" sz="2200" spc="-1" strike="noStrike">
                <a:solidFill>
                  <a:srgbClr val="ff0000"/>
                </a:solidFill>
                <a:latin typeface="Candara"/>
                <a:ea typeface="함초롬돋움"/>
              </a:rPr>
              <a:t>PART 1, 2, 3 ONLY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r>
              <a:rPr b="1" lang="ko-KR" sz="2000" spc="-1" strike="noStrike">
                <a:solidFill>
                  <a:srgbClr val="ff0000"/>
                </a:solidFill>
                <a:latin typeface="Candara"/>
                <a:ea typeface="함초롬돋움"/>
              </a:rPr>
              <a:t>DO NOT USE tf.keras API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2123640" y="2637000"/>
            <a:ext cx="5201640" cy="2756880"/>
          </a:xfrm>
          <a:prstGeom prst="rect">
            <a:avLst/>
          </a:prstGeom>
          <a:ln>
            <a:noFill/>
          </a:ln>
        </p:spPr>
      </p:pic>
      <p:sp>
        <p:nvSpPr>
          <p:cNvPr id="196" name="Line 3"/>
          <p:cNvSpPr/>
          <p:nvPr/>
        </p:nvSpPr>
        <p:spPr>
          <a:xfrm flipV="1">
            <a:off x="1855440" y="2348640"/>
            <a:ext cx="5112720" cy="3312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42000" y="980640"/>
            <a:ext cx="8459640" cy="5616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II. Grade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4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7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Part1 (20 point), Part2 (20 point), Part3 (20 point), Part4 (20 point), Part5 </a:t>
            </a:r>
            <a:r>
              <a:rPr b="0" lang="ko-KR" sz="1700" spc="-1" strike="noStrike">
                <a:solidFill>
                  <a:srgbClr val="000000"/>
                </a:solidFill>
                <a:latin typeface="Candara"/>
                <a:ea typeface="함초롬돋움"/>
              </a:rPr>
              <a:t>(20 point)</a:t>
            </a:r>
            <a:endParaRPr b="0" lang="ko-KR" sz="17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Save file log </a:t>
            </a:r>
            <a:endParaRPr b="0" lang="ko-KR" sz="19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Part2 &amp; Part 3 &amp; Part 4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Print out at least 10 continual losses in training process.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The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losses have to </a:t>
            </a: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go down with the training progresses.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Describe your model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 in detail (Part 2-3 only; </a:t>
            </a: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not part 4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2</a:t>
            </a:r>
            <a:endParaRPr b="0" lang="ko-KR" sz="19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We will load and evaluate your model </a:t>
            </a: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using test data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BLEU score &gt; 0.3 on validation set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will be okay (mostly)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3</a:t>
            </a:r>
            <a:endParaRPr b="0" lang="ko-KR" sz="19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Training &amp; sampling: pass/fail grading (binary)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If sampled sentences are odd too much (“abababa…”, “I is if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is …”), then fail.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</a:t>
            </a:r>
            <a:endParaRPr b="0" lang="ko-KR" sz="19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Report at least 12 BLEU score results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from each different hyp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erparameters set.</a:t>
            </a:r>
            <a:br/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(See transformer_modules.py)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marL="2286000">
              <a:lnSpc>
                <a:spcPct val="100000"/>
              </a:lnSpc>
              <a:spcBef>
                <a:spcPts val="281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marL="1828800">
              <a:lnSpc>
                <a:spcPct val="120000"/>
              </a:lnSpc>
              <a:spcBef>
                <a:spcPts val="479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42000" y="836640"/>
            <a:ext cx="8459640" cy="5877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1000"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 files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Models_captioning/ &amp; models_char_rnn/ &amp; nmt_checkpoints/ &amp; transformer_checkpoint/ </a:t>
            </a: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(checkpoint directories)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coco/ get_coco_data.sh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iwslt_download.sh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coco_utils.py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utils.py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rnn_layers.py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captioning.py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char_rnn.py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nmt_utils.py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multi-bleu.perl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transformer_modules.py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transformer_utils.py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Assignment3_Part1_Implementing_RNN.ipynb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Assignment3_Part2_ImageCaptioning.ipynb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Assignment3_Part3_CharRNN.ipynb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Assignment3_Part4_NMT.ipynb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Assignment3_Part5_Transformer.ipynb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the last page (result of Assignment3_5) of Assignment3.pptx (this file)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CollectSubmission.sh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39996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Install assignment files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tar -zxvf assignment3.tar.gz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sudo chmod 755 CollectSubmission.sh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./coco/get_coco_data.sh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./iwslt_download.sh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jupyter notebook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Open the notebooks on your browser and get started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ko-KR" sz="2200" spc="-1" strike="noStrike">
                <a:solidFill>
                  <a:srgbClr val="ff0000"/>
                </a:solidFill>
                <a:latin typeface="Candara"/>
                <a:ea typeface="함초롬돋움"/>
              </a:rPr>
              <a:t>Be careful! There are lots of files to submit in this assignment. 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How to install assignment files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PLEASE read the notes on the notebooks carefully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Google first before mailing TAs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Some details are missing, ambiguous, or even wrong on purpose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Submitting your work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clear the final outputs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After you are done </a:t>
            </a: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all five parts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$ ./CollectSubmission.sh team_#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Upload the team_#.tar.gz on ETL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Ex: team_1.tar.gz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9144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TA email: deeplearning.snu@gmail.com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Important Notes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4: Neural Machine Translation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an attention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Train and evaluate your model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5: Transformer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hyperparameters and pick the best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Objectives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-3474360" y="91800"/>
            <a:ext cx="9143640" cy="685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Shape 2"/>
          <p:cNvSpPr txBox="1"/>
          <p:nvPr/>
        </p:nvSpPr>
        <p:spPr>
          <a:xfrm>
            <a:off x="144000" y="0"/>
            <a:ext cx="885564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4000"/>
          </a:bodyPr>
          <a:p>
            <a:pPr>
              <a:lnSpc>
                <a:spcPct val="100000"/>
              </a:lnSpc>
            </a:pPr>
            <a:r>
              <a:rPr b="1" lang="ko-KR" sz="1200" spc="-1" strike="noStrike">
                <a:solidFill>
                  <a:srgbClr val="ff0000"/>
                </a:solidFill>
                <a:latin typeface="Candara"/>
                <a:ea typeface="함초롬돋움"/>
              </a:rPr>
              <a:t>(Submission) </a:t>
            </a:r>
            <a:r>
              <a:rPr b="1" lang="ko-KR" sz="12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3-5 BLEU SCORE REPORT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343080" indent="-3427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RNN (Recurrent Neural Networks)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RNN perform the same task for every element of a sequence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Output depending on the previous computations, “memory”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i="1" lang="ko-KR" sz="1600" spc="-1" strike="noStrike">
                <a:solidFill>
                  <a:srgbClr val="000000"/>
                </a:solidFill>
                <a:latin typeface="Cambria Math"/>
                <a:ea typeface="함초롬돋움"/>
              </a:rPr>
              <a:t>, 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is nonlinearity function such as tanh 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The same parameters (U,V,W)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Recurrent Neural Networks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2"/>
          <a:stretch/>
        </p:blipFill>
        <p:spPr>
          <a:xfrm>
            <a:off x="1547640" y="1556640"/>
            <a:ext cx="6300000" cy="252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Content Placeholder 3" descr=""/>
          <p:cNvPicPr/>
          <p:nvPr/>
        </p:nvPicPr>
        <p:blipFill>
          <a:blip r:embed="rId1"/>
          <a:stretch/>
        </p:blipFill>
        <p:spPr>
          <a:xfrm>
            <a:off x="341280" y="1340640"/>
            <a:ext cx="8461080" cy="456732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Recurrent Neural Networks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Generating natural sentences describing an image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Connecting computer vision and natural language processing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 vision CNN followed by  a language generating RNN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Part 2: Image Captioning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866880" y="2565000"/>
            <a:ext cx="7410240" cy="299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42000" y="980640"/>
            <a:ext cx="8459640" cy="5616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9000"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image captioning with TensorFlow RNN modules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Input: extracted image feature from the VGG-16 network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4096 </a:t>
            </a:r>
            <a:r>
              <a:rPr b="0" lang="ko-KR" sz="1800" spc="-1" strike="noStrike">
                <a:solidFill>
                  <a:srgbClr val="000000"/>
                </a:solidFill>
                <a:latin typeface="Wingdings"/>
                <a:ea typeface="함초롬돋움"/>
              </a:rPr>
              <a:t>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1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512 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Output: predicted captions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Data: run the </a:t>
            </a:r>
            <a:r>
              <a:rPr b="0" i="1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./coco/get_coco_data.sh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Model: save your model in model_path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Evaluation: BLEU score for validation and independent TA’s test dataset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Test dataset is not provided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주의사항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테스트는 저장된 모델을 로드해서 평가하므로 반드시 저장 및 로드 상태 확인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Part 2: Image Captioning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09" name="Group 3"/>
          <p:cNvGrpSpPr/>
          <p:nvPr/>
        </p:nvGrpSpPr>
        <p:grpSpPr>
          <a:xfrm>
            <a:off x="1763640" y="2205000"/>
            <a:ext cx="5333760" cy="1223640"/>
            <a:chOff x="1763640" y="2205000"/>
            <a:chExt cx="5333760" cy="1223640"/>
          </a:xfrm>
        </p:grpSpPr>
        <p:pic>
          <p:nvPicPr>
            <p:cNvPr id="110" name="Picture 3" descr=""/>
            <p:cNvPicPr/>
            <p:nvPr/>
          </p:nvPicPr>
          <p:blipFill>
            <a:blip r:embed="rId1"/>
            <a:stretch/>
          </p:blipFill>
          <p:spPr>
            <a:xfrm>
              <a:off x="1763640" y="2205000"/>
              <a:ext cx="4158360" cy="122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1" name="CustomShape 4"/>
            <p:cNvSpPr/>
            <p:nvPr/>
          </p:nvSpPr>
          <p:spPr>
            <a:xfrm>
              <a:off x="5668560" y="2385000"/>
              <a:ext cx="608400" cy="431640"/>
            </a:xfrm>
            <a:prstGeom prst="rect">
              <a:avLst/>
            </a:prstGeom>
            <a:solidFill>
              <a:schemeClr val="bg1"/>
            </a:solidFill>
            <a:ln w="648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</a:rPr>
                <a:t>Extracted feature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</a:rPr>
                <a:t>(4096)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2" name="CustomShape 5"/>
            <p:cNvSpPr/>
            <p:nvPr/>
          </p:nvSpPr>
          <p:spPr>
            <a:xfrm>
              <a:off x="6489000" y="2385000"/>
              <a:ext cx="608400" cy="431640"/>
            </a:xfrm>
            <a:prstGeom prst="rect">
              <a:avLst/>
            </a:prstGeom>
            <a:noFill/>
            <a:ln w="648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</a:rPr>
                <a:t>PCA dimension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</a:rPr>
                <a:t>reduced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</a:rPr>
                <a:t>(512)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3" name="CustomShape 6"/>
            <p:cNvSpPr/>
            <p:nvPr/>
          </p:nvSpPr>
          <p:spPr>
            <a:xfrm>
              <a:off x="6277320" y="2601000"/>
              <a:ext cx="211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465360" y="980280"/>
            <a:ext cx="5363280" cy="5616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9000"/>
          </a:bodyPr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Microsoft coco dataset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Five independent human generated captions per image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Dataset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# train captions : 400,135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# validation captions: 10,000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주의사항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Full train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소요시간이 상당하므로 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train 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데이터의 일부 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sample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로 시험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,  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최종 제출시에 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full train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512 extracted image feature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사용할것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maxlen, n_words, input_dimension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변경하지 말것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Microsoft COCO dataset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6" name="Picture 4" descr=""/>
          <p:cNvPicPr/>
          <p:nvPr/>
        </p:nvPicPr>
        <p:blipFill>
          <a:blip r:embed="rId1"/>
          <a:stretch/>
        </p:blipFill>
        <p:spPr>
          <a:xfrm>
            <a:off x="395640" y="908640"/>
            <a:ext cx="2885760" cy="3104640"/>
          </a:xfrm>
          <a:prstGeom prst="rect">
            <a:avLst/>
          </a:prstGeom>
          <a:ln>
            <a:noFill/>
          </a:ln>
        </p:spPr>
      </p:pic>
      <p:pic>
        <p:nvPicPr>
          <p:cNvPr id="117" name="Picture 7" descr=""/>
          <p:cNvPicPr/>
          <p:nvPr/>
        </p:nvPicPr>
        <p:blipFill>
          <a:blip r:embed="rId2"/>
          <a:stretch/>
        </p:blipFill>
        <p:spPr>
          <a:xfrm>
            <a:off x="4297680" y="5445360"/>
            <a:ext cx="3419280" cy="190080"/>
          </a:xfrm>
          <a:prstGeom prst="rect">
            <a:avLst/>
          </a:prstGeom>
          <a:ln>
            <a:noFill/>
          </a:ln>
        </p:spPr>
      </p:pic>
      <p:pic>
        <p:nvPicPr>
          <p:cNvPr id="118" name="Picture 3" descr=""/>
          <p:cNvPicPr/>
          <p:nvPr/>
        </p:nvPicPr>
        <p:blipFill>
          <a:blip r:embed="rId3"/>
          <a:stretch/>
        </p:blipFill>
        <p:spPr>
          <a:xfrm>
            <a:off x="4263120" y="2565000"/>
            <a:ext cx="3419280" cy="8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Preprocessing of training data of language model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Tokenize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Remove infrequent words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Limit vocabulary size to the most common words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&lt;UNKNOWN&gt;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Prepend special start and end token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&lt;START&gt; and &lt;END&gt; tokens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Word to index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Word to numeric vectors (Word2Vec)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Preprocessing of language model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362000" y="6453360"/>
            <a:ext cx="1637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맑은 고딕"/>
              </a:rPr>
              <a:t>http://www.wildml.com/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1"/>
          <a:stretch/>
        </p:blipFill>
        <p:spPr>
          <a:xfrm>
            <a:off x="1543680" y="4953240"/>
            <a:ext cx="2106720" cy="1347840"/>
          </a:xfrm>
          <a:prstGeom prst="rect">
            <a:avLst/>
          </a:prstGeom>
          <a:ln>
            <a:noFill/>
          </a:ln>
        </p:spPr>
      </p:pic>
      <p:pic>
        <p:nvPicPr>
          <p:cNvPr id="123" name="Picture 5" descr=""/>
          <p:cNvPicPr/>
          <p:nvPr/>
        </p:nvPicPr>
        <p:blipFill>
          <a:blip r:embed="rId2"/>
          <a:stretch/>
        </p:blipFill>
        <p:spPr>
          <a:xfrm>
            <a:off x="4788000" y="4981320"/>
            <a:ext cx="1951200" cy="129132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1835640" y="4559760"/>
            <a:ext cx="1293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ndara"/>
              </a:rPr>
              <a:t>&lt;one-hot&gt;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5116680" y="4559760"/>
            <a:ext cx="1542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ndara"/>
              </a:rPr>
              <a:t>&lt;embedding&gt;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28655</TotalTime>
  <Application>LibreOffice/6.2.7.1$Linux_X86_64 LibreOffice_project/20$Build-1</Application>
  <Words>1451</Words>
  <Paragraphs>362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2013-06-12T00:16:49Z</dcterms:created>
  <dc:creator>samsung</dc:creator>
  <dc:description/>
  <dc:language>en-US</dc:language>
  <cp:lastModifiedBy/>
  <cp:lastPrinted>2016-10-10T09:18:19Z</cp:lastPrinted>
  <dcterms:modified xsi:type="dcterms:W3CDTF">2019-11-10T15:26:21Z</dcterms:modified>
  <cp:revision>2655</cp:revision>
  <dc:subject/>
  <dc:title>Project Mgt 강화 : 對外 문서보안 관련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