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2"/>
  </p:notesMasterIdLst>
  <p:handoutMasterIdLst>
    <p:handoutMasterId r:id="rId33"/>
  </p:handoutMasterIdLst>
  <p:sldIdLst>
    <p:sldId id="688" r:id="rId2"/>
    <p:sldId id="690" r:id="rId3"/>
    <p:sldId id="711" r:id="rId4"/>
    <p:sldId id="703" r:id="rId5"/>
    <p:sldId id="704" r:id="rId6"/>
    <p:sldId id="700" r:id="rId7"/>
    <p:sldId id="702" r:id="rId8"/>
    <p:sldId id="694" r:id="rId9"/>
    <p:sldId id="705" r:id="rId10"/>
    <p:sldId id="701" r:id="rId11"/>
    <p:sldId id="717" r:id="rId12"/>
    <p:sldId id="707" r:id="rId13"/>
    <p:sldId id="708" r:id="rId14"/>
    <p:sldId id="712" r:id="rId15"/>
    <p:sldId id="716" r:id="rId16"/>
    <p:sldId id="718" r:id="rId17"/>
    <p:sldId id="719" r:id="rId18"/>
    <p:sldId id="720" r:id="rId19"/>
    <p:sldId id="721" r:id="rId20"/>
    <p:sldId id="713" r:id="rId21"/>
    <p:sldId id="722" r:id="rId22"/>
    <p:sldId id="723" r:id="rId23"/>
    <p:sldId id="724" r:id="rId24"/>
    <p:sldId id="725" r:id="rId25"/>
    <p:sldId id="706" r:id="rId26"/>
    <p:sldId id="710" r:id="rId27"/>
    <p:sldId id="709" r:id="rId28"/>
    <p:sldId id="692" r:id="rId29"/>
    <p:sldId id="697" r:id="rId30"/>
    <p:sldId id="715" r:id="rId3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9789"/>
    <a:srgbClr val="BD7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33" autoAdjust="0"/>
    <p:restoredTop sz="88158" autoAdjust="0"/>
  </p:normalViewPr>
  <p:slideViewPr>
    <p:cSldViewPr>
      <p:cViewPr>
        <p:scale>
          <a:sx n="75" d="100"/>
          <a:sy n="75" d="100"/>
        </p:scale>
        <p:origin x="288" y="28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114" y="6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FA611-71CB-43E2-AF91-73E8D55BFE9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C79F2-5D9D-4D20-83B3-FAD4141B9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8" y="4861442"/>
            <a:ext cx="568325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94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93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56992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546800"/>
            <a:ext cx="6400800" cy="147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Electrical</a:t>
            </a:r>
            <a:r>
              <a:rPr lang="en-US" altLang="ko-KR" sz="1800" baseline="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 and Computer Engineering</a:t>
            </a:r>
            <a:endParaRPr lang="en-US" altLang="ko-KR" sz="1800" dirty="0" smtClean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  <a:p>
            <a:endParaRPr lang="en-US" altLang="ko-KR" sz="1800" dirty="0" smtClean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 dirty="0" smtClean="0">
                <a:solidFill>
                  <a:srgbClr val="C00000"/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http</a:t>
            </a:r>
            <a:r>
              <a:rPr lang="en-US" altLang="ko-KR" sz="1800" dirty="0" smtClean="0">
                <a:solidFill>
                  <a:srgbClr val="C00000"/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://ailab.snu.ac.kr</a:t>
            </a:r>
            <a:endParaRPr lang="en-US" altLang="ko-KR" sz="1800" dirty="0" smtClean="0">
              <a:solidFill>
                <a:srgbClr val="C00000"/>
              </a:solidFill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00" y="1988840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Tekton Pro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0" baseline="0">
                <a:latin typeface="Candara" panose="020E0502030303020204" pitchFamily="34" charset="0"/>
              </a:defRPr>
            </a:lvl1pPr>
            <a:lvl2pPr>
              <a:defRPr sz="2000" baseline="0">
                <a:latin typeface="Candara" panose="020E0502030303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baseline="0">
                <a:latin typeface="Candara" panose="020E0502030303020204" pitchFamily="34" charset="0"/>
              </a:defRPr>
            </a:lvl3pPr>
            <a:lvl4pPr>
              <a:defRPr baseline="0">
                <a:latin typeface="Candara" panose="020E0502030303020204" pitchFamily="34" charset="0"/>
              </a:defRPr>
            </a:lvl4pPr>
            <a:lvl5pPr>
              <a:defRPr baseline="0">
                <a:latin typeface="Candara" panose="020E0502030303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/95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baseline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52651" y="684000"/>
            <a:ext cx="8847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5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lpinkorean.github.io/illustrated-transformer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inkorean.github.io/illustrated-transformer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inkorean.github.io/illustrated-transformer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inkorean.github.io/illustrated-transformer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inkorean.github.io/illustrated-transformer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Jeonghee Jo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3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304002"/>
            <a:ext cx="900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Copyright (C) Data Science Laboratory, Seoul National University. This material is for educational uses only. Some contents are based on the material provided by other paper/book authors and may be copyrighted by them. Written by </a:t>
            </a:r>
            <a:r>
              <a:rPr lang="en-US" altLang="ko-KR" sz="1000" dirty="0" smtClean="0"/>
              <a:t>Jeonghee </a:t>
            </a:r>
            <a:r>
              <a:rPr lang="en-US" altLang="ko-KR" sz="1000" dirty="0"/>
              <a:t>Jo, Sang-</a:t>
            </a:r>
            <a:r>
              <a:rPr lang="en-US" altLang="ko-KR" sz="1000" dirty="0" err="1"/>
              <a:t>gil</a:t>
            </a:r>
            <a:r>
              <a:rPr lang="en-US" altLang="ko-KR" sz="1000" dirty="0"/>
              <a:t> Lee, </a:t>
            </a:r>
            <a:r>
              <a:rPr lang="en-US" altLang="ko-KR" sz="1000" dirty="0" err="1" smtClean="0"/>
              <a:t>JongYun</a:t>
            </a:r>
            <a:r>
              <a:rPr lang="en-US" altLang="ko-KR" sz="1000" dirty="0" smtClean="0"/>
              <a:t> Song, and </a:t>
            </a:r>
            <a:r>
              <a:rPr lang="en-US" altLang="ko-KR" sz="1000" dirty="0" err="1" smtClean="0"/>
              <a:t>Nohil</a:t>
            </a:r>
            <a:r>
              <a:rPr lang="en-US" altLang="ko-KR" sz="1000" dirty="0" smtClean="0"/>
              <a:t> Park, October 2019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653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Vinyals</a:t>
            </a:r>
            <a:r>
              <a:rPr lang="en-US" altLang="ko-KR" dirty="0"/>
              <a:t>, </a:t>
            </a:r>
            <a:r>
              <a:rPr lang="en-US" altLang="ko-KR" dirty="0" err="1"/>
              <a:t>Oriol</a:t>
            </a:r>
            <a:r>
              <a:rPr lang="en-US" altLang="ko-KR" dirty="0"/>
              <a:t>, et al. "Show and tell: A neural image caption generator." </a:t>
            </a:r>
            <a:r>
              <a:rPr lang="en-US" altLang="ko-KR" i="1" dirty="0"/>
              <a:t>Proceedings of the IEEE conference on computer vision and pattern recognition</a:t>
            </a:r>
            <a:r>
              <a:rPr lang="en-US" altLang="ko-KR" dirty="0"/>
              <a:t>. 2015.</a:t>
            </a:r>
          </a:p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image captioning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50960"/>
            <a:ext cx="4608512" cy="36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4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600" dirty="0" smtClean="0">
                    <a:solidFill>
                      <a:schemeClr val="accent2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How similar is the predicted sentence to the reference sentence?</a:t>
                </a:r>
                <a:endParaRPr lang="en-US" altLang="ko-KR" sz="1600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𝐵𝑖𝑙𝑖𝑛𝑔𝑢𝑎𝑙</m:t>
                    </m:r>
                    <m:r>
                      <a:rPr lang="en-US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𝐸𝑣𝑎𝑙𝑢𝑎𝑡𝑖𝑜𝑛</m:t>
                    </m:r>
                    <m:r>
                      <a:rPr lang="en-US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𝑈𝑛𝑑𝑒𝑟𝑠𝑡𝑢𝑑𝑦</m:t>
                    </m:r>
                    <m:r>
                      <a:rPr lang="en-US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𝐵𝐿𝐸𝑈</m:t>
                    </m:r>
                    <m:r>
                      <a:rPr lang="en-US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chemeClr val="accent1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altLang="ko-KR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Machine translation</a:t>
                </a:r>
                <a:r>
                  <a:rPr lang="ko-KR" altLang="en-US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에서 표준적으로 쓰이는 지표</a:t>
                </a:r>
                <a:endParaRPr lang="en-US" altLang="ko-KR" sz="1600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en-US" altLang="ko-KR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Human evaluation</a:t>
                </a:r>
                <a:r>
                  <a:rPr lang="ko-KR" altLang="en-US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과 비례적인 결과를 보임</a:t>
                </a:r>
                <a:endParaRPr lang="en-US" altLang="ko-KR" sz="1600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ko-KR" altLang="en-US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정답 대한 </a:t>
                </a:r>
                <a:r>
                  <a:rPr lang="en-US" altLang="ko-KR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reference set</a:t>
                </a:r>
                <a:r>
                  <a:rPr lang="ko-KR" altLang="en-US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이 주어졌을 때</a:t>
                </a:r>
                <a:r>
                  <a:rPr lang="en-US" altLang="ko-KR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,</a:t>
                </a:r>
                <a:r>
                  <a:rPr lang="ko-KR" altLang="en-US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번역 결과 </a:t>
                </a:r>
                <a:r>
                  <a:rPr lang="en-US" altLang="ko-KR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(candidate)</a:t>
                </a:r>
                <a:r>
                  <a:rPr lang="ko-KR" altLang="en-US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가 얼마나 유사하게 추론하였는가</a:t>
                </a:r>
                <a:r>
                  <a:rPr lang="en-US" altLang="ko-KR" sz="16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?</a:t>
                </a:r>
              </a:p>
              <a:p>
                <a:pPr marL="0" indent="0">
                  <a:buNone/>
                </a:pPr>
                <a:endParaRPr lang="en-US" altLang="ko-KR" sz="1800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BLEU SCORE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64586" y="3789040"/>
            <a:ext cx="7814828" cy="1932976"/>
            <a:chOff x="997052" y="3079232"/>
            <a:chExt cx="10424300" cy="30870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200690-7721-C54C-9889-9C6445C18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647" y="3079232"/>
              <a:ext cx="4890705" cy="308704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420681-B3DC-9641-9EB1-2A5A7A540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52" y="3689528"/>
              <a:ext cx="4896544" cy="1866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813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Character-level Language Modeling</a:t>
            </a:r>
            <a:endParaRPr lang="en-US" dirty="0"/>
          </a:p>
        </p:txBody>
      </p:sp>
      <p:pic>
        <p:nvPicPr>
          <p:cNvPr id="1026" name="Picture 2" descr="http://karpathy.github.io/assets/rnn/charseq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39" y="981075"/>
            <a:ext cx="6359722" cy="5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6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328592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First Citizen:</a:t>
            </a:r>
          </a:p>
          <a:p>
            <a:pPr marL="0" indent="0">
              <a:buNone/>
            </a:pPr>
            <a:r>
              <a:rPr lang="en-US" dirty="0"/>
              <a:t>Before we proceed any further, hear me speak.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All:</a:t>
            </a:r>
          </a:p>
          <a:p>
            <a:pPr marL="0" indent="0">
              <a:buNone/>
            </a:pPr>
            <a:r>
              <a:rPr lang="en-US" dirty="0"/>
              <a:t>Speak, speak.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Citizen:</a:t>
            </a:r>
          </a:p>
          <a:p>
            <a:pPr marL="0" indent="0">
              <a:buNone/>
            </a:pPr>
            <a:r>
              <a:rPr lang="en-US" dirty="0"/>
              <a:t>You are all resolved rather to die than to famish?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All:</a:t>
            </a:r>
          </a:p>
          <a:p>
            <a:pPr marL="0" indent="0">
              <a:buNone/>
            </a:pPr>
            <a:r>
              <a:rPr lang="en-US" dirty="0"/>
              <a:t>Resolved. resolved.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Citizen:</a:t>
            </a:r>
          </a:p>
          <a:p>
            <a:pPr marL="0" indent="0">
              <a:buNone/>
            </a:pPr>
            <a:r>
              <a:rPr lang="en-US" dirty="0"/>
              <a:t>First, you know Caius Marcius is chief enemy to the people.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All:</a:t>
            </a:r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err="1"/>
              <a:t>know't</a:t>
            </a:r>
            <a:r>
              <a:rPr lang="en-US" dirty="0"/>
              <a:t>, we </a:t>
            </a:r>
            <a:r>
              <a:rPr lang="en-US" dirty="0" err="1"/>
              <a:t>know't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Citizen:</a:t>
            </a:r>
          </a:p>
          <a:p>
            <a:pPr marL="0" indent="0">
              <a:buNone/>
            </a:pPr>
            <a:r>
              <a:rPr lang="en-US" dirty="0"/>
              <a:t>Let us kill him, and we'll have corn at our own price.</a:t>
            </a:r>
          </a:p>
          <a:p>
            <a:pPr marL="0" indent="0">
              <a:buNone/>
            </a:pPr>
            <a:r>
              <a:rPr lang="en-US" dirty="0" err="1"/>
              <a:t>Is't</a:t>
            </a:r>
            <a:r>
              <a:rPr lang="en-US" dirty="0"/>
              <a:t> a verdict?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All:</a:t>
            </a:r>
          </a:p>
          <a:p>
            <a:pPr marL="0" indent="0">
              <a:buNone/>
            </a:pPr>
            <a:r>
              <a:rPr lang="en-US" dirty="0"/>
              <a:t>No more talking </a:t>
            </a:r>
            <a:r>
              <a:rPr lang="en-US" dirty="0" err="1"/>
              <a:t>on't</a:t>
            </a:r>
            <a:r>
              <a:rPr lang="en-US" dirty="0"/>
              <a:t>; let it be done: away, away!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 Citizen:</a:t>
            </a:r>
          </a:p>
          <a:p>
            <a:pPr marL="0" indent="0">
              <a:buNone/>
            </a:pPr>
            <a:r>
              <a:rPr lang="en-US" dirty="0"/>
              <a:t>One word, good citizens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First Citizen:</a:t>
            </a:r>
          </a:p>
          <a:p>
            <a:pPr marL="0" indent="0">
              <a:buNone/>
            </a:pPr>
            <a:r>
              <a:rPr lang="en-US" dirty="0"/>
              <a:t>We are accounted poor citizens, the patricians good.</a:t>
            </a:r>
          </a:p>
          <a:p>
            <a:pPr marL="0" indent="0">
              <a:buNone/>
            </a:pPr>
            <a:r>
              <a:rPr lang="en-US" dirty="0"/>
              <a:t>What authority surfeits on would relieve us: if they</a:t>
            </a:r>
          </a:p>
          <a:p>
            <a:pPr marL="0" indent="0">
              <a:buNone/>
            </a:pPr>
            <a:r>
              <a:rPr lang="en-US" dirty="0"/>
              <a:t>would yield us but the superfluity, while it were</a:t>
            </a:r>
          </a:p>
          <a:p>
            <a:pPr marL="0" indent="0">
              <a:buNone/>
            </a:pPr>
            <a:r>
              <a:rPr lang="en-US" dirty="0"/>
              <a:t>wholesome, we might guess they relieved us humanely;</a:t>
            </a:r>
          </a:p>
          <a:p>
            <a:pPr marL="0" indent="0">
              <a:buNone/>
            </a:pPr>
            <a:r>
              <a:rPr lang="en-US" dirty="0"/>
              <a:t>but they think we are too dear: the leanness that</a:t>
            </a:r>
          </a:p>
          <a:p>
            <a:pPr marL="0" indent="0">
              <a:buNone/>
            </a:pPr>
            <a:r>
              <a:rPr lang="en-US" dirty="0"/>
              <a:t>afflicts us, the object of our misery, is as an</a:t>
            </a:r>
          </a:p>
          <a:p>
            <a:pPr marL="0" indent="0">
              <a:buNone/>
            </a:pPr>
            <a:r>
              <a:rPr lang="en-US" dirty="0"/>
              <a:t>inventory to </a:t>
            </a:r>
            <a:r>
              <a:rPr lang="en-US" dirty="0" err="1"/>
              <a:t>particularise</a:t>
            </a:r>
            <a:r>
              <a:rPr lang="en-US" dirty="0"/>
              <a:t> their abundance; our</a:t>
            </a:r>
          </a:p>
          <a:p>
            <a:pPr marL="0" indent="0">
              <a:buNone/>
            </a:pPr>
            <a:r>
              <a:rPr lang="en-US" dirty="0"/>
              <a:t>sufferance is a gain to them Let us revenge this with</a:t>
            </a:r>
          </a:p>
          <a:p>
            <a:pPr marL="0" indent="0">
              <a:buNone/>
            </a:pPr>
            <a:r>
              <a:rPr lang="en-US" dirty="0"/>
              <a:t>our pikes, ere we become rakes: for the gods know I</a:t>
            </a:r>
          </a:p>
          <a:p>
            <a:pPr marL="0" indent="0">
              <a:buNone/>
            </a:pPr>
            <a:r>
              <a:rPr lang="en-US" dirty="0"/>
              <a:t>speak this in hunger for bread, </a:t>
            </a:r>
            <a:r>
              <a:rPr lang="en-US" dirty="0" smtClean="0"/>
              <a:t>not </a:t>
            </a:r>
            <a:r>
              <a:rPr lang="en-US" dirty="0"/>
              <a:t>in thirst for revenge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 Citizen:</a:t>
            </a:r>
          </a:p>
          <a:p>
            <a:pPr marL="0" indent="0">
              <a:buNone/>
            </a:pPr>
            <a:r>
              <a:rPr lang="en-US" dirty="0"/>
              <a:t>Would you proceed especially against Caius Marcius?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All:</a:t>
            </a:r>
          </a:p>
          <a:p>
            <a:pPr marL="0" indent="0">
              <a:buNone/>
            </a:pPr>
            <a:r>
              <a:rPr lang="en-US" dirty="0"/>
              <a:t>Against him first: he's a very dog to the commonalty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 Citizen:</a:t>
            </a:r>
          </a:p>
          <a:p>
            <a:pPr marL="0" indent="0">
              <a:buNone/>
            </a:pPr>
            <a:r>
              <a:rPr lang="en-US" dirty="0"/>
              <a:t>Consider you what services he has done for his country?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Tinyshakespeare</a:t>
            </a:r>
            <a:r>
              <a:rPr lang="en-US" dirty="0" smtClean="0"/>
              <a:t>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3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400" dirty="0">
                    <a:solidFill>
                      <a:schemeClr val="accent2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NMT = sequence-to-sequence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입력 문장과 출력 문장의 길이가 자유로움</a:t>
                </a:r>
                <a:endParaRPr lang="en-US" altLang="ko-KR" sz="1400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pPr>
                  <a:buFont typeface="Wingdings" pitchFamily="2" charset="2"/>
                  <a:buChar char="è"/>
                </a:pP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일반적인 방식으로는 적용 불가능 </a:t>
                </a: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(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출력 문장 길이가 고정되거나 입력 길이에 영향</a:t>
                </a: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)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altLang="ko-KR" sz="1400" dirty="0">
                    <a:solidFill>
                      <a:schemeClr val="accent1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Encoder-decoder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방식 제안</a:t>
                </a: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문장을 </a:t>
                </a: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hidden representation</a:t>
                </a:r>
                <a:r>
                  <a:rPr lang="ko-KR" altLang="en-US" sz="1400" dirty="0" err="1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으로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표현</a:t>
                </a: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,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이로부터 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임의의 길이의 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문장을 </a:t>
                </a:r>
                <a:r>
                  <a:rPr lang="en-US" altLang="ko-KR" sz="1400" dirty="0">
                    <a:solidFill>
                      <a:schemeClr val="accent6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autoregressively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예측</a:t>
                </a: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𝑒𝑛𝑑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𝑜𝑓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𝑠𝑒𝑛𝑡𝑒𝑛𝑐𝑒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𝐸𝑂𝑆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)&gt; </m:t>
                    </m:r>
                  </m:oMath>
                </a14:m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token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을 예측할 때까지 </a:t>
                </a: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decoding 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진행</a:t>
                </a: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)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1400" dirty="0">
                    <a:solidFill>
                      <a:schemeClr val="accent2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Basic sequence-to-sequence</a:t>
                </a:r>
              </a:p>
              <a:p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입력 문장을 </a:t>
                </a: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single vector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로 </a:t>
                </a: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encode</a:t>
                </a:r>
                <a:endParaRPr lang="en-US" altLang="ko-KR" sz="1400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을</m:t>
                    </m:r>
                  </m:oMath>
                </a14:m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decode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의 </a:t>
                </a:r>
                <a:r>
                  <a:rPr lang="en-US" altLang="ko-KR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initial state</a:t>
                </a:r>
                <a:r>
                  <a:rPr lang="ko-KR" altLang="en-US" sz="14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로 활용</a:t>
                </a:r>
                <a:endParaRPr lang="en-US" altLang="ko-KR" sz="1400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800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800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machine Translation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481892" y="4149080"/>
            <a:ext cx="6518108" cy="2582842"/>
            <a:chOff x="5303859" y="4166621"/>
            <a:chExt cx="6518108" cy="258284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B07871B-AE7F-8440-8FCB-93447434A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859" y="4391095"/>
              <a:ext cx="6518108" cy="149650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43959F-433D-8640-8CB4-98458A7E7FD9}"/>
                </a:ext>
              </a:extLst>
            </p:cNvPr>
            <p:cNvSpPr txBox="1"/>
            <p:nvPr/>
          </p:nvSpPr>
          <p:spPr>
            <a:xfrm>
              <a:off x="5682914" y="5887599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solidFill>
                    <a:schemeClr val="accent2"/>
                  </a:solidFill>
                  <a:latin typeface="Corbel" panose="020B0503020204020204" pitchFamily="34" charset="0"/>
                </a:rPr>
                <a:t>Encoder</a:t>
              </a:r>
              <a:endParaRPr kumimoji="1" lang="ko-KR" altLang="en-US" dirty="0">
                <a:solidFill>
                  <a:schemeClr val="accent2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8FD9F1-5AEE-4F43-A75F-9EA04D53CE23}"/>
                </a:ext>
              </a:extLst>
            </p:cNvPr>
            <p:cNvSpPr txBox="1"/>
            <p:nvPr/>
          </p:nvSpPr>
          <p:spPr>
            <a:xfrm>
              <a:off x="6005558" y="416662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solidFill>
                    <a:srgbClr val="00B050"/>
                  </a:solidFill>
                  <a:latin typeface="Corbel" panose="020B0503020204020204" pitchFamily="34" charset="0"/>
                </a:rPr>
                <a:t>Hidden representation</a:t>
              </a:r>
              <a:endParaRPr kumimoji="1" lang="ko-KR" altLang="en-US" dirty="0">
                <a:solidFill>
                  <a:srgbClr val="00B050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F785D4-EB9A-084C-B53A-B6160DE25F92}"/>
                </a:ext>
              </a:extLst>
            </p:cNvPr>
            <p:cNvSpPr txBox="1"/>
            <p:nvPr/>
          </p:nvSpPr>
          <p:spPr>
            <a:xfrm>
              <a:off x="9495477" y="5887599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solidFill>
                    <a:schemeClr val="accent6"/>
                  </a:solidFill>
                  <a:latin typeface="Corbel" panose="020B0503020204020204" pitchFamily="34" charset="0"/>
                </a:rPr>
                <a:t>Decoder</a:t>
              </a:r>
              <a:endParaRPr kumimoji="1" lang="ko-KR" altLang="en-US" dirty="0">
                <a:solidFill>
                  <a:schemeClr val="accent6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7728" y="6349353"/>
              <a:ext cx="489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Sutskever</a:t>
              </a:r>
              <a:r>
                <a:rPr lang="en-US" altLang="ko-KR" sz="1000" dirty="0">
                  <a:solidFill>
                    <a:schemeClr val="accent2"/>
                  </a:solidFill>
                  <a:latin typeface="Corbel" panose="020B0503020204020204" pitchFamily="34" charset="0"/>
                </a:rPr>
                <a:t>, Ilya, </a:t>
              </a:r>
              <a:r>
                <a:rPr lang="en-US" altLang="ko-KR" sz="1000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Oriol</a:t>
              </a:r>
              <a:r>
                <a:rPr lang="en-US" altLang="ko-KR" sz="1000" dirty="0">
                  <a:solidFill>
                    <a:schemeClr val="accent2"/>
                  </a:solidFill>
                  <a:latin typeface="Corbel" panose="020B0503020204020204" pitchFamily="34" charset="0"/>
                </a:rPr>
                <a:t> </a:t>
              </a:r>
              <a:r>
                <a:rPr lang="en-US" altLang="ko-KR" sz="1000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Vinyals</a:t>
              </a:r>
              <a:r>
                <a:rPr lang="en-US" altLang="ko-KR" sz="1000" dirty="0">
                  <a:solidFill>
                    <a:schemeClr val="accent2"/>
                  </a:solidFill>
                  <a:latin typeface="Corbel" panose="020B0503020204020204" pitchFamily="34" charset="0"/>
                </a:rPr>
                <a:t>, and </a:t>
              </a:r>
              <a:r>
                <a:rPr lang="en-US" altLang="ko-KR" sz="1000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Quoc</a:t>
              </a:r>
              <a:r>
                <a:rPr lang="en-US" altLang="ko-KR" sz="1000" dirty="0">
                  <a:solidFill>
                    <a:schemeClr val="accent2"/>
                  </a:solidFill>
                  <a:latin typeface="Corbel" panose="020B0503020204020204" pitchFamily="34" charset="0"/>
                </a:rPr>
                <a:t> V. Le. "Sequence to sequence learning with neural networks." </a:t>
              </a:r>
              <a:r>
                <a:rPr lang="en-US" altLang="ko-KR" sz="1000" i="1" dirty="0">
                  <a:solidFill>
                    <a:schemeClr val="accent2"/>
                  </a:solidFill>
                  <a:latin typeface="Corbel" panose="020B0503020204020204" pitchFamily="34" charset="0"/>
                </a:rPr>
                <a:t>Advances in neural information processing systems</a:t>
              </a:r>
              <a:r>
                <a:rPr lang="en-US" altLang="ko-KR" sz="1000" dirty="0">
                  <a:solidFill>
                    <a:schemeClr val="accent2"/>
                  </a:solidFill>
                  <a:latin typeface="Corbel" panose="020B0503020204020204" pitchFamily="34" charset="0"/>
                </a:rPr>
                <a:t>. 2014.</a:t>
              </a:r>
              <a:endParaRPr lang="ko-KR" altLang="en-US" sz="1000" dirty="0">
                <a:solidFill>
                  <a:schemeClr val="accent2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40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sz="1600" dirty="0">
                <a:solidFill>
                  <a:schemeClr val="accent2"/>
                </a:solidFill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Attention-based RNN/CNN model </a:t>
            </a:r>
          </a:p>
          <a:p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Encoder</a:t>
            </a:r>
            <a:r>
              <a:rPr lang="ko-KR" altLang="en-US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는 문장 길이</a:t>
            </a:r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(T)</a:t>
            </a:r>
            <a:r>
              <a:rPr lang="ko-KR" altLang="en-US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만큼의 </a:t>
            </a:r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hidden representation</a:t>
            </a:r>
            <a:r>
              <a:rPr lang="ko-KR" altLang="en-US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을</a:t>
            </a:r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생성</a:t>
            </a:r>
            <a:endParaRPr lang="en-US" altLang="ko-KR" sz="1600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Decoder</a:t>
            </a:r>
            <a:r>
              <a:rPr lang="ko-KR" altLang="en-US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는 매 </a:t>
            </a:r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decoding step</a:t>
            </a:r>
            <a:r>
              <a:rPr lang="ko-KR" altLang="en-US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마다 </a:t>
            </a:r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T</a:t>
            </a:r>
            <a:r>
              <a:rPr lang="ko-KR" altLang="en-US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encoding </a:t>
            </a:r>
            <a:r>
              <a:rPr lang="ko-KR" altLang="en-US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결과에 </a:t>
            </a:r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/>
            </a:r>
            <a:b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[0,</a:t>
            </a:r>
            <a:r>
              <a:rPr lang="ko-KR" altLang="en-US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1]</a:t>
            </a:r>
            <a:r>
              <a:rPr lang="ko-KR" altLang="en-US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의 가중치로 </a:t>
            </a:r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attend (</a:t>
            </a:r>
            <a:r>
              <a:rPr lang="en-US" altLang="ko-KR" sz="1600" dirty="0">
                <a:solidFill>
                  <a:schemeClr val="accent2"/>
                </a:solidFill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sum to 1</a:t>
            </a:r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Attention </a:t>
            </a:r>
            <a:r>
              <a:rPr lang="ko-KR" altLang="en-US" sz="16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기법의 장점</a:t>
            </a:r>
            <a:endParaRPr lang="en-US" altLang="ko-KR" sz="1600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Single vector</a:t>
            </a:r>
            <a:r>
              <a:rPr lang="ko-KR" altLang="en-US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가 모든 정보를 담을 필요가 없음</a:t>
            </a:r>
            <a:endParaRPr lang="en-US" altLang="ko-KR" sz="1400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è"/>
            </a:pPr>
            <a:r>
              <a:rPr lang="ko-KR" altLang="en-US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긴 문장의 번역 성능 향상 </a:t>
            </a:r>
            <a:r>
              <a:rPr lang="en-US" altLang="ko-KR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(</a:t>
            </a:r>
            <a:r>
              <a:rPr lang="en" altLang="ko-KR" sz="1400" dirty="0">
                <a:ea typeface="함초롬돋움" panose="020B0504000101010101" pitchFamily="50" charset="-127"/>
                <a:cs typeface="함초롬돋움" panose="020B0504000101010101" pitchFamily="50" charset="-127"/>
              </a:rPr>
              <a:t>Bahdanau</a:t>
            </a:r>
            <a:r>
              <a:rPr lang="ko-KR" altLang="en-US" sz="1400" dirty="0">
                <a:ea typeface="함초롬돋움" panose="020B0504000101010101" pitchFamily="50" charset="-127"/>
                <a:cs typeface="함초롬돋움" panose="020B0504000101010101" pitchFamily="50" charset="-127"/>
              </a:rPr>
              <a:t> </a:t>
            </a:r>
            <a:r>
              <a:rPr lang="en-US" altLang="ko-KR" sz="1400" dirty="0">
                <a:ea typeface="함초롬돋움" panose="020B0504000101010101" pitchFamily="50" charset="-127"/>
                <a:cs typeface="함초롬돋움" panose="020B0504000101010101" pitchFamily="50" charset="-127"/>
              </a:rPr>
              <a:t>et al., 2015)</a:t>
            </a:r>
            <a:endParaRPr lang="en-US" altLang="ko-KR" sz="1400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Decoding step</a:t>
            </a:r>
            <a:r>
              <a:rPr lang="ko-KR" altLang="en-US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 별 </a:t>
            </a:r>
            <a:r>
              <a:rPr lang="en-US" altLang="ko-KR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attention weight plotting</a:t>
            </a:r>
            <a:r>
              <a:rPr lang="ko-KR" altLang="en-US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 가능</a:t>
            </a:r>
            <a:endParaRPr lang="en-US" altLang="ko-KR" sz="1400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è"/>
            </a:pPr>
            <a:r>
              <a:rPr lang="en-US" altLang="ko-KR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Interpretable</a:t>
            </a:r>
            <a:r>
              <a:rPr lang="ko-KR" altLang="en-US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latent alignment</a:t>
            </a:r>
            <a:r>
              <a:rPr lang="ko-KR" altLang="en-US" sz="1400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 정보를 얻을 수 있음</a:t>
            </a:r>
            <a:endParaRPr lang="en-US" altLang="ko-KR" sz="1400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machine Translation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995936" y="2420888"/>
            <a:ext cx="4806064" cy="4260630"/>
            <a:chOff x="5375920" y="1647690"/>
            <a:chExt cx="6444880" cy="50471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6AEC25-C915-CE4F-ACE0-0C397589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4364" y="1647690"/>
              <a:ext cx="4196224" cy="438318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8C3119-9846-7148-93A8-123DF3776888}"/>
                </a:ext>
              </a:extLst>
            </p:cNvPr>
            <p:cNvSpPr txBox="1"/>
            <p:nvPr/>
          </p:nvSpPr>
          <p:spPr>
            <a:xfrm>
              <a:off x="7464153" y="6030874"/>
              <a:ext cx="4356647" cy="328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latin typeface="Corbel" panose="020B0503020204020204" pitchFamily="34" charset="0"/>
                  <a:ea typeface="함초롬돋움" panose="020B0504000101010101" pitchFamily="50" charset="-127"/>
                  <a:cs typeface="함초롬돋움" panose="020B0504000101010101" pitchFamily="50" charset="-127"/>
                </a:rPr>
                <a:t>Latent alignment </a:t>
              </a:r>
              <a:r>
                <a:rPr kumimoji="1" lang="ko-KR" altLang="en-US" sz="1200" dirty="0">
                  <a:latin typeface="Corbel" panose="020B0503020204020204" pitchFamily="34" charset="0"/>
                  <a:ea typeface="함초롬돋움" panose="020B0504000101010101" pitchFamily="50" charset="-127"/>
                  <a:cs typeface="함초롬돋움" panose="020B0504000101010101" pitchFamily="50" charset="-127"/>
                </a:rPr>
                <a:t>예시 </a:t>
              </a:r>
              <a:r>
                <a:rPr kumimoji="1" lang="en-US" altLang="ko-KR" sz="1200" dirty="0">
                  <a:latin typeface="Corbel" panose="020B0503020204020204" pitchFamily="34" charset="0"/>
                  <a:ea typeface="함초롬돋움" panose="020B0504000101010101" pitchFamily="50" charset="-127"/>
                  <a:cs typeface="함초롬돋움" panose="020B0504000101010101" pitchFamily="50" charset="-127"/>
                </a:rPr>
                <a:t>(</a:t>
              </a:r>
              <a:r>
                <a:rPr kumimoji="1" lang="ko-KR" altLang="en-US" sz="1200" dirty="0">
                  <a:latin typeface="Corbel" panose="020B0503020204020204" pitchFamily="34" charset="0"/>
                  <a:ea typeface="함초롬돋움" panose="020B0504000101010101" pitchFamily="50" charset="-127"/>
                  <a:cs typeface="함초롬돋움" panose="020B0504000101010101" pitchFamily="50" charset="-127"/>
                </a:rPr>
                <a:t>영어</a:t>
              </a:r>
              <a:r>
                <a:rPr kumimoji="1" lang="en-US" altLang="ko-KR" sz="1200" dirty="0">
                  <a:latin typeface="Corbel" panose="020B0503020204020204" pitchFamily="34" charset="0"/>
                  <a:ea typeface="함초롬돋움" panose="020B0504000101010101" pitchFamily="50" charset="-127"/>
                  <a:cs typeface="함초롬돋움" panose="020B0504000101010101" pitchFamily="50" charset="-127"/>
                </a:rPr>
                <a:t>-</a:t>
              </a:r>
              <a:r>
                <a:rPr kumimoji="1" lang="ko-KR" altLang="en-US" sz="1200" dirty="0">
                  <a:latin typeface="Corbel" panose="020B0503020204020204" pitchFamily="34" charset="0"/>
                  <a:ea typeface="함초롬돋움" panose="020B0504000101010101" pitchFamily="50" charset="-127"/>
                  <a:cs typeface="함초롬돋움" panose="020B0504000101010101" pitchFamily="50" charset="-127"/>
                </a:rPr>
                <a:t>프랑스어</a:t>
              </a:r>
              <a:r>
                <a:rPr kumimoji="1" lang="en-US" altLang="ko-KR" sz="1200" dirty="0">
                  <a:latin typeface="Corbel" panose="020B0503020204020204" pitchFamily="34" charset="0"/>
                  <a:ea typeface="함초롬돋움" panose="020B0504000101010101" pitchFamily="50" charset="-127"/>
                  <a:cs typeface="함초롬돋움" panose="020B0504000101010101" pitchFamily="50" charset="-127"/>
                </a:rPr>
                <a:t>)</a:t>
              </a:r>
              <a:endParaRPr kumimoji="1" lang="ko-KR" altLang="en-US" sz="1200" dirty="0">
                <a:latin typeface="Corbel" panose="020B0503020204020204" pitchFamily="34" charset="0"/>
                <a:ea typeface="함초롬돋움" panose="020B0504000101010101" pitchFamily="50" charset="-127"/>
                <a:cs typeface="함초롬돋움" panose="020B05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75920" y="6330277"/>
              <a:ext cx="6096000" cy="3645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700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Bahdanau</a:t>
              </a:r>
              <a:r>
                <a:rPr lang="en-US" altLang="ko-KR" sz="700" dirty="0">
                  <a:solidFill>
                    <a:schemeClr val="accent2"/>
                  </a:solidFill>
                  <a:latin typeface="Corbel" panose="020B0503020204020204" pitchFamily="34" charset="0"/>
                </a:rPr>
                <a:t>, </a:t>
              </a:r>
              <a:r>
                <a:rPr lang="en-US" altLang="ko-KR" sz="700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Dzmitry</a:t>
              </a:r>
              <a:r>
                <a:rPr lang="en-US" altLang="ko-KR" sz="700" dirty="0">
                  <a:solidFill>
                    <a:schemeClr val="accent2"/>
                  </a:solidFill>
                  <a:latin typeface="Corbel" panose="020B0503020204020204" pitchFamily="34" charset="0"/>
                </a:rPr>
                <a:t>, </a:t>
              </a:r>
              <a:r>
                <a:rPr lang="en-US" altLang="ko-KR" sz="700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Kyunghyun</a:t>
              </a:r>
              <a:r>
                <a:rPr lang="en-US" altLang="ko-KR" sz="700" dirty="0">
                  <a:solidFill>
                    <a:schemeClr val="accent2"/>
                  </a:solidFill>
                  <a:latin typeface="Corbel" panose="020B0503020204020204" pitchFamily="34" charset="0"/>
                </a:rPr>
                <a:t> Cho, and </a:t>
              </a:r>
              <a:r>
                <a:rPr lang="en-US" altLang="ko-KR" sz="700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Yoshua</a:t>
              </a:r>
              <a:r>
                <a:rPr lang="en-US" altLang="ko-KR" sz="700" dirty="0">
                  <a:solidFill>
                    <a:schemeClr val="accent2"/>
                  </a:solidFill>
                  <a:latin typeface="Corbel" panose="020B0503020204020204" pitchFamily="34" charset="0"/>
                </a:rPr>
                <a:t> </a:t>
              </a:r>
              <a:r>
                <a:rPr lang="en-US" altLang="ko-KR" sz="700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Bengio</a:t>
              </a:r>
              <a:r>
                <a:rPr lang="en-US" altLang="ko-KR" sz="700" dirty="0">
                  <a:solidFill>
                    <a:schemeClr val="accent2"/>
                  </a:solidFill>
                  <a:latin typeface="Corbel" panose="020B0503020204020204" pitchFamily="34" charset="0"/>
                </a:rPr>
                <a:t>. "Neural machine translation by jointly learning to align and translate." </a:t>
              </a:r>
              <a:r>
                <a:rPr lang="en-US" altLang="ko-KR" sz="700" i="1" dirty="0" err="1">
                  <a:solidFill>
                    <a:schemeClr val="accent2"/>
                  </a:solidFill>
                  <a:latin typeface="Corbel" panose="020B0503020204020204" pitchFamily="34" charset="0"/>
                </a:rPr>
                <a:t>arXiv</a:t>
              </a:r>
              <a:r>
                <a:rPr lang="en-US" altLang="ko-KR" sz="700" i="1" dirty="0">
                  <a:solidFill>
                    <a:schemeClr val="accent2"/>
                  </a:solidFill>
                  <a:latin typeface="Corbel" panose="020B0503020204020204" pitchFamily="34" charset="0"/>
                </a:rPr>
                <a:t> preprint arXiv:1409.0473</a:t>
              </a:r>
              <a:r>
                <a:rPr lang="en-US" altLang="ko-KR" sz="700" dirty="0">
                  <a:solidFill>
                    <a:schemeClr val="accent2"/>
                  </a:solidFill>
                  <a:latin typeface="Corbel" panose="020B0503020204020204" pitchFamily="34" charset="0"/>
                </a:rPr>
                <a:t> (2014).</a:t>
              </a:r>
              <a:endParaRPr lang="ko-KR" altLang="en-US" sz="700" dirty="0">
                <a:solidFill>
                  <a:schemeClr val="accent2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90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𝑁𝑒𝑢𝑟𝑎𝑙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𝑀𝑎𝑐h𝑖𝑛𝑒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𝑇𝑟𝑎𝑛𝑠𝑙𝑎𝑡𝑖𝑜𝑛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𝑏𝑦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𝐽𝑜𝑖𝑛𝑡𝑙𝑦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𝐿𝑒𝑎𝑟𝑛𝑖𝑛𝑔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𝐴𝑙𝑖𝑔𝑛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𝑇𝑟𝑎𝑛𝑠𝑙𝑎𝑡𝑒</m:t>
                    </m:r>
                  </m:oMath>
                </a14:m>
                <a:r>
                  <a:rPr lang="en-US" altLang="ko-KR" sz="105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(</a:t>
                </a:r>
                <a:r>
                  <a:rPr lang="en-US" altLang="ko-KR" sz="1050" dirty="0" err="1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Bahdanau</a:t>
                </a:r>
                <a:r>
                  <a:rPr lang="en-US" altLang="ko-KR" sz="105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et al., 2014)</a:t>
                </a:r>
              </a:p>
              <a:p>
                <a:pPr marL="0" indent="0">
                  <a:buNone/>
                </a:pPr>
                <a:r>
                  <a:rPr lang="ko-KR" altLang="en-US" sz="1200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수식 표현</a:t>
                </a:r>
                <a:endParaRPr lang="en-US" altLang="ko-KR" sz="1200" dirty="0">
                  <a:solidFill>
                    <a:schemeClr val="accent2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ko-KR" altLang="en-US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입력 문장 </a:t>
                </a: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}</a:t>
                </a:r>
                <a:r>
                  <a:rPr lang="ko-KR" altLang="en-US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와 </a:t>
                </a: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encoding</a:t>
                </a:r>
                <a:r>
                  <a:rPr lang="ko-KR" altLang="en-US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된 </a:t>
                </a: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hidden representation </a:t>
                </a:r>
                <a:r>
                  <a:rPr lang="en-US" altLang="ko-KR" sz="1200" dirty="0">
                    <a:solidFill>
                      <a:schemeClr val="accent1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accent1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는</m:t>
                    </m:r>
                  </m:oMath>
                </a14:m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time step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ko-KR" altLang="en-US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서의 </a:t>
                </a: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RNN hidden state</a:t>
                </a:r>
                <a:r>
                  <a:rPr lang="ko-KR" altLang="en-US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이다</a:t>
                </a:r>
                <a:endParaRPr lang="en-US" altLang="ko-KR" sz="12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</a:t>
                </a:r>
                <a:endParaRPr lang="en-US" altLang="ko-KR" sz="12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Decoding time step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ko-KR" altLang="en-US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서 </a:t>
                </a: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decoder</a:t>
                </a:r>
                <a:r>
                  <a:rPr lang="ko-KR" altLang="en-US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는</a:t>
                </a: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의</m:t>
                    </m:r>
                  </m:oMath>
                </a14:m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확률 분포를 예측</a:t>
                </a:r>
                <a:endParaRPr lang="en-US" altLang="ko-KR" sz="12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2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는</m:t>
                    </m:r>
                  </m:oMath>
                </a14:m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}</a:t>
                </a:r>
                <a:r>
                  <a:rPr lang="ko-KR" altLang="en-US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의 </a:t>
                </a: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weighted sum</a:t>
                </a:r>
                <a:b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(attention weight)</a:t>
                </a:r>
                <a:r>
                  <a:rPr lang="ko-KR" altLang="en-US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으로 얻는다</a:t>
                </a:r>
                <a:endParaRPr lang="en-US" altLang="ko-KR" sz="12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𝑡𝑘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∙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105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05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endParaRPr lang="ko-KR" altLang="en-US" sz="105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 Mechanism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17" y="3068960"/>
            <a:ext cx="2525783" cy="33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1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𝑁𝑒𝑢𝑟𝑎𝑙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𝑀𝑎𝑐h𝑖𝑛𝑒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𝑇𝑟𝑎𝑛𝑠𝑙𝑎𝑡𝑖𝑜𝑛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𝑏𝑦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𝐽𝑜𝑖𝑛𝑡𝑙𝑦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𝐿𝑒𝑎𝑟𝑛𝑖𝑛𝑔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𝐴𝑙𝑖𝑔𝑛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𝑇𝑟𝑎𝑛𝑠𝑙𝑎𝑡𝑒</m:t>
                    </m:r>
                  </m:oMath>
                </a14:m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(</a:t>
                </a:r>
                <a:r>
                  <a:rPr lang="en-US" altLang="ko-KR" sz="1200" dirty="0" err="1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Bahdanau</a:t>
                </a: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et al., 2014)</a:t>
                </a:r>
              </a:p>
              <a:p>
                <a:pPr marL="0" indent="0">
                  <a:buNone/>
                </a:pPr>
                <a:r>
                  <a:rPr lang="ko-KR" altLang="en-US" sz="1200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모델 구조</a:t>
                </a:r>
                <a:endParaRPr lang="en-US" altLang="ko-KR" sz="1200" dirty="0">
                  <a:solidFill>
                    <a:schemeClr val="accent2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Encoder: bi-directional RNN</a:t>
                </a:r>
              </a:p>
              <a:p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Encoder</a:t>
                </a:r>
                <a:r>
                  <a:rPr lang="ko-KR" altLang="en-US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는 </a:t>
                </a: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training/inference</a:t>
                </a:r>
                <a:r>
                  <a:rPr lang="ko-KR" altLang="en-US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시 </a:t>
                </a: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ground truth</a:t>
                </a:r>
                <a:r>
                  <a:rPr lang="ko-KR" altLang="en-US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문장이 주어짐</a:t>
                </a:r>
                <a:endParaRPr lang="en-US" altLang="ko-KR" sz="16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ko-KR" altLang="en-US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양방향 </a:t>
                </a: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encoding </a:t>
                </a:r>
                <a:r>
                  <a:rPr lang="ko-KR" altLang="en-US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가능</a:t>
                </a: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>
                    <a:solidFill>
                      <a:schemeClr val="accent5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</a:t>
                </a: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forward/backward dependency</a:t>
                </a:r>
                <a:r>
                  <a:rPr lang="ko-KR" altLang="en-US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를 포착</a:t>
                </a:r>
                <a:endParaRPr lang="en-US" altLang="ko-KR" sz="16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6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Decoder: </a:t>
                </a:r>
                <a:r>
                  <a:rPr lang="en-US" altLang="ko-KR" sz="1600" dirty="0" err="1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uni</a:t>
                </a: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-directional RNN</a:t>
                </a:r>
                <a:endParaRPr lang="en-US" altLang="ko-KR" sz="16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Inference</a:t>
                </a:r>
                <a:r>
                  <a:rPr lang="ko-KR" altLang="en-US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시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𝑠𝑜𝑠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 </m:t>
                    </m:r>
                  </m:oMath>
                </a14:m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token</a:t>
                </a:r>
                <a:r>
                  <a:rPr lang="ko-KR" altLang="en-US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만 주어지며</a:t>
                </a: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문장의 길이를 알 수 없음</a:t>
                </a:r>
                <a:endParaRPr lang="en-US" altLang="ko-KR" sz="16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ko-KR" altLang="en-US" sz="1600" dirty="0" err="1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단방향</a:t>
                </a:r>
                <a:r>
                  <a:rPr lang="en-US" altLang="ko-KR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autoregressive prediction</a:t>
                </a:r>
                <a:r>
                  <a:rPr lang="ko-KR" altLang="en-US" sz="16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이 가능한 모듈 사용</a:t>
                </a:r>
                <a:endParaRPr lang="en-US" altLang="ko-KR" sz="16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sz="1200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</a:br>
                <a:endParaRPr lang="en-US" altLang="ko-KR" sz="12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400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17" y="3068960"/>
            <a:ext cx="2525783" cy="33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6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Attention function variants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Attention scoring 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방법에 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따라 다양한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variant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가 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존재</a:t>
                </a:r>
                <a:endParaRPr lang="en-US" altLang="ko-KR" dirty="0">
                  <a:solidFill>
                    <a:schemeClr val="accent2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Multiplicative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</m:oMath>
                </a14:m>
                <a:endParaRPr lang="en-US" altLang="ko-KR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Additive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</m:sSup>
                      <m:r>
                        <a:rPr lang="ko-KR" alt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𝜎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𝑜𝑟</m:t>
                      </m:r>
                    </m:oMath>
                  </m:oMathPara>
                </a14:m>
                <a:endParaRPr lang="en-US" altLang="ko-KR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𝑡𝑎𝑛h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Tri-linear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∙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∙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⨀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accent2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altLang="ko-KR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⨀</m:t>
                    </m:r>
                  </m:oMath>
                </a14:m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: element-wise multiplication)</a:t>
                </a:r>
                <a:endParaRPr lang="en-US" altLang="ko-KR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64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Attention function variants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Attention scoring 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방법에 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따라 다양한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variant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가 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존재</a:t>
                </a:r>
                <a:endParaRPr lang="en-US" altLang="ko-KR" dirty="0">
                  <a:solidFill>
                    <a:schemeClr val="accent2"/>
                  </a:solidFill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Key, value split</a:t>
                </a:r>
                <a:br>
                  <a:rPr lang="en-US" altLang="ko-KR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chemeClr val="accent1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Query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: decoder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의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,</a:t>
                </a:r>
                <a:r>
                  <a:rPr lang="en-US" altLang="ko-KR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attention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을 수행하는 기준 벡터</a:t>
                </a:r>
                <a:r>
                  <a:rPr lang="en-US" altLang="ko-KR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dirty="0">
                    <a:solidFill>
                      <a:schemeClr val="accent2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rgbClr val="FFC000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Key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: encoder 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결과의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key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, query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와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attend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하여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attention score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를 계산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rgbClr val="92D050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Value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: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encoder 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결과의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𝑎𝑙𝑢𝑒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, attention score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와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weighted sum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되는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content 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벡터</a:t>
                </a:r>
                <a:r>
                  <a:rPr lang="en-US" altLang="ko-KR" u="sng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u="sng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</a:br>
                <a:endParaRPr lang="en-US" altLang="ko-KR" u="sng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𝑘𝑒𝑦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)&gt;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𝑡𝑘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𝑣𝑎𝑙𝑢𝑒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chemeClr val="accent5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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 Attention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에 사용되는 정보와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context vector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를 만드는데 필요한 </a:t>
                </a:r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content 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  <a:sym typeface="Wingdings" panose="05000000000000000000" pitchFamily="2" charset="2"/>
                  </a:rPr>
                  <a:t>정보를 분리</a:t>
                </a:r>
                <a:endParaRPr lang="en-US" altLang="ko-KR" dirty="0">
                  <a:ea typeface="함초롬돋움" panose="020B0604000101010101" pitchFamily="50" charset="-127"/>
                  <a:cs typeface="함초롬돋움" panose="020B0604000101010101" pitchFamily="50" charset="-127"/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2" t="-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81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Part 1: Implementing RNN</a:t>
                </a:r>
              </a:p>
              <a:p>
                <a:pPr lvl="1"/>
                <a:r>
                  <a:rPr lang="en-US" altLang="ko-KR" dirty="0" smtClean="0"/>
                  <a:t>To understand RNN architecture before using </a:t>
                </a:r>
                <a:r>
                  <a:rPr lang="en-US" altLang="ko-KR" dirty="0" err="1" smtClean="0"/>
                  <a:t>TensorFlow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Implement forward/backward of</a:t>
                </a:r>
              </a:p>
              <a:p>
                <a:pPr lvl="2"/>
                <a:r>
                  <a:rPr lang="en-US" altLang="ko-KR" dirty="0" smtClean="0"/>
                  <a:t>Single </a:t>
                </a:r>
                <a:r>
                  <a:rPr lang="en-US" altLang="ko-KR" dirty="0" err="1" smtClean="0"/>
                  <a:t>timestep</a:t>
                </a:r>
                <a:r>
                  <a:rPr lang="en-US" altLang="ko-KR" dirty="0" smtClean="0"/>
                  <a:t> 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𝑡𝑎𝑛h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𝑡𝑎𝑛h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 smtClean="0"/>
              </a:p>
              <a:p>
                <a:pPr lvl="2"/>
                <a:r>
                  <a:rPr lang="en-US" altLang="ko-KR" dirty="0" smtClean="0"/>
                  <a:t>Entire sequence based on single </a:t>
                </a:r>
                <a:r>
                  <a:rPr lang="en-US" altLang="ko-KR" dirty="0" err="1" smtClean="0"/>
                  <a:t>timestep</a:t>
                </a:r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r>
                  <a:rPr lang="en-US" altLang="ko-KR" dirty="0" smtClean="0"/>
                  <a:t>Part 2: Image Captioning</a:t>
                </a:r>
              </a:p>
              <a:p>
                <a:pPr lvl="1"/>
                <a:r>
                  <a:rPr lang="en-US" altLang="ko-KR" dirty="0" smtClean="0"/>
                  <a:t>Design RNN model for image captioning with </a:t>
                </a:r>
                <a:r>
                  <a:rPr lang="en-US" altLang="ko-KR" dirty="0" err="1" smtClean="0"/>
                  <a:t>TensorFlow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Explore various RNN structure and </a:t>
                </a:r>
                <a:r>
                  <a:rPr lang="en-US" altLang="ko-KR" dirty="0" err="1" smtClean="0"/>
                  <a:t>hyperparameters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r>
                  <a:rPr lang="en-US" altLang="ko-KR" dirty="0" smtClean="0"/>
                  <a:t>Part 3: Language Modeling</a:t>
                </a:r>
              </a:p>
              <a:p>
                <a:pPr lvl="1"/>
                <a:r>
                  <a:rPr lang="en-US" altLang="ko-KR" dirty="0" smtClean="0"/>
                  <a:t>Learn probability distribution of characters from our language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8" t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Objectives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563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In black box view</a:t>
            </a:r>
          </a:p>
          <a:p>
            <a:pPr marL="0" indent="0">
              <a:buNone/>
            </a:pPr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accent1"/>
              </a:solidFill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accent1"/>
                </a:solidFill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Encoder &amp; decoder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output 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길이가 가변적이므로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,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 입력 문장을 처리하는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encoder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와 출력 문장의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token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을 하나씩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출력하는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decoder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로 나눔</a:t>
            </a:r>
            <a:endParaRPr lang="en-US" altLang="ko-KR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accent1"/>
                </a:solidFill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Autoregressive decoder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Encoder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에서 처리한 입력 문장과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이전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time step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까지 예측한 출력 문장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token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들을 입력 받아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현재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time step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의 출력 문장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token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을 예측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(“end-of-sentence” token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을 예측할 때 까지 계속 진행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800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986047"/>
            <a:ext cx="3610650" cy="2478719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796136" y="6389456"/>
            <a:ext cx="3005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hlinkClick r:id="rId3"/>
              </a:rPr>
              <a:t>https://nlpinkorean.github.io/illustrated-transformer/</a:t>
            </a:r>
            <a:endParaRPr lang="ko-KR" altLang="en-US" sz="9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In black box view</a:t>
            </a:r>
          </a:p>
          <a:p>
            <a:pPr marL="0" indent="0">
              <a:buNone/>
            </a:pPr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i="1" dirty="0">
              <a:latin typeface="Cambria Math" panose="02040503050406030204" pitchFamily="18" charset="0"/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/>
              </a:solidFill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accent1"/>
                </a:solidFill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Multi-layer architecture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Encoder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decoder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는 여러 층을 쌓은 구조</a:t>
            </a:r>
            <a:endParaRPr lang="en-US" altLang="ko-KR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accent1"/>
                </a:solidFill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Multi-step attention</a:t>
            </a:r>
            <a:br>
              <a:rPr lang="en-US" altLang="ko-KR" dirty="0">
                <a:solidFill>
                  <a:schemeClr val="accent1"/>
                </a:solidFill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Decoder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의 각 층은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encoder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 마지막 층이 출력한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hidden vectors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attend, </a:t>
            </a:r>
            <a:r>
              <a:rPr lang="ko-KR" altLang="en-US" dirty="0">
                <a:ea typeface="함초롬돋움" panose="020B0504000101010101" pitchFamily="50" charset="-127"/>
                <a:cs typeface="함초롬돋움" panose="020B0504000101010101" pitchFamily="50" charset="-127"/>
                <a:sym typeface="Wingdings" panose="05000000000000000000" pitchFamily="2" charset="2"/>
              </a:rPr>
              <a:t>출력에 필요한 벡터를 추론</a:t>
            </a:r>
            <a:endParaRPr lang="en-US" altLang="ko-KR" dirty="0">
              <a:ea typeface="함초롬돋움" panose="020B0504000101010101" pitchFamily="50" charset="-127"/>
              <a:cs typeface="함초롬돋움" panose="020B0504000101010101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268760"/>
            <a:ext cx="3716018" cy="2592288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796136" y="6389456"/>
            <a:ext cx="3005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hlinkClick r:id="rId3"/>
              </a:rPr>
              <a:t>https://nlpinkorean.github.io/illustrated-transformer/</a:t>
            </a:r>
            <a:endParaRPr lang="ko-KR" altLang="en-US" sz="9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74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2300" b="1" dirty="0">
                    <a:solidFill>
                      <a:schemeClr val="accent2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Self-attention </a:t>
                </a:r>
                <a:r>
                  <a:rPr lang="en-US" altLang="ko-KR" sz="2300" b="1" dirty="0" smtClean="0">
                    <a:solidFill>
                      <a:schemeClr val="accent2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layers </a:t>
                </a:r>
                <a:r>
                  <a:rPr lang="ko-KR" altLang="en-US" sz="2300" b="1" dirty="0" smtClean="0">
                    <a:solidFill>
                      <a:schemeClr val="accent2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방법</a:t>
                </a:r>
                <a:endParaRPr lang="en-US" altLang="ko-KR" sz="2300" b="1" dirty="0">
                  <a:solidFill>
                    <a:schemeClr val="accent2"/>
                  </a:solidFill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한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token  A(</a:t>
                </a:r>
                <a:r>
                  <a:rPr lang="en-US" altLang="ko-KR" dirty="0">
                    <a:solidFill>
                      <a:srgbClr val="92D050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Thinking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)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의 벡터 표현을 얻기 위해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나머지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token (</a:t>
                </a:r>
                <a:r>
                  <a:rPr lang="en-US" altLang="ko-KR" dirty="0">
                    <a:solidFill>
                      <a:srgbClr val="92D050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Machines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)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들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B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와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self-attention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을 한다고 가정</a:t>
                </a:r>
                <a:endParaRPr lang="en-US" altLang="ko-KR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A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의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embedding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으로부터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query vector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생성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B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의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embedding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으로부터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key, value vector </a:t>
                </a:r>
                <a:r>
                  <a:rPr lang="ko-KR" altLang="en-US" dirty="0" smtClean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생성</a:t>
                </a:r>
                <a:endParaRPr lang="en-US" altLang="ko-KR" dirty="0" smtClean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altLang="ko-KR" dirty="0" smtClean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A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의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query vector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는 자신을 포함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나머지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embedding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의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key vector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와 </a:t>
                </a:r>
                <a:r>
                  <a:rPr lang="ko-KR" altLang="en-US" dirty="0" err="1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내적하여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score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를 </a:t>
                </a:r>
                <a:r>
                  <a:rPr lang="ko-KR" altLang="en-US" dirty="0" smtClean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계산</a:t>
                </a:r>
                <a:endParaRPr lang="en-US" altLang="ko-KR" dirty="0" smtClean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arenR" startAt="3"/>
                </a:pP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Gradient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의 발산을 방지하기 위해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, key vector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의 차원에 비례한 값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504000101010101" pitchFamily="50" charset="-127"/>
                                <a:cs typeface="함초롬돋움" panose="020B0504000101010101" pitchFamily="50" charset="-127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504000101010101" pitchFamily="50" charset="-127"/>
                                <a:cs typeface="함초롬돋움" panose="020B0504000101010101" pitchFamily="50" charset="-127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함초롬돋움" panose="020B0504000101010101" pitchFamily="50" charset="-127"/>
                                <a:cs typeface="함초롬돋움" panose="020B0504000101010101" pitchFamily="50" charset="-127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) 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으로 </a:t>
                </a:r>
                <a:r>
                  <a:rPr lang="ko-KR" altLang="en-US" dirty="0" err="1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나눠줌</a:t>
                </a:r>
                <a:endParaRPr lang="en-US" altLang="ko-KR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arenR" startAt="3"/>
                </a:pP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Sum-to-1 distribution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을 얻기 위해 </a:t>
                </a:r>
                <a:r>
                  <a:rPr lang="en-US" altLang="ko-KR" dirty="0" err="1" smtClean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 smtClean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-normalization</a:t>
                </a:r>
              </a:p>
              <a:p>
                <a:pPr marL="457200" indent="-457200">
                  <a:buFont typeface="+mj-lt"/>
                  <a:buAutoNum type="arabicParenR" startAt="3"/>
                </a:pP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앞에서 구한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value vector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를 </a:t>
                </a:r>
                <a:r>
                  <a:rPr lang="en-US" altLang="ko-KR" dirty="0" err="1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-normalized weight </a:t>
                </a:r>
                <a:b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에 대해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weighted sum (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그림에서의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)</a:t>
                </a:r>
                <a:b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chemeClr val="accent1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Query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: B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의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key vector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와의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score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계산에 사용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chemeClr val="accent5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Key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: A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와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score 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계산에 사용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schemeClr val="accent3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Value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: 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얻은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score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를 기반으로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weighted </a:t>
                </a:r>
                <a:b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              sum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수행 시 사용되는 벡터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𝑄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함초롬돋움" panose="020B0504000101010101" pitchFamily="50" charset="-127"/>
                        <a:cs typeface="함초롬돋움" panose="020B0504000101010101" pitchFamily="50" charset="-127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𝐾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함초롬돋움" panose="020B0504000101010101" pitchFamily="50" charset="-127"/>
                        <a:cs typeface="함초롬돋움" panose="020B0504000101010101" pitchFamily="50" charset="-127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𝑉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함초롬돋움" panose="020B0504000101010101" pitchFamily="50" charset="-127"/>
                        <a:cs typeface="함초롬돋움" panose="020B0504000101010101" pitchFamily="50" charset="-127"/>
                        <a:sym typeface="Wingdings" panose="05000000000000000000" pitchFamily="2" charset="2"/>
                      </a:rPr>
                      <m:t>:</m:t>
                    </m:r>
                  </m:oMath>
                </a14:m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embedding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을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query, key, value</a:t>
                </a:r>
                <a:b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vector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로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linear projection</a:t>
                </a:r>
                <a:r>
                  <a:rPr lang="ko-KR" altLang="en-US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하는 </a:t>
                </a:r>
                <a:r>
                  <a:rPr lang="en-US" altLang="ko-KR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parameter)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0" t="-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13" y="3501008"/>
            <a:ext cx="3039250" cy="2888448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873408" y="6389456"/>
            <a:ext cx="3024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hlinkClick r:id="rId4"/>
              </a:rPr>
              <a:t>https://nlpinkorean.github.io/illustrated-transformer/</a:t>
            </a:r>
            <a:endParaRPr lang="ko-KR" altLang="en-US" sz="9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3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1800" b="1" dirty="0">
                    <a:solidFill>
                      <a:schemeClr val="accent2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Self-attention layers </a:t>
                </a:r>
                <a:r>
                  <a:rPr lang="ko-KR" altLang="en-US" sz="1800" b="1" dirty="0" smtClean="0">
                    <a:solidFill>
                      <a:schemeClr val="accent2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방법</a:t>
                </a:r>
                <a:endParaRPr lang="en-US" altLang="ko-KR" sz="1800" dirty="0">
                  <a:solidFill>
                    <a:schemeClr val="accent2"/>
                  </a:solidFill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모든 </a:t>
                </a:r>
                <a:r>
                  <a:rPr lang="en-US" altLang="ko-KR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embedding</a:t>
                </a:r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의 </a:t>
                </a:r>
                <a:r>
                  <a:rPr lang="en-US" altLang="ko-KR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self-attention</a:t>
                </a:r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을 </a:t>
                </a:r>
                <a:r>
                  <a:rPr lang="en-US" altLang="ko-KR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matrix operation</a:t>
                </a:r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으로 동시에 진행할 수 있음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altLang="ko-KR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Embedding</a:t>
                </a:r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을 </a:t>
                </a:r>
                <a:r>
                  <a:rPr lang="en-US" altLang="ko-KR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stack</a:t>
                </a:r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하여 얻은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ea typeface="함초롬돋움" panose="020B0504000101010101" pitchFamily="50" charset="-127"/>
                        <a:cs typeface="함초롬돋움" panose="020B0504000101010101" pitchFamily="50" charset="-127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altLang="ko-KR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 matrix</a:t>
                </a:r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를 통해 </a:t>
                </a:r>
                <a:r>
                  <a:rPr lang="en-US" altLang="ko-KR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query, key, value vector stack (=matrix)</a:t>
                </a:r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를 일괄적으로 구함</a:t>
                </a:r>
                <a:r>
                  <a:rPr lang="en-US" altLang="ko-KR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/>
                </a:r>
                <a:br>
                  <a:rPr lang="en-US" altLang="ko-KR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</a:br>
                <a:endParaRPr lang="en-US" altLang="ko-KR" sz="1800" dirty="0"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endParaRPr lang="ko-KR" altLang="en-US" sz="18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6" t="-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261168"/>
            <a:ext cx="2771731" cy="3097817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796136" y="6389456"/>
            <a:ext cx="3005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hlinkClick r:id="rId4"/>
              </a:rPr>
              <a:t>https://nlpinkorean.github.io/illustrated-transformer/</a:t>
            </a:r>
            <a:endParaRPr lang="ko-KR" altLang="en-US" sz="9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66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ko-KR" sz="1800" b="1" dirty="0">
                    <a:solidFill>
                      <a:schemeClr val="accent2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Multi-head attention</a:t>
                </a:r>
              </a:p>
              <a:p>
                <a:pPr marL="0" indent="0">
                  <a:buNone/>
                </a:pPr>
                <a:r>
                  <a:rPr lang="ko-KR" altLang="en-US" sz="1800" dirty="0">
                    <a:solidFill>
                      <a:schemeClr val="accent2"/>
                    </a:solidFill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방법</a:t>
                </a:r>
                <a:endParaRPr lang="en-US" altLang="ko-KR" sz="1800" dirty="0">
                  <a:solidFill>
                    <a:schemeClr val="accent2"/>
                  </a:solidFill>
                  <a:ea typeface="함초롬돋움" panose="020B0504000101010101" pitchFamily="50" charset="-127"/>
                  <a:cs typeface="함초롬돋움" panose="020B0504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Self-attention</a:t>
                </a:r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을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ea typeface="함초롬돋움" panose="020B0504000101010101" pitchFamily="50" charset="-127"/>
                        <a:cs typeface="함초롬돋움" panose="020B0504000101010101" pitchFamily="50" charset="-127"/>
                        <a:sym typeface="Wingdings" panose="05000000000000000000" pitchFamily="2" charset="2"/>
                      </a:rPr>
                      <m:t>𝐻</m:t>
                    </m:r>
                  </m:oMath>
                </a14:m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개의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𝑄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함초롬돋움" panose="020B0504000101010101" pitchFamily="50" charset="-127"/>
                        <a:cs typeface="함초롬돋움" panose="020B0504000101010101" pitchFamily="50" charset="-127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𝐾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함초롬돋움" panose="020B0504000101010101" pitchFamily="50" charset="-127"/>
                        <a:cs typeface="함초롬돋움" panose="020B0504000101010101" pitchFamily="50" charset="-127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함초롬돋움" panose="020B0504000101010101" pitchFamily="50" charset="-127"/>
                            <a:cs typeface="함초롬돋움" panose="020B0504000101010101" pitchFamily="50" charset="-127"/>
                            <a:sym typeface="Wingdings" panose="05000000000000000000" pitchFamily="2" charset="2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를 이용해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ea typeface="함초롬돋움" panose="020B0504000101010101" pitchFamily="50" charset="-127"/>
                        <a:cs typeface="함초롬돋움" panose="020B0504000101010101" pitchFamily="50" charset="-127"/>
                        <a:sym typeface="Wingdings" panose="05000000000000000000" pitchFamily="2" charset="2"/>
                      </a:rPr>
                      <m:t>𝐻</m:t>
                    </m:r>
                  </m:oMath>
                </a14:m>
                <a:r>
                  <a:rPr lang="ko-KR" altLang="en-US" sz="1800" dirty="0">
                    <a:ea typeface="함초롬돋움" panose="020B0504000101010101" pitchFamily="50" charset="-127"/>
                    <a:cs typeface="함초롬돋움" panose="020B0504000101010101" pitchFamily="50" charset="-127"/>
                    <a:sym typeface="Wingdings" panose="05000000000000000000" pitchFamily="2" charset="2"/>
                  </a:rPr>
                  <a:t>개의 양상으로 진행할 수 있음</a:t>
                </a:r>
              </a:p>
              <a:p>
                <a:endParaRPr lang="ko-KR" altLang="en-US" sz="18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13" y="2769187"/>
            <a:ext cx="6190174" cy="3323541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796136" y="6389456"/>
            <a:ext cx="3005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hlinkClick r:id="rId4"/>
              </a:rPr>
              <a:t>https://nlpinkorean.github.io/illustrated-transformer/</a:t>
            </a:r>
            <a:endParaRPr lang="ko-KR" altLang="en-US" sz="9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1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616624"/>
          </a:xfrm>
        </p:spPr>
        <p:txBody>
          <a:bodyPr>
            <a:noAutofit/>
          </a:bodyPr>
          <a:lstStyle/>
          <a:p>
            <a:r>
              <a:rPr lang="en-US" altLang="ko-KR" sz="1600" b="1" dirty="0" smtClean="0"/>
              <a:t>I. </a:t>
            </a:r>
            <a:r>
              <a:rPr lang="en-US" altLang="ko-KR" sz="1600" b="1" dirty="0" smtClean="0"/>
              <a:t>What to do</a:t>
            </a:r>
          </a:p>
          <a:p>
            <a:pPr lvl="1"/>
            <a:r>
              <a:rPr lang="en-US" altLang="ko-KR" sz="1400" dirty="0" smtClean="0"/>
              <a:t>Part1: rnn_layer.py</a:t>
            </a:r>
          </a:p>
          <a:p>
            <a:pPr lvl="1"/>
            <a:r>
              <a:rPr lang="en-US" altLang="ko-KR" sz="1400" dirty="0" smtClean="0"/>
              <a:t>Part2: captioning.py,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notebook 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    </a:t>
            </a:r>
            <a:r>
              <a:rPr lang="en-US" altLang="ko-KR" sz="1400" dirty="0" smtClean="0"/>
              <a:t>(train, prediction, description of your </a:t>
            </a:r>
            <a:r>
              <a:rPr lang="en-US" altLang="ko-KR" sz="1400" dirty="0" err="1" smtClean="0"/>
              <a:t>implmentation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altLang="ko-KR" sz="1200" dirty="0" smtClean="0"/>
              <a:t>DO NOT change </a:t>
            </a:r>
            <a:r>
              <a:rPr lang="en-US" altLang="ko-KR" sz="1200" dirty="0" err="1" smtClean="0"/>
              <a:t>maxlen</a:t>
            </a:r>
            <a:r>
              <a:rPr lang="en-US" altLang="ko-KR" sz="1200" dirty="0" smtClean="0"/>
              <a:t> (17), </a:t>
            </a:r>
            <a:r>
              <a:rPr lang="en-US" altLang="ko-KR" sz="1200" dirty="0" err="1" smtClean="0"/>
              <a:t>n_words</a:t>
            </a:r>
            <a:r>
              <a:rPr lang="en-US" altLang="ko-KR" sz="1200" dirty="0" smtClean="0"/>
              <a:t> (1004), </a:t>
            </a:r>
            <a:r>
              <a:rPr lang="en-US" altLang="ko-KR" sz="1200" dirty="0" err="1" smtClean="0"/>
              <a:t>input_dimension</a:t>
            </a:r>
            <a:r>
              <a:rPr lang="en-US" altLang="ko-KR" sz="1200" dirty="0" smtClean="0"/>
              <a:t>(512)</a:t>
            </a:r>
          </a:p>
          <a:p>
            <a:pPr lvl="2"/>
            <a:r>
              <a:rPr lang="en-US" altLang="ko-KR" sz="1200" dirty="0" smtClean="0"/>
              <a:t>DO NOT change coco_utils.py </a:t>
            </a:r>
          </a:p>
          <a:p>
            <a:pPr lvl="2"/>
            <a:r>
              <a:rPr lang="en-US" altLang="ko-KR" sz="1200" dirty="0" smtClean="0"/>
              <a:t>Explore structure, </a:t>
            </a:r>
            <a:r>
              <a:rPr lang="en-US" altLang="ko-KR" sz="1200" dirty="0" smtClean="0"/>
              <a:t>functions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rnn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types</a:t>
            </a:r>
            <a:r>
              <a:rPr lang="en-US" altLang="ko-KR" sz="1200" dirty="0" smtClean="0"/>
              <a:t>, other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hyperparameter</a:t>
            </a:r>
            <a:r>
              <a:rPr lang="en-US" altLang="ko-KR" sz="1200" dirty="0" err="1" smtClean="0"/>
              <a:t>s</a:t>
            </a:r>
            <a:r>
              <a:rPr lang="en-US" altLang="ko-KR" sz="1200" dirty="0" smtClean="0"/>
              <a:t> (changeable)</a:t>
            </a:r>
            <a:endParaRPr lang="en-US" altLang="ko-KR" sz="1200" dirty="0" smtClean="0"/>
          </a:p>
          <a:p>
            <a:pPr lvl="1"/>
            <a:r>
              <a:rPr lang="en-US" altLang="ko-KR" sz="1400" dirty="0" smtClean="0"/>
              <a:t>Part 3: char_rnn.py, notebook 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(train, sampling</a:t>
            </a:r>
            <a:r>
              <a:rPr lang="en-US" altLang="ko-KR" sz="1400" dirty="0"/>
              <a:t>, description of your </a:t>
            </a:r>
            <a:r>
              <a:rPr lang="en-US" altLang="ko-KR" sz="1400" dirty="0" err="1"/>
              <a:t>implmentation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pPr lvl="2"/>
            <a:r>
              <a:rPr lang="en-US" altLang="ko-KR" sz="1200" dirty="0" smtClean="0"/>
              <a:t>DO NOT change utils.py</a:t>
            </a:r>
          </a:p>
          <a:p>
            <a:pPr lvl="2"/>
            <a:r>
              <a:rPr lang="en-US" altLang="ko-KR" sz="1200" dirty="0"/>
              <a:t>Explore structure, functions, </a:t>
            </a:r>
            <a:r>
              <a:rPr lang="en-US" altLang="ko-KR" sz="1200" dirty="0" err="1"/>
              <a:t>rnn</a:t>
            </a:r>
            <a:r>
              <a:rPr lang="en-US" altLang="ko-KR" sz="1200" dirty="0"/>
              <a:t> types, other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hyperparameters</a:t>
            </a:r>
            <a:r>
              <a:rPr lang="en-US" altLang="ko-KR" sz="1200" dirty="0" smtClean="0"/>
              <a:t> (changeable)</a:t>
            </a:r>
            <a:endParaRPr lang="en-US" altLang="ko-KR" sz="1200" dirty="0"/>
          </a:p>
          <a:p>
            <a:pPr lvl="1"/>
            <a:r>
              <a:rPr lang="en-US" altLang="ko-KR" sz="1400" dirty="0" smtClean="0"/>
              <a:t>Part 4: notebook</a:t>
            </a:r>
          </a:p>
          <a:p>
            <a:pPr lvl="2"/>
            <a:r>
              <a:rPr lang="en-US" altLang="ko-KR" sz="1200" dirty="0" smtClean="0"/>
              <a:t>DO NOT change nmt_utils.py</a:t>
            </a:r>
          </a:p>
          <a:p>
            <a:pPr lvl="2"/>
            <a:r>
              <a:rPr lang="en-US" altLang="ko-KR" sz="1200" dirty="0" smtClean="0"/>
              <a:t>Implement class Attention() (any type attention you want)</a:t>
            </a:r>
          </a:p>
          <a:p>
            <a:pPr lvl="1"/>
            <a:r>
              <a:rPr lang="en-US" altLang="ko-KR" sz="1200" dirty="0" smtClean="0"/>
              <a:t>Part 5: transformer_modules.py</a:t>
            </a:r>
          </a:p>
          <a:p>
            <a:pPr lvl="2"/>
            <a:r>
              <a:rPr lang="en-US" altLang="ko-KR" sz="1200" dirty="0" smtClean="0"/>
              <a:t>Explore the model performance using at least 12 different </a:t>
            </a:r>
            <a:r>
              <a:rPr lang="en-US" altLang="ko-KR" sz="1200" dirty="0" err="1" smtClean="0"/>
              <a:t>hyperparameters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set (</a:t>
            </a:r>
            <a:r>
              <a:rPr lang="en-US" altLang="ko-KR" sz="1200" dirty="0"/>
              <a:t>changeable)</a:t>
            </a:r>
          </a:p>
          <a:p>
            <a:pPr lvl="2"/>
            <a:r>
              <a:rPr lang="en-US" altLang="ko-KR" sz="1200" dirty="0" smtClean="0"/>
              <a:t>Report the results</a:t>
            </a:r>
          </a:p>
          <a:p>
            <a:pPr lvl="2"/>
            <a:r>
              <a:rPr lang="en-US" altLang="ko-KR" sz="1200" dirty="0" smtClean="0"/>
              <a:t>DO NOT change anything except the </a:t>
            </a:r>
            <a:r>
              <a:rPr lang="en-US" altLang="ko-KR" sz="1200" dirty="0" err="1" smtClean="0"/>
              <a:t>hyperparameters</a:t>
            </a:r>
            <a:r>
              <a:rPr lang="en-US" altLang="ko-KR" sz="1200" dirty="0" smtClean="0"/>
              <a:t> or path.</a:t>
            </a:r>
            <a:endParaRPr lang="en-US" altLang="ko-KR" sz="1100" dirty="0" smtClean="0"/>
          </a:p>
          <a:p>
            <a:pPr lvl="3"/>
            <a:endParaRPr lang="en-US" altLang="ko-KR" sz="1100" dirty="0" smtClean="0"/>
          </a:p>
          <a:p>
            <a:pPr lvl="1"/>
            <a:r>
              <a:rPr lang="en-US" altLang="ko-KR" sz="1200" dirty="0" smtClean="0"/>
              <a:t>Submit only one checkpoint file for each part!</a:t>
            </a:r>
          </a:p>
          <a:p>
            <a:pPr lvl="2"/>
            <a:r>
              <a:rPr lang="en-US" altLang="ko-KR" sz="1200" dirty="0" smtClean="0"/>
              <a:t>Use </a:t>
            </a:r>
            <a:r>
              <a:rPr lang="en-US" altLang="ko-KR" sz="1200" dirty="0" err="1" smtClean="0"/>
              <a:t>max_to_keep</a:t>
            </a:r>
            <a:r>
              <a:rPr lang="en-US" altLang="ko-KR" sz="1200" dirty="0" smtClean="0"/>
              <a:t> parameter in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Saver()</a:t>
            </a:r>
            <a:endParaRPr lang="en-US" altLang="ko-KR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NOTICE] </a:t>
            </a:r>
            <a:r>
              <a:rPr lang="en-US" altLang="ko-KR" dirty="0" smtClean="0"/>
              <a:t>Assignment 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651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PART 1, 2, 3 ONLY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DO NOT USE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tf.keras</a:t>
            </a:r>
            <a:r>
              <a:rPr lang="en-US" altLang="ko-KR" b="1" dirty="0" smtClean="0">
                <a:solidFill>
                  <a:srgbClr val="FF0000"/>
                </a:solidFill>
              </a:rPr>
              <a:t> API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[NOTICE] </a:t>
            </a:r>
            <a:r>
              <a:rPr lang="en-US" altLang="ko-KR" dirty="0"/>
              <a:t>Assignment 3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636912"/>
            <a:ext cx="5201886" cy="275711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855689" y="2348880"/>
            <a:ext cx="5112568" cy="33123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65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61662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II. Grade</a:t>
            </a:r>
          </a:p>
          <a:p>
            <a:pPr lvl="1"/>
            <a:r>
              <a:rPr lang="en-US" altLang="ko-KR" sz="1700" dirty="0" smtClean="0"/>
              <a:t>Part1 </a:t>
            </a:r>
            <a:r>
              <a:rPr lang="en-US" altLang="ko-KR" sz="1700" dirty="0" smtClean="0"/>
              <a:t>(20 point), Part2 </a:t>
            </a:r>
            <a:r>
              <a:rPr lang="en-US" altLang="ko-KR" sz="1700" dirty="0" smtClean="0"/>
              <a:t>(20 </a:t>
            </a:r>
            <a:r>
              <a:rPr lang="en-US" altLang="ko-KR" sz="1700" dirty="0" smtClean="0"/>
              <a:t>point), Part3 </a:t>
            </a:r>
            <a:r>
              <a:rPr lang="en-US" altLang="ko-KR" sz="1700" dirty="0" smtClean="0"/>
              <a:t>(20 </a:t>
            </a:r>
            <a:r>
              <a:rPr lang="en-US" altLang="ko-KR" sz="1700" dirty="0" smtClean="0"/>
              <a:t>point</a:t>
            </a:r>
            <a:r>
              <a:rPr lang="en-US" altLang="ko-KR" sz="1700" dirty="0"/>
              <a:t>), </a:t>
            </a:r>
            <a:r>
              <a:rPr lang="en-US" altLang="ko-KR" sz="1700" dirty="0" smtClean="0"/>
              <a:t>Part4 </a:t>
            </a:r>
            <a:r>
              <a:rPr lang="en-US" altLang="ko-KR" sz="1700" dirty="0"/>
              <a:t>(20 point), </a:t>
            </a:r>
            <a:r>
              <a:rPr lang="en-US" altLang="ko-KR" sz="1700" dirty="0" smtClean="0"/>
              <a:t>Part5 </a:t>
            </a:r>
            <a:r>
              <a:rPr lang="en-US" altLang="ko-KR" sz="1700" dirty="0"/>
              <a:t>(20 point</a:t>
            </a:r>
            <a:r>
              <a:rPr lang="en-US" altLang="ko-KR" sz="1700" dirty="0" smtClean="0"/>
              <a:t>)</a:t>
            </a:r>
            <a:endParaRPr lang="en-US" altLang="ko-KR" sz="1900" dirty="0" smtClean="0"/>
          </a:p>
          <a:p>
            <a:pPr lvl="1"/>
            <a:r>
              <a:rPr lang="en-US" altLang="ko-KR" sz="1900" b="1" dirty="0" smtClean="0"/>
              <a:t>Save file log </a:t>
            </a:r>
          </a:p>
          <a:p>
            <a:pPr lvl="2"/>
            <a:r>
              <a:rPr lang="en-US" altLang="ko-KR" dirty="0" smtClean="0"/>
              <a:t>Part2 </a:t>
            </a:r>
            <a:r>
              <a:rPr lang="en-US" altLang="ko-KR" dirty="0" smtClean="0"/>
              <a:t>&amp; Part </a:t>
            </a:r>
            <a:r>
              <a:rPr lang="en-US" altLang="ko-KR" dirty="0" smtClean="0"/>
              <a:t>3 &amp; Part 4</a:t>
            </a:r>
            <a:endParaRPr lang="en-US" altLang="ko-KR" dirty="0"/>
          </a:p>
          <a:p>
            <a:pPr lvl="3"/>
            <a:r>
              <a:rPr lang="en-US" altLang="ko-KR" sz="1800" dirty="0" smtClean="0">
                <a:solidFill>
                  <a:srgbClr val="FF0000"/>
                </a:solidFill>
              </a:rPr>
              <a:t>Print out at least 10 continual losses in training process. </a:t>
            </a:r>
            <a:r>
              <a:rPr lang="en-US" altLang="ko-KR" sz="1800" dirty="0" smtClean="0"/>
              <a:t>The losses have to </a:t>
            </a:r>
            <a:r>
              <a:rPr lang="en-US" altLang="ko-KR" sz="1800" dirty="0" smtClean="0">
                <a:solidFill>
                  <a:srgbClr val="FF0000"/>
                </a:solidFill>
              </a:rPr>
              <a:t>go down with the training progresses.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sz="1800" dirty="0" smtClean="0">
                <a:solidFill>
                  <a:srgbClr val="FF0000"/>
                </a:solidFill>
              </a:rPr>
              <a:t>Describe your model</a:t>
            </a:r>
            <a:r>
              <a:rPr lang="en-US" altLang="ko-KR" sz="1800" dirty="0" smtClean="0"/>
              <a:t> in detail (Part 2-3 only; </a:t>
            </a:r>
            <a:r>
              <a:rPr lang="en-US" altLang="ko-KR" sz="1800" dirty="0" smtClean="0">
                <a:solidFill>
                  <a:srgbClr val="FF0000"/>
                </a:solidFill>
              </a:rPr>
              <a:t>not part 4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  <a:p>
            <a:pPr lvl="2"/>
            <a:r>
              <a:rPr lang="en-US" altLang="ko-KR" sz="1900" dirty="0" smtClean="0"/>
              <a:t>Part 2</a:t>
            </a:r>
            <a:endParaRPr lang="en-US" altLang="ko-KR" sz="1900" dirty="0"/>
          </a:p>
          <a:p>
            <a:pPr lvl="3"/>
            <a:r>
              <a:rPr lang="en-US" altLang="ko-KR" sz="1800" dirty="0" smtClean="0"/>
              <a:t>We will load and evaluate your model </a:t>
            </a:r>
            <a:r>
              <a:rPr lang="en-US" altLang="ko-KR" sz="1800" dirty="0" smtClean="0">
                <a:solidFill>
                  <a:srgbClr val="FF0000"/>
                </a:solidFill>
              </a:rPr>
              <a:t>using test data</a:t>
            </a:r>
          </a:p>
          <a:p>
            <a:pPr lvl="3"/>
            <a:r>
              <a:rPr lang="en-US" altLang="ko-KR" sz="1800" dirty="0" smtClean="0">
                <a:solidFill>
                  <a:srgbClr val="FF0000"/>
                </a:solidFill>
              </a:rPr>
              <a:t>BLEU score &gt; 0.3 on validation set </a:t>
            </a:r>
            <a:r>
              <a:rPr lang="en-US" altLang="ko-KR" sz="1800" dirty="0" smtClean="0"/>
              <a:t>will be okay (mostly)</a:t>
            </a:r>
          </a:p>
          <a:p>
            <a:pPr lvl="2"/>
            <a:r>
              <a:rPr lang="en-US" altLang="ko-KR" sz="1900" dirty="0" smtClean="0"/>
              <a:t>Part </a:t>
            </a:r>
            <a:r>
              <a:rPr lang="en-US" altLang="ko-KR" sz="1900" dirty="0" smtClean="0"/>
              <a:t>3</a:t>
            </a:r>
          </a:p>
          <a:p>
            <a:pPr lvl="3"/>
            <a:r>
              <a:rPr lang="en-US" altLang="ko-KR" sz="1800" dirty="0" smtClean="0">
                <a:solidFill>
                  <a:srgbClr val="FF0000"/>
                </a:solidFill>
              </a:rPr>
              <a:t>Training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&amp; </a:t>
            </a:r>
            <a:r>
              <a:rPr lang="en-US" altLang="ko-KR" sz="1800" dirty="0" smtClean="0">
                <a:solidFill>
                  <a:srgbClr val="FF0000"/>
                </a:solidFill>
              </a:rPr>
              <a:t>sampling: pass/fail grading (binary)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sz="1800" dirty="0" smtClean="0"/>
              <a:t>If sampled sentences are odd too much (“</a:t>
            </a:r>
            <a:r>
              <a:rPr lang="en-US" altLang="ko-KR" sz="1800" dirty="0" err="1" smtClean="0"/>
              <a:t>abababa</a:t>
            </a:r>
            <a:r>
              <a:rPr lang="en-US" altLang="ko-KR" sz="1800" dirty="0" smtClean="0"/>
              <a:t>…”, “I is if is …”), then fail.</a:t>
            </a:r>
          </a:p>
          <a:p>
            <a:pPr lvl="2"/>
            <a:r>
              <a:rPr lang="en-US" altLang="ko-KR" sz="1900" dirty="0" smtClean="0"/>
              <a:t>Part 5</a:t>
            </a:r>
          </a:p>
          <a:p>
            <a:pPr lvl="3"/>
            <a:r>
              <a:rPr lang="en-US" altLang="ko-KR" sz="1800" dirty="0" smtClean="0">
                <a:solidFill>
                  <a:srgbClr val="FF0000"/>
                </a:solidFill>
              </a:rPr>
              <a:t>Report at least 12 BLEU score results </a:t>
            </a:r>
            <a:r>
              <a:rPr lang="en-US" altLang="ko-KR" sz="1800" dirty="0" smtClean="0"/>
              <a:t>from</a:t>
            </a:r>
            <a:r>
              <a:rPr lang="en-US" altLang="ko-KR" sz="1800" dirty="0" smtClean="0"/>
              <a:t> each different </a:t>
            </a:r>
            <a:r>
              <a:rPr lang="en-US" altLang="ko-KR" sz="1800" dirty="0" err="1" smtClean="0"/>
              <a:t>hyperparameters</a:t>
            </a:r>
            <a:r>
              <a:rPr lang="en-US" altLang="ko-KR" sz="1800" dirty="0" smtClean="0"/>
              <a:t> set.</a:t>
            </a:r>
            <a:br>
              <a:rPr lang="en-US" altLang="ko-KR" sz="1800" dirty="0" smtClean="0"/>
            </a:br>
            <a:r>
              <a:rPr lang="en-US" altLang="ko-KR" sz="1800" dirty="0" smtClean="0"/>
              <a:t>(See transformer_modules.py)</a:t>
            </a:r>
          </a:p>
          <a:p>
            <a:pPr lvl="4"/>
            <a:endParaRPr lang="en-US" altLang="ko-KR" sz="1200" dirty="0" smtClean="0"/>
          </a:p>
          <a:p>
            <a:pPr marL="2286000" lvl="5" indent="0">
              <a:buNone/>
            </a:pPr>
            <a:endParaRPr lang="en-US" altLang="ko-KR" sz="1400" dirty="0" smtClean="0"/>
          </a:p>
          <a:p>
            <a:pPr lvl="4"/>
            <a:endParaRPr lang="en-US" altLang="ko-KR" sz="1400" dirty="0">
              <a:solidFill>
                <a:srgbClr val="FF0000"/>
              </a:solidFill>
            </a:endParaRPr>
          </a:p>
          <a:p>
            <a:pPr lvl="3"/>
            <a:endParaRPr lang="en-US" altLang="ko-KR" sz="1400" dirty="0" smtClean="0"/>
          </a:p>
          <a:p>
            <a:pPr marL="1828800" lvl="4" indent="0">
              <a:buNone/>
            </a:pP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[NOTICE] </a:t>
            </a:r>
            <a:r>
              <a:rPr lang="en-US" altLang="ko-KR" dirty="0"/>
              <a:t>Assignment 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744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836712"/>
            <a:ext cx="8460000" cy="587727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1" dirty="0" smtClean="0"/>
              <a:t>Assignment files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err="1" smtClean="0"/>
              <a:t>Models_captioning</a:t>
            </a:r>
            <a:r>
              <a:rPr lang="en-US" altLang="ko-KR" b="1" dirty="0" smtClean="0"/>
              <a:t>/ &amp; </a:t>
            </a:r>
            <a:r>
              <a:rPr lang="en-US" altLang="ko-KR" b="1" dirty="0" err="1" smtClean="0"/>
              <a:t>models_char_rnn</a:t>
            </a:r>
            <a:r>
              <a:rPr lang="en-US" altLang="ko-KR" b="1" dirty="0" smtClean="0"/>
              <a:t>/ </a:t>
            </a:r>
            <a:r>
              <a:rPr lang="en-US" altLang="ko-KR" b="1" dirty="0" smtClean="0"/>
              <a:t>&amp; </a:t>
            </a:r>
            <a:r>
              <a:rPr lang="en-US" altLang="ko-KR" b="1" dirty="0" err="1" smtClean="0"/>
              <a:t>nmt_checkpoints</a:t>
            </a:r>
            <a:r>
              <a:rPr lang="en-US" altLang="ko-KR" b="1" dirty="0" smtClean="0"/>
              <a:t>/ &amp; </a:t>
            </a:r>
            <a:r>
              <a:rPr lang="en-US" altLang="ko-KR" b="1" dirty="0" err="1" smtClean="0"/>
              <a:t>transformer_checkpoint</a:t>
            </a:r>
            <a:r>
              <a:rPr lang="en-US" altLang="ko-KR" b="1" dirty="0" smtClean="0"/>
              <a:t>/ </a:t>
            </a:r>
            <a:r>
              <a:rPr lang="en-US" altLang="ko-KR" dirty="0" smtClean="0"/>
              <a:t>(checkpoint directories)</a:t>
            </a:r>
            <a:endParaRPr lang="en-US" altLang="ko-KR" dirty="0" smtClean="0"/>
          </a:p>
          <a:p>
            <a:pPr lvl="1"/>
            <a:r>
              <a:rPr lang="en-US" altLang="ko-KR" b="1" dirty="0"/>
              <a:t>c</a:t>
            </a:r>
            <a:r>
              <a:rPr lang="en-US" altLang="ko-KR" b="1" dirty="0" smtClean="0"/>
              <a:t>oco</a:t>
            </a:r>
            <a:r>
              <a:rPr lang="en-US" altLang="ko-KR" b="1" dirty="0" smtClean="0"/>
              <a:t>/ </a:t>
            </a:r>
            <a:r>
              <a:rPr lang="en-US" altLang="ko-KR" b="1" dirty="0" smtClean="0"/>
              <a:t>get_coco_data.sh</a:t>
            </a:r>
          </a:p>
          <a:p>
            <a:pPr lvl="1"/>
            <a:r>
              <a:rPr lang="en-US" altLang="ko-KR" b="1" dirty="0" smtClean="0"/>
              <a:t>iwslt_download.sh</a:t>
            </a:r>
            <a:endParaRPr lang="en-US" altLang="ko-KR" b="1" dirty="0" smtClean="0"/>
          </a:p>
          <a:p>
            <a:pPr lvl="1"/>
            <a:r>
              <a:rPr lang="en-US" altLang="ko-KR" b="1" dirty="0"/>
              <a:t>c</a:t>
            </a:r>
            <a:r>
              <a:rPr lang="en-US" altLang="ko-KR" b="1" dirty="0" smtClean="0"/>
              <a:t>oco_utils.py</a:t>
            </a:r>
            <a:endParaRPr lang="en-US" altLang="ko-KR" b="1" dirty="0" smtClean="0"/>
          </a:p>
          <a:p>
            <a:pPr lvl="1"/>
            <a:r>
              <a:rPr lang="en-US" altLang="ko-KR" b="1" dirty="0"/>
              <a:t>u</a:t>
            </a:r>
            <a:r>
              <a:rPr lang="en-US" altLang="ko-KR" b="1" dirty="0" smtClean="0"/>
              <a:t>tils.py</a:t>
            </a:r>
            <a:endParaRPr lang="en-US" altLang="ko-KR" b="1" dirty="0" smtClean="0"/>
          </a:p>
          <a:p>
            <a:pPr lvl="1"/>
            <a:r>
              <a:rPr lang="en-US" altLang="ko-KR" b="1" dirty="0"/>
              <a:t>r</a:t>
            </a:r>
            <a:r>
              <a:rPr lang="en-US" altLang="ko-KR" b="1" dirty="0" smtClean="0"/>
              <a:t>nn_layers.py</a:t>
            </a:r>
            <a:endParaRPr lang="en-US" altLang="ko-KR" b="1" dirty="0" smtClean="0"/>
          </a:p>
          <a:p>
            <a:pPr lvl="1"/>
            <a:r>
              <a:rPr lang="en-US" altLang="ko-KR" b="1" dirty="0"/>
              <a:t>c</a:t>
            </a:r>
            <a:r>
              <a:rPr lang="en-US" altLang="ko-KR" b="1" dirty="0" smtClean="0"/>
              <a:t>aptioning.py</a:t>
            </a:r>
            <a:endParaRPr lang="en-US" altLang="ko-KR" b="1" dirty="0" smtClean="0"/>
          </a:p>
          <a:p>
            <a:pPr lvl="1"/>
            <a:r>
              <a:rPr lang="en-US" altLang="ko-KR" b="1" dirty="0"/>
              <a:t>c</a:t>
            </a:r>
            <a:r>
              <a:rPr lang="en-US" altLang="ko-KR" b="1" dirty="0" smtClean="0"/>
              <a:t>har_rnn.py</a:t>
            </a:r>
          </a:p>
          <a:p>
            <a:pPr lvl="1"/>
            <a:r>
              <a:rPr lang="en-US" altLang="ko-KR" b="1" dirty="0" smtClean="0"/>
              <a:t>nmt_utils.py</a:t>
            </a:r>
          </a:p>
          <a:p>
            <a:pPr lvl="1"/>
            <a:r>
              <a:rPr lang="en-US" altLang="ko-KR" b="1" dirty="0"/>
              <a:t>m</a:t>
            </a:r>
            <a:r>
              <a:rPr lang="en-US" altLang="ko-KR" b="1" dirty="0" smtClean="0"/>
              <a:t>ulti-</a:t>
            </a:r>
            <a:r>
              <a:rPr lang="en-US" altLang="ko-KR" b="1" dirty="0" err="1" smtClean="0"/>
              <a:t>bleu.perl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transformer_modules.py</a:t>
            </a:r>
          </a:p>
          <a:p>
            <a:pPr lvl="1"/>
            <a:r>
              <a:rPr lang="en-US" altLang="ko-KR" b="1" dirty="0" smtClean="0"/>
              <a:t>transformer_utils.py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Assignment3_Part1_Implementing_RNN.ipynb</a:t>
            </a:r>
          </a:p>
          <a:p>
            <a:pPr lvl="1"/>
            <a:r>
              <a:rPr lang="en-US" altLang="ko-KR" b="1" dirty="0" smtClean="0"/>
              <a:t>Assignment3_Part2_ImageCaptioning.ipynb</a:t>
            </a:r>
          </a:p>
          <a:p>
            <a:pPr lvl="1"/>
            <a:r>
              <a:rPr lang="en-US" altLang="ko-KR" b="1" dirty="0" smtClean="0"/>
              <a:t>Assignment3_Part3_CharRNN.ipynb</a:t>
            </a:r>
          </a:p>
          <a:p>
            <a:pPr lvl="1"/>
            <a:r>
              <a:rPr lang="en-US" altLang="ko-KR" b="1" dirty="0" smtClean="0"/>
              <a:t>Assignment3_Part4_NMT.ipynb</a:t>
            </a:r>
          </a:p>
          <a:p>
            <a:pPr lvl="1"/>
            <a:r>
              <a:rPr lang="en-US" altLang="ko-KR" b="1" dirty="0" smtClean="0"/>
              <a:t>Assignment3_Part5_Transformer.ipynb</a:t>
            </a:r>
          </a:p>
          <a:p>
            <a:pPr lvl="1"/>
            <a:r>
              <a:rPr lang="en-US" altLang="ko-KR" b="1" dirty="0" smtClean="0"/>
              <a:t>the last page (result of Assignment3_5) of Assignment3.pptx (this file)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CollectSubmission.sh</a:t>
            </a:r>
          </a:p>
          <a:p>
            <a:pPr marL="400050"/>
            <a:r>
              <a:rPr lang="en-US" altLang="ko-KR" dirty="0" smtClean="0"/>
              <a:t>Install </a:t>
            </a:r>
            <a:r>
              <a:rPr lang="en-US" altLang="ko-KR" dirty="0" smtClean="0"/>
              <a:t>assignment files</a:t>
            </a:r>
          </a:p>
          <a:p>
            <a:pPr lvl="1"/>
            <a:r>
              <a:rPr lang="en-US" altLang="ko-KR" dirty="0" smtClean="0"/>
              <a:t>tar -</a:t>
            </a:r>
            <a:r>
              <a:rPr lang="en-US" altLang="ko-KR" dirty="0" err="1" smtClean="0"/>
              <a:t>zxvf</a:t>
            </a:r>
            <a:r>
              <a:rPr lang="en-US" altLang="ko-KR" dirty="0" smtClean="0"/>
              <a:t> assignment3.tar.gz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755 CollectSubmission.sh</a:t>
            </a:r>
          </a:p>
          <a:p>
            <a:pPr lvl="1"/>
            <a:r>
              <a:rPr lang="en-US" altLang="ko-KR" dirty="0" smtClean="0"/>
              <a:t>./</a:t>
            </a:r>
            <a:r>
              <a:rPr lang="en-US" altLang="ko-KR" dirty="0" smtClean="0"/>
              <a:t>coco/get_coco_data.sh</a:t>
            </a:r>
          </a:p>
          <a:p>
            <a:pPr lvl="1"/>
            <a:r>
              <a:rPr lang="en-US" altLang="ko-KR" dirty="0" smtClean="0"/>
              <a:t>./iwslt_download.sh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lvl="1"/>
            <a:endParaRPr lang="en-US" altLang="ko-KR" sz="900" dirty="0" smtClean="0"/>
          </a:p>
          <a:p>
            <a:r>
              <a:rPr lang="en-US" altLang="ko-KR" dirty="0" smtClean="0"/>
              <a:t>Open the notebooks on your browser and get </a:t>
            </a:r>
            <a:r>
              <a:rPr lang="en-US" altLang="ko-KR" dirty="0" smtClean="0"/>
              <a:t>started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Be careful! There are lots of files to submit in this assignment. 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assignment files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PLEASE read the notes on the notebooks carefully</a:t>
            </a:r>
          </a:p>
          <a:p>
            <a:r>
              <a:rPr lang="en-US" altLang="ko-KR" dirty="0" smtClean="0"/>
              <a:t>Google first before mailing TAs</a:t>
            </a:r>
          </a:p>
          <a:p>
            <a:r>
              <a:rPr lang="en-US" altLang="ko-KR" dirty="0" smtClean="0"/>
              <a:t>Some details are missing, ambiguous, or even wrong on purpose</a:t>
            </a:r>
          </a:p>
          <a:p>
            <a:r>
              <a:rPr lang="en-US" altLang="ko-KR" dirty="0" smtClean="0"/>
              <a:t>Submitting your work</a:t>
            </a:r>
          </a:p>
          <a:p>
            <a:pPr lvl="1"/>
            <a:r>
              <a:rPr lang="en-US" altLang="ko-KR" dirty="0" smtClean="0"/>
              <a:t>DO </a:t>
            </a:r>
            <a:r>
              <a:rPr lang="en-US" altLang="ko-KR" dirty="0"/>
              <a:t>NOT clear the final outputs</a:t>
            </a:r>
          </a:p>
          <a:p>
            <a:pPr lvl="1"/>
            <a:r>
              <a:rPr lang="en-US" altLang="ko-KR" dirty="0" smtClean="0"/>
              <a:t>After </a:t>
            </a:r>
            <a:r>
              <a:rPr lang="en-US" altLang="ko-KR" dirty="0"/>
              <a:t>you are done </a:t>
            </a:r>
            <a:r>
              <a:rPr lang="en-US" altLang="ko-KR" b="1" dirty="0"/>
              <a:t>all </a:t>
            </a:r>
            <a:r>
              <a:rPr lang="en-US" altLang="ko-KR" b="1" dirty="0" smtClean="0"/>
              <a:t>five </a:t>
            </a:r>
            <a:r>
              <a:rPr lang="en-US" altLang="ko-KR" b="1" dirty="0"/>
              <a:t>parts</a:t>
            </a:r>
          </a:p>
          <a:p>
            <a:pPr lvl="2"/>
            <a:r>
              <a:rPr lang="en-US" altLang="ko-KR" dirty="0"/>
              <a:t>$</a:t>
            </a:r>
            <a:r>
              <a:rPr lang="en-US" altLang="ko-KR" dirty="0" smtClean="0"/>
              <a:t> ./CollectSubmission.sh team_#</a:t>
            </a:r>
          </a:p>
          <a:p>
            <a:pPr lvl="2"/>
            <a:r>
              <a:rPr lang="en-US" altLang="ko-KR" dirty="0" smtClean="0"/>
              <a:t>Upload the team_#.tar.gz on ETL</a:t>
            </a:r>
          </a:p>
          <a:p>
            <a:pPr lvl="2"/>
            <a:r>
              <a:rPr lang="en-US" altLang="ko-KR" dirty="0" smtClean="0"/>
              <a:t>Ex: team_1.tar.gz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TA email: deeplearning.snu@gmail.com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Important Notes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1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Part 4: Neural Machine Translation</a:t>
            </a:r>
          </a:p>
          <a:p>
            <a:pPr lvl="1"/>
            <a:r>
              <a:rPr lang="en-US" altLang="ko-KR" dirty="0" smtClean="0"/>
              <a:t>Implement an attention</a:t>
            </a:r>
          </a:p>
          <a:p>
            <a:pPr lvl="1"/>
            <a:r>
              <a:rPr lang="en-US" altLang="ko-KR" dirty="0" smtClean="0"/>
              <a:t>Train and evaluate your model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Part 5: Transformer</a:t>
            </a:r>
          </a:p>
          <a:p>
            <a:pPr lvl="1"/>
            <a:r>
              <a:rPr lang="en-US" altLang="ko-KR" dirty="0" smtClean="0"/>
              <a:t>Explore </a:t>
            </a:r>
            <a:r>
              <a:rPr lang="en-US" altLang="ko-KR" dirty="0" err="1" smtClean="0"/>
              <a:t>hyperparameters</a:t>
            </a:r>
            <a:r>
              <a:rPr lang="en-US" altLang="ko-KR" dirty="0" smtClean="0"/>
              <a:t> and pick the best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Objectives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924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684000"/>
            <a:ext cx="8460000" cy="5408728"/>
          </a:xfrm>
        </p:spPr>
        <p:txBody>
          <a:bodyPr>
            <a:normAutofit/>
          </a:bodyPr>
          <a:lstStyle/>
          <a:p>
            <a:r>
              <a:rPr lang="en-US" altLang="ko-KR" sz="1600" b="1" dirty="0" smtClean="0"/>
              <a:t>Report </a:t>
            </a:r>
            <a:r>
              <a:rPr lang="en-US" altLang="ko-KR" sz="1600" b="1" dirty="0"/>
              <a:t>your results </a:t>
            </a:r>
            <a:r>
              <a:rPr lang="en-US" altLang="ko-KR" sz="1600" dirty="0"/>
              <a:t>on at least 12 different </a:t>
            </a:r>
            <a:r>
              <a:rPr lang="en-US" altLang="ko-KR" sz="1600" dirty="0" err="1"/>
              <a:t>hyperparameter</a:t>
            </a:r>
            <a:r>
              <a:rPr lang="en-US" altLang="ko-KR" sz="1600" dirty="0"/>
              <a:t> settings (on the test set)</a:t>
            </a:r>
          </a:p>
          <a:p>
            <a:r>
              <a:rPr lang="en-US" altLang="ko-KR" sz="1600" dirty="0"/>
              <a:t>You can use tables, plots, or just </a:t>
            </a:r>
            <a:r>
              <a:rPr lang="en-US" altLang="ko-KR" sz="1600" dirty="0" smtClean="0"/>
              <a:t>text (any format you want).</a:t>
            </a:r>
          </a:p>
          <a:p>
            <a:r>
              <a:rPr lang="en-US" altLang="ko-KR" sz="1600" dirty="0" smtClean="0"/>
              <a:t>USE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THE 1 PAGE ONLY </a:t>
            </a:r>
            <a:r>
              <a:rPr lang="en-US" altLang="ko-KR" sz="1600" dirty="0" smtClean="0"/>
              <a:t>(NOT MORE THAN 1 PAGE)</a:t>
            </a:r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(Submission) </a:t>
            </a:r>
            <a:r>
              <a:rPr lang="en-US" altLang="ko-KR" dirty="0" smtClean="0"/>
              <a:t>Assignment </a:t>
            </a:r>
            <a:r>
              <a:rPr lang="en-US" altLang="ko-KR" dirty="0"/>
              <a:t>3-5 </a:t>
            </a:r>
            <a:r>
              <a:rPr lang="en-US" altLang="ko-KR" dirty="0" smtClean="0"/>
              <a:t>BLEU </a:t>
            </a:r>
            <a:r>
              <a:rPr lang="en-US" altLang="ko-KR" dirty="0"/>
              <a:t>SCORE </a:t>
            </a:r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000" y="1772816"/>
            <a:ext cx="8460000" cy="480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REPORT HERE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(DELETE THIS BOX)</a:t>
            </a:r>
          </a:p>
          <a:p>
            <a:pPr algn="ctr"/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RNN (Recurrent Neural Networks)</a:t>
                </a:r>
                <a:endParaRPr lang="en-US" altLang="ko-KR" sz="1800" dirty="0" smtClean="0"/>
              </a:p>
              <a:p>
                <a:endParaRPr lang="en-US" altLang="ko-KR" sz="1800" dirty="0"/>
              </a:p>
              <a:p>
                <a:endParaRPr lang="en-US" altLang="ko-KR" sz="1800" dirty="0" smtClean="0"/>
              </a:p>
              <a:p>
                <a:endParaRPr lang="en-US" altLang="ko-KR" sz="1800" dirty="0"/>
              </a:p>
              <a:p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endParaRPr lang="en-US" altLang="ko-KR" sz="1800" dirty="0"/>
              </a:p>
              <a:p>
                <a:endParaRPr lang="en-US" altLang="ko-KR" sz="1800" dirty="0" smtClean="0"/>
              </a:p>
              <a:p>
                <a:pPr lvl="1"/>
                <a:r>
                  <a:rPr lang="en-US" altLang="ko-KR" sz="1600" dirty="0" smtClean="0"/>
                  <a:t>RNN perform the same task for every element of a sequence</a:t>
                </a:r>
              </a:p>
              <a:p>
                <a:pPr lvl="1"/>
                <a:r>
                  <a:rPr lang="en-US" altLang="ko-KR" sz="1600" dirty="0" smtClean="0"/>
                  <a:t>Output depending on the previous computations, “memory”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𝑊𝑠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b="0" i="1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400" dirty="0" smtClean="0"/>
                  <a:t>is nonlinearity function such as </a:t>
                </a:r>
                <a:r>
                  <a:rPr lang="en-US" altLang="ko-KR" sz="1400" dirty="0" err="1" smtClean="0"/>
                  <a:t>tanh</a:t>
                </a:r>
                <a:r>
                  <a:rPr lang="en-US" altLang="ko-KR" sz="1400" dirty="0" smtClean="0"/>
                  <a:t> </a:t>
                </a:r>
              </a:p>
              <a:p>
                <a:pPr lvl="2"/>
                <a:r>
                  <a:rPr lang="en-US" altLang="ko-KR" sz="1400" dirty="0" smtClean="0"/>
                  <a:t>The same parameters (U,V,W)</a:t>
                </a:r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300192" cy="25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8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" y="1340768"/>
            <a:ext cx="8461375" cy="45677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54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Generating natural sentences describing an image</a:t>
            </a:r>
          </a:p>
          <a:p>
            <a:pPr lvl="1"/>
            <a:r>
              <a:rPr lang="en-US" altLang="ko-KR" dirty="0" smtClean="0"/>
              <a:t>Connecting computer vision and natural language processing</a:t>
            </a:r>
          </a:p>
          <a:p>
            <a:pPr lvl="1"/>
            <a:r>
              <a:rPr lang="en-US" altLang="ko-KR" dirty="0" smtClean="0"/>
              <a:t>A vision CNN followed by  a language generating RNN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 2: Image Captioning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564904"/>
            <a:ext cx="74104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6166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Implement image captioning with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RNN modules</a:t>
            </a:r>
          </a:p>
          <a:p>
            <a:pPr lvl="1"/>
            <a:r>
              <a:rPr lang="en-US" altLang="ko-KR" sz="1800" dirty="0" smtClean="0"/>
              <a:t>Input: extracted image feature from the VGG-16 network</a:t>
            </a:r>
          </a:p>
          <a:p>
            <a:pPr lvl="2"/>
            <a:r>
              <a:rPr lang="en-US" altLang="ko-KR" sz="1800" dirty="0" smtClean="0"/>
              <a:t>4096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512 </a:t>
            </a:r>
            <a:endParaRPr lang="en-US" altLang="ko-KR" sz="1800" b="1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>
              <a:solidFill>
                <a:schemeClr val="bg1"/>
              </a:solidFill>
            </a:endParaRPr>
          </a:p>
          <a:p>
            <a:pPr lvl="2"/>
            <a:endParaRPr lang="en-US" altLang="ko-KR" sz="1800" dirty="0"/>
          </a:p>
          <a:p>
            <a:pPr lvl="1"/>
            <a:r>
              <a:rPr lang="en-US" altLang="ko-KR" sz="1800" dirty="0" smtClean="0"/>
              <a:t>Output: predicted captions</a:t>
            </a:r>
          </a:p>
          <a:p>
            <a:pPr lvl="1"/>
            <a:r>
              <a:rPr lang="en-US" altLang="ko-KR" sz="1800" dirty="0" smtClean="0"/>
              <a:t>Data: run the </a:t>
            </a:r>
            <a:r>
              <a:rPr lang="en-US" altLang="ko-KR" sz="1800" i="1" dirty="0" smtClean="0"/>
              <a:t>./coco/get_coco_data.sh</a:t>
            </a:r>
          </a:p>
          <a:p>
            <a:pPr lvl="1"/>
            <a:r>
              <a:rPr lang="en-US" altLang="ko-KR" sz="1800" dirty="0" smtClean="0"/>
              <a:t>Model: save your model in </a:t>
            </a:r>
            <a:r>
              <a:rPr lang="en-US" altLang="ko-KR" sz="1800" dirty="0" err="1" smtClean="0"/>
              <a:t>model_path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Evaluation: BLEU score for validation and independent TA’s test dataset</a:t>
            </a:r>
          </a:p>
          <a:p>
            <a:pPr lvl="2"/>
            <a:r>
              <a:rPr lang="en-US" altLang="ko-KR" sz="1800" dirty="0" smtClean="0"/>
              <a:t>Test dataset is not provided</a:t>
            </a:r>
          </a:p>
          <a:p>
            <a:pPr lvl="2"/>
            <a:r>
              <a:rPr lang="ko-KR" altLang="en-US" sz="1800" dirty="0" smtClean="0">
                <a:solidFill>
                  <a:srgbClr val="FF0000"/>
                </a:solidFill>
              </a:rPr>
              <a:t>주의사항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sz="1800" dirty="0" smtClean="0"/>
              <a:t>테스트는 저장된 모델을 로드해서 평가하므로 반드시 저장 및 로드 상태 확인</a:t>
            </a:r>
            <a:endParaRPr lang="en-US" altLang="ko-KR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2: Image Captioning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63688" y="2204864"/>
            <a:ext cx="5333973" cy="1224136"/>
            <a:chOff x="1259632" y="2744924"/>
            <a:chExt cx="5333973" cy="1224136"/>
          </a:xfrm>
          <a:noFill/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2744924"/>
              <a:ext cx="4158711" cy="1224136"/>
            </a:xfrm>
            <a:prstGeom prst="rect">
              <a:avLst/>
            </a:prstGeom>
            <a:grpFill/>
          </p:spPr>
        </p:pic>
        <p:sp>
          <p:nvSpPr>
            <p:cNvPr id="5" name="Rectangle 4"/>
            <p:cNvSpPr/>
            <p:nvPr/>
          </p:nvSpPr>
          <p:spPr>
            <a:xfrm>
              <a:off x="5164454" y="2924944"/>
              <a:ext cx="608793" cy="4320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Extracted feature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(4096)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84812" y="2924944"/>
              <a:ext cx="608793" cy="432048"/>
            </a:xfrm>
            <a:prstGeom prst="rect">
              <a:avLst/>
            </a:prstGeom>
            <a:grp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PCA dimension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reduced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(512)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5773247" y="3140968"/>
              <a:ext cx="211565" cy="0"/>
            </a:xfrm>
            <a:prstGeom prst="straightConnector1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46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65371" y="980233"/>
            <a:ext cx="5363656" cy="561662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Microsoft coco dataset</a:t>
            </a:r>
          </a:p>
          <a:p>
            <a:pPr lvl="1"/>
            <a:r>
              <a:rPr lang="en-US" altLang="ko-KR" sz="1600" dirty="0" smtClean="0"/>
              <a:t>Five independent human generated captions per image</a:t>
            </a:r>
          </a:p>
          <a:p>
            <a:pPr lvl="1"/>
            <a:endParaRPr lang="en-US" altLang="ko-KR" sz="600" dirty="0" smtClean="0"/>
          </a:p>
          <a:p>
            <a:r>
              <a:rPr lang="en-US" altLang="ko-KR" sz="1800" dirty="0" smtClean="0"/>
              <a:t>Dataset</a:t>
            </a:r>
          </a:p>
          <a:p>
            <a:endParaRPr lang="en-US" altLang="ko-KR" sz="105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pPr lvl="1"/>
            <a:r>
              <a:rPr lang="en-US" altLang="ko-KR" sz="1600" dirty="0" smtClean="0"/>
              <a:t># train captions : 400,135</a:t>
            </a:r>
          </a:p>
          <a:p>
            <a:pPr lvl="1"/>
            <a:r>
              <a:rPr lang="en-US" altLang="ko-KR" sz="1600" dirty="0" smtClean="0"/>
              <a:t># validation captions: 10,000</a:t>
            </a:r>
          </a:p>
          <a:p>
            <a:pPr lvl="1"/>
            <a:endParaRPr lang="en-US" altLang="ko-KR" sz="700" dirty="0" smtClean="0"/>
          </a:p>
          <a:p>
            <a:r>
              <a:rPr lang="ko-KR" altLang="en-US" sz="1800" dirty="0" smtClean="0">
                <a:solidFill>
                  <a:srgbClr val="FF0000"/>
                </a:solidFill>
              </a:rPr>
              <a:t>주의사항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 smtClean="0"/>
              <a:t>Full train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소요시간이 상당하므로 </a:t>
            </a:r>
            <a:r>
              <a:rPr lang="en-US" altLang="ko-KR" sz="1600" dirty="0" smtClean="0">
                <a:solidFill>
                  <a:srgbClr val="FF0000"/>
                </a:solidFill>
              </a:rPr>
              <a:t>train </a:t>
            </a:r>
            <a:r>
              <a:rPr lang="ko-KR" altLang="en-US" sz="1600" dirty="0" smtClean="0">
                <a:solidFill>
                  <a:srgbClr val="FF0000"/>
                </a:solidFill>
              </a:rPr>
              <a:t>데이터의 일부 </a:t>
            </a:r>
            <a:r>
              <a:rPr lang="en-US" altLang="ko-KR" sz="1600" dirty="0" smtClean="0">
                <a:solidFill>
                  <a:srgbClr val="FF0000"/>
                </a:solidFill>
              </a:rPr>
              <a:t>sample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시험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 최종 제출시에 </a:t>
            </a:r>
            <a:r>
              <a:rPr lang="en-US" altLang="ko-KR" sz="1600" dirty="0" smtClean="0">
                <a:solidFill>
                  <a:srgbClr val="FF0000"/>
                </a:solidFill>
              </a:rPr>
              <a:t>full train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512 extracted image feature </a:t>
            </a:r>
            <a:r>
              <a:rPr lang="ko-KR" altLang="en-US" sz="1600" dirty="0" smtClean="0"/>
              <a:t>사용할것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maxlen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n_words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input_dimension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변경하지 말것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Microsoft COCO dataset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2886075" cy="3105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745" y="5445224"/>
            <a:ext cx="3419475" cy="19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159" y="2564904"/>
            <a:ext cx="34194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Preprocessing of training data of language model</a:t>
            </a:r>
          </a:p>
          <a:p>
            <a:pPr lvl="1"/>
            <a:r>
              <a:rPr lang="en-US" altLang="ko-KR" sz="1800" dirty="0" smtClean="0"/>
              <a:t>Tokenize</a:t>
            </a:r>
          </a:p>
          <a:p>
            <a:pPr lvl="1"/>
            <a:r>
              <a:rPr lang="en-US" altLang="ko-KR" sz="1800" dirty="0" smtClean="0"/>
              <a:t>Remove infrequent words</a:t>
            </a:r>
          </a:p>
          <a:p>
            <a:pPr lvl="2"/>
            <a:r>
              <a:rPr lang="en-US" altLang="ko-KR" sz="1600" dirty="0" smtClean="0"/>
              <a:t>Limit vocabulary size to the most common words</a:t>
            </a:r>
          </a:p>
          <a:p>
            <a:pPr lvl="2"/>
            <a:r>
              <a:rPr lang="en-US" altLang="ko-KR" sz="1600" dirty="0" smtClean="0"/>
              <a:t>&lt;UNKNOWN&gt;</a:t>
            </a:r>
          </a:p>
          <a:p>
            <a:pPr lvl="1"/>
            <a:r>
              <a:rPr lang="en-US" altLang="ko-KR" sz="1800" dirty="0" smtClean="0"/>
              <a:t>Prepend special start and end token</a:t>
            </a:r>
          </a:p>
          <a:p>
            <a:pPr lvl="2"/>
            <a:r>
              <a:rPr lang="en-US" altLang="ko-KR" sz="1600" dirty="0" smtClean="0"/>
              <a:t>&lt;START&gt; and &lt;END&gt; tokens</a:t>
            </a:r>
          </a:p>
          <a:p>
            <a:pPr lvl="1"/>
            <a:r>
              <a:rPr lang="en-US" altLang="ko-KR" sz="1800" dirty="0" smtClean="0"/>
              <a:t>Word to index</a:t>
            </a:r>
          </a:p>
          <a:p>
            <a:pPr lvl="1"/>
            <a:r>
              <a:rPr lang="en-US" altLang="ko-KR" sz="1800" dirty="0" smtClean="0"/>
              <a:t>Word to numeric vectors (Word2Vec)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Preprocessing of language model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362072" y="6453336"/>
            <a:ext cx="16379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://www.wildml.com/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38" y="4953065"/>
            <a:ext cx="2107109" cy="1348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981327"/>
            <a:ext cx="1951598" cy="1291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5696" y="4559835"/>
            <a:ext cx="12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latin typeface="Candara" panose="020E0502030303020204" pitchFamily="34" charset="0"/>
              </a:rPr>
              <a:t>&lt;one-hot&gt;</a:t>
            </a:r>
            <a:endParaRPr lang="ko-KR" altLang="en-US" b="1" i="1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63" y="4559835"/>
            <a:ext cx="15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latin typeface="Candara" panose="020E0502030303020204" pitchFamily="34" charset="0"/>
              </a:rPr>
              <a:t>&lt;embedding&gt;</a:t>
            </a:r>
            <a:endParaRPr lang="ko-KR" altLang="en-US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25811</TotalTime>
  <Words>1451</Words>
  <Application>Microsoft Office PowerPoint</Application>
  <PresentationFormat>화면 슬라이드 쇼(4:3)</PresentationFormat>
  <Paragraphs>362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Tekton Pro</vt:lpstr>
      <vt:lpstr>맑은 고딕</vt:lpstr>
      <vt:lpstr>함초롬돋움</vt:lpstr>
      <vt:lpstr>Arial</vt:lpstr>
      <vt:lpstr>Cambria Math</vt:lpstr>
      <vt:lpstr>Candara</vt:lpstr>
      <vt:lpstr>Corbel</vt:lpstr>
      <vt:lpstr>Wingdings</vt:lpstr>
      <vt:lpstr>Office 테마</vt:lpstr>
      <vt:lpstr>Assignment 3</vt:lpstr>
      <vt:lpstr>Assignment Objectives</vt:lpstr>
      <vt:lpstr>Assignment Objectives</vt:lpstr>
      <vt:lpstr>Recurrent Neural Networks</vt:lpstr>
      <vt:lpstr>Recurrent Neural Networks</vt:lpstr>
      <vt:lpstr>Part 2: Image Captioning</vt:lpstr>
      <vt:lpstr>Part 2: Image Captioning</vt:lpstr>
      <vt:lpstr>Microsoft COCO dataset</vt:lpstr>
      <vt:lpstr>Preprocessing of language model</vt:lpstr>
      <vt:lpstr>Example of image captioning</vt:lpstr>
      <vt:lpstr>BLEU SCORE</vt:lpstr>
      <vt:lpstr>Character-level Language Modeling</vt:lpstr>
      <vt:lpstr>Tinyshakespeare dataset</vt:lpstr>
      <vt:lpstr>Neural machine Translation</vt:lpstr>
      <vt:lpstr>Neural machine Translation</vt:lpstr>
      <vt:lpstr>Attention Mechanism</vt:lpstr>
      <vt:lpstr>Attention Mechanism</vt:lpstr>
      <vt:lpstr>Attention Mechanism</vt:lpstr>
      <vt:lpstr>Attention Mechanism</vt:lpstr>
      <vt:lpstr>Transformer</vt:lpstr>
      <vt:lpstr>Transformer</vt:lpstr>
      <vt:lpstr>Transformer</vt:lpstr>
      <vt:lpstr>Transformer</vt:lpstr>
      <vt:lpstr>Transformer</vt:lpstr>
      <vt:lpstr>[NOTICE] Assignment 3 </vt:lpstr>
      <vt:lpstr>[NOTICE] Assignment 3 </vt:lpstr>
      <vt:lpstr>[NOTICE] Assignment 3 </vt:lpstr>
      <vt:lpstr>How to install assignment files</vt:lpstr>
      <vt:lpstr>Important Notes</vt:lpstr>
      <vt:lpstr>(Submission) Assignment 3-5 BLEU SCORE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Jo Jeonghee</cp:lastModifiedBy>
  <cp:revision>2645</cp:revision>
  <cp:lastPrinted>2016-10-10T09:18:19Z</cp:lastPrinted>
  <dcterms:created xsi:type="dcterms:W3CDTF">2013-06-12T00:16:49Z</dcterms:created>
  <dcterms:modified xsi:type="dcterms:W3CDTF">2019-10-28T09:16:50Z</dcterms:modified>
</cp:coreProperties>
</file>