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_rels/presentation.xml.rels" ContentType="application/vnd.openxmlformats-package.relationships+xml"/>
  <Override PartName="/ppt/media/image29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28.png" ContentType="image/png"/>
  <Override PartName="/ppt/media/image3.jpeg" ContentType="image/jpeg"/>
  <Override PartName="/ppt/media/image1.png" ContentType="image/png"/>
  <Override PartName="/ppt/media/image6.png" ContentType="image/png"/>
  <Override PartName="/ppt/media/image21.png" ContentType="image/png"/>
  <Override PartName="/ppt/media/image4.png" ContentType="image/png"/>
  <Override PartName="/ppt/media/image16.jpeg" ContentType="image/jpe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media/image8.png" ContentType="image/png"/>
  <Override PartName="/ppt/media/image23.png" ContentType="image/png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presentation.xml" ContentType="application/vnd.openxmlformats-officedocument.presentationml.presentation.main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x="9144000" cy="6858000"/>
  <p:notesSz cx="7104062" cy="102346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B02E5486-927D-4553-85BE-B5BB94A7AAFE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5960" cy="3836160"/>
          </a:xfrm>
          <a:prstGeom prst="rect">
            <a:avLst/>
          </a:prstGeom>
        </p:spPr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600" cy="4604760"/>
          </a:xfrm>
          <a:prstGeom prst="rect">
            <a:avLst/>
          </a:prstGeom>
        </p:spPr>
        <p:txBody>
          <a:bodyPr lIns="94680" rIns="94680" tIns="47520" bIns="4752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4024080" y="9721080"/>
            <a:ext cx="3077640" cy="51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4680" rIns="94680" tIns="47520" bIns="47520" anchor="b">
            <a:noAutofit/>
          </a:bodyPr>
          <a:p>
            <a:pPr algn="r">
              <a:lnSpc>
                <a:spcPct val="100000"/>
              </a:lnSpc>
            </a:pPr>
            <a:fld id="{6266594A-B420-46FD-84CF-2A890A699D1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5960" cy="3836160"/>
          </a:xfrm>
          <a:prstGeom prst="rect">
            <a:avLst/>
          </a:prstGeom>
        </p:spPr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600" cy="4604760"/>
          </a:xfrm>
          <a:prstGeom prst="rect">
            <a:avLst/>
          </a:prstGeom>
        </p:spPr>
        <p:txBody>
          <a:bodyPr lIns="94680" rIns="94680" tIns="47520" bIns="4752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4024080" y="9721080"/>
            <a:ext cx="3077640" cy="51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4680" rIns="94680" tIns="47520" bIns="47520" anchor="b">
            <a:noAutofit/>
          </a:bodyPr>
          <a:p>
            <a:pPr algn="r">
              <a:lnSpc>
                <a:spcPct val="100000"/>
              </a:lnSpc>
            </a:pPr>
            <a:fld id="{14B140C1-D782-43A6-8DA5-D882602C798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371600" y="4546800"/>
            <a:ext cx="6400080" cy="147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8b8b8b"/>
                </a:solidFill>
                <a:latin typeface="Tekton Pro"/>
                <a:ea typeface="함초롬돋움"/>
              </a:rPr>
              <a:t>Electrical and Computer Engineering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8b8b8b"/>
                </a:solidFill>
                <a:latin typeface="Tekton Pro"/>
                <a:ea typeface="함초롬돋움"/>
              </a:rPr>
              <a:t>Seoul National University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c00000"/>
                </a:solidFill>
                <a:latin typeface="Tekton Pro"/>
                <a:ea typeface="함초롬돋움"/>
              </a:rPr>
              <a:t>http://ailab.snu.ac.kr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Line 1"/>
          <p:cNvSpPr/>
          <p:nvPr/>
        </p:nvSpPr>
        <p:spPr>
          <a:xfrm>
            <a:off x="152640" y="684000"/>
            <a:ext cx="8847360" cy="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hyperlink" Target="https://nlpinkorean.github.io/illustrated-transformer/" TargetMode="External"/><Relationship Id="rId3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hyperlink" Target="https://nlpinkorean.github.io/illustrated-transformer/" TargetMode="External"/><Relationship Id="rId3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hyperlink" Target="https://nlpinkorean.github.io/illustrated-transformer/" TargetMode="External"/><Relationship Id="rId3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hyperlink" Target="https://nlpinkorean.github.io/illustrated-transformer/" TargetMode="External"/><Relationship Id="rId3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hyperlink" Target="https://nlpinkorean.github.io/illustrated-transformer/" TargetMode="External"/><Relationship Id="rId3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371600" y="3357000"/>
            <a:ext cx="6400080" cy="54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2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84b4"/>
                </a:solidFill>
                <a:latin typeface="Tekton Pro"/>
                <a:ea typeface="함초롬돋움"/>
              </a:rPr>
              <a:t>Jeonghee Jo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144000" y="1989000"/>
            <a:ext cx="8855280" cy="12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latin typeface="Tekton Pro"/>
                <a:ea typeface="함초롬돋움"/>
              </a:rPr>
              <a:t>Assignment 3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0" y="6303960"/>
            <a:ext cx="8999280" cy="54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Copyright (C) Data Science Laboratory, Seoul National University. This material is for educational uses only. Some contents are based on the material provided by other paper/book authors and may be copyrighted by them. Written by Jeonghee Jo, Sang-gil Lee, JongYun Song, and Nohil Park, October 2019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342000" y="980640"/>
            <a:ext cx="8459280" cy="511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Vinyals, Oriol, et al. "Show and tell: A neural image caption generator." </a:t>
            </a:r>
            <a:r>
              <a:rPr b="0" i="1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Proceedings of the IEEE conference on computer vision and pattern recognition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. 2015.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439"/>
              </a:spcBef>
            </a:pPr>
            <a:endParaRPr b="0" lang="en-US" sz="22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144000" y="0"/>
            <a:ext cx="8855280" cy="68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08080"/>
                </a:solidFill>
                <a:latin typeface="Candara"/>
                <a:ea typeface="함초롬돋움"/>
              </a:rPr>
              <a:t>Example of image captioning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20" name="Picture 3" descr=""/>
          <p:cNvPicPr/>
          <p:nvPr/>
        </p:nvPicPr>
        <p:blipFill>
          <a:blip r:embed="rId1"/>
          <a:stretch/>
        </p:blipFill>
        <p:spPr>
          <a:xfrm>
            <a:off x="2123640" y="2450880"/>
            <a:ext cx="4607640" cy="3668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342000" y="980640"/>
            <a:ext cx="8459280" cy="51112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Arial"/>
              <a:buChar char="•"/>
            </a:pPr>
            <a:r>
              <a:rPr b="0" lang="en-US" sz="2200" spc="-1" strike="noStrike">
                <a:latin typeface="Candara"/>
                <a:ea typeface="함초롬돋움"/>
              </a:rPr>
              <a:t> 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144000" y="0"/>
            <a:ext cx="8855280" cy="68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08080"/>
                </a:solidFill>
                <a:latin typeface="Candara"/>
                <a:ea typeface="함초롬돋움"/>
              </a:rPr>
              <a:t>BLEU SCORE</a:t>
            </a:r>
            <a:endParaRPr b="0" lang="en-US" sz="2800" spc="-1" strike="noStrike">
              <a:latin typeface="Arial"/>
            </a:endParaRPr>
          </a:p>
        </p:txBody>
      </p:sp>
      <p:grpSp>
        <p:nvGrpSpPr>
          <p:cNvPr id="123" name="Group 3"/>
          <p:cNvGrpSpPr/>
          <p:nvPr/>
        </p:nvGrpSpPr>
        <p:grpSpPr>
          <a:xfrm>
            <a:off x="664560" y="3789000"/>
            <a:ext cx="7814160" cy="1932120"/>
            <a:chOff x="664560" y="3789000"/>
            <a:chExt cx="7814160" cy="1932120"/>
          </a:xfrm>
        </p:grpSpPr>
        <p:pic>
          <p:nvPicPr>
            <p:cNvPr id="124" name="그림 3" descr=""/>
            <p:cNvPicPr/>
            <p:nvPr/>
          </p:nvPicPr>
          <p:blipFill>
            <a:blip r:embed="rId2"/>
            <a:stretch/>
          </p:blipFill>
          <p:spPr>
            <a:xfrm>
              <a:off x="4812840" y="3789000"/>
              <a:ext cx="3665880" cy="19321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5" name="그림 4" descr=""/>
            <p:cNvPicPr/>
            <p:nvPr/>
          </p:nvPicPr>
          <p:blipFill>
            <a:blip r:embed="rId3"/>
            <a:stretch/>
          </p:blipFill>
          <p:spPr>
            <a:xfrm>
              <a:off x="664560" y="4171320"/>
              <a:ext cx="3670200" cy="1167840"/>
            </a:xfrm>
            <a:prstGeom prst="rect">
              <a:avLst/>
            </a:prstGeom>
            <a:ln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144000" y="0"/>
            <a:ext cx="8855280" cy="68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08080"/>
                </a:solidFill>
                <a:latin typeface="Candara"/>
                <a:ea typeface="함초롬돋움"/>
              </a:rPr>
              <a:t>Character-level Language Modeling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27" name="Picture 2" descr=""/>
          <p:cNvPicPr/>
          <p:nvPr/>
        </p:nvPicPr>
        <p:blipFill>
          <a:blip r:embed="rId1"/>
          <a:stretch/>
        </p:blipFill>
        <p:spPr>
          <a:xfrm>
            <a:off x="1392120" y="981000"/>
            <a:ext cx="6359040" cy="5110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" name="Table 1"/>
          <p:cNvGraphicFramePr/>
          <p:nvPr/>
        </p:nvGraphicFramePr>
        <p:xfrm>
          <a:off x="342000" y="980640"/>
          <a:ext cx="8459640" cy="360000"/>
        </p:xfrm>
        <a:graphic>
          <a:graphicData uri="http://schemas.openxmlformats.org/drawingml/2006/table">
            <a:tbl>
              <a:tblPr/>
              <a:tblGrid>
                <a:gridCol w="4230000"/>
                <a:gridCol w="4230000"/>
              </a:tblGrid>
              <a:tr h="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First Citizen: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Before we proceed any further, hear me speak.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All: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Speak, speak.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First Citizen: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You are all resolved rather to die than to famish?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All: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Resolved. resolved.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First Citizen: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First, you know Caius Marcius is chief enemy to the people.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All: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We know't, we know't.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First Citizen: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Let us kill him, and we'll have corn at our own price.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Is't a verdict?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All: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No more talking on't; let it be done: away, away!</a:t>
                      </a:r>
                      <a:endParaRPr b="0" lang="en-US" sz="121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Second Citizen: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One word, good citizens.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First Citizen: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We are accounted poor citizens, the patricians good.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What authority surfeits on would relieve us: if they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would yield us but the superfluity, while it were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wholesome, we might guess they relieved us humanely;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but they think we are too dear: the leanness that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afflicts us, the object of our misery, is as an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inventory to particularise their abundance; our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sufferance is a gain to them Let us revenge this with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our pikes, ere we become rakes: for the gods know I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speak this in hunger for bread, not in thirst for revenge.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Second Citizen: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Would you proceed especially against Caius Marcius?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All: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Against him first: he's a very dog to the commonalty.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Second Citizen: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r>
                        <a:rPr b="0" lang="en-US" sz="1210" spc="-1" strike="noStrike">
                          <a:solidFill>
                            <a:srgbClr val="000000"/>
                          </a:solidFill>
                          <a:latin typeface="Candara"/>
                          <a:ea typeface="함초롬돋움"/>
                        </a:rPr>
                        <a:t>Consider you what services he has done for his country?</a:t>
                      </a:r>
                      <a:endParaRPr b="0" lang="en-US" sz="121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439"/>
                        </a:spcBef>
                      </a:pPr>
                      <a:endParaRPr b="0" lang="en-US" sz="121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sp>
        <p:nvSpPr>
          <p:cNvPr id="129" name="CustomShape 2"/>
          <p:cNvSpPr/>
          <p:nvPr/>
        </p:nvSpPr>
        <p:spPr>
          <a:xfrm>
            <a:off x="144000" y="0"/>
            <a:ext cx="8855280" cy="68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08080"/>
                </a:solidFill>
                <a:latin typeface="Candara"/>
                <a:ea typeface="함초롬돋움"/>
              </a:rPr>
              <a:t>Tinyshakespeare dataset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342000" y="980640"/>
            <a:ext cx="8459280" cy="51112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Arial"/>
              <a:buChar char="•"/>
            </a:pPr>
            <a:r>
              <a:rPr b="0" lang="en-US" sz="2200" spc="-1" strike="noStrike">
                <a:latin typeface="Candara"/>
                <a:ea typeface="함초롬돋움"/>
              </a:rPr>
              <a:t> 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144000" y="0"/>
            <a:ext cx="8855280" cy="68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08080"/>
                </a:solidFill>
                <a:latin typeface="Candara"/>
                <a:ea typeface="함초롬돋움"/>
              </a:rPr>
              <a:t>Neural machine Translation</a:t>
            </a:r>
            <a:endParaRPr b="0" lang="en-US" sz="2800" spc="-1" strike="noStrike">
              <a:latin typeface="Arial"/>
            </a:endParaRPr>
          </a:p>
        </p:txBody>
      </p:sp>
      <p:grpSp>
        <p:nvGrpSpPr>
          <p:cNvPr id="132" name="Group 3"/>
          <p:cNvGrpSpPr/>
          <p:nvPr/>
        </p:nvGrpSpPr>
        <p:grpSpPr>
          <a:xfrm>
            <a:off x="2481840" y="4149000"/>
            <a:ext cx="6517440" cy="2729160"/>
            <a:chOff x="2481840" y="4149000"/>
            <a:chExt cx="6517440" cy="2729160"/>
          </a:xfrm>
        </p:grpSpPr>
        <p:pic>
          <p:nvPicPr>
            <p:cNvPr id="133" name="그림 3" descr=""/>
            <p:cNvPicPr/>
            <p:nvPr/>
          </p:nvPicPr>
          <p:blipFill>
            <a:blip r:embed="rId2"/>
            <a:stretch/>
          </p:blipFill>
          <p:spPr>
            <a:xfrm>
              <a:off x="2481840" y="4373640"/>
              <a:ext cx="6517440" cy="1495800"/>
            </a:xfrm>
            <a:prstGeom prst="rect">
              <a:avLst/>
            </a:prstGeom>
            <a:ln>
              <a:noFill/>
            </a:ln>
          </p:spPr>
        </p:pic>
        <p:sp>
          <p:nvSpPr>
            <p:cNvPr id="134" name="CustomShape 4"/>
            <p:cNvSpPr/>
            <p:nvPr/>
          </p:nvSpPr>
          <p:spPr>
            <a:xfrm>
              <a:off x="2860920" y="5870160"/>
              <a:ext cx="187164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70c0"/>
                  </a:solidFill>
                  <a:latin typeface="Corbel"/>
                  <a:ea typeface="DejaVu Sans"/>
                </a:rPr>
                <a:t>Encoder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35" name="CustomShape 5"/>
            <p:cNvSpPr/>
            <p:nvPr/>
          </p:nvSpPr>
          <p:spPr>
            <a:xfrm>
              <a:off x="3183480" y="4149000"/>
              <a:ext cx="1871640" cy="638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b050"/>
                  </a:solidFill>
                  <a:latin typeface="Corbel"/>
                  <a:ea typeface="DejaVu Sans"/>
                </a:rPr>
                <a:t>Hidden representation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36" name="CustomShape 6"/>
            <p:cNvSpPr/>
            <p:nvPr/>
          </p:nvSpPr>
          <p:spPr>
            <a:xfrm>
              <a:off x="6673680" y="5870160"/>
              <a:ext cx="187164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ea76a8"/>
                  </a:solidFill>
                  <a:latin typeface="Corbel"/>
                  <a:ea typeface="DejaVu Sans"/>
                </a:rPr>
                <a:t>Decoder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37" name="CustomShape 7"/>
            <p:cNvSpPr/>
            <p:nvPr/>
          </p:nvSpPr>
          <p:spPr>
            <a:xfrm>
              <a:off x="3705840" y="6331680"/>
              <a:ext cx="4896000" cy="546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0070c0"/>
                  </a:solidFill>
                  <a:latin typeface="Corbel"/>
                  <a:ea typeface="DejaVu Sans"/>
                </a:rPr>
                <a:t>Sutskever, Ilya, Oriol Vinyals, and Quoc V. Le. "Sequence to sequence learning with neural networks." </a:t>
              </a:r>
              <a:r>
                <a:rPr b="0" i="1" lang="en-US" sz="1000" spc="-1" strike="noStrike">
                  <a:solidFill>
                    <a:srgbClr val="0070c0"/>
                  </a:solidFill>
                  <a:latin typeface="Corbel"/>
                  <a:ea typeface="DejaVu Sans"/>
                </a:rPr>
                <a:t>Advances in neural information processing systems</a:t>
              </a:r>
              <a:r>
                <a:rPr b="0" lang="en-US" sz="1000" spc="-1" strike="noStrike">
                  <a:solidFill>
                    <a:srgbClr val="0070c0"/>
                  </a:solidFill>
                  <a:latin typeface="Corbel"/>
                  <a:ea typeface="DejaVu Sans"/>
                </a:rPr>
                <a:t>. 2014.</a:t>
              </a:r>
              <a:endParaRPr b="0" lang="en-US" sz="10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42000" y="980640"/>
            <a:ext cx="8459280" cy="511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457200" indent="-456480">
              <a:lnSpc>
                <a:spcPct val="120000"/>
              </a:lnSpc>
              <a:spcBef>
                <a:spcPts val="320"/>
              </a:spcBef>
              <a:buClr>
                <a:srgbClr val="f1c10f"/>
              </a:buClr>
              <a:buFont typeface="맑은 고딕"/>
              <a:buAutoNum type="arabicPeriod" startAt="2"/>
            </a:pPr>
            <a:r>
              <a:rPr b="0" lang="en-US" sz="1600" spc="-1" strike="noStrike">
                <a:solidFill>
                  <a:srgbClr val="0070c0"/>
                </a:solidFill>
                <a:latin typeface="Candara"/>
                <a:ea typeface="함초롬돋움"/>
              </a:rPr>
              <a:t>Attention-based RNN/CNN model </a:t>
            </a:r>
            <a:endParaRPr b="0" lang="en-US" sz="1600" spc="-1" strike="noStrike">
              <a:latin typeface="Arial"/>
            </a:endParaRPr>
          </a:p>
          <a:p>
            <a:pPr marL="343080" indent="-342360">
              <a:lnSpc>
                <a:spcPct val="120000"/>
              </a:lnSpc>
              <a:spcBef>
                <a:spcPts val="320"/>
              </a:spcBef>
              <a:buClr>
                <a:srgbClr val="f1c10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Encoder</a:t>
            </a:r>
            <a:r>
              <a:rPr b="0" lang="en-US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는 문장 길이</a:t>
            </a:r>
            <a:r>
              <a:rPr b="0" lang="en-US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(T)</a:t>
            </a:r>
            <a:r>
              <a:rPr b="0" lang="en-US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만큼의 </a:t>
            </a:r>
            <a:r>
              <a:rPr b="0" lang="en-US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hidden representation</a:t>
            </a:r>
            <a:r>
              <a:rPr b="0" lang="en-US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을 생성</a:t>
            </a:r>
            <a:endParaRPr b="0" lang="en-US" sz="1600" spc="-1" strike="noStrike">
              <a:latin typeface="Arial"/>
            </a:endParaRPr>
          </a:p>
          <a:p>
            <a:pPr marL="343080" indent="-342360">
              <a:lnSpc>
                <a:spcPct val="120000"/>
              </a:lnSpc>
              <a:spcBef>
                <a:spcPts val="320"/>
              </a:spcBef>
              <a:buClr>
                <a:srgbClr val="f1c10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Decoder</a:t>
            </a:r>
            <a:r>
              <a:rPr b="0" lang="en-US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는 매 </a:t>
            </a:r>
            <a:r>
              <a:rPr b="0" lang="en-US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decoding step</a:t>
            </a:r>
            <a:r>
              <a:rPr b="0" lang="en-US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마다 </a:t>
            </a:r>
            <a:r>
              <a:rPr b="0" lang="en-US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T</a:t>
            </a:r>
            <a:r>
              <a:rPr b="0" lang="en-US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개의 </a:t>
            </a:r>
            <a:r>
              <a:rPr b="0" lang="en-US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encoding </a:t>
            </a:r>
            <a:r>
              <a:rPr b="0" lang="en-US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결과에 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[0, 1]</a:t>
            </a:r>
            <a:r>
              <a:rPr b="0" lang="en-US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의 가중치로 </a:t>
            </a:r>
            <a:r>
              <a:rPr b="0" lang="en-US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attend (</a:t>
            </a:r>
            <a:r>
              <a:rPr b="0" lang="en-US" sz="1600" spc="-1" strike="noStrike">
                <a:solidFill>
                  <a:srgbClr val="0070c0"/>
                </a:solidFill>
                <a:latin typeface="Candara"/>
                <a:ea typeface="함초롬돋움"/>
              </a:rPr>
              <a:t>sum to 1</a:t>
            </a:r>
            <a:r>
              <a:rPr b="0" lang="en-US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)</a:t>
            </a:r>
            <a:endParaRPr b="0" lang="en-US" sz="1600" spc="-1" strike="noStrike">
              <a:latin typeface="Arial"/>
            </a:endParaRPr>
          </a:p>
          <a:p>
            <a:pPr marL="343080" indent="-342360">
              <a:lnSpc>
                <a:spcPct val="120000"/>
              </a:lnSpc>
              <a:spcBef>
                <a:spcPts val="320"/>
              </a:spcBef>
              <a:buClr>
                <a:srgbClr val="f1c10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Attention </a:t>
            </a:r>
            <a:r>
              <a:rPr b="0" lang="en-US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기법의 장점</a:t>
            </a:r>
            <a:endParaRPr b="0" lang="en-US" sz="1600" spc="-1" strike="noStrike">
              <a:latin typeface="Arial"/>
            </a:endParaRPr>
          </a:p>
          <a:p>
            <a:pPr lvl="1" marL="743040" indent="-285120">
              <a:lnSpc>
                <a:spcPct val="120000"/>
              </a:lnSpc>
              <a:spcBef>
                <a:spcPts val="281"/>
              </a:spcBef>
              <a:buClr>
                <a:srgbClr val="f1c10f"/>
              </a:buClr>
              <a:buFont typeface="Arial"/>
              <a:buChar char="–"/>
            </a:pPr>
            <a:r>
              <a:rPr b="0" lang="en-US" sz="1400" spc="-1" strike="noStrike">
                <a:solidFill>
                  <a:srgbClr val="000000"/>
                </a:solidFill>
                <a:latin typeface="Candara"/>
                <a:ea typeface="함초롬돋움"/>
              </a:rPr>
              <a:t>Single vector</a:t>
            </a:r>
            <a:r>
              <a:rPr b="0" lang="en-US" sz="1400" spc="-1" strike="noStrike">
                <a:solidFill>
                  <a:srgbClr val="000000"/>
                </a:solidFill>
                <a:latin typeface="Candara"/>
                <a:ea typeface="함초롬돋움"/>
              </a:rPr>
              <a:t>가 모든 정보를 담을 필요가 없음</a:t>
            </a:r>
            <a:endParaRPr b="0" lang="en-US" sz="1400" spc="-1" strike="noStrike">
              <a:latin typeface="Arial"/>
            </a:endParaRPr>
          </a:p>
          <a:p>
            <a:pPr lvl="1" marL="743040" indent="-285120">
              <a:lnSpc>
                <a:spcPct val="120000"/>
              </a:lnSpc>
              <a:spcBef>
                <a:spcPts val="281"/>
              </a:spcBef>
              <a:buClr>
                <a:srgbClr val="f1c10f"/>
              </a:buClr>
              <a:buFont typeface="Wingdings" charset="2"/>
              <a:buChar char=""/>
            </a:pPr>
            <a:r>
              <a:rPr b="0" lang="en-US" sz="1400" spc="-1" strike="noStrike">
                <a:solidFill>
                  <a:srgbClr val="000000"/>
                </a:solidFill>
                <a:latin typeface="Candara"/>
                <a:ea typeface="함초롬돋움"/>
              </a:rPr>
              <a:t>긴 문장의 번역 성능 향상 </a:t>
            </a:r>
            <a:r>
              <a:rPr b="0" lang="en-US" sz="1400" spc="-1" strike="noStrike">
                <a:solidFill>
                  <a:srgbClr val="000000"/>
                </a:solidFill>
                <a:latin typeface="Candara"/>
                <a:ea typeface="함초롬돋움"/>
              </a:rPr>
              <a:t>(Bahdanau et al., 2015)</a:t>
            </a:r>
            <a:endParaRPr b="0" lang="en-US" sz="1400" spc="-1" strike="noStrike">
              <a:latin typeface="Arial"/>
            </a:endParaRPr>
          </a:p>
          <a:p>
            <a:pPr lvl="1" marL="743040" indent="-285120">
              <a:lnSpc>
                <a:spcPct val="120000"/>
              </a:lnSpc>
              <a:spcBef>
                <a:spcPts val="281"/>
              </a:spcBef>
              <a:buClr>
                <a:srgbClr val="f1c10f"/>
              </a:buClr>
              <a:buFont typeface="Arial"/>
              <a:buChar char="–"/>
            </a:pPr>
            <a:r>
              <a:rPr b="0" lang="en-US" sz="1400" spc="-1" strike="noStrike">
                <a:solidFill>
                  <a:srgbClr val="000000"/>
                </a:solidFill>
                <a:latin typeface="Candara"/>
                <a:ea typeface="함초롬돋움"/>
              </a:rPr>
              <a:t>Decoding step </a:t>
            </a:r>
            <a:r>
              <a:rPr b="0" lang="en-US" sz="1400" spc="-1" strike="noStrike">
                <a:solidFill>
                  <a:srgbClr val="000000"/>
                </a:solidFill>
                <a:latin typeface="Candara"/>
                <a:ea typeface="함초롬돋움"/>
              </a:rPr>
              <a:t>별 </a:t>
            </a:r>
            <a:r>
              <a:rPr b="0" lang="en-US" sz="1400" spc="-1" strike="noStrike">
                <a:solidFill>
                  <a:srgbClr val="000000"/>
                </a:solidFill>
                <a:latin typeface="Candara"/>
                <a:ea typeface="함초롬돋움"/>
              </a:rPr>
              <a:t>attention weight plotting </a:t>
            </a:r>
            <a:r>
              <a:rPr b="0" lang="en-US" sz="1400" spc="-1" strike="noStrike">
                <a:solidFill>
                  <a:srgbClr val="000000"/>
                </a:solidFill>
                <a:latin typeface="Candara"/>
                <a:ea typeface="함초롬돋움"/>
              </a:rPr>
              <a:t>가능</a:t>
            </a:r>
            <a:endParaRPr b="0" lang="en-US" sz="1400" spc="-1" strike="noStrike">
              <a:latin typeface="Arial"/>
            </a:endParaRPr>
          </a:p>
          <a:p>
            <a:pPr lvl="1" marL="743040" indent="-285120">
              <a:lnSpc>
                <a:spcPct val="120000"/>
              </a:lnSpc>
              <a:spcBef>
                <a:spcPts val="281"/>
              </a:spcBef>
              <a:buClr>
                <a:srgbClr val="f1c10f"/>
              </a:buClr>
              <a:buFont typeface="Wingdings" charset="2"/>
              <a:buChar char=""/>
            </a:pPr>
            <a:r>
              <a:rPr b="0" lang="en-US" sz="1400" spc="-1" strike="noStrike">
                <a:solidFill>
                  <a:srgbClr val="000000"/>
                </a:solidFill>
                <a:latin typeface="Candara"/>
                <a:ea typeface="함초롬돋움"/>
              </a:rPr>
              <a:t>Interpretable latent alignment </a:t>
            </a:r>
            <a:r>
              <a:rPr b="0" lang="en-US" sz="1400" spc="-1" strike="noStrike">
                <a:solidFill>
                  <a:srgbClr val="000000"/>
                </a:solidFill>
                <a:latin typeface="Candara"/>
                <a:ea typeface="함초롬돋움"/>
              </a:rPr>
              <a:t>정보를 얻을 수 있음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320"/>
              </a:spcBef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320"/>
              </a:spcBef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144000" y="0"/>
            <a:ext cx="8855280" cy="68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08080"/>
                </a:solidFill>
                <a:latin typeface="Candara"/>
                <a:ea typeface="함초롬돋움"/>
              </a:rPr>
              <a:t>Neural machine Translation</a:t>
            </a:r>
            <a:endParaRPr b="0" lang="en-US" sz="2800" spc="-1" strike="noStrike">
              <a:latin typeface="Arial"/>
            </a:endParaRPr>
          </a:p>
        </p:txBody>
      </p:sp>
      <p:grpSp>
        <p:nvGrpSpPr>
          <p:cNvPr id="140" name="Group 3"/>
          <p:cNvGrpSpPr/>
          <p:nvPr/>
        </p:nvGrpSpPr>
        <p:grpSpPr>
          <a:xfrm>
            <a:off x="3996000" y="2421000"/>
            <a:ext cx="4805280" cy="4255920"/>
            <a:chOff x="3996000" y="2421000"/>
            <a:chExt cx="4805280" cy="4255920"/>
          </a:xfrm>
        </p:grpSpPr>
        <p:pic>
          <p:nvPicPr>
            <p:cNvPr id="141" name="그림 3" descr=""/>
            <p:cNvPicPr/>
            <p:nvPr/>
          </p:nvPicPr>
          <p:blipFill>
            <a:blip r:embed="rId1"/>
            <a:stretch/>
          </p:blipFill>
          <p:spPr>
            <a:xfrm>
              <a:off x="5613120" y="2421000"/>
              <a:ext cx="3128400" cy="3699360"/>
            </a:xfrm>
            <a:prstGeom prst="rect">
              <a:avLst/>
            </a:prstGeom>
            <a:ln>
              <a:noFill/>
            </a:ln>
          </p:spPr>
        </p:pic>
        <p:sp>
          <p:nvSpPr>
            <p:cNvPr id="142" name="CustomShape 4"/>
            <p:cNvSpPr/>
            <p:nvPr/>
          </p:nvSpPr>
          <p:spPr>
            <a:xfrm>
              <a:off x="5553000" y="6121080"/>
              <a:ext cx="3248280" cy="272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Corbel"/>
                  <a:ea typeface="함초롬돋움"/>
                </a:rPr>
                <a:t>Latent alignment </a:t>
              </a:r>
              <a:r>
                <a:rPr b="0" lang="en-US" sz="1200" spc="-1" strike="noStrike">
                  <a:solidFill>
                    <a:srgbClr val="000000"/>
                  </a:solidFill>
                  <a:latin typeface="Corbel"/>
                  <a:ea typeface="함초롬돋움"/>
                </a:rPr>
                <a:t>예시 </a:t>
              </a:r>
              <a:r>
                <a:rPr b="0" lang="en-US" sz="1200" spc="-1" strike="noStrike">
                  <a:solidFill>
                    <a:srgbClr val="000000"/>
                  </a:solidFill>
                  <a:latin typeface="Corbel"/>
                  <a:ea typeface="함초롬돋움"/>
                </a:rPr>
                <a:t>(</a:t>
              </a:r>
              <a:r>
                <a:rPr b="0" lang="en-US" sz="1200" spc="-1" strike="noStrike">
                  <a:solidFill>
                    <a:srgbClr val="000000"/>
                  </a:solidFill>
                  <a:latin typeface="Corbel"/>
                  <a:ea typeface="함초롬돋움"/>
                </a:rPr>
                <a:t>영어</a:t>
              </a:r>
              <a:r>
                <a:rPr b="0" lang="en-US" sz="1200" spc="-1" strike="noStrike">
                  <a:solidFill>
                    <a:srgbClr val="000000"/>
                  </a:solidFill>
                  <a:latin typeface="Corbel"/>
                  <a:ea typeface="함초롬돋움"/>
                </a:rPr>
                <a:t>-</a:t>
              </a:r>
              <a:r>
                <a:rPr b="0" lang="en-US" sz="1200" spc="-1" strike="noStrike">
                  <a:solidFill>
                    <a:srgbClr val="000000"/>
                  </a:solidFill>
                  <a:latin typeface="Corbel"/>
                  <a:ea typeface="함초롬돋움"/>
                </a:rPr>
                <a:t>프랑스어</a:t>
              </a:r>
              <a:r>
                <a:rPr b="0" lang="en-US" sz="1200" spc="-1" strike="noStrike">
                  <a:solidFill>
                    <a:srgbClr val="000000"/>
                  </a:solidFill>
                  <a:latin typeface="Corbel"/>
                  <a:ea typeface="함초롬돋움"/>
                </a:rPr>
                <a:t>)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143" name="CustomShape 5"/>
            <p:cNvSpPr/>
            <p:nvPr/>
          </p:nvSpPr>
          <p:spPr>
            <a:xfrm>
              <a:off x="3996000" y="6373800"/>
              <a:ext cx="4545000" cy="303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700" spc="-1" strike="noStrike">
                  <a:solidFill>
                    <a:srgbClr val="0070c0"/>
                  </a:solidFill>
                  <a:latin typeface="Corbel"/>
                  <a:ea typeface="DejaVu Sans"/>
                </a:rPr>
                <a:t>Bahdanau, Dzmitry, Kyunghyun Cho, and Yoshua Bengio. "Neural machine translation by jointly learning to align and translate." </a:t>
              </a:r>
              <a:r>
                <a:rPr b="0" i="1" lang="en-US" sz="700" spc="-1" strike="noStrike">
                  <a:solidFill>
                    <a:srgbClr val="0070c0"/>
                  </a:solidFill>
                  <a:latin typeface="Corbel"/>
                  <a:ea typeface="DejaVu Sans"/>
                </a:rPr>
                <a:t>arXiv preprint arXiv:1409.0473</a:t>
              </a:r>
              <a:r>
                <a:rPr b="0" lang="en-US" sz="700" spc="-1" strike="noStrike">
                  <a:solidFill>
                    <a:srgbClr val="0070c0"/>
                  </a:solidFill>
                  <a:latin typeface="Corbel"/>
                  <a:ea typeface="DejaVu Sans"/>
                </a:rPr>
                <a:t> (2014).</a:t>
              </a:r>
              <a:endParaRPr b="0" lang="en-US" sz="7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342000" y="980640"/>
            <a:ext cx="8459280" cy="511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20000"/>
              </a:lnSpc>
              <a:spcBef>
                <a:spcPts val="210"/>
              </a:spcBef>
            </a:pPr>
            <a:r>
              <a:rPr b="0" lang="en-US" sz="1050" spc="-1" strike="noStrike">
                <a:solidFill>
                  <a:srgbClr val="000000"/>
                </a:solidFill>
                <a:latin typeface="Candara"/>
                <a:ea typeface="함초롬돋움"/>
              </a:rPr>
              <a:t> </a:t>
            </a:r>
            <a:r>
              <a:rPr b="0" lang="en-US" sz="1050" spc="-1" strike="noStrike">
                <a:solidFill>
                  <a:srgbClr val="000000"/>
                </a:solidFill>
                <a:latin typeface="Candara"/>
                <a:ea typeface="함초롬돋움"/>
              </a:rPr>
              <a:t>(Bahdanau et al., 2014)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241"/>
              </a:spcBef>
            </a:pPr>
            <a:r>
              <a:rPr b="0" lang="en-US" sz="1200" spc="-1" strike="noStrike">
                <a:solidFill>
                  <a:srgbClr val="0070c0"/>
                </a:solidFill>
                <a:latin typeface="Candara"/>
                <a:ea typeface="함초롬돋움"/>
              </a:rPr>
              <a:t>수식 표현</a:t>
            </a:r>
            <a:endParaRPr b="0" lang="en-US" sz="1200" spc="-1" strike="noStrike">
              <a:latin typeface="Arial"/>
            </a:endParaRPr>
          </a:p>
          <a:p>
            <a:pPr marL="343080" indent="-342360">
              <a:lnSpc>
                <a:spcPct val="120000"/>
              </a:lnSpc>
              <a:spcBef>
                <a:spcPts val="241"/>
              </a:spcBef>
              <a:buClr>
                <a:srgbClr val="f1c10f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입력 문장 </a:t>
            </a:r>
            <a:r>
              <a:rPr b="0" lang="en-US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{}</a:t>
            </a:r>
            <a:r>
              <a:rPr b="0" lang="en-US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와 </a:t>
            </a:r>
            <a:r>
              <a:rPr b="0" lang="en-US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encoding</a:t>
            </a:r>
            <a:r>
              <a:rPr b="0" lang="en-US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된 </a:t>
            </a:r>
            <a:r>
              <a:rPr b="0" lang="en-US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hidden representation </a:t>
            </a:r>
            <a:r>
              <a:rPr b="0" lang="en-US" sz="1200" spc="-1" strike="noStrike">
                <a:solidFill>
                  <a:srgbClr val="9a57cd"/>
                </a:solidFill>
                <a:latin typeface="Candara"/>
                <a:ea typeface="함초롬돋움"/>
              </a:rPr>
              <a:t>{}</a:t>
            </a:r>
            <a:endParaRPr b="0" lang="en-US" sz="1200" spc="-1" strike="noStrike">
              <a:latin typeface="Arial"/>
            </a:endParaRPr>
          </a:p>
          <a:p>
            <a:pPr marL="343080" indent="-342360">
              <a:lnSpc>
                <a:spcPct val="120000"/>
              </a:lnSpc>
              <a:spcBef>
                <a:spcPts val="241"/>
              </a:spcBef>
              <a:buClr>
                <a:srgbClr val="f1c10f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time step </a:t>
            </a:r>
            <a:r>
              <a:rPr b="0" lang="en-US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서의 </a:t>
            </a:r>
            <a:r>
              <a:rPr b="0" lang="en-US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RNN hidden state</a:t>
            </a:r>
            <a:r>
              <a:rPr b="0" lang="en-US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이다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20000"/>
              </a:lnSpc>
              <a:spcBef>
                <a:spcPts val="241"/>
              </a:spcBef>
            </a:pPr>
            <a:r>
              <a:rPr b="0" lang="en-US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 </a:t>
            </a:r>
            <a:endParaRPr b="0" lang="en-US" sz="1200" spc="-1" strike="noStrike">
              <a:latin typeface="Arial"/>
            </a:endParaRPr>
          </a:p>
          <a:p>
            <a:pPr marL="343080" indent="-342360">
              <a:lnSpc>
                <a:spcPct val="120000"/>
              </a:lnSpc>
              <a:spcBef>
                <a:spcPts val="241"/>
              </a:spcBef>
              <a:buClr>
                <a:srgbClr val="f1c10f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Decoding time step </a:t>
            </a:r>
            <a:r>
              <a:rPr b="0" lang="en-US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서 </a:t>
            </a:r>
            <a:r>
              <a:rPr b="0" lang="en-US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decoder</a:t>
            </a:r>
            <a:r>
              <a:rPr b="0" lang="en-US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는 </a:t>
            </a:r>
            <a:r>
              <a:rPr b="0" lang="en-US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token  </a:t>
            </a:r>
            <a:r>
              <a:rPr b="0" lang="en-US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확률 분포를 예측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241"/>
              </a:spcBef>
            </a:pPr>
            <a:endParaRPr b="0" lang="en-US" sz="1200" spc="-1" strike="noStrike">
              <a:latin typeface="Arial"/>
            </a:endParaRPr>
          </a:p>
          <a:p>
            <a:pPr marL="343080" indent="-342360">
              <a:lnSpc>
                <a:spcPct val="120000"/>
              </a:lnSpc>
              <a:spcBef>
                <a:spcPts val="241"/>
              </a:spcBef>
              <a:buClr>
                <a:srgbClr val="f1c10f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Context vector  {}</a:t>
            </a:r>
            <a:r>
              <a:rPr b="0" lang="en-US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의 </a:t>
            </a:r>
            <a:r>
              <a:rPr b="0" lang="en-US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weighted sum</a:t>
            </a:r>
            <a:br/>
            <a:r>
              <a:rPr b="0" lang="en-US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(attention weight)</a:t>
            </a:r>
            <a:r>
              <a:rPr b="0" lang="en-US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으로 얻는다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210"/>
              </a:spcBef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210"/>
              </a:spcBef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210"/>
              </a:spcBef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144000" y="0"/>
            <a:ext cx="8855280" cy="68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08080"/>
                </a:solidFill>
                <a:latin typeface="Candara"/>
                <a:ea typeface="함초롬돋움"/>
              </a:rPr>
              <a:t>Attention Mechanism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46" name="그림 3" descr=""/>
          <p:cNvPicPr/>
          <p:nvPr/>
        </p:nvPicPr>
        <p:blipFill>
          <a:blip r:embed="rId1"/>
          <a:stretch/>
        </p:blipFill>
        <p:spPr>
          <a:xfrm>
            <a:off x="6276240" y="3069000"/>
            <a:ext cx="2525040" cy="3309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342000" y="980640"/>
            <a:ext cx="8459280" cy="511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20000"/>
              </a:lnSpc>
              <a:spcBef>
                <a:spcPts val="241"/>
              </a:spcBef>
            </a:pPr>
            <a:r>
              <a:rPr b="0" lang="en-US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(Bahdanau et al., 2014)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241"/>
              </a:spcBef>
            </a:pPr>
            <a:r>
              <a:rPr b="0" lang="en-US" sz="1200" spc="-1" strike="noStrike">
                <a:solidFill>
                  <a:srgbClr val="0070c0"/>
                </a:solidFill>
                <a:latin typeface="Candara"/>
                <a:ea typeface="함초롬돋움"/>
              </a:rPr>
              <a:t>모델 구조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Encoder: bi-directional RNN</a:t>
            </a:r>
            <a:endParaRPr b="0" lang="en-US" sz="1600" spc="-1" strike="noStrike">
              <a:latin typeface="Arial"/>
            </a:endParaRPr>
          </a:p>
          <a:p>
            <a:pPr marL="343080" indent="-342360">
              <a:lnSpc>
                <a:spcPct val="120000"/>
              </a:lnSpc>
              <a:spcBef>
                <a:spcPts val="320"/>
              </a:spcBef>
              <a:buClr>
                <a:srgbClr val="f1c10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Encoder</a:t>
            </a:r>
            <a:r>
              <a:rPr b="0" lang="en-US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는 </a:t>
            </a:r>
            <a:r>
              <a:rPr b="0" lang="en-US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training/inference</a:t>
            </a:r>
            <a:r>
              <a:rPr b="0" lang="en-US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시 </a:t>
            </a:r>
            <a:r>
              <a:rPr b="0" lang="en-US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ground truth</a:t>
            </a:r>
            <a:r>
              <a:rPr b="0" lang="en-US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문장이 주어짐</a:t>
            </a:r>
            <a:endParaRPr b="0" lang="en-US" sz="1600" spc="-1" strike="noStrike">
              <a:latin typeface="Arial"/>
            </a:endParaRPr>
          </a:p>
          <a:p>
            <a:pPr marL="343080" indent="-342360">
              <a:lnSpc>
                <a:spcPct val="120000"/>
              </a:lnSpc>
              <a:spcBef>
                <a:spcPts val="320"/>
              </a:spcBef>
              <a:buClr>
                <a:srgbClr val="f1c10f"/>
              </a:buClr>
              <a:buFont typeface="Wingdings" charset="2"/>
              <a:buChar char=""/>
            </a:pPr>
            <a:r>
              <a:rPr b="0" lang="en-US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양방향 </a:t>
            </a:r>
            <a:r>
              <a:rPr b="0" lang="en-US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encoding </a:t>
            </a:r>
            <a:r>
              <a:rPr b="0" lang="en-US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가능 </a:t>
            </a:r>
            <a:r>
              <a:rPr b="0" lang="en-US" sz="1600" spc="-1" strike="noStrike">
                <a:solidFill>
                  <a:srgbClr val="fba305"/>
                </a:solidFill>
                <a:latin typeface="Wingdings"/>
                <a:ea typeface="함초롬돋움"/>
              </a:rPr>
              <a:t></a:t>
            </a:r>
            <a:r>
              <a:rPr b="0" lang="en-US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forward/backward dependency</a:t>
            </a:r>
            <a:r>
              <a:rPr b="0" lang="en-US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를 포착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320"/>
              </a:spcBef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Decoder: uni-directional RNN</a:t>
            </a:r>
            <a:endParaRPr b="0" lang="en-US" sz="1600" spc="-1" strike="noStrike">
              <a:latin typeface="Arial"/>
            </a:endParaRPr>
          </a:p>
          <a:p>
            <a:pPr marL="343080" indent="-342360">
              <a:lnSpc>
                <a:spcPct val="120000"/>
              </a:lnSpc>
              <a:spcBef>
                <a:spcPts val="320"/>
              </a:spcBef>
              <a:buClr>
                <a:srgbClr val="f1c10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Inference</a:t>
            </a:r>
            <a:r>
              <a:rPr b="0" lang="en-US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시 </a:t>
            </a:r>
            <a:r>
              <a:rPr b="0" lang="en-US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token</a:t>
            </a:r>
            <a:r>
              <a:rPr b="0" lang="en-US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만 주어지며</a:t>
            </a:r>
            <a:r>
              <a:rPr b="0" lang="en-US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, </a:t>
            </a:r>
            <a:r>
              <a:rPr b="0" lang="en-US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문장의 길이를 알 수 없음</a:t>
            </a:r>
            <a:endParaRPr b="0" lang="en-US" sz="1600" spc="-1" strike="noStrike">
              <a:latin typeface="Arial"/>
            </a:endParaRPr>
          </a:p>
          <a:p>
            <a:pPr marL="343080" indent="-342360">
              <a:lnSpc>
                <a:spcPct val="120000"/>
              </a:lnSpc>
              <a:spcBef>
                <a:spcPts val="320"/>
              </a:spcBef>
              <a:buClr>
                <a:srgbClr val="f1c10f"/>
              </a:buClr>
              <a:buFont typeface="Wingdings" charset="2"/>
              <a:buChar char=""/>
            </a:pPr>
            <a:r>
              <a:rPr b="0" lang="en-US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단방향 </a:t>
            </a:r>
            <a:r>
              <a:rPr b="0" lang="en-US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autoregressive prediction</a:t>
            </a:r>
            <a:r>
              <a:rPr b="0" lang="en-US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이 가능한 모듈 사용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241"/>
              </a:spcBef>
            </a:pPr>
            <a:br/>
            <a:endParaRPr b="0" lang="en-US" sz="16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281"/>
              </a:spcBef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281"/>
              </a:spcBef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144000" y="0"/>
            <a:ext cx="8855280" cy="68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08080"/>
                </a:solidFill>
                <a:latin typeface="Candara"/>
                <a:ea typeface="함초롬돋움"/>
              </a:rPr>
              <a:t>Attention Mechanism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49" name="그림 4" descr=""/>
          <p:cNvPicPr/>
          <p:nvPr/>
        </p:nvPicPr>
        <p:blipFill>
          <a:blip r:embed="rId1"/>
          <a:stretch/>
        </p:blipFill>
        <p:spPr>
          <a:xfrm>
            <a:off x="6276240" y="3069000"/>
            <a:ext cx="2525040" cy="3309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342000" y="980640"/>
            <a:ext cx="8459280" cy="51112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Arial"/>
              <a:buChar char="•"/>
            </a:pPr>
            <a:r>
              <a:rPr b="0" lang="en-US" sz="2200" spc="-1" strike="noStrike">
                <a:latin typeface="Candara"/>
                <a:ea typeface="함초롬돋움"/>
              </a:rPr>
              <a:t> 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144000" y="0"/>
            <a:ext cx="8855280" cy="68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08080"/>
                </a:solidFill>
                <a:latin typeface="Candara"/>
                <a:ea typeface="함초롬돋움"/>
              </a:rPr>
              <a:t>Attention Mechanism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342000" y="980640"/>
            <a:ext cx="8459280" cy="511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68000"/>
          </a:bodyPr>
          <a:p>
            <a:pPr>
              <a:lnSpc>
                <a:spcPct val="120000"/>
              </a:lnSpc>
              <a:spcBef>
                <a:spcPts val="439"/>
              </a:spcBef>
            </a:pPr>
            <a:r>
              <a:rPr b="0" lang="en-US" sz="2200" spc="-1" strike="noStrike">
                <a:solidFill>
                  <a:srgbClr val="0070c0"/>
                </a:solidFill>
                <a:latin typeface="Candara"/>
                <a:ea typeface="함초롬돋움"/>
              </a:rPr>
              <a:t>Attention function variants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439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Attention scoring 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방법에 따라 다양한 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variant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가 존재</a:t>
            </a:r>
            <a:endParaRPr b="0" lang="en-US" sz="2200" spc="-1" strike="noStrike">
              <a:latin typeface="Arial"/>
            </a:endParaRPr>
          </a:p>
          <a:p>
            <a:pPr marL="343080" indent="-34236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70c0"/>
                </a:solidFill>
                <a:latin typeface="Candara"/>
                <a:ea typeface="함초롬돋움"/>
              </a:rPr>
              <a:t>Key, value split</a:t>
            </a:r>
            <a:br/>
            <a:r>
              <a:rPr b="0" lang="en-US" sz="2200" spc="-1" strike="noStrike">
                <a:solidFill>
                  <a:srgbClr val="9a57cd"/>
                </a:solidFill>
                <a:latin typeface="Candara"/>
                <a:ea typeface="함초롬돋움"/>
              </a:rPr>
              <a:t>Query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: decoder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의 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hidden state ,</a:t>
            </a:r>
            <a:r>
              <a:rPr b="0" lang="en-US" sz="2200" spc="-1" strike="noStrike">
                <a:solidFill>
                  <a:srgbClr val="0070c0"/>
                </a:solidFill>
                <a:latin typeface="Candara"/>
                <a:ea typeface="함초롬돋움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attention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을 수행하는 기준 벡터</a:t>
            </a:r>
            <a:br/>
            <a:r>
              <a:rPr b="0" lang="en-US" sz="2200" spc="-1" strike="noStrike">
                <a:solidFill>
                  <a:srgbClr val="ffc000"/>
                </a:solidFill>
                <a:latin typeface="Candara"/>
                <a:ea typeface="함초롬돋움"/>
              </a:rPr>
              <a:t>Key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: encoder 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결과의 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projection , query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와 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attend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하여 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attention score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를 계산</a:t>
            </a:r>
            <a:br/>
            <a:r>
              <a:rPr b="0" lang="en-US" sz="2200" spc="-1" strike="noStrike">
                <a:solidFill>
                  <a:srgbClr val="92d050"/>
                </a:solidFill>
                <a:latin typeface="Candara"/>
                <a:ea typeface="함초롬돋움"/>
              </a:rPr>
              <a:t>Value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: encoder 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결과의 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projection , attention score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와 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weighted sum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되는 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content 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벡터</a:t>
            </a:r>
            <a:br/>
            <a:r>
              <a:rPr b="0" lang="en-US" sz="2200" spc="-1" strike="noStrike" u="sng">
                <a:solidFill>
                  <a:srgbClr val="000000"/>
                </a:solidFill>
                <a:uFillTx/>
                <a:latin typeface="Candara"/>
                <a:ea typeface="함초롬돋움"/>
              </a:rPr>
              <a:t>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439"/>
              </a:spcBef>
            </a:pPr>
            <a:br/>
            <a:br/>
            <a:r>
              <a:rPr b="0" lang="en-US" sz="2200" spc="-1" strike="noStrike">
                <a:solidFill>
                  <a:srgbClr val="fba305"/>
                </a:solidFill>
                <a:latin typeface="Wingdings"/>
                <a:ea typeface="함초롬돋움"/>
              </a:rPr>
              <a:t>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Attention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에 사용되는 정보와 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context vector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를 만드는데 필요한 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content 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정보를 분리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439"/>
              </a:spcBef>
            </a:pPr>
            <a:endParaRPr b="0" lang="en-US" sz="22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342000" y="980640"/>
            <a:ext cx="8459280" cy="51112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Arial"/>
              <a:buChar char="•"/>
            </a:pPr>
            <a:r>
              <a:rPr b="0" lang="en-US" sz="2200" spc="-1" strike="noStrike">
                <a:latin typeface="Candara"/>
                <a:ea typeface="함초롬돋움"/>
              </a:rPr>
              <a:t> 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144000" y="0"/>
            <a:ext cx="8855280" cy="68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08080"/>
                </a:solidFill>
                <a:latin typeface="Candara"/>
                <a:ea typeface="함초롬돋움"/>
              </a:rPr>
              <a:t>Attention Mechanism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42000" y="980640"/>
            <a:ext cx="8459280" cy="51112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Arial"/>
              <a:buChar char="•"/>
            </a:pPr>
            <a:r>
              <a:rPr b="0" lang="en-US" sz="2200" spc="-1" strike="noStrike">
                <a:latin typeface="Candara"/>
                <a:ea typeface="함초롬돋움"/>
              </a:rPr>
              <a:t> 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144000" y="0"/>
            <a:ext cx="8855280" cy="68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08080"/>
                </a:solidFill>
                <a:latin typeface="Candara"/>
                <a:ea typeface="함초롬돋움"/>
              </a:rPr>
              <a:t>Assignment Objectives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342000" y="980640"/>
            <a:ext cx="8459280" cy="511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51000"/>
          </a:bodyPr>
          <a:p>
            <a:pPr>
              <a:lnSpc>
                <a:spcPct val="120000"/>
              </a:lnSpc>
              <a:spcBef>
                <a:spcPts val="439"/>
              </a:spcBef>
            </a:pPr>
            <a:r>
              <a:rPr b="0" lang="en-US" sz="2200" spc="-1" strike="noStrike">
                <a:solidFill>
                  <a:srgbClr val="0070c0"/>
                </a:solidFill>
                <a:latin typeface="Candara"/>
                <a:ea typeface="함초롬돋움"/>
              </a:rPr>
              <a:t>In black box view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439"/>
              </a:spcBef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439"/>
              </a:spcBef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439"/>
              </a:spcBef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439"/>
              </a:spcBef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439"/>
              </a:spcBef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439"/>
              </a:spcBef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439"/>
              </a:spcBef>
            </a:pPr>
            <a:endParaRPr b="0" lang="en-US" sz="2200" spc="-1" strike="noStrike">
              <a:latin typeface="Arial"/>
            </a:endParaRPr>
          </a:p>
          <a:p>
            <a:pPr marL="343080" indent="-34236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9a57cd"/>
                </a:solidFill>
                <a:latin typeface="Candara"/>
                <a:ea typeface="함초롬돋움"/>
              </a:rPr>
              <a:t>Encoder &amp; decoder</a:t>
            </a:r>
            <a:br/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Input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과 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output 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길이가 가변적이므로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, 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입력 문장을 처리하는 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encoder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와 출력 문장의 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token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을 하나씩 </a:t>
            </a:r>
            <a:br/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출력하는 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decoder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로 나눔</a:t>
            </a:r>
            <a:endParaRPr b="0" lang="en-US" sz="2200" spc="-1" strike="noStrike">
              <a:latin typeface="Arial"/>
            </a:endParaRPr>
          </a:p>
          <a:p>
            <a:pPr marL="343080" indent="-34236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9a57cd"/>
                </a:solidFill>
                <a:latin typeface="Candara"/>
                <a:ea typeface="함초롬돋움"/>
              </a:rPr>
              <a:t>Autoregressive decoder</a:t>
            </a:r>
            <a:br/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Encoder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에서 처리한 입력 문장과 이전 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time step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까지 예측한 출력 문장 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token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들을 입력 받아</a:t>
            </a:r>
            <a:br/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현재 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time step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의 출력 문장 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token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을 예측 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(“end-of-sentence” token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을 예측할 때 까지 계속 진행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439"/>
              </a:spcBef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561"/>
              </a:spcBef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439"/>
              </a:spcBef>
            </a:pPr>
            <a:endParaRPr b="0" lang="en-US" sz="22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144000" y="0"/>
            <a:ext cx="8855280" cy="68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08080"/>
                </a:solidFill>
                <a:latin typeface="Candara"/>
                <a:ea typeface="함초롬돋움"/>
              </a:rPr>
              <a:t>Transformer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57" name="그림 3" descr=""/>
          <p:cNvPicPr/>
          <p:nvPr/>
        </p:nvPicPr>
        <p:blipFill>
          <a:blip r:embed="rId1"/>
          <a:stretch/>
        </p:blipFill>
        <p:spPr>
          <a:xfrm>
            <a:off x="2627640" y="986040"/>
            <a:ext cx="3610080" cy="2477880"/>
          </a:xfrm>
          <a:prstGeom prst="rect">
            <a:avLst/>
          </a:prstGeom>
          <a:ln>
            <a:noFill/>
          </a:ln>
        </p:spPr>
      </p:pic>
      <p:sp>
        <p:nvSpPr>
          <p:cNvPr id="158" name="CustomShape 3"/>
          <p:cNvSpPr/>
          <p:nvPr/>
        </p:nvSpPr>
        <p:spPr>
          <a:xfrm>
            <a:off x="5796000" y="6389280"/>
            <a:ext cx="3005280" cy="25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 u="sng">
                <a:solidFill>
                  <a:srgbClr val="008685"/>
                </a:solidFill>
                <a:uFillTx/>
                <a:latin typeface="맑은 고딕"/>
                <a:ea typeface="DejaVu Sans"/>
                <a:hlinkClick r:id="rId2"/>
              </a:rPr>
              <a:t>https://nlpinkorean.github.io/illustrated-transformer/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342000" y="980640"/>
            <a:ext cx="8459280" cy="511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8000"/>
          </a:bodyPr>
          <a:p>
            <a:pPr>
              <a:lnSpc>
                <a:spcPct val="120000"/>
              </a:lnSpc>
              <a:spcBef>
                <a:spcPts val="439"/>
              </a:spcBef>
            </a:pPr>
            <a:r>
              <a:rPr b="0" lang="en-US" sz="2200" spc="-1" strike="noStrike">
                <a:solidFill>
                  <a:srgbClr val="0070c0"/>
                </a:solidFill>
                <a:latin typeface="Candara"/>
                <a:ea typeface="함초롬돋움"/>
              </a:rPr>
              <a:t>In black box view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439"/>
              </a:spcBef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439"/>
              </a:spcBef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439"/>
              </a:spcBef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439"/>
              </a:spcBef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439"/>
              </a:spcBef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439"/>
              </a:spcBef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439"/>
              </a:spcBef>
            </a:pPr>
            <a:endParaRPr b="0" lang="en-US" sz="2200" spc="-1" strike="noStrike">
              <a:latin typeface="Arial"/>
            </a:endParaRPr>
          </a:p>
          <a:p>
            <a:pPr marL="343080" indent="-34236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9a57cd"/>
                </a:solidFill>
                <a:latin typeface="Candara"/>
                <a:ea typeface="함초롬돋움"/>
              </a:rPr>
              <a:t>Multi-layer architecture</a:t>
            </a:r>
            <a:br/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Encoder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와 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decoder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는 여러 층을 쌓은 구조</a:t>
            </a:r>
            <a:endParaRPr b="0" lang="en-US" sz="2200" spc="-1" strike="noStrike">
              <a:latin typeface="Arial"/>
            </a:endParaRPr>
          </a:p>
          <a:p>
            <a:pPr marL="343080" indent="-34236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9a57cd"/>
                </a:solidFill>
                <a:latin typeface="Candara"/>
                <a:ea typeface="함초롬돋움"/>
              </a:rPr>
              <a:t>Multi-step attention</a:t>
            </a:r>
            <a:br/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Decoder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의 각 층은 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encoder 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마지막 층이 출력한 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hidden vectors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에 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attend, 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출력에 필요한 벡터를 추론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439"/>
              </a:spcBef>
            </a:pPr>
            <a:endParaRPr b="0" lang="en-US" sz="22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144000" y="0"/>
            <a:ext cx="8855280" cy="68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08080"/>
                </a:solidFill>
                <a:latin typeface="Candara"/>
                <a:ea typeface="함초롬돋움"/>
              </a:rPr>
              <a:t>Transformer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61" name="그림 3" descr=""/>
          <p:cNvPicPr/>
          <p:nvPr/>
        </p:nvPicPr>
        <p:blipFill>
          <a:blip r:embed="rId1"/>
          <a:stretch/>
        </p:blipFill>
        <p:spPr>
          <a:xfrm>
            <a:off x="2339640" y="1268640"/>
            <a:ext cx="3715200" cy="2591640"/>
          </a:xfrm>
          <a:prstGeom prst="rect">
            <a:avLst/>
          </a:prstGeom>
          <a:ln>
            <a:noFill/>
          </a:ln>
        </p:spPr>
      </p:pic>
      <p:sp>
        <p:nvSpPr>
          <p:cNvPr id="162" name="CustomShape 3"/>
          <p:cNvSpPr/>
          <p:nvPr/>
        </p:nvSpPr>
        <p:spPr>
          <a:xfrm>
            <a:off x="5796000" y="6389280"/>
            <a:ext cx="3005280" cy="25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 u="sng">
                <a:solidFill>
                  <a:srgbClr val="008685"/>
                </a:solidFill>
                <a:uFillTx/>
                <a:latin typeface="맑은 고딕"/>
                <a:ea typeface="DejaVu Sans"/>
                <a:hlinkClick r:id="rId2"/>
              </a:rPr>
              <a:t>https://nlpinkorean.github.io/illustrated-transformer/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342000" y="980640"/>
            <a:ext cx="8459280" cy="511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38000"/>
          </a:bodyPr>
          <a:p>
            <a:pPr marL="457200" indent="-456480">
              <a:lnSpc>
                <a:spcPct val="120000"/>
              </a:lnSpc>
              <a:spcBef>
                <a:spcPts val="459"/>
              </a:spcBef>
              <a:buClr>
                <a:srgbClr val="f1c10f"/>
              </a:buClr>
              <a:buFont typeface="맑은 고딕"/>
              <a:buAutoNum type="arabicPeriod"/>
            </a:pPr>
            <a:r>
              <a:rPr b="1" lang="en-US" sz="2300" spc="-1" strike="noStrike">
                <a:solidFill>
                  <a:srgbClr val="0070c0"/>
                </a:solidFill>
                <a:latin typeface="Candara"/>
                <a:ea typeface="함초롬돋움"/>
              </a:rPr>
              <a:t>Self-attention layers </a:t>
            </a:r>
            <a:r>
              <a:rPr b="1" lang="en-US" sz="2300" spc="-1" strike="noStrike">
                <a:solidFill>
                  <a:srgbClr val="0070c0"/>
                </a:solidFill>
                <a:latin typeface="Candara"/>
                <a:ea typeface="함초롬돋움"/>
              </a:rPr>
              <a:t>방법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439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한 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token  A(</a:t>
            </a:r>
            <a:r>
              <a:rPr b="0" lang="en-US" sz="2200" spc="-1" strike="noStrike">
                <a:solidFill>
                  <a:srgbClr val="92d050"/>
                </a:solidFill>
                <a:latin typeface="Candara"/>
                <a:ea typeface="함초롬돋움"/>
              </a:rPr>
              <a:t>Thinking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)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의 벡터 표현을 얻기 위해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, 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나머지 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token (</a:t>
            </a:r>
            <a:r>
              <a:rPr b="0" lang="en-US" sz="2200" spc="-1" strike="noStrike">
                <a:solidFill>
                  <a:srgbClr val="92d050"/>
                </a:solidFill>
                <a:latin typeface="Candara"/>
                <a:ea typeface="함초롬돋움"/>
              </a:rPr>
              <a:t>Machines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)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들 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B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와 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self-attention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을 한다고 가정</a:t>
            </a:r>
            <a:endParaRPr b="0" lang="en-US" sz="2200" spc="-1" strike="noStrike">
              <a:latin typeface="Arial"/>
            </a:endParaRPr>
          </a:p>
          <a:p>
            <a:pPr marL="457200" indent="-45648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맑은 고딕"/>
              <a:buAutoNum type="arabicParenR"/>
            </a:pP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A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의 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embedding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으로부터 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query vector 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생성</a:t>
            </a:r>
            <a:br/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B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의 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embedding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으로부터 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key, value vector 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생성</a:t>
            </a:r>
            <a:endParaRPr b="0" lang="en-US" sz="2200" spc="-1" strike="noStrike">
              <a:latin typeface="Arial"/>
            </a:endParaRPr>
          </a:p>
          <a:p>
            <a:pPr marL="457200" indent="-45648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맑은 고딕"/>
              <a:buAutoNum type="arabicParenR"/>
            </a:pP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A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의 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query vector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는 자신을 포함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, 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나머지 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embedding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의 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key vector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와 내적하여 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score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를 계산</a:t>
            </a:r>
            <a:endParaRPr b="0" lang="en-US" sz="2200" spc="-1" strike="noStrike">
              <a:latin typeface="Arial"/>
            </a:endParaRPr>
          </a:p>
          <a:p>
            <a:pPr marL="457200" indent="-45648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맑은 고딕"/>
              <a:buAutoNum type="arabicParenR" startAt="3"/>
            </a:pP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Gradient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의 발산을 방지하기 위해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, key vector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의 차원에 비례한 값 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() 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으로 나눠줌</a:t>
            </a:r>
            <a:endParaRPr b="0" lang="en-US" sz="2200" spc="-1" strike="noStrike">
              <a:latin typeface="Arial"/>
            </a:endParaRPr>
          </a:p>
          <a:p>
            <a:pPr marL="457200" indent="-45648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맑은 고딕"/>
              <a:buAutoNum type="arabicParenR" startAt="3"/>
            </a:pP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Sum-to-1 distribution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을 얻기 위해 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softmax-normalization</a:t>
            </a:r>
            <a:endParaRPr b="0" lang="en-US" sz="2200" spc="-1" strike="noStrike">
              <a:latin typeface="Arial"/>
            </a:endParaRPr>
          </a:p>
          <a:p>
            <a:pPr marL="457200" indent="-45648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맑은 고딕"/>
              <a:buAutoNum type="arabicParenR" startAt="3"/>
            </a:pP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앞에서 구한 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value vector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를 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softmax-normalized weight </a:t>
            </a:r>
            <a:br/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에 대해 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weighted sum (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그림에서의 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)</a:t>
            </a:r>
            <a:br/>
            <a:br/>
            <a:r>
              <a:rPr b="0" lang="en-US" sz="2200" spc="-1" strike="noStrike">
                <a:solidFill>
                  <a:srgbClr val="9a57cd"/>
                </a:solidFill>
                <a:latin typeface="Candara"/>
                <a:ea typeface="함초롬돋움"/>
              </a:rPr>
              <a:t>Query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: B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의 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key vector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와의 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score 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계산에 사용</a:t>
            </a:r>
            <a:br/>
            <a:r>
              <a:rPr b="0" lang="en-US" sz="2200" spc="-1" strike="noStrike">
                <a:solidFill>
                  <a:srgbClr val="fba305"/>
                </a:solidFill>
                <a:latin typeface="Candara"/>
                <a:ea typeface="함초롬돋움"/>
              </a:rPr>
              <a:t>Key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: A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와 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score 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계산에 사용</a:t>
            </a:r>
            <a:br/>
            <a:r>
              <a:rPr b="0" lang="en-US" sz="2200" spc="-1" strike="noStrike">
                <a:solidFill>
                  <a:srgbClr val="00b0f0"/>
                </a:solidFill>
                <a:latin typeface="Candara"/>
                <a:ea typeface="함초롬돋움"/>
              </a:rPr>
              <a:t>Value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: 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얻은 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score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를 기반으로 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weighted </a:t>
            </a:r>
            <a:br/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               sum 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수행 시 사용되는 벡터</a:t>
            </a:r>
            <a:br/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( embedding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을 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query, key, value</a:t>
            </a:r>
            <a:br/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 vector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로 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linear projection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하는 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parameter)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439"/>
              </a:spcBef>
            </a:pPr>
            <a:endParaRPr b="0" lang="en-US" sz="22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144000" y="0"/>
            <a:ext cx="8855280" cy="68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08080"/>
                </a:solidFill>
                <a:latin typeface="Candara"/>
                <a:ea typeface="함초롬돋움"/>
              </a:rPr>
              <a:t>Transformer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65" name="그림 3" descr=""/>
          <p:cNvPicPr/>
          <p:nvPr/>
        </p:nvPicPr>
        <p:blipFill>
          <a:blip r:embed="rId1"/>
          <a:stretch/>
        </p:blipFill>
        <p:spPr>
          <a:xfrm>
            <a:off x="5845320" y="3501000"/>
            <a:ext cx="3038400" cy="2887560"/>
          </a:xfrm>
          <a:prstGeom prst="rect">
            <a:avLst/>
          </a:prstGeom>
          <a:ln>
            <a:noFill/>
          </a:ln>
        </p:spPr>
      </p:pic>
      <p:sp>
        <p:nvSpPr>
          <p:cNvPr id="166" name="CustomShape 3"/>
          <p:cNvSpPr/>
          <p:nvPr/>
        </p:nvSpPr>
        <p:spPr>
          <a:xfrm>
            <a:off x="5873400" y="6389280"/>
            <a:ext cx="3023640" cy="25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 u="sng">
                <a:solidFill>
                  <a:srgbClr val="008685"/>
                </a:solidFill>
                <a:uFillTx/>
                <a:latin typeface="맑은 고딕"/>
                <a:ea typeface="DejaVu Sans"/>
                <a:hlinkClick r:id="rId2"/>
              </a:rPr>
              <a:t>https://nlpinkorean.github.io/illustrated-transformer/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342000" y="980640"/>
            <a:ext cx="8459280" cy="511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457200" indent="-456480">
              <a:lnSpc>
                <a:spcPct val="120000"/>
              </a:lnSpc>
              <a:spcBef>
                <a:spcPts val="360"/>
              </a:spcBef>
              <a:buClr>
                <a:srgbClr val="f1c10f"/>
              </a:buClr>
              <a:buFont typeface="맑은 고딕"/>
              <a:buAutoNum type="arabicPeriod"/>
            </a:pPr>
            <a:r>
              <a:rPr b="1" lang="en-US" sz="1800" spc="-1" strike="noStrike">
                <a:solidFill>
                  <a:srgbClr val="0070c0"/>
                </a:solidFill>
                <a:latin typeface="Candara"/>
                <a:ea typeface="함초롬돋움"/>
              </a:rPr>
              <a:t>Self-attention layers </a:t>
            </a:r>
            <a:r>
              <a:rPr b="1" lang="en-US" sz="1800" spc="-1" strike="noStrike">
                <a:solidFill>
                  <a:srgbClr val="0070c0"/>
                </a:solidFill>
                <a:latin typeface="Candara"/>
                <a:ea typeface="함초롬돋움"/>
              </a:rPr>
              <a:t>방법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모든 </a:t>
            </a:r>
            <a:r>
              <a:rPr b="0" lang="en-US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embedding</a:t>
            </a:r>
            <a:r>
              <a:rPr b="0" lang="en-US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의 </a:t>
            </a:r>
            <a:r>
              <a:rPr b="0" lang="en-US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self-attention</a:t>
            </a:r>
            <a:r>
              <a:rPr b="0" lang="en-US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을 </a:t>
            </a:r>
            <a:r>
              <a:rPr b="0" lang="en-US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matrix operation</a:t>
            </a:r>
            <a:r>
              <a:rPr b="0" lang="en-US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으로 동시에 진행할 수 있음</a:t>
            </a:r>
            <a:endParaRPr b="0" lang="en-US" sz="1800" spc="-1" strike="noStrike">
              <a:latin typeface="Arial"/>
            </a:endParaRPr>
          </a:p>
          <a:p>
            <a:pPr marL="457200" indent="-456480">
              <a:lnSpc>
                <a:spcPct val="120000"/>
              </a:lnSpc>
              <a:spcBef>
                <a:spcPts val="360"/>
              </a:spcBef>
              <a:buClr>
                <a:srgbClr val="f1c10f"/>
              </a:buClr>
              <a:buFont typeface="맑은 고딕"/>
              <a:buAutoNum type="arabicParenR"/>
            </a:pPr>
            <a:r>
              <a:rPr b="0" lang="en-US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Embedding</a:t>
            </a:r>
            <a:r>
              <a:rPr b="0" lang="en-US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을 </a:t>
            </a:r>
            <a:r>
              <a:rPr b="0" lang="en-US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stack</a:t>
            </a:r>
            <a:r>
              <a:rPr b="0" lang="en-US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하여 얻은  </a:t>
            </a:r>
            <a:r>
              <a:rPr b="0" lang="en-US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matrix</a:t>
            </a:r>
            <a:r>
              <a:rPr b="0" lang="en-US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를 통해 </a:t>
            </a:r>
            <a:r>
              <a:rPr b="0" lang="en-US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query, key, value vector stack (=matrix)</a:t>
            </a:r>
            <a:r>
              <a:rPr b="0" lang="en-US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를 일괄적으로 구함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144000" y="0"/>
            <a:ext cx="8855280" cy="68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08080"/>
                </a:solidFill>
                <a:latin typeface="Candara"/>
                <a:ea typeface="함초롬돋움"/>
              </a:rPr>
              <a:t>Transformer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69" name="그림 3" descr=""/>
          <p:cNvPicPr/>
          <p:nvPr/>
        </p:nvPicPr>
        <p:blipFill>
          <a:blip r:embed="rId1"/>
          <a:stretch/>
        </p:blipFill>
        <p:spPr>
          <a:xfrm>
            <a:off x="2988000" y="3261240"/>
            <a:ext cx="2770920" cy="3097080"/>
          </a:xfrm>
          <a:prstGeom prst="rect">
            <a:avLst/>
          </a:prstGeom>
          <a:ln>
            <a:noFill/>
          </a:ln>
        </p:spPr>
      </p:pic>
      <p:sp>
        <p:nvSpPr>
          <p:cNvPr id="170" name="CustomShape 3"/>
          <p:cNvSpPr/>
          <p:nvPr/>
        </p:nvSpPr>
        <p:spPr>
          <a:xfrm>
            <a:off x="5796000" y="6389280"/>
            <a:ext cx="3005280" cy="25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 u="sng">
                <a:solidFill>
                  <a:srgbClr val="008685"/>
                </a:solidFill>
                <a:uFillTx/>
                <a:latin typeface="맑은 고딕"/>
                <a:ea typeface="DejaVu Sans"/>
                <a:hlinkClick r:id="rId2"/>
              </a:rPr>
              <a:t>https://nlpinkorean.github.io/illustrated-transformer/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342000" y="980640"/>
            <a:ext cx="8459280" cy="511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457200" indent="-456480">
              <a:lnSpc>
                <a:spcPct val="120000"/>
              </a:lnSpc>
              <a:spcBef>
                <a:spcPts val="360"/>
              </a:spcBef>
              <a:buClr>
                <a:srgbClr val="f1c10f"/>
              </a:buClr>
              <a:buFont typeface="맑은 고딕"/>
              <a:buAutoNum type="arabicPeriod" startAt="2"/>
            </a:pPr>
            <a:r>
              <a:rPr b="1" lang="en-US" sz="1800" spc="-1" strike="noStrike">
                <a:solidFill>
                  <a:srgbClr val="0070c0"/>
                </a:solidFill>
                <a:latin typeface="Candara"/>
                <a:ea typeface="함초롬돋움"/>
              </a:rPr>
              <a:t>Multi-head attention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70c0"/>
                </a:solidFill>
                <a:latin typeface="Candara"/>
                <a:ea typeface="함초롬돋움"/>
              </a:rPr>
              <a:t>방법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Self-attention</a:t>
            </a:r>
            <a:r>
              <a:rPr b="0" lang="en-US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을 개의 를 이용해 개의 양상으로 진행할 수 있음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144000" y="0"/>
            <a:ext cx="8855280" cy="68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08080"/>
                </a:solidFill>
                <a:latin typeface="Candara"/>
                <a:ea typeface="함초롬돋움"/>
              </a:rPr>
              <a:t>Transformer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73" name="그림 3" descr=""/>
          <p:cNvPicPr/>
          <p:nvPr/>
        </p:nvPicPr>
        <p:blipFill>
          <a:blip r:embed="rId1"/>
          <a:stretch/>
        </p:blipFill>
        <p:spPr>
          <a:xfrm>
            <a:off x="1477080" y="2769120"/>
            <a:ext cx="6189480" cy="3322800"/>
          </a:xfrm>
          <a:prstGeom prst="rect">
            <a:avLst/>
          </a:prstGeom>
          <a:ln>
            <a:noFill/>
          </a:ln>
        </p:spPr>
      </p:pic>
      <p:sp>
        <p:nvSpPr>
          <p:cNvPr id="174" name="CustomShape 3"/>
          <p:cNvSpPr/>
          <p:nvPr/>
        </p:nvSpPr>
        <p:spPr>
          <a:xfrm>
            <a:off x="5796000" y="6389280"/>
            <a:ext cx="3005280" cy="25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 u="sng">
                <a:solidFill>
                  <a:srgbClr val="008685"/>
                </a:solidFill>
                <a:uFillTx/>
                <a:latin typeface="맑은 고딕"/>
                <a:ea typeface="DejaVu Sans"/>
                <a:hlinkClick r:id="rId2"/>
              </a:rPr>
              <a:t>https://nlpinkorean.github.io/illustrated-transformer/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342000" y="980640"/>
            <a:ext cx="8459280" cy="561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20000"/>
              </a:lnSpc>
              <a:spcBef>
                <a:spcPts val="320"/>
              </a:spcBef>
              <a:buClr>
                <a:srgbClr val="f1c10f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I. What to do</a:t>
            </a:r>
            <a:endParaRPr b="0" lang="en-US" sz="1600" spc="-1" strike="noStrike">
              <a:latin typeface="Arial"/>
            </a:endParaRPr>
          </a:p>
          <a:p>
            <a:pPr lvl="1" marL="743040" indent="-285120">
              <a:lnSpc>
                <a:spcPct val="120000"/>
              </a:lnSpc>
              <a:spcBef>
                <a:spcPts val="281"/>
              </a:spcBef>
              <a:buClr>
                <a:srgbClr val="f1c10f"/>
              </a:buClr>
              <a:buFont typeface="Arial"/>
              <a:buChar char="–"/>
            </a:pPr>
            <a:r>
              <a:rPr b="0" lang="en-US" sz="1400" spc="-1" strike="noStrike">
                <a:solidFill>
                  <a:srgbClr val="000000"/>
                </a:solidFill>
                <a:latin typeface="Candara"/>
                <a:ea typeface="함초롬돋움"/>
              </a:rPr>
              <a:t>Part1: rnn_layer.py</a:t>
            </a:r>
            <a:endParaRPr b="0" lang="en-US" sz="1400" spc="-1" strike="noStrike">
              <a:latin typeface="Arial"/>
            </a:endParaRPr>
          </a:p>
          <a:p>
            <a:pPr lvl="1" marL="743040" indent="-285120">
              <a:lnSpc>
                <a:spcPct val="120000"/>
              </a:lnSpc>
              <a:spcBef>
                <a:spcPts val="281"/>
              </a:spcBef>
              <a:buClr>
                <a:srgbClr val="f1c10f"/>
              </a:buClr>
              <a:buFont typeface="Arial"/>
              <a:buChar char="–"/>
            </a:pPr>
            <a:r>
              <a:rPr b="0" lang="en-US" sz="1400" spc="-1" strike="noStrike">
                <a:solidFill>
                  <a:srgbClr val="000000"/>
                </a:solidFill>
                <a:latin typeface="Candara"/>
                <a:ea typeface="함초롬돋움"/>
              </a:rPr>
              <a:t>Part2: captioning.py, notebook 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Candara"/>
                <a:ea typeface="함초롬돋움"/>
              </a:rPr>
              <a:t>            (train, prediction, description of your implmentation)</a:t>
            </a:r>
            <a:endParaRPr b="0" lang="en-US" sz="1400" spc="-1" strike="noStrike">
              <a:latin typeface="Arial"/>
            </a:endParaRPr>
          </a:p>
          <a:p>
            <a:pPr lvl="2" marL="1143000" indent="-227880">
              <a:lnSpc>
                <a:spcPct val="120000"/>
              </a:lnSpc>
              <a:spcBef>
                <a:spcPts val="241"/>
              </a:spcBef>
              <a:buClr>
                <a:srgbClr val="f1c10f"/>
              </a:buClr>
              <a:buFont typeface="Wingdings" charset="2"/>
              <a:buChar char=""/>
            </a:pPr>
            <a:r>
              <a:rPr b="0" lang="en-US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DO NOT change maxlen (17), n_words (1004), input_dimension(512)</a:t>
            </a:r>
            <a:endParaRPr b="0" lang="en-US" sz="1200" spc="-1" strike="noStrike">
              <a:latin typeface="Arial"/>
            </a:endParaRPr>
          </a:p>
          <a:p>
            <a:pPr lvl="2" marL="1143000" indent="-227880">
              <a:lnSpc>
                <a:spcPct val="120000"/>
              </a:lnSpc>
              <a:spcBef>
                <a:spcPts val="241"/>
              </a:spcBef>
              <a:buClr>
                <a:srgbClr val="f1c10f"/>
              </a:buClr>
              <a:buFont typeface="Wingdings" charset="2"/>
              <a:buChar char=""/>
            </a:pPr>
            <a:r>
              <a:rPr b="0" lang="en-US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DO NOT change coco_utils.py </a:t>
            </a:r>
            <a:endParaRPr b="0" lang="en-US" sz="1200" spc="-1" strike="noStrike">
              <a:latin typeface="Arial"/>
            </a:endParaRPr>
          </a:p>
          <a:p>
            <a:pPr lvl="2" marL="1143000" indent="-227880">
              <a:lnSpc>
                <a:spcPct val="120000"/>
              </a:lnSpc>
              <a:spcBef>
                <a:spcPts val="241"/>
              </a:spcBef>
              <a:buClr>
                <a:srgbClr val="f1c10f"/>
              </a:buClr>
              <a:buFont typeface="Wingdings" charset="2"/>
              <a:buChar char=""/>
            </a:pPr>
            <a:r>
              <a:rPr b="0" lang="en-US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Explore structure, functions, rnn types, other hyperparameters (changeable)</a:t>
            </a:r>
            <a:endParaRPr b="0" lang="en-US" sz="1200" spc="-1" strike="noStrike">
              <a:latin typeface="Arial"/>
            </a:endParaRPr>
          </a:p>
          <a:p>
            <a:pPr lvl="1" marL="743040" indent="-285120">
              <a:lnSpc>
                <a:spcPct val="120000"/>
              </a:lnSpc>
              <a:spcBef>
                <a:spcPts val="281"/>
              </a:spcBef>
              <a:buClr>
                <a:srgbClr val="f1c10f"/>
              </a:buClr>
              <a:buFont typeface="Arial"/>
              <a:buChar char="–"/>
            </a:pPr>
            <a:r>
              <a:rPr b="0" lang="en-US" sz="1400" spc="-1" strike="noStrike">
                <a:solidFill>
                  <a:srgbClr val="000000"/>
                </a:solidFill>
                <a:latin typeface="Candara"/>
                <a:ea typeface="함초롬돋움"/>
              </a:rPr>
              <a:t>Part 3: char_rnn.py, notebook 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Candara"/>
                <a:ea typeface="함초롬돋움"/>
              </a:rPr>
              <a:t>             (train, omm, description of your implmentation)</a:t>
            </a:r>
            <a:endParaRPr b="0" lang="en-US" sz="1400" spc="-1" strike="noStrike">
              <a:latin typeface="Arial"/>
            </a:endParaRPr>
          </a:p>
          <a:p>
            <a:pPr lvl="2" marL="1143000" indent="-227880">
              <a:lnSpc>
                <a:spcPct val="120000"/>
              </a:lnSpc>
              <a:spcBef>
                <a:spcPts val="241"/>
              </a:spcBef>
              <a:buClr>
                <a:srgbClr val="f1c10f"/>
              </a:buClr>
              <a:buFont typeface="Wingdings" charset="2"/>
              <a:buChar char=""/>
            </a:pPr>
            <a:r>
              <a:rPr b="0" lang="en-US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DO NOT change utils.py</a:t>
            </a:r>
            <a:endParaRPr b="0" lang="en-US" sz="1200" spc="-1" strike="noStrike">
              <a:latin typeface="Arial"/>
            </a:endParaRPr>
          </a:p>
          <a:p>
            <a:pPr lvl="2" marL="1143000" indent="-227880">
              <a:lnSpc>
                <a:spcPct val="120000"/>
              </a:lnSpc>
              <a:spcBef>
                <a:spcPts val="241"/>
              </a:spcBef>
              <a:buClr>
                <a:srgbClr val="f1c10f"/>
              </a:buClr>
              <a:buFont typeface="Wingdings" charset="2"/>
              <a:buChar char=""/>
            </a:pPr>
            <a:r>
              <a:rPr b="0" lang="en-US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Explore structure, functions, rnn types, other hyperparameters (changeable)</a:t>
            </a:r>
            <a:endParaRPr b="0" lang="en-US" sz="1200" spc="-1" strike="noStrike">
              <a:latin typeface="Arial"/>
            </a:endParaRPr>
          </a:p>
          <a:p>
            <a:pPr lvl="1" marL="743040" indent="-285120">
              <a:lnSpc>
                <a:spcPct val="120000"/>
              </a:lnSpc>
              <a:spcBef>
                <a:spcPts val="281"/>
              </a:spcBef>
              <a:buClr>
                <a:srgbClr val="f1c10f"/>
              </a:buClr>
              <a:buFont typeface="Arial"/>
              <a:buChar char="–"/>
            </a:pPr>
            <a:r>
              <a:rPr b="0" lang="en-US" sz="1400" spc="-1" strike="noStrike">
                <a:solidFill>
                  <a:srgbClr val="000000"/>
                </a:solidFill>
                <a:latin typeface="Candara"/>
                <a:ea typeface="함초롬돋움"/>
              </a:rPr>
              <a:t>Part 4: notebook</a:t>
            </a:r>
            <a:endParaRPr b="0" lang="en-US" sz="1400" spc="-1" strike="noStrike">
              <a:latin typeface="Arial"/>
            </a:endParaRPr>
          </a:p>
          <a:p>
            <a:pPr lvl="2" marL="1143000" indent="-227880">
              <a:lnSpc>
                <a:spcPct val="120000"/>
              </a:lnSpc>
              <a:spcBef>
                <a:spcPts val="241"/>
              </a:spcBef>
              <a:buClr>
                <a:srgbClr val="f1c10f"/>
              </a:buClr>
              <a:buFont typeface="Wingdings" charset="2"/>
              <a:buChar char=""/>
            </a:pPr>
            <a:r>
              <a:rPr b="0" lang="en-US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DO NOT change nmt_utils.py</a:t>
            </a:r>
            <a:endParaRPr b="0" lang="en-US" sz="1200" spc="-1" strike="noStrike">
              <a:latin typeface="Arial"/>
            </a:endParaRPr>
          </a:p>
          <a:p>
            <a:pPr lvl="2" marL="1143000" indent="-227880">
              <a:lnSpc>
                <a:spcPct val="120000"/>
              </a:lnSpc>
              <a:spcBef>
                <a:spcPts val="241"/>
              </a:spcBef>
              <a:buClr>
                <a:srgbClr val="f1c10f"/>
              </a:buClr>
              <a:buFont typeface="Wingdings" charset="2"/>
              <a:buChar char=""/>
            </a:pPr>
            <a:r>
              <a:rPr b="0" lang="en-US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Implement class Attention() (any type attention you want)</a:t>
            </a:r>
            <a:endParaRPr b="0" lang="en-US" sz="1200" spc="-1" strike="noStrike">
              <a:latin typeface="Arial"/>
            </a:endParaRPr>
          </a:p>
          <a:p>
            <a:pPr lvl="1" marL="743040" indent="-285120">
              <a:lnSpc>
                <a:spcPct val="120000"/>
              </a:lnSpc>
              <a:spcBef>
                <a:spcPts val="241"/>
              </a:spcBef>
              <a:buClr>
                <a:srgbClr val="f1c10f"/>
              </a:buClr>
              <a:buFont typeface="Arial"/>
              <a:buChar char="–"/>
            </a:pPr>
            <a:r>
              <a:rPr b="0" lang="en-US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Part 5: transformer_modules.py</a:t>
            </a:r>
            <a:endParaRPr b="0" lang="en-US" sz="1200" spc="-1" strike="noStrike">
              <a:latin typeface="Arial"/>
            </a:endParaRPr>
          </a:p>
          <a:p>
            <a:pPr lvl="2" marL="1143000" indent="-227880">
              <a:lnSpc>
                <a:spcPct val="120000"/>
              </a:lnSpc>
              <a:spcBef>
                <a:spcPts val="241"/>
              </a:spcBef>
              <a:buClr>
                <a:srgbClr val="f1c10f"/>
              </a:buClr>
              <a:buFont typeface="Wingdings" charset="2"/>
              <a:buChar char=""/>
            </a:pPr>
            <a:r>
              <a:rPr b="0" lang="en-US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Explore the model performance using at least 12 different hyperparameters set (changeable)</a:t>
            </a:r>
            <a:endParaRPr b="0" lang="en-US" sz="1200" spc="-1" strike="noStrike">
              <a:latin typeface="Arial"/>
            </a:endParaRPr>
          </a:p>
          <a:p>
            <a:pPr lvl="2" marL="1143000" indent="-227880">
              <a:lnSpc>
                <a:spcPct val="120000"/>
              </a:lnSpc>
              <a:spcBef>
                <a:spcPts val="241"/>
              </a:spcBef>
              <a:buClr>
                <a:srgbClr val="f1c10f"/>
              </a:buClr>
              <a:buFont typeface="Wingdings" charset="2"/>
              <a:buChar char=""/>
            </a:pPr>
            <a:r>
              <a:rPr b="0" lang="en-US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Report the results</a:t>
            </a:r>
            <a:endParaRPr b="0" lang="en-US" sz="1200" spc="-1" strike="noStrike">
              <a:latin typeface="Arial"/>
            </a:endParaRPr>
          </a:p>
          <a:p>
            <a:pPr lvl="2" marL="1143000" indent="-227880">
              <a:lnSpc>
                <a:spcPct val="120000"/>
              </a:lnSpc>
              <a:spcBef>
                <a:spcPts val="241"/>
              </a:spcBef>
              <a:buClr>
                <a:srgbClr val="f1c10f"/>
              </a:buClr>
              <a:buFont typeface="Wingdings" charset="2"/>
              <a:buChar char=""/>
            </a:pPr>
            <a:r>
              <a:rPr b="0" lang="en-US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DO NOT change anything except the hyperparameters or path.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lvl="1" marL="743040" indent="-285120">
              <a:lnSpc>
                <a:spcPct val="120000"/>
              </a:lnSpc>
              <a:spcBef>
                <a:spcPts val="241"/>
              </a:spcBef>
              <a:buClr>
                <a:srgbClr val="f1c10f"/>
              </a:buClr>
              <a:buFont typeface="Arial"/>
              <a:buChar char="–"/>
            </a:pPr>
            <a:r>
              <a:rPr b="0" lang="en-US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Submit only one checkpoint file for each part!</a:t>
            </a:r>
            <a:endParaRPr b="0" lang="en-US" sz="1200" spc="-1" strike="noStrike">
              <a:latin typeface="Arial"/>
            </a:endParaRPr>
          </a:p>
          <a:p>
            <a:pPr lvl="2" marL="1143000" indent="-227880">
              <a:lnSpc>
                <a:spcPct val="120000"/>
              </a:lnSpc>
              <a:spcBef>
                <a:spcPts val="241"/>
              </a:spcBef>
              <a:buClr>
                <a:srgbClr val="f1c10f"/>
              </a:buClr>
              <a:buFont typeface="Wingdings" charset="2"/>
              <a:buChar char=""/>
            </a:pPr>
            <a:r>
              <a:rPr b="0" lang="en-US" sz="1200" spc="-1" strike="noStrike">
                <a:solidFill>
                  <a:srgbClr val="000000"/>
                </a:solidFill>
                <a:latin typeface="Candara"/>
                <a:ea typeface="함초롬돋움"/>
              </a:rPr>
              <a:t>Use max_to_keep parameter in Saver()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144000" y="0"/>
            <a:ext cx="8855280" cy="68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0000"/>
                </a:solidFill>
                <a:latin typeface="Candara"/>
                <a:ea typeface="함초롬돋움"/>
              </a:rPr>
              <a:t>[NOTICE] </a:t>
            </a:r>
            <a:r>
              <a:rPr b="1" lang="en-US" sz="2800" spc="-1" strike="noStrike">
                <a:solidFill>
                  <a:srgbClr val="808080"/>
                </a:solidFill>
                <a:latin typeface="Candara"/>
                <a:ea typeface="함초롬돋움"/>
              </a:rPr>
              <a:t>Assignment 3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342000" y="980640"/>
            <a:ext cx="8459280" cy="511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(</a:t>
            </a:r>
            <a:r>
              <a:rPr b="0" lang="en-US" sz="2200" spc="-1" strike="noStrike">
                <a:solidFill>
                  <a:srgbClr val="ff0000"/>
                </a:solidFill>
                <a:latin typeface="Candara"/>
                <a:ea typeface="함초롬돋움"/>
              </a:rPr>
              <a:t>PART 1, 2, 3 ONLY</a:t>
            </a: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)</a:t>
            </a:r>
            <a:endParaRPr b="0" lang="en-US" sz="2200" spc="-1" strike="noStrike">
              <a:latin typeface="Arial"/>
            </a:endParaRPr>
          </a:p>
          <a:p>
            <a:pPr marL="457200">
              <a:lnSpc>
                <a:spcPct val="12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ff0000"/>
                </a:solidFill>
                <a:latin typeface="Candara"/>
                <a:ea typeface="함초롬돋움"/>
              </a:rPr>
              <a:t>DO NOT USE tf.keras API</a:t>
            </a:r>
            <a:endParaRPr b="0" lang="en-US" sz="2000" spc="-1" strike="noStrike">
              <a:latin typeface="Arial"/>
            </a:endParaRPr>
          </a:p>
          <a:p>
            <a:pPr marL="457200">
              <a:lnSpc>
                <a:spcPct val="12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  <a:p>
            <a:pPr marL="457200">
              <a:lnSpc>
                <a:spcPct val="12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  <a:p>
            <a:pPr marL="457200">
              <a:lnSpc>
                <a:spcPct val="12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  <a:p>
            <a:pPr marL="457200">
              <a:lnSpc>
                <a:spcPct val="12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  <a:p>
            <a:pPr marL="457200">
              <a:lnSpc>
                <a:spcPct val="12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144000" y="0"/>
            <a:ext cx="8855280" cy="68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0000"/>
                </a:solidFill>
                <a:latin typeface="Candara"/>
                <a:ea typeface="함초롬돋움"/>
              </a:rPr>
              <a:t>[NOTICE] </a:t>
            </a:r>
            <a:r>
              <a:rPr b="1" lang="en-US" sz="2800" spc="-1" strike="noStrike">
                <a:solidFill>
                  <a:srgbClr val="808080"/>
                </a:solidFill>
                <a:latin typeface="Candara"/>
                <a:ea typeface="함초롬돋움"/>
              </a:rPr>
              <a:t>Assignment 3 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79" name="Picture 3" descr=""/>
          <p:cNvPicPr/>
          <p:nvPr/>
        </p:nvPicPr>
        <p:blipFill>
          <a:blip r:embed="rId1"/>
          <a:stretch/>
        </p:blipFill>
        <p:spPr>
          <a:xfrm>
            <a:off x="2123640" y="2637000"/>
            <a:ext cx="5201280" cy="2756520"/>
          </a:xfrm>
          <a:prstGeom prst="rect">
            <a:avLst/>
          </a:prstGeom>
          <a:ln>
            <a:noFill/>
          </a:ln>
        </p:spPr>
      </p:pic>
      <p:sp>
        <p:nvSpPr>
          <p:cNvPr id="180" name="Line 3"/>
          <p:cNvSpPr/>
          <p:nvPr/>
        </p:nvSpPr>
        <p:spPr>
          <a:xfrm flipV="1">
            <a:off x="1855440" y="2348640"/>
            <a:ext cx="5112720" cy="3312360"/>
          </a:xfrm>
          <a:prstGeom prst="line">
            <a:avLst/>
          </a:prstGeom>
          <a:ln w="28440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342000" y="980640"/>
            <a:ext cx="8459280" cy="561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3000"/>
          </a:bodyPr>
          <a:p>
            <a:pPr marL="343080" indent="-34236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Arial"/>
              <a:buChar char="•"/>
            </a:pPr>
            <a:r>
              <a:rPr b="1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II. Grade</a:t>
            </a:r>
            <a:endParaRPr b="0" lang="en-US" sz="2200" spc="-1" strike="noStrike">
              <a:latin typeface="Arial"/>
            </a:endParaRPr>
          </a:p>
          <a:p>
            <a:pPr lvl="1" marL="743040" indent="-285120">
              <a:lnSpc>
                <a:spcPct val="120000"/>
              </a:lnSpc>
              <a:spcBef>
                <a:spcPts val="340"/>
              </a:spcBef>
              <a:buClr>
                <a:srgbClr val="f1c10f"/>
              </a:buClr>
              <a:buFont typeface="Arial"/>
              <a:buChar char="–"/>
            </a:pPr>
            <a:r>
              <a:rPr b="0" lang="en-US" sz="1700" spc="-1" strike="noStrike">
                <a:solidFill>
                  <a:srgbClr val="000000"/>
                </a:solidFill>
                <a:latin typeface="Candara"/>
                <a:ea typeface="함초롬돋움"/>
              </a:rPr>
              <a:t>Part1 (20 point), Part2 (20 point), Part3 (20 point), Part4 (20 point), Part5 (20 point)</a:t>
            </a:r>
            <a:endParaRPr b="0" lang="en-US" sz="1700" spc="-1" strike="noStrike">
              <a:latin typeface="Arial"/>
            </a:endParaRPr>
          </a:p>
          <a:p>
            <a:pPr lvl="1" marL="743040" indent="-285120">
              <a:lnSpc>
                <a:spcPct val="120000"/>
              </a:lnSpc>
              <a:spcBef>
                <a:spcPts val="380"/>
              </a:spcBef>
              <a:buClr>
                <a:srgbClr val="f1c10f"/>
              </a:buClr>
              <a:buFont typeface="Arial"/>
              <a:buChar char="–"/>
            </a:pPr>
            <a:r>
              <a:rPr b="1" lang="en-US" sz="1900" spc="-1" strike="noStrike">
                <a:solidFill>
                  <a:srgbClr val="000000"/>
                </a:solidFill>
                <a:latin typeface="Candara"/>
                <a:ea typeface="함초롬돋움"/>
              </a:rPr>
              <a:t>Save file log </a:t>
            </a:r>
            <a:endParaRPr b="0" lang="en-US" sz="1900" spc="-1" strike="noStrike">
              <a:latin typeface="Arial"/>
            </a:endParaRPr>
          </a:p>
          <a:p>
            <a:pPr lvl="2" marL="1143000" indent="-22788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Wingdings" charset="2"/>
              <a:buChar char=""/>
            </a:pPr>
            <a:r>
              <a:rPr b="0" lang="en-US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Part2 &amp; Part 3 &amp; Part 4</a:t>
            </a:r>
            <a:endParaRPr b="0" lang="en-US" sz="2000" spc="-1" strike="noStrike">
              <a:latin typeface="Arial"/>
            </a:endParaRPr>
          </a:p>
          <a:p>
            <a:pPr lvl="3" marL="1600200" indent="-227880">
              <a:lnSpc>
                <a:spcPct val="120000"/>
              </a:lnSpc>
              <a:spcBef>
                <a:spcPts val="360"/>
              </a:spcBef>
              <a:buClr>
                <a:srgbClr val="ff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ff0000"/>
                </a:solidFill>
                <a:latin typeface="Candara"/>
                <a:ea typeface="함초롬돋움"/>
              </a:rPr>
              <a:t>Print out at least 10 continual losses in training process. </a:t>
            </a:r>
            <a:r>
              <a:rPr b="0" lang="en-US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The losses have to </a:t>
            </a:r>
            <a:r>
              <a:rPr b="0" lang="en-US" sz="1800" spc="-1" strike="noStrike">
                <a:solidFill>
                  <a:srgbClr val="ff0000"/>
                </a:solidFill>
                <a:latin typeface="Candara"/>
                <a:ea typeface="함초롬돋움"/>
              </a:rPr>
              <a:t>go down with the training progresses.</a:t>
            </a:r>
            <a:endParaRPr b="0" lang="en-US" sz="1800" spc="-1" strike="noStrike">
              <a:latin typeface="Arial"/>
            </a:endParaRPr>
          </a:p>
          <a:p>
            <a:pPr lvl="3" marL="1600200" indent="-227880">
              <a:lnSpc>
                <a:spcPct val="120000"/>
              </a:lnSpc>
              <a:spcBef>
                <a:spcPts val="360"/>
              </a:spcBef>
              <a:buClr>
                <a:srgbClr val="ff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ff0000"/>
                </a:solidFill>
                <a:latin typeface="Candara"/>
                <a:ea typeface="함초롬돋움"/>
              </a:rPr>
              <a:t>Describe your model</a:t>
            </a:r>
            <a:r>
              <a:rPr b="0" lang="en-US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 in detail (Part 2-3 only; </a:t>
            </a:r>
            <a:r>
              <a:rPr b="0" lang="en-US" sz="1800" spc="-1" strike="noStrike">
                <a:solidFill>
                  <a:srgbClr val="ff0000"/>
                </a:solidFill>
                <a:latin typeface="Candara"/>
                <a:ea typeface="함초롬돋움"/>
              </a:rPr>
              <a:t>not part 4</a:t>
            </a:r>
            <a:r>
              <a:rPr b="0" lang="en-US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)</a:t>
            </a:r>
            <a:endParaRPr b="0" lang="en-US" sz="1800" spc="-1" strike="noStrike">
              <a:latin typeface="Arial"/>
            </a:endParaRPr>
          </a:p>
          <a:p>
            <a:pPr lvl="2" marL="1143000" indent="-227880">
              <a:lnSpc>
                <a:spcPct val="120000"/>
              </a:lnSpc>
              <a:spcBef>
                <a:spcPts val="380"/>
              </a:spcBef>
              <a:buClr>
                <a:srgbClr val="f1c10f"/>
              </a:buClr>
              <a:buFont typeface="Wingdings" charset="2"/>
              <a:buChar char=""/>
            </a:pPr>
            <a:r>
              <a:rPr b="0" lang="en-US" sz="1900" spc="-1" strike="noStrike">
                <a:solidFill>
                  <a:srgbClr val="000000"/>
                </a:solidFill>
                <a:latin typeface="Candara"/>
                <a:ea typeface="함초롬돋움"/>
              </a:rPr>
              <a:t>Part 2</a:t>
            </a:r>
            <a:endParaRPr b="0" lang="en-US" sz="1900" spc="-1" strike="noStrike">
              <a:latin typeface="Arial"/>
            </a:endParaRPr>
          </a:p>
          <a:p>
            <a:pPr lvl="3" marL="1600200" indent="-227880">
              <a:lnSpc>
                <a:spcPct val="12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We will load and evaluate your model </a:t>
            </a:r>
            <a:r>
              <a:rPr b="0" lang="en-US" sz="1800" spc="-1" strike="noStrike">
                <a:solidFill>
                  <a:srgbClr val="ff0000"/>
                </a:solidFill>
                <a:latin typeface="Candara"/>
                <a:ea typeface="함초롬돋움"/>
              </a:rPr>
              <a:t>using test data</a:t>
            </a:r>
            <a:endParaRPr b="0" lang="en-US" sz="1800" spc="-1" strike="noStrike">
              <a:latin typeface="Arial"/>
            </a:endParaRPr>
          </a:p>
          <a:p>
            <a:pPr lvl="3" marL="1600200" indent="-227880">
              <a:lnSpc>
                <a:spcPct val="120000"/>
              </a:lnSpc>
              <a:spcBef>
                <a:spcPts val="360"/>
              </a:spcBef>
              <a:buClr>
                <a:srgbClr val="ff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ff0000"/>
                </a:solidFill>
                <a:latin typeface="Candara"/>
                <a:ea typeface="함초롬돋움"/>
              </a:rPr>
              <a:t>BLEU score &gt; 0.3 on validation set </a:t>
            </a:r>
            <a:r>
              <a:rPr b="0" lang="en-US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will be okay (mostly)</a:t>
            </a:r>
            <a:endParaRPr b="0" lang="en-US" sz="1800" spc="-1" strike="noStrike">
              <a:latin typeface="Arial"/>
            </a:endParaRPr>
          </a:p>
          <a:p>
            <a:pPr lvl="2" marL="1143000" indent="-227880">
              <a:lnSpc>
                <a:spcPct val="120000"/>
              </a:lnSpc>
              <a:spcBef>
                <a:spcPts val="380"/>
              </a:spcBef>
              <a:buClr>
                <a:srgbClr val="f1c10f"/>
              </a:buClr>
              <a:buFont typeface="Wingdings" charset="2"/>
              <a:buChar char=""/>
            </a:pPr>
            <a:r>
              <a:rPr b="0" lang="en-US" sz="1900" spc="-1" strike="noStrike">
                <a:solidFill>
                  <a:srgbClr val="000000"/>
                </a:solidFill>
                <a:latin typeface="Candara"/>
                <a:ea typeface="함초롬돋움"/>
              </a:rPr>
              <a:t>Part 3</a:t>
            </a:r>
            <a:endParaRPr b="0" lang="en-US" sz="1900" spc="-1" strike="noStrike">
              <a:latin typeface="Arial"/>
            </a:endParaRPr>
          </a:p>
          <a:p>
            <a:pPr lvl="3" marL="1600200" indent="-227880">
              <a:lnSpc>
                <a:spcPct val="120000"/>
              </a:lnSpc>
              <a:spcBef>
                <a:spcPts val="360"/>
              </a:spcBef>
              <a:buClr>
                <a:srgbClr val="ff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ff0000"/>
                </a:solidFill>
                <a:latin typeface="Candara"/>
                <a:ea typeface="함초롬돋움"/>
              </a:rPr>
              <a:t>Training &amp; sampling: pass/fail grading (binary)</a:t>
            </a:r>
            <a:endParaRPr b="0" lang="en-US" sz="1800" spc="-1" strike="noStrike">
              <a:latin typeface="Arial"/>
            </a:endParaRPr>
          </a:p>
          <a:p>
            <a:pPr lvl="3" marL="1600200" indent="-227880">
              <a:lnSpc>
                <a:spcPct val="12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If sampled sentences are odd too much (“abababa…”, “I is if is …”), then fail.</a:t>
            </a:r>
            <a:endParaRPr b="0" lang="en-US" sz="1800" spc="-1" strike="noStrike">
              <a:latin typeface="Arial"/>
            </a:endParaRPr>
          </a:p>
          <a:p>
            <a:pPr lvl="2" marL="1143000" indent="-227880">
              <a:lnSpc>
                <a:spcPct val="120000"/>
              </a:lnSpc>
              <a:spcBef>
                <a:spcPts val="380"/>
              </a:spcBef>
              <a:buClr>
                <a:srgbClr val="f1c10f"/>
              </a:buClr>
              <a:buFont typeface="Wingdings" charset="2"/>
              <a:buChar char=""/>
            </a:pPr>
            <a:r>
              <a:rPr b="0" lang="en-US" sz="1900" spc="-1" strike="noStrike">
                <a:solidFill>
                  <a:srgbClr val="000000"/>
                </a:solidFill>
                <a:latin typeface="Candara"/>
                <a:ea typeface="함초롬돋움"/>
              </a:rPr>
              <a:t>Part 5</a:t>
            </a:r>
            <a:endParaRPr b="0" lang="en-US" sz="1900" spc="-1" strike="noStrike">
              <a:latin typeface="Arial"/>
            </a:endParaRPr>
          </a:p>
          <a:p>
            <a:pPr lvl="3" marL="1600200" indent="-227880">
              <a:lnSpc>
                <a:spcPct val="120000"/>
              </a:lnSpc>
              <a:spcBef>
                <a:spcPts val="360"/>
              </a:spcBef>
              <a:buClr>
                <a:srgbClr val="ff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ff0000"/>
                </a:solidFill>
                <a:latin typeface="Candara"/>
                <a:ea typeface="함초롬돋움"/>
              </a:rPr>
              <a:t>Report at least 12 BLEU score results </a:t>
            </a:r>
            <a:r>
              <a:rPr b="0" lang="en-US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from each different hyperparameters set.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(See transformer_modules.py)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286000">
              <a:lnSpc>
                <a:spcPct val="100000"/>
              </a:lnSpc>
              <a:spcBef>
                <a:spcPts val="281"/>
              </a:spcBef>
            </a:pPr>
            <a:endParaRPr b="0" lang="en-US" sz="1800" spc="-1" strike="noStrike">
              <a:latin typeface="Arial"/>
            </a:endParaRPr>
          </a:p>
          <a:p>
            <a:pPr marL="22860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2860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1828800">
              <a:lnSpc>
                <a:spcPct val="120000"/>
              </a:lnSpc>
              <a:spcBef>
                <a:spcPts val="479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144000" y="0"/>
            <a:ext cx="8855280" cy="68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0000"/>
                </a:solidFill>
                <a:latin typeface="Candara"/>
                <a:ea typeface="함초롬돋움"/>
              </a:rPr>
              <a:t>[NOTICE] </a:t>
            </a:r>
            <a:r>
              <a:rPr b="1" lang="en-US" sz="2800" spc="-1" strike="noStrike">
                <a:solidFill>
                  <a:srgbClr val="808080"/>
                </a:solidFill>
                <a:latin typeface="Candara"/>
                <a:ea typeface="함초롬돋움"/>
              </a:rPr>
              <a:t>Assignment 3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342000" y="836640"/>
            <a:ext cx="8459280" cy="587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28000"/>
          </a:bodyPr>
          <a:p>
            <a:pPr marL="343080" indent="-34236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Arial"/>
              <a:buChar char="•"/>
            </a:pPr>
            <a:r>
              <a:rPr b="1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Assignment files</a:t>
            </a:r>
            <a:endParaRPr b="0" lang="en-US" sz="2200" spc="-1" strike="noStrike">
              <a:latin typeface="Arial"/>
            </a:endParaRPr>
          </a:p>
          <a:p>
            <a:pPr lvl="1" marL="743040" indent="-28512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Arial"/>
              <a:buChar char="–"/>
            </a:pPr>
            <a:r>
              <a:rPr b="1" lang="en-US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Models_captioning/ &amp; models_char_rnn/ &amp; nmt_checkpoints/ &amp; transformer_checkpoint/ </a:t>
            </a:r>
            <a:r>
              <a:rPr b="0" lang="en-US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(checkpoint directories)</a:t>
            </a:r>
            <a:endParaRPr b="0" lang="en-US" sz="2000" spc="-1" strike="noStrike">
              <a:latin typeface="Arial"/>
            </a:endParaRPr>
          </a:p>
          <a:p>
            <a:pPr lvl="1" marL="743040" indent="-28512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Arial"/>
              <a:buChar char="–"/>
            </a:pPr>
            <a:r>
              <a:rPr b="1" lang="en-US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coco/ get_coco_data.sh</a:t>
            </a:r>
            <a:endParaRPr b="0" lang="en-US" sz="2000" spc="-1" strike="noStrike">
              <a:latin typeface="Arial"/>
            </a:endParaRPr>
          </a:p>
          <a:p>
            <a:pPr lvl="1" marL="743040" indent="-28512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Arial"/>
              <a:buChar char="–"/>
            </a:pPr>
            <a:r>
              <a:rPr b="1" lang="en-US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iwslt_download.sh</a:t>
            </a:r>
            <a:endParaRPr b="0" lang="en-US" sz="2000" spc="-1" strike="noStrike">
              <a:latin typeface="Arial"/>
            </a:endParaRPr>
          </a:p>
          <a:p>
            <a:pPr lvl="1" marL="743040" indent="-28512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Arial"/>
              <a:buChar char="–"/>
            </a:pPr>
            <a:r>
              <a:rPr b="1" lang="en-US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coco_utils.py</a:t>
            </a:r>
            <a:endParaRPr b="0" lang="en-US" sz="2000" spc="-1" strike="noStrike">
              <a:latin typeface="Arial"/>
            </a:endParaRPr>
          </a:p>
          <a:p>
            <a:pPr lvl="1" marL="743040" indent="-28512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Arial"/>
              <a:buChar char="–"/>
            </a:pPr>
            <a:r>
              <a:rPr b="1" lang="en-US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utils.py</a:t>
            </a:r>
            <a:endParaRPr b="0" lang="en-US" sz="2000" spc="-1" strike="noStrike">
              <a:latin typeface="Arial"/>
            </a:endParaRPr>
          </a:p>
          <a:p>
            <a:pPr lvl="1" marL="743040" indent="-28512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Arial"/>
              <a:buChar char="–"/>
            </a:pPr>
            <a:r>
              <a:rPr b="1" lang="en-US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rnn_layers.py</a:t>
            </a:r>
            <a:endParaRPr b="0" lang="en-US" sz="2000" spc="-1" strike="noStrike">
              <a:latin typeface="Arial"/>
            </a:endParaRPr>
          </a:p>
          <a:p>
            <a:pPr lvl="1" marL="743040" indent="-28512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Arial"/>
              <a:buChar char="–"/>
            </a:pPr>
            <a:r>
              <a:rPr b="1" lang="en-US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captioning.py</a:t>
            </a:r>
            <a:endParaRPr b="0" lang="en-US" sz="2000" spc="-1" strike="noStrike">
              <a:latin typeface="Arial"/>
            </a:endParaRPr>
          </a:p>
          <a:p>
            <a:pPr lvl="1" marL="743040" indent="-28512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Arial"/>
              <a:buChar char="–"/>
            </a:pPr>
            <a:r>
              <a:rPr b="1" lang="en-US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char_rnn.py</a:t>
            </a:r>
            <a:endParaRPr b="0" lang="en-US" sz="2000" spc="-1" strike="noStrike">
              <a:latin typeface="Arial"/>
            </a:endParaRPr>
          </a:p>
          <a:p>
            <a:pPr lvl="1" marL="743040" indent="-28512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Arial"/>
              <a:buChar char="–"/>
            </a:pPr>
            <a:r>
              <a:rPr b="1" lang="en-US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nmt_utils.py</a:t>
            </a:r>
            <a:endParaRPr b="0" lang="en-US" sz="2000" spc="-1" strike="noStrike">
              <a:latin typeface="Arial"/>
            </a:endParaRPr>
          </a:p>
          <a:p>
            <a:pPr lvl="1" marL="743040" indent="-28512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Arial"/>
              <a:buChar char="–"/>
            </a:pPr>
            <a:r>
              <a:rPr b="1" lang="en-US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multi-bleu.perl</a:t>
            </a:r>
            <a:endParaRPr b="0" lang="en-US" sz="2000" spc="-1" strike="noStrike">
              <a:latin typeface="Arial"/>
            </a:endParaRPr>
          </a:p>
          <a:p>
            <a:pPr lvl="1" marL="743040" indent="-28512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Arial"/>
              <a:buChar char="–"/>
            </a:pPr>
            <a:r>
              <a:rPr b="1" lang="en-US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transformer_modules.py</a:t>
            </a:r>
            <a:endParaRPr b="0" lang="en-US" sz="2000" spc="-1" strike="noStrike">
              <a:latin typeface="Arial"/>
            </a:endParaRPr>
          </a:p>
          <a:p>
            <a:pPr lvl="1" marL="743040" indent="-28512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Arial"/>
              <a:buChar char="–"/>
            </a:pPr>
            <a:r>
              <a:rPr b="1" lang="en-US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transformer_utils.py</a:t>
            </a:r>
            <a:endParaRPr b="0" lang="en-US" sz="2000" spc="-1" strike="noStrike">
              <a:latin typeface="Arial"/>
            </a:endParaRPr>
          </a:p>
          <a:p>
            <a:pPr lvl="1" marL="743040" indent="-28512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Arial"/>
              <a:buChar char="–"/>
            </a:pPr>
            <a:r>
              <a:rPr b="1" lang="en-US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Assignment3_Part1_Implementing_RNN.ipynb</a:t>
            </a:r>
            <a:endParaRPr b="0" lang="en-US" sz="2000" spc="-1" strike="noStrike">
              <a:latin typeface="Arial"/>
            </a:endParaRPr>
          </a:p>
          <a:p>
            <a:pPr lvl="1" marL="743040" indent="-28512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Arial"/>
              <a:buChar char="–"/>
            </a:pPr>
            <a:r>
              <a:rPr b="1" lang="en-US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Assignment3_Part2_ImageCaptioning.ipynb</a:t>
            </a:r>
            <a:endParaRPr b="0" lang="en-US" sz="2000" spc="-1" strike="noStrike">
              <a:latin typeface="Arial"/>
            </a:endParaRPr>
          </a:p>
          <a:p>
            <a:pPr lvl="1" marL="743040" indent="-28512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Arial"/>
              <a:buChar char="–"/>
            </a:pPr>
            <a:r>
              <a:rPr b="1" lang="en-US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Assignment3_Part3_CharRNN.ipynb</a:t>
            </a:r>
            <a:endParaRPr b="0" lang="en-US" sz="2000" spc="-1" strike="noStrike">
              <a:latin typeface="Arial"/>
            </a:endParaRPr>
          </a:p>
          <a:p>
            <a:pPr lvl="1" marL="743040" indent="-28512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Arial"/>
              <a:buChar char="–"/>
            </a:pPr>
            <a:r>
              <a:rPr b="1" lang="en-US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Assignment3_Part4_NMT.ipynb</a:t>
            </a:r>
            <a:endParaRPr b="0" lang="en-US" sz="2000" spc="-1" strike="noStrike">
              <a:latin typeface="Arial"/>
            </a:endParaRPr>
          </a:p>
          <a:p>
            <a:pPr lvl="1" marL="743040" indent="-28512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Arial"/>
              <a:buChar char="–"/>
            </a:pPr>
            <a:r>
              <a:rPr b="1" lang="en-US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Assignment3_Part5_Transformer.ipynb</a:t>
            </a:r>
            <a:endParaRPr b="0" lang="en-US" sz="2000" spc="-1" strike="noStrike">
              <a:latin typeface="Arial"/>
            </a:endParaRPr>
          </a:p>
          <a:p>
            <a:pPr lvl="1" marL="743040" indent="-28512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Arial"/>
              <a:buChar char="–"/>
            </a:pPr>
            <a:r>
              <a:rPr b="1" lang="en-US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the last page (result of Assignment3_5) of Assignment3.pptx (this file)</a:t>
            </a:r>
            <a:endParaRPr b="0" lang="en-US" sz="2000" spc="-1" strike="noStrike">
              <a:latin typeface="Arial"/>
            </a:endParaRPr>
          </a:p>
          <a:p>
            <a:pPr lvl="1" marL="743040" indent="-28512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CollectSubmission.sh</a:t>
            </a:r>
            <a:endParaRPr b="0" lang="en-US" sz="2000" spc="-1" strike="noStrike">
              <a:latin typeface="Arial"/>
            </a:endParaRPr>
          </a:p>
          <a:p>
            <a:pPr marL="399960" indent="-34236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Install assignment files</a:t>
            </a:r>
            <a:endParaRPr b="0" lang="en-US" sz="2200" spc="-1" strike="noStrike">
              <a:latin typeface="Arial"/>
            </a:endParaRPr>
          </a:p>
          <a:p>
            <a:pPr lvl="1" marL="743040" indent="-28512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tar -zxvf assignment3.tar.gz</a:t>
            </a:r>
            <a:endParaRPr b="0" lang="en-US" sz="2000" spc="-1" strike="noStrike">
              <a:latin typeface="Arial"/>
            </a:endParaRPr>
          </a:p>
          <a:p>
            <a:pPr lvl="1" marL="743040" indent="-28512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sudo chmod 755 CollectSubmission.sh</a:t>
            </a:r>
            <a:endParaRPr b="0" lang="en-US" sz="2000" spc="-1" strike="noStrike">
              <a:latin typeface="Arial"/>
            </a:endParaRPr>
          </a:p>
          <a:p>
            <a:pPr lvl="1" marL="743040" indent="-28512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./coco/get_coco_data.sh</a:t>
            </a:r>
            <a:endParaRPr b="0" lang="en-US" sz="2000" spc="-1" strike="noStrike">
              <a:latin typeface="Arial"/>
            </a:endParaRPr>
          </a:p>
          <a:p>
            <a:pPr lvl="1" marL="743040" indent="-28512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./iwslt_download.sh</a:t>
            </a:r>
            <a:endParaRPr b="0" lang="en-US" sz="2000" spc="-1" strike="noStrike">
              <a:latin typeface="Arial"/>
            </a:endParaRPr>
          </a:p>
          <a:p>
            <a:pPr lvl="1" marL="743040" indent="-28512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jupyter notebook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343080" indent="-34236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Open the notebooks on your browser and get started</a:t>
            </a:r>
            <a:endParaRPr b="0" lang="en-US" sz="2200" spc="-1" strike="noStrike">
              <a:latin typeface="Arial"/>
            </a:endParaRPr>
          </a:p>
          <a:p>
            <a:pPr marL="343080" indent="-34236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Arial"/>
              <a:buChar char="•"/>
            </a:pPr>
            <a:r>
              <a:rPr b="1" lang="en-US" sz="2200" spc="-1" strike="noStrike">
                <a:solidFill>
                  <a:srgbClr val="ff0000"/>
                </a:solidFill>
                <a:latin typeface="Candara"/>
                <a:ea typeface="함초롬돋움"/>
              </a:rPr>
              <a:t>Be careful! There are lots of files to submit in this assignment.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439"/>
              </a:spcBef>
            </a:pPr>
            <a:endParaRPr b="0" lang="en-US" sz="2200" spc="-1" strike="noStrike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144000" y="0"/>
            <a:ext cx="8855280" cy="68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08080"/>
                </a:solidFill>
                <a:latin typeface="Candara"/>
                <a:ea typeface="함초롬돋움"/>
              </a:rPr>
              <a:t>How to install assignment files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342000" y="980640"/>
            <a:ext cx="8459280" cy="511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PLEASE read the notes on the notebooks carefully</a:t>
            </a:r>
            <a:endParaRPr b="0" lang="en-US" sz="2200" spc="-1" strike="noStrike">
              <a:latin typeface="Arial"/>
            </a:endParaRPr>
          </a:p>
          <a:p>
            <a:pPr marL="343080" indent="-34236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Google first before mailing TAs</a:t>
            </a:r>
            <a:endParaRPr b="0" lang="en-US" sz="2200" spc="-1" strike="noStrike">
              <a:latin typeface="Arial"/>
            </a:endParaRPr>
          </a:p>
          <a:p>
            <a:pPr marL="343080" indent="-34236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Some details are missing, ambiguous, or even wrong on purpose</a:t>
            </a:r>
            <a:endParaRPr b="0" lang="en-US" sz="2200" spc="-1" strike="noStrike">
              <a:latin typeface="Arial"/>
            </a:endParaRPr>
          </a:p>
          <a:p>
            <a:pPr marL="343080" indent="-34236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Submitting your work</a:t>
            </a:r>
            <a:endParaRPr b="0" lang="en-US" sz="2200" spc="-1" strike="noStrike">
              <a:latin typeface="Arial"/>
            </a:endParaRPr>
          </a:p>
          <a:p>
            <a:pPr lvl="1" marL="743040" indent="-28512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DO NOT clear the final outputs</a:t>
            </a:r>
            <a:endParaRPr b="0" lang="en-US" sz="2000" spc="-1" strike="noStrike">
              <a:latin typeface="Arial"/>
            </a:endParaRPr>
          </a:p>
          <a:p>
            <a:pPr lvl="1" marL="743040" indent="-28512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After you are done </a:t>
            </a:r>
            <a:r>
              <a:rPr b="1" lang="en-US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all five parts</a:t>
            </a:r>
            <a:endParaRPr b="0" lang="en-US" sz="2000" spc="-1" strike="noStrike">
              <a:latin typeface="Arial"/>
            </a:endParaRPr>
          </a:p>
          <a:p>
            <a:pPr lvl="2" marL="1143000" indent="-22788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Wingdings" charset="2"/>
              <a:buChar char=""/>
            </a:pPr>
            <a:r>
              <a:rPr b="0" lang="en-US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$ ./CollectSubmission.sh team_#</a:t>
            </a:r>
            <a:endParaRPr b="0" lang="en-US" sz="2000" spc="-1" strike="noStrike">
              <a:latin typeface="Arial"/>
            </a:endParaRPr>
          </a:p>
          <a:p>
            <a:pPr lvl="2" marL="1143000" indent="-22788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Wingdings" charset="2"/>
              <a:buChar char=""/>
            </a:pPr>
            <a:r>
              <a:rPr b="0" lang="en-US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Upload the team_#.tar.gz on ETL</a:t>
            </a:r>
            <a:endParaRPr b="0" lang="en-US" sz="2000" spc="-1" strike="noStrike">
              <a:latin typeface="Arial"/>
            </a:endParaRPr>
          </a:p>
          <a:p>
            <a:pPr lvl="2" marL="1143000" indent="-22788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Wingdings" charset="2"/>
              <a:buChar char=""/>
            </a:pPr>
            <a:r>
              <a:rPr b="0" lang="en-US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Ex: team_1.tar.gz</a:t>
            </a:r>
            <a:endParaRPr b="0" lang="en-US" sz="2000" spc="-1" strike="noStrike">
              <a:latin typeface="Arial"/>
            </a:endParaRPr>
          </a:p>
          <a:p>
            <a:pPr marL="914400">
              <a:lnSpc>
                <a:spcPct val="12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  <a:p>
            <a:pPr marL="343080" indent="-34236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TA email: deeplearning.snu@gmail.com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144000" y="0"/>
            <a:ext cx="8855280" cy="68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08080"/>
                </a:solidFill>
                <a:latin typeface="Candara"/>
                <a:ea typeface="함초롬돋움"/>
              </a:rPr>
              <a:t>Important Notes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42000" y="980640"/>
            <a:ext cx="8459280" cy="511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Part 4: Neural Machine Translation</a:t>
            </a:r>
            <a:endParaRPr b="0" lang="en-US" sz="2200" spc="-1" strike="noStrike">
              <a:latin typeface="Arial"/>
            </a:endParaRPr>
          </a:p>
          <a:p>
            <a:pPr lvl="1" marL="743040" indent="-28512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Implement an attention</a:t>
            </a:r>
            <a:endParaRPr b="0" lang="en-US" sz="2000" spc="-1" strike="noStrike">
              <a:latin typeface="Arial"/>
            </a:endParaRPr>
          </a:p>
          <a:p>
            <a:pPr lvl="1" marL="743040" indent="-28512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Train and evaluate your model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343080" indent="-34236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Part 5: Transformer</a:t>
            </a:r>
            <a:endParaRPr b="0" lang="en-US" sz="2200" spc="-1" strike="noStrike">
              <a:latin typeface="Arial"/>
            </a:endParaRPr>
          </a:p>
          <a:p>
            <a:pPr lvl="1" marL="743040" indent="-28512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Explore hyperparameters and pick the best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144000" y="0"/>
            <a:ext cx="8855280" cy="68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08080"/>
                </a:solidFill>
                <a:latin typeface="Candara"/>
                <a:ea typeface="함초롬돋움"/>
              </a:rPr>
              <a:t>Assignment Objectives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2"/>
          <p:cNvSpPr/>
          <p:nvPr/>
        </p:nvSpPr>
        <p:spPr>
          <a:xfrm>
            <a:off x="342000" y="684000"/>
            <a:ext cx="8459280" cy="540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20000"/>
              </a:lnSpc>
              <a:spcBef>
                <a:spcPts val="320"/>
              </a:spcBef>
              <a:buClr>
                <a:srgbClr val="f1c10f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Report your results </a:t>
            </a:r>
            <a:r>
              <a:rPr b="0" lang="en-US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on at least 12 different hyperparameter settings (on the test set)</a:t>
            </a:r>
            <a:endParaRPr b="0" lang="en-US" sz="1600" spc="-1" strike="noStrike">
              <a:latin typeface="Arial"/>
            </a:endParaRPr>
          </a:p>
          <a:p>
            <a:pPr marL="343080" indent="-342360">
              <a:lnSpc>
                <a:spcPct val="120000"/>
              </a:lnSpc>
              <a:spcBef>
                <a:spcPts val="320"/>
              </a:spcBef>
              <a:buClr>
                <a:srgbClr val="f1c10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You can use tables, plots, or just text (any format you want).</a:t>
            </a:r>
            <a:endParaRPr b="0" lang="en-US" sz="1600" spc="-1" strike="noStrike">
              <a:latin typeface="Arial"/>
            </a:endParaRPr>
          </a:p>
          <a:p>
            <a:pPr marL="343080" indent="-342360">
              <a:lnSpc>
                <a:spcPct val="120000"/>
              </a:lnSpc>
              <a:spcBef>
                <a:spcPts val="320"/>
              </a:spcBef>
              <a:buClr>
                <a:srgbClr val="f1c10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USE </a:t>
            </a:r>
            <a:r>
              <a:rPr b="1" lang="en-US" sz="1600" spc="-1" strike="noStrike">
                <a:solidFill>
                  <a:srgbClr val="ff0000"/>
                </a:solidFill>
                <a:latin typeface="Candara"/>
                <a:ea typeface="함초롬돋움"/>
              </a:rPr>
              <a:t>THE 1 PAGE ONLY </a:t>
            </a:r>
            <a:r>
              <a:rPr b="0" lang="en-US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(NOT MORE THAN 1 PAGE)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144000" y="0"/>
            <a:ext cx="8855280" cy="68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60000"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0000"/>
                </a:solidFill>
                <a:latin typeface="Candara"/>
                <a:ea typeface="함초롬돋움"/>
              </a:rPr>
              <a:t>(Submission) </a:t>
            </a:r>
            <a:r>
              <a:rPr b="1" lang="en-US" sz="2800" spc="-1" strike="noStrike">
                <a:solidFill>
                  <a:srgbClr val="808080"/>
                </a:solidFill>
                <a:latin typeface="Candara"/>
                <a:ea typeface="함초롬돋움"/>
              </a:rPr>
              <a:t>Assignment 3-5 BLEU SCORE REPORT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90" name="CustomShape 4"/>
          <p:cNvSpPr/>
          <p:nvPr/>
        </p:nvSpPr>
        <p:spPr>
          <a:xfrm>
            <a:off x="342000" y="1772640"/>
            <a:ext cx="8459280" cy="4753440"/>
          </a:xfrm>
          <a:prstGeom prst="rect">
            <a:avLst/>
          </a:prstGeom>
          <a:noFill/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a6a6a6"/>
                </a:solidFill>
                <a:latin typeface="맑은 고딕"/>
                <a:ea typeface="DejaVu Sans"/>
              </a:rPr>
              <a:t>REPORT HERE (DELETE THIS BOX)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342000" y="980640"/>
            <a:ext cx="8459280" cy="51112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Arial"/>
              <a:buChar char="•"/>
            </a:pPr>
            <a:r>
              <a:rPr b="0" lang="en-US" sz="2200" spc="-1" strike="noStrike">
                <a:latin typeface="Candara"/>
                <a:ea typeface="함초롬돋움"/>
              </a:rPr>
              <a:t> 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144000" y="0"/>
            <a:ext cx="8855280" cy="68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08080"/>
                </a:solidFill>
                <a:latin typeface="Candara"/>
                <a:ea typeface="함초롬돋움"/>
              </a:rPr>
              <a:t>Recurrent Neural Networks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93" name="Picture 4" descr=""/>
          <p:cNvPicPr/>
          <p:nvPr/>
        </p:nvPicPr>
        <p:blipFill>
          <a:blip r:embed="rId2"/>
          <a:stretch/>
        </p:blipFill>
        <p:spPr>
          <a:xfrm>
            <a:off x="1547640" y="1556640"/>
            <a:ext cx="6299640" cy="2527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Content Placeholder 3" descr=""/>
          <p:cNvPicPr/>
          <p:nvPr/>
        </p:nvPicPr>
        <p:blipFill>
          <a:blip r:embed="rId1"/>
          <a:stretch/>
        </p:blipFill>
        <p:spPr>
          <a:xfrm>
            <a:off x="341280" y="1340640"/>
            <a:ext cx="8460720" cy="4566960"/>
          </a:xfrm>
          <a:prstGeom prst="rect">
            <a:avLst/>
          </a:prstGeom>
          <a:ln>
            <a:noFill/>
          </a:ln>
        </p:spPr>
      </p:pic>
      <p:sp>
        <p:nvSpPr>
          <p:cNvPr id="95" name="CustomShape 1"/>
          <p:cNvSpPr/>
          <p:nvPr/>
        </p:nvSpPr>
        <p:spPr>
          <a:xfrm>
            <a:off x="144000" y="0"/>
            <a:ext cx="8855280" cy="68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08080"/>
                </a:solidFill>
                <a:latin typeface="Candara"/>
                <a:ea typeface="함초롬돋움"/>
              </a:rPr>
              <a:t>Recurrent Neural Networks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342000" y="980640"/>
            <a:ext cx="8459280" cy="511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Generating natural sentences describing an image</a:t>
            </a:r>
            <a:endParaRPr b="0" lang="en-US" sz="2200" spc="-1" strike="noStrike">
              <a:latin typeface="Arial"/>
            </a:endParaRPr>
          </a:p>
          <a:p>
            <a:pPr lvl="1" marL="743040" indent="-28512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Connecting computer vision and natural language processing</a:t>
            </a:r>
            <a:endParaRPr b="0" lang="en-US" sz="2000" spc="-1" strike="noStrike">
              <a:latin typeface="Arial"/>
            </a:endParaRPr>
          </a:p>
          <a:p>
            <a:pPr lvl="1" marL="743040" indent="-285120">
              <a:lnSpc>
                <a:spcPct val="120000"/>
              </a:lnSpc>
              <a:spcBef>
                <a:spcPts val="400"/>
              </a:spcBef>
              <a:buClr>
                <a:srgbClr val="f1c10f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ndara"/>
                <a:ea typeface="함초롬돋움"/>
              </a:rPr>
              <a:t>A vision CNN followed by  a language generating RNN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144000" y="0"/>
            <a:ext cx="8855280" cy="68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08080"/>
                </a:solidFill>
                <a:latin typeface="Candara"/>
                <a:ea typeface="함초롬돋움"/>
              </a:rPr>
              <a:t>Part 2: Image Captioning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98" name="Picture 3" descr=""/>
          <p:cNvPicPr/>
          <p:nvPr/>
        </p:nvPicPr>
        <p:blipFill>
          <a:blip r:embed="rId1"/>
          <a:stretch/>
        </p:blipFill>
        <p:spPr>
          <a:xfrm>
            <a:off x="866880" y="2565000"/>
            <a:ext cx="7409880" cy="2990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42000" y="980640"/>
            <a:ext cx="8459280" cy="561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4000"/>
          </a:bodyPr>
          <a:p>
            <a:pPr marL="343080" indent="-34236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Implement image captioning with TensorFlow RNN modules</a:t>
            </a:r>
            <a:endParaRPr b="0" lang="en-US" sz="2200" spc="-1" strike="noStrike">
              <a:latin typeface="Arial"/>
            </a:endParaRPr>
          </a:p>
          <a:p>
            <a:pPr lvl="1" marL="743040" indent="-285120">
              <a:lnSpc>
                <a:spcPct val="120000"/>
              </a:lnSpc>
              <a:spcBef>
                <a:spcPts val="360"/>
              </a:spcBef>
              <a:buClr>
                <a:srgbClr val="f1c10f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Input: extracted image feature from the VGG-16 network</a:t>
            </a:r>
            <a:endParaRPr b="0" lang="en-US" sz="1800" spc="-1" strike="noStrike">
              <a:latin typeface="Arial"/>
            </a:endParaRPr>
          </a:p>
          <a:p>
            <a:pPr lvl="2" marL="1143000" indent="-227880">
              <a:lnSpc>
                <a:spcPct val="120000"/>
              </a:lnSpc>
              <a:spcBef>
                <a:spcPts val="360"/>
              </a:spcBef>
              <a:buClr>
                <a:srgbClr val="f1c10f"/>
              </a:buClr>
              <a:buFont typeface="Wingdings" charset="2"/>
              <a:buChar char=""/>
            </a:pPr>
            <a:r>
              <a:rPr b="0" lang="en-US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4096 </a:t>
            </a:r>
            <a:r>
              <a:rPr b="0" lang="en-US" sz="1800" spc="-1" strike="noStrike">
                <a:solidFill>
                  <a:srgbClr val="000000"/>
                </a:solidFill>
                <a:latin typeface="Wingdings"/>
                <a:ea typeface="함초롬돋움"/>
              </a:rPr>
              <a:t></a:t>
            </a:r>
            <a:r>
              <a:rPr b="0" lang="en-US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512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20000"/>
              </a:lnSpc>
              <a:spcBef>
                <a:spcPts val="360"/>
              </a:spcBef>
              <a:buClr>
                <a:srgbClr val="f1c10f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Output: predicted captions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20000"/>
              </a:lnSpc>
              <a:spcBef>
                <a:spcPts val="360"/>
              </a:spcBef>
              <a:buClr>
                <a:srgbClr val="f1c10f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Data: run the </a:t>
            </a:r>
            <a:r>
              <a:rPr b="0" i="1" lang="en-US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./coco/get_coco_data.sh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20000"/>
              </a:lnSpc>
              <a:spcBef>
                <a:spcPts val="360"/>
              </a:spcBef>
              <a:buClr>
                <a:srgbClr val="f1c10f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Model: save your model in model_path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20000"/>
              </a:lnSpc>
              <a:spcBef>
                <a:spcPts val="360"/>
              </a:spcBef>
              <a:buClr>
                <a:srgbClr val="f1c10f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Evaluation: BLEU score for validation and independent TA’s test dataset</a:t>
            </a:r>
            <a:endParaRPr b="0" lang="en-US" sz="1800" spc="-1" strike="noStrike">
              <a:latin typeface="Arial"/>
            </a:endParaRPr>
          </a:p>
          <a:p>
            <a:pPr lvl="2" marL="1143000" indent="-227880">
              <a:lnSpc>
                <a:spcPct val="120000"/>
              </a:lnSpc>
              <a:spcBef>
                <a:spcPts val="360"/>
              </a:spcBef>
              <a:buClr>
                <a:srgbClr val="f1c10f"/>
              </a:buClr>
              <a:buFont typeface="Wingdings" charset="2"/>
              <a:buChar char=""/>
            </a:pPr>
            <a:r>
              <a:rPr b="0" lang="en-US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Test dataset is not provided</a:t>
            </a:r>
            <a:endParaRPr b="0" lang="en-US" sz="1800" spc="-1" strike="noStrike">
              <a:latin typeface="Arial"/>
            </a:endParaRPr>
          </a:p>
          <a:p>
            <a:pPr lvl="2" marL="1143000" indent="-227880">
              <a:lnSpc>
                <a:spcPct val="120000"/>
              </a:lnSpc>
              <a:spcBef>
                <a:spcPts val="360"/>
              </a:spcBef>
              <a:buClr>
                <a:srgbClr val="f1c10f"/>
              </a:buClr>
              <a:buFont typeface="Wingdings" charset="2"/>
              <a:buChar char=""/>
            </a:pPr>
            <a:r>
              <a:rPr b="0" lang="en-US" sz="1800" spc="-1" strike="noStrike">
                <a:solidFill>
                  <a:srgbClr val="ff0000"/>
                </a:solidFill>
                <a:latin typeface="Candara"/>
                <a:ea typeface="함초롬돋움"/>
              </a:rPr>
              <a:t>주의사항</a:t>
            </a:r>
            <a:endParaRPr b="0" lang="en-US" sz="1800" spc="-1" strike="noStrike">
              <a:latin typeface="Arial"/>
            </a:endParaRPr>
          </a:p>
          <a:p>
            <a:pPr lvl="3" marL="1600200" indent="-227880">
              <a:lnSpc>
                <a:spcPct val="12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테스트는 저장된 모델을 로드해서 평가하므로 반드시 저장 및 로드 상태 확인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144000" y="0"/>
            <a:ext cx="8855280" cy="68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08080"/>
                </a:solidFill>
                <a:latin typeface="Candara"/>
                <a:ea typeface="함초롬돋움"/>
              </a:rPr>
              <a:t>Part 2: Image Captioning</a:t>
            </a:r>
            <a:endParaRPr b="0" lang="en-US" sz="2800" spc="-1" strike="noStrike">
              <a:latin typeface="Arial"/>
            </a:endParaRPr>
          </a:p>
        </p:txBody>
      </p:sp>
      <p:grpSp>
        <p:nvGrpSpPr>
          <p:cNvPr id="101" name="Group 3"/>
          <p:cNvGrpSpPr/>
          <p:nvPr/>
        </p:nvGrpSpPr>
        <p:grpSpPr>
          <a:xfrm>
            <a:off x="1763640" y="2205000"/>
            <a:ext cx="5333400" cy="1223280"/>
            <a:chOff x="1763640" y="2205000"/>
            <a:chExt cx="5333400" cy="1223280"/>
          </a:xfrm>
        </p:grpSpPr>
        <p:pic>
          <p:nvPicPr>
            <p:cNvPr id="102" name="Picture 3" descr=""/>
            <p:cNvPicPr/>
            <p:nvPr/>
          </p:nvPicPr>
          <p:blipFill>
            <a:blip r:embed="rId1"/>
            <a:stretch/>
          </p:blipFill>
          <p:spPr>
            <a:xfrm>
              <a:off x="1763640" y="2205000"/>
              <a:ext cx="4158000" cy="1223280"/>
            </a:xfrm>
            <a:prstGeom prst="rect">
              <a:avLst/>
            </a:prstGeom>
            <a:ln>
              <a:noFill/>
            </a:ln>
          </p:spPr>
        </p:pic>
        <p:sp>
          <p:nvSpPr>
            <p:cNvPr id="103" name="CustomShape 4"/>
            <p:cNvSpPr/>
            <p:nvPr/>
          </p:nvSpPr>
          <p:spPr>
            <a:xfrm>
              <a:off x="5668560" y="2385000"/>
              <a:ext cx="608040" cy="431280"/>
            </a:xfrm>
            <a:prstGeom prst="rect">
              <a:avLst/>
            </a:prstGeom>
            <a:solidFill>
              <a:schemeClr val="bg1"/>
            </a:solidFill>
            <a:ln w="6480">
              <a:solidFill>
                <a:schemeClr val="accent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맑은 고딕"/>
                  <a:ea typeface="DejaVu Sans"/>
                </a:rPr>
                <a:t>Extracted feature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맑은 고딕"/>
                  <a:ea typeface="DejaVu Sans"/>
                </a:rPr>
                <a:t>(4096)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104" name="CustomShape 5"/>
            <p:cNvSpPr/>
            <p:nvPr/>
          </p:nvSpPr>
          <p:spPr>
            <a:xfrm>
              <a:off x="6489000" y="2385000"/>
              <a:ext cx="608040" cy="431280"/>
            </a:xfrm>
            <a:prstGeom prst="rect">
              <a:avLst/>
            </a:prstGeom>
            <a:noFill/>
            <a:ln w="6480">
              <a:solidFill>
                <a:schemeClr val="accent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맑은 고딕"/>
                  <a:ea typeface="DejaVu Sans"/>
                </a:rPr>
                <a:t>PCA dimension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맑은 고딕"/>
                  <a:ea typeface="DejaVu Sans"/>
                </a:rPr>
                <a:t>reduced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맑은 고딕"/>
                  <a:ea typeface="DejaVu Sans"/>
                </a:rPr>
                <a:t>(512)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105" name="CustomShape 6"/>
            <p:cNvSpPr/>
            <p:nvPr/>
          </p:nvSpPr>
          <p:spPr>
            <a:xfrm>
              <a:off x="6277320" y="2601000"/>
              <a:ext cx="2109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3465360" y="980280"/>
            <a:ext cx="5362920" cy="561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6000"/>
          </a:bodyPr>
          <a:p>
            <a:pPr marL="343080" indent="-342360">
              <a:lnSpc>
                <a:spcPct val="120000"/>
              </a:lnSpc>
              <a:spcBef>
                <a:spcPts val="360"/>
              </a:spcBef>
              <a:buClr>
                <a:srgbClr val="f1c10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Microsoft coco dataset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20000"/>
              </a:lnSpc>
              <a:spcBef>
                <a:spcPts val="320"/>
              </a:spcBef>
              <a:buClr>
                <a:srgbClr val="f1c10f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Five independent human generated captions per image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343080" indent="-342360">
              <a:lnSpc>
                <a:spcPct val="120000"/>
              </a:lnSpc>
              <a:spcBef>
                <a:spcPts val="360"/>
              </a:spcBef>
              <a:buClr>
                <a:srgbClr val="f1c10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Dataset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21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20000"/>
              </a:lnSpc>
              <a:spcBef>
                <a:spcPts val="320"/>
              </a:spcBef>
              <a:buClr>
                <a:srgbClr val="f1c10f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# train captions : 400,135</a:t>
            </a:r>
            <a:endParaRPr b="0" lang="en-US" sz="1600" spc="-1" strike="noStrike">
              <a:latin typeface="Arial"/>
            </a:endParaRPr>
          </a:p>
          <a:p>
            <a:pPr lvl="1" marL="743040" indent="-285120">
              <a:lnSpc>
                <a:spcPct val="120000"/>
              </a:lnSpc>
              <a:spcBef>
                <a:spcPts val="320"/>
              </a:spcBef>
              <a:buClr>
                <a:srgbClr val="f1c10f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# validation captions: 10,000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343080" indent="-342360">
              <a:lnSpc>
                <a:spcPct val="120000"/>
              </a:lnSpc>
              <a:spcBef>
                <a:spcPts val="360"/>
              </a:spcBef>
              <a:buClr>
                <a:srgbClr val="f1c10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0000"/>
                </a:solidFill>
                <a:latin typeface="Candara"/>
                <a:ea typeface="함초롬돋움"/>
              </a:rPr>
              <a:t>주의사항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20000"/>
              </a:lnSpc>
              <a:spcBef>
                <a:spcPts val="320"/>
              </a:spcBef>
              <a:buClr>
                <a:srgbClr val="f1c10f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Full train </a:t>
            </a:r>
            <a:r>
              <a:rPr b="0" lang="en-US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소요시간이 상당하므로 </a:t>
            </a:r>
            <a:r>
              <a:rPr b="0" lang="en-US" sz="1600" spc="-1" strike="noStrike">
                <a:solidFill>
                  <a:srgbClr val="ff0000"/>
                </a:solidFill>
                <a:latin typeface="Candara"/>
                <a:ea typeface="함초롬돋움"/>
              </a:rPr>
              <a:t>train </a:t>
            </a:r>
            <a:r>
              <a:rPr b="0" lang="en-US" sz="1600" spc="-1" strike="noStrike">
                <a:solidFill>
                  <a:srgbClr val="ff0000"/>
                </a:solidFill>
                <a:latin typeface="Candara"/>
                <a:ea typeface="함초롬돋움"/>
              </a:rPr>
              <a:t>데이터의 일부 </a:t>
            </a:r>
            <a:r>
              <a:rPr b="0" lang="en-US" sz="1600" spc="-1" strike="noStrike">
                <a:solidFill>
                  <a:srgbClr val="ff0000"/>
                </a:solidFill>
                <a:latin typeface="Candara"/>
                <a:ea typeface="함초롬돋움"/>
              </a:rPr>
              <a:t>sample</a:t>
            </a:r>
            <a:r>
              <a:rPr b="0" lang="en-US" sz="1600" spc="-1" strike="noStrike">
                <a:solidFill>
                  <a:srgbClr val="ff0000"/>
                </a:solidFill>
                <a:latin typeface="Candara"/>
                <a:ea typeface="함초롬돋움"/>
              </a:rPr>
              <a:t>로 시험</a:t>
            </a:r>
            <a:r>
              <a:rPr b="0" lang="en-US" sz="1600" spc="-1" strike="noStrike">
                <a:solidFill>
                  <a:srgbClr val="ff0000"/>
                </a:solidFill>
                <a:latin typeface="Candara"/>
                <a:ea typeface="함초롬돋움"/>
              </a:rPr>
              <a:t>,  </a:t>
            </a:r>
            <a:r>
              <a:rPr b="0" lang="en-US" sz="1600" spc="-1" strike="noStrike">
                <a:solidFill>
                  <a:srgbClr val="ff0000"/>
                </a:solidFill>
                <a:latin typeface="Candara"/>
                <a:ea typeface="함초롬돋움"/>
              </a:rPr>
              <a:t>최종 제출시에 </a:t>
            </a:r>
            <a:r>
              <a:rPr b="0" lang="en-US" sz="1600" spc="-1" strike="noStrike">
                <a:solidFill>
                  <a:srgbClr val="ff0000"/>
                </a:solidFill>
                <a:latin typeface="Candara"/>
                <a:ea typeface="함초롬돋움"/>
              </a:rPr>
              <a:t>full train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lvl="1" marL="743040" indent="-285120">
              <a:lnSpc>
                <a:spcPct val="120000"/>
              </a:lnSpc>
              <a:spcBef>
                <a:spcPts val="320"/>
              </a:spcBef>
              <a:buClr>
                <a:srgbClr val="f1c10f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512 extracted image feature </a:t>
            </a:r>
            <a:r>
              <a:rPr b="0" lang="en-US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사용할것</a:t>
            </a:r>
            <a:endParaRPr b="0" lang="en-US" sz="1600" spc="-1" strike="noStrike">
              <a:latin typeface="Arial"/>
            </a:endParaRPr>
          </a:p>
          <a:p>
            <a:pPr lvl="1" marL="743040" indent="-285120">
              <a:lnSpc>
                <a:spcPct val="120000"/>
              </a:lnSpc>
              <a:spcBef>
                <a:spcPts val="320"/>
              </a:spcBef>
              <a:buClr>
                <a:srgbClr val="f1c10f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maxlen, n_words, input_dimension </a:t>
            </a:r>
            <a:r>
              <a:rPr b="0" lang="en-US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변경하지 말것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400"/>
              </a:spcBef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144000" y="0"/>
            <a:ext cx="8855280" cy="68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08080"/>
                </a:solidFill>
                <a:latin typeface="Candara"/>
                <a:ea typeface="함초롬돋움"/>
              </a:rPr>
              <a:t>Microsoft COCO dataset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08" name="Picture 4" descr=""/>
          <p:cNvPicPr/>
          <p:nvPr/>
        </p:nvPicPr>
        <p:blipFill>
          <a:blip r:embed="rId1"/>
          <a:stretch/>
        </p:blipFill>
        <p:spPr>
          <a:xfrm>
            <a:off x="395640" y="908640"/>
            <a:ext cx="2885400" cy="3104280"/>
          </a:xfrm>
          <a:prstGeom prst="rect">
            <a:avLst/>
          </a:prstGeom>
          <a:ln>
            <a:noFill/>
          </a:ln>
        </p:spPr>
      </p:pic>
      <p:pic>
        <p:nvPicPr>
          <p:cNvPr id="109" name="Picture 7" descr=""/>
          <p:cNvPicPr/>
          <p:nvPr/>
        </p:nvPicPr>
        <p:blipFill>
          <a:blip r:embed="rId2"/>
          <a:stretch/>
        </p:blipFill>
        <p:spPr>
          <a:xfrm>
            <a:off x="4297680" y="5445360"/>
            <a:ext cx="3418920" cy="189720"/>
          </a:xfrm>
          <a:prstGeom prst="rect">
            <a:avLst/>
          </a:prstGeom>
          <a:ln>
            <a:noFill/>
          </a:ln>
        </p:spPr>
      </p:pic>
      <p:pic>
        <p:nvPicPr>
          <p:cNvPr id="110" name="Picture 3" descr=""/>
          <p:cNvPicPr/>
          <p:nvPr/>
        </p:nvPicPr>
        <p:blipFill>
          <a:blip r:embed="rId3"/>
          <a:stretch/>
        </p:blipFill>
        <p:spPr>
          <a:xfrm>
            <a:off x="4263120" y="2565000"/>
            <a:ext cx="3418920" cy="894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342000" y="980640"/>
            <a:ext cx="8459280" cy="511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20000"/>
              </a:lnSpc>
              <a:spcBef>
                <a:spcPts val="439"/>
              </a:spcBef>
              <a:buClr>
                <a:srgbClr val="f1c10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ndara"/>
                <a:ea typeface="함초롬돋움"/>
              </a:rPr>
              <a:t>Preprocessing of training data of language model</a:t>
            </a:r>
            <a:endParaRPr b="0" lang="en-US" sz="2200" spc="-1" strike="noStrike">
              <a:latin typeface="Arial"/>
            </a:endParaRPr>
          </a:p>
          <a:p>
            <a:pPr lvl="1" marL="743040" indent="-285120">
              <a:lnSpc>
                <a:spcPct val="120000"/>
              </a:lnSpc>
              <a:spcBef>
                <a:spcPts val="360"/>
              </a:spcBef>
              <a:buClr>
                <a:srgbClr val="f1c10f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Tokenize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20000"/>
              </a:lnSpc>
              <a:spcBef>
                <a:spcPts val="360"/>
              </a:spcBef>
              <a:buClr>
                <a:srgbClr val="f1c10f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Remove infrequent words</a:t>
            </a:r>
            <a:endParaRPr b="0" lang="en-US" sz="1800" spc="-1" strike="noStrike">
              <a:latin typeface="Arial"/>
            </a:endParaRPr>
          </a:p>
          <a:p>
            <a:pPr lvl="2" marL="1143000" indent="-227880">
              <a:lnSpc>
                <a:spcPct val="120000"/>
              </a:lnSpc>
              <a:spcBef>
                <a:spcPts val="320"/>
              </a:spcBef>
              <a:buClr>
                <a:srgbClr val="f1c10f"/>
              </a:buClr>
              <a:buFont typeface="Wingdings" charset="2"/>
              <a:buChar char=""/>
            </a:pPr>
            <a:r>
              <a:rPr b="0" lang="en-US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Limit vocabulary size to the most common words</a:t>
            </a:r>
            <a:endParaRPr b="0" lang="en-US" sz="1600" spc="-1" strike="noStrike">
              <a:latin typeface="Arial"/>
            </a:endParaRPr>
          </a:p>
          <a:p>
            <a:pPr lvl="2" marL="1143000" indent="-227880">
              <a:lnSpc>
                <a:spcPct val="120000"/>
              </a:lnSpc>
              <a:spcBef>
                <a:spcPts val="320"/>
              </a:spcBef>
              <a:buClr>
                <a:srgbClr val="f1c10f"/>
              </a:buClr>
              <a:buFont typeface="Wingdings" charset="2"/>
              <a:buChar char=""/>
            </a:pPr>
            <a:r>
              <a:rPr b="0" lang="en-US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&lt;UNKNOWN&gt;</a:t>
            </a:r>
            <a:endParaRPr b="0" lang="en-US" sz="1600" spc="-1" strike="noStrike">
              <a:latin typeface="Arial"/>
            </a:endParaRPr>
          </a:p>
          <a:p>
            <a:pPr lvl="1" marL="743040" indent="-285120">
              <a:lnSpc>
                <a:spcPct val="120000"/>
              </a:lnSpc>
              <a:spcBef>
                <a:spcPts val="360"/>
              </a:spcBef>
              <a:buClr>
                <a:srgbClr val="f1c10f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Prepend special start and end token</a:t>
            </a:r>
            <a:endParaRPr b="0" lang="en-US" sz="1800" spc="-1" strike="noStrike">
              <a:latin typeface="Arial"/>
            </a:endParaRPr>
          </a:p>
          <a:p>
            <a:pPr lvl="2" marL="1143000" indent="-227880">
              <a:lnSpc>
                <a:spcPct val="120000"/>
              </a:lnSpc>
              <a:spcBef>
                <a:spcPts val="320"/>
              </a:spcBef>
              <a:buClr>
                <a:srgbClr val="f1c10f"/>
              </a:buClr>
              <a:buFont typeface="Wingdings" charset="2"/>
              <a:buChar char=""/>
            </a:pPr>
            <a:r>
              <a:rPr b="0" lang="en-US" sz="1600" spc="-1" strike="noStrike">
                <a:solidFill>
                  <a:srgbClr val="000000"/>
                </a:solidFill>
                <a:latin typeface="Candara"/>
                <a:ea typeface="함초롬돋움"/>
              </a:rPr>
              <a:t>&lt;START&gt; and &lt;END&gt; tokens</a:t>
            </a:r>
            <a:endParaRPr b="0" lang="en-US" sz="1600" spc="-1" strike="noStrike">
              <a:latin typeface="Arial"/>
            </a:endParaRPr>
          </a:p>
          <a:p>
            <a:pPr lvl="1" marL="743040" indent="-285120">
              <a:lnSpc>
                <a:spcPct val="120000"/>
              </a:lnSpc>
              <a:spcBef>
                <a:spcPts val="360"/>
              </a:spcBef>
              <a:buClr>
                <a:srgbClr val="f1c10f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Word to index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20000"/>
              </a:lnSpc>
              <a:spcBef>
                <a:spcPts val="360"/>
              </a:spcBef>
              <a:buClr>
                <a:srgbClr val="f1c10f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Candara"/>
                <a:ea typeface="함초롬돋움"/>
              </a:rPr>
              <a:t>Word to numeric vectors (Word2Vec)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144000" y="0"/>
            <a:ext cx="8855280" cy="68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08080"/>
                </a:solidFill>
                <a:latin typeface="Candara"/>
                <a:ea typeface="함초롬돋움"/>
              </a:rPr>
              <a:t>Preprocessing of language model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7362000" y="6453360"/>
            <a:ext cx="163728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404040"/>
                </a:solidFill>
                <a:latin typeface="맑은 고딕"/>
                <a:ea typeface="DejaVu Sans"/>
              </a:rPr>
              <a:t>http://www.wildml.com/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14" name="Picture 4" descr=""/>
          <p:cNvPicPr/>
          <p:nvPr/>
        </p:nvPicPr>
        <p:blipFill>
          <a:blip r:embed="rId1"/>
          <a:stretch/>
        </p:blipFill>
        <p:spPr>
          <a:xfrm>
            <a:off x="1543680" y="4953240"/>
            <a:ext cx="2106360" cy="1347480"/>
          </a:xfrm>
          <a:prstGeom prst="rect">
            <a:avLst/>
          </a:prstGeom>
          <a:ln>
            <a:noFill/>
          </a:ln>
        </p:spPr>
      </p:pic>
      <p:pic>
        <p:nvPicPr>
          <p:cNvPr id="115" name="Picture 5" descr=""/>
          <p:cNvPicPr/>
          <p:nvPr/>
        </p:nvPicPr>
        <p:blipFill>
          <a:blip r:embed="rId2"/>
          <a:stretch/>
        </p:blipFill>
        <p:spPr>
          <a:xfrm>
            <a:off x="4788000" y="4981320"/>
            <a:ext cx="1950840" cy="1290960"/>
          </a:xfrm>
          <a:prstGeom prst="rect">
            <a:avLst/>
          </a:prstGeom>
          <a:ln>
            <a:noFill/>
          </a:ln>
        </p:spPr>
      </p:pic>
      <p:sp>
        <p:nvSpPr>
          <p:cNvPr id="116" name="CustomShape 4"/>
          <p:cNvSpPr/>
          <p:nvPr/>
        </p:nvSpPr>
        <p:spPr>
          <a:xfrm>
            <a:off x="1835640" y="4559760"/>
            <a:ext cx="12934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Candara"/>
                <a:ea typeface="DejaVu Sans"/>
              </a:rPr>
              <a:t>&lt;one-hot&gt;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7" name="CustomShape 5"/>
          <p:cNvSpPr/>
          <p:nvPr/>
        </p:nvSpPr>
        <p:spPr>
          <a:xfrm>
            <a:off x="5116680" y="4559760"/>
            <a:ext cx="15426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Candara"/>
                <a:ea typeface="DejaVu Sans"/>
              </a:rPr>
              <a:t>&lt;embedding&gt;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9a57cd"/>
      </a:accent1>
      <a:accent2>
        <a:srgbClr val="0070c0"/>
      </a:accent2>
      <a:accent3>
        <a:srgbClr val="00b0f0"/>
      </a:accent3>
      <a:accent4>
        <a:srgbClr val="f1c10f"/>
      </a:accent4>
      <a:accent5>
        <a:srgbClr val="fba305"/>
      </a:accent5>
      <a:accent6>
        <a:srgbClr val="ea76a8"/>
      </a:accent6>
      <a:hlink>
        <a:srgbClr val="008685"/>
      </a:hlink>
      <a:folHlink>
        <a:srgbClr val="ea5a2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9a57cd"/>
      </a:accent1>
      <a:accent2>
        <a:srgbClr val="0070c0"/>
      </a:accent2>
      <a:accent3>
        <a:srgbClr val="00b0f0"/>
      </a:accent3>
      <a:accent4>
        <a:srgbClr val="f1c10f"/>
      </a:accent4>
      <a:accent5>
        <a:srgbClr val="fba305"/>
      </a:accent5>
      <a:accent6>
        <a:srgbClr val="ea76a8"/>
      </a:accent6>
      <a:hlink>
        <a:srgbClr val="008685"/>
      </a:hlink>
      <a:folHlink>
        <a:srgbClr val="ea5a2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9a57cd"/>
      </a:accent1>
      <a:accent2>
        <a:srgbClr val="0070c0"/>
      </a:accent2>
      <a:accent3>
        <a:srgbClr val="00b0f0"/>
      </a:accent3>
      <a:accent4>
        <a:srgbClr val="f1c10f"/>
      </a:accent4>
      <a:accent5>
        <a:srgbClr val="fba305"/>
      </a:accent5>
      <a:accent6>
        <a:srgbClr val="ea76a8"/>
      </a:accent6>
      <a:hlink>
        <a:srgbClr val="008685"/>
      </a:hlink>
      <a:folHlink>
        <a:srgbClr val="ea5a2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26882</TotalTime>
  <Application>LibreOffice/6.2.7.1$Linux_X86_64 LibreOffice_project/20$Build-1</Application>
  <Words>1451</Words>
  <Paragraphs>362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2013-06-12T00:16:49Z</dcterms:created>
  <dc:creator>samsung</dc:creator>
  <dc:description/>
  <dc:language>en-US</dc:language>
  <cp:lastModifiedBy/>
  <cp:lastPrinted>2016-10-10T09:18:19Z</cp:lastPrinted>
  <dcterms:modified xsi:type="dcterms:W3CDTF">2019-11-08T10:44:37Z</dcterms:modified>
  <cp:revision>2654</cp:revision>
  <dc:subject/>
  <dc:title>Project Mgt 강화 : 對外 문서보안 관련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화면 슬라이드 쇼(4:3)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30</vt:i4>
  </property>
</Properties>
</file>