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7"/>
  </p:notesMasterIdLst>
  <p:sldIdLst>
    <p:sldId id="688" r:id="rId2"/>
    <p:sldId id="690" r:id="rId3"/>
    <p:sldId id="707" r:id="rId4"/>
    <p:sldId id="709" r:id="rId5"/>
    <p:sldId id="701" r:id="rId6"/>
    <p:sldId id="710" r:id="rId7"/>
    <p:sldId id="713" r:id="rId8"/>
    <p:sldId id="702" r:id="rId9"/>
    <p:sldId id="703" r:id="rId10"/>
    <p:sldId id="706" r:id="rId11"/>
    <p:sldId id="704" r:id="rId12"/>
    <p:sldId id="708" r:id="rId13"/>
    <p:sldId id="711" r:id="rId14"/>
    <p:sldId id="712" r:id="rId15"/>
    <p:sldId id="699" r:id="rId16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1F8297C-4544-4D04-BF23-2DEFBC7A70D4}">
          <p14:sldIdLst>
            <p14:sldId id="688"/>
            <p14:sldId id="690"/>
            <p14:sldId id="707"/>
            <p14:sldId id="709"/>
            <p14:sldId id="701"/>
            <p14:sldId id="710"/>
            <p14:sldId id="713"/>
            <p14:sldId id="702"/>
            <p14:sldId id="703"/>
            <p14:sldId id="706"/>
            <p14:sldId id="704"/>
            <p14:sldId id="708"/>
            <p14:sldId id="711"/>
            <p14:sldId id="712"/>
            <p14:sldId id="6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9789"/>
    <a:srgbClr val="BD7A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88158" autoAdjust="0"/>
  </p:normalViewPr>
  <p:slideViewPr>
    <p:cSldViewPr>
      <p:cViewPr varScale="1">
        <p:scale>
          <a:sx n="120" d="100"/>
          <a:sy n="120" d="100"/>
        </p:scale>
        <p:origin x="94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227A38A3-B371-4CEC-A96A-8DC212F70699}" type="datetimeFigureOut">
              <a:rPr lang="ko-KR" altLang="en-US" smtClean="0"/>
              <a:pPr/>
              <a:t>2019-11-11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8" y="4861442"/>
            <a:ext cx="568325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27AEBA58-A133-4637-9B4D-DFC7F8FBC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838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937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99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680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950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5040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EBA58-A133-4637-9B4D-DFC7F8FBC702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301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356992"/>
            <a:ext cx="6400800" cy="54173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accent3">
                    <a:lumMod val="75000"/>
                  </a:schemeClr>
                </a:solidFill>
                <a:latin typeface="Tekton Pro" pitchFamily="34" charset="0"/>
                <a:ea typeface="함초롬돋움" pitchFamily="18" charset="-127"/>
                <a:cs typeface="함초롬돋움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2" name="부제목 2"/>
          <p:cNvSpPr txBox="1">
            <a:spLocks/>
          </p:cNvSpPr>
          <p:nvPr userDrawn="1"/>
        </p:nvSpPr>
        <p:spPr>
          <a:xfrm>
            <a:off x="1371600" y="4546800"/>
            <a:ext cx="6400800" cy="147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smtClean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Electrical</a:t>
            </a:r>
            <a:r>
              <a:rPr lang="en-US" altLang="ko-KR" sz="1800" baseline="0" dirty="0" smtClean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 and Computer Engineering</a:t>
            </a:r>
            <a:endParaRPr lang="en-US" altLang="ko-KR" sz="1800" dirty="0" smtClean="0">
              <a:latin typeface="Tekton Pro" pitchFamily="34" charset="0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800" dirty="0" smtClean="0"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Seoul National University</a:t>
            </a:r>
          </a:p>
          <a:p>
            <a:endParaRPr lang="en-US" altLang="ko-KR" sz="1800" dirty="0" smtClean="0">
              <a:latin typeface="Tekton Pro" pitchFamily="34" charset="0"/>
              <a:ea typeface="함초롬돋움" pitchFamily="18" charset="-127"/>
              <a:cs typeface="함초롬돋움" pitchFamily="18" charset="-127"/>
            </a:endParaRPr>
          </a:p>
          <a:p>
            <a:r>
              <a:rPr lang="en-US" altLang="ko-KR" sz="1800" dirty="0" smtClean="0">
                <a:solidFill>
                  <a:srgbClr val="C00000"/>
                </a:solidFill>
                <a:latin typeface="Tekton Pro" pitchFamily="34" charset="0"/>
                <a:ea typeface="함초롬돋움" pitchFamily="18" charset="-127"/>
                <a:cs typeface="함초롬돋움" pitchFamily="18" charset="-127"/>
              </a:rPr>
              <a:t>http://data.snu.ac.kr</a:t>
            </a:r>
          </a:p>
        </p:txBody>
      </p:sp>
      <p:sp>
        <p:nvSpPr>
          <p:cNvPr id="13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14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000" y="1988840"/>
            <a:ext cx="8856000" cy="129614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Tekton Pro" pitchFamily="34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5374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/>
          <a:lstStyle>
            <a:lvl1pPr>
              <a:defRPr sz="2200" baseline="0">
                <a:latin typeface="Candara" panose="020E0502030303020204" pitchFamily="34" charset="0"/>
              </a:defRPr>
            </a:lvl1pPr>
            <a:lvl2pPr>
              <a:defRPr sz="2000" baseline="0">
                <a:latin typeface="Candara" panose="020E0502030303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ü"/>
              <a:defRPr baseline="0">
                <a:latin typeface="Candara" panose="020E0502030303020204" pitchFamily="34" charset="0"/>
              </a:defRPr>
            </a:lvl3pPr>
            <a:lvl4pPr>
              <a:defRPr baseline="0">
                <a:latin typeface="Candara" panose="020E0502030303020204" pitchFamily="34" charset="0"/>
              </a:defRPr>
            </a:lvl4pPr>
            <a:lvl5pPr>
              <a:defRPr baseline="0">
                <a:latin typeface="Candara" panose="020E0502030303020204" pitchFamily="34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/95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baseline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52651" y="684000"/>
            <a:ext cx="88473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269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r>
              <a:rPr lang="en-US" altLang="ko-KR" dirty="0" smtClean="0"/>
              <a:t>/27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89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이름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/>
              <a:pPr/>
              <a:t>‹#›</a:t>
            </a:fld>
            <a:r>
              <a:rPr lang="en-US" altLang="ko-KR" dirty="0" smtClean="0"/>
              <a:t>/27</a:t>
            </a:r>
            <a:endParaRPr lang="ko-KR" altLang="en-US" dirty="0"/>
          </a:p>
        </p:txBody>
      </p:sp>
      <p:pic>
        <p:nvPicPr>
          <p:cNvPr id="8" name="Picture 2" descr="https://encrypted-tbn0.gstatic.com/images?q=tbn:ANd9GcTV0fzHlVSVGEYIELVu_BMH0nnLG5jNKza4l_e4zNkxgBxhHFQ3K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2581275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16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000" y="980728"/>
            <a:ext cx="8460000" cy="511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27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이름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772000" y="6356350"/>
            <a:ext cx="360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제목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3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ndara" pitchFamily="34" charset="0"/>
                <a:ea typeface="함초롬돋움" pitchFamily="18" charset="-127"/>
                <a:cs typeface="함초롬돋움" pitchFamily="18" charset="-127"/>
              </a:defRPr>
            </a:lvl1pPr>
          </a:lstStyle>
          <a:p>
            <a:fld id="{CF8480F8-0D16-4650-9CD0-D3D2A4C6033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 smtClean="0">
                <a:solidFill>
                  <a:prstClr val="black">
                    <a:tint val="75000"/>
                  </a:prstClr>
                </a:solidFill>
              </a:rPr>
              <a:t>/00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44000" y="0"/>
            <a:ext cx="8856000" cy="6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페이지 제목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136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70" r:id="rId3"/>
    <p:sldLayoutId id="2147483671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bg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1pPr>
    </p:titleStyle>
    <p:bodyStyle>
      <a:lvl1pPr marL="342900" indent="-3429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4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1pPr>
      <a:lvl2pPr marL="742950" indent="-28575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–"/>
        <a:defRPr sz="24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ct val="20000"/>
        </a:spcBef>
        <a:buClr>
          <a:schemeClr val="accent4"/>
        </a:buClr>
        <a:buFont typeface="Arial" pitchFamily="34" charset="0"/>
        <a:buChar char="•"/>
        <a:defRPr sz="20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Tekton Pro" pitchFamily="34" charset="0"/>
          <a:ea typeface="함초롬돋움" pitchFamily="18" charset="-127"/>
          <a:cs typeface="함초롬돋움" pitchFamily="18" charset="-127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Chaehun</a:t>
            </a:r>
            <a:r>
              <a:rPr lang="en-US" altLang="ko-KR" dirty="0" smtClean="0"/>
              <a:t> Shin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4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6381328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Copyright (C) Data Science Laboratory, Seoul National University. This material is for educational uses only. Some contents are based on the material provided by other paper/book authors and may be copyrighted by them. Written by </a:t>
            </a:r>
            <a:r>
              <a:rPr lang="en-US" altLang="ko-KR" sz="1000" dirty="0" err="1" smtClean="0"/>
              <a:t>Chaehun</a:t>
            </a:r>
            <a:r>
              <a:rPr lang="en-US" altLang="ko-KR" sz="1000" dirty="0" smtClean="0"/>
              <a:t> Shin, November 2019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1653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>
            <a:normAutofit/>
          </a:bodyPr>
          <a:lstStyle/>
          <a:p>
            <a:r>
              <a:rPr lang="en-US" altLang="ko-KR" b="1" dirty="0" err="1" smtClean="0"/>
              <a:t>Todo</a:t>
            </a:r>
            <a:r>
              <a:rPr lang="en-US" altLang="ko-KR" b="1" dirty="0" smtClean="0"/>
              <a:t> parts</a:t>
            </a:r>
          </a:p>
          <a:p>
            <a:pPr lvl="1"/>
            <a:r>
              <a:rPr lang="en-US" altLang="ko-KR" dirty="0" smtClean="0"/>
              <a:t>Encoder</a:t>
            </a:r>
            <a:endParaRPr lang="en-US" altLang="ko-KR" dirty="0"/>
          </a:p>
          <a:p>
            <a:pPr lvl="1"/>
            <a:r>
              <a:rPr lang="en-US" altLang="ko-KR" dirty="0" smtClean="0"/>
              <a:t>Decoder</a:t>
            </a:r>
          </a:p>
          <a:p>
            <a:pPr lvl="1"/>
            <a:r>
              <a:rPr lang="en-US" altLang="ko-KR" dirty="0" err="1" smtClean="0"/>
              <a:t>Reparameterization</a:t>
            </a:r>
            <a:r>
              <a:rPr lang="en-US" altLang="ko-KR" dirty="0" smtClean="0"/>
              <a:t> trick</a:t>
            </a:r>
          </a:p>
          <a:p>
            <a:pPr lvl="1"/>
            <a:r>
              <a:rPr lang="en-US" altLang="ko-KR" dirty="0" err="1" smtClean="0"/>
              <a:t>Elbo</a:t>
            </a:r>
            <a:r>
              <a:rPr lang="en-US" altLang="ko-KR" dirty="0" smtClean="0"/>
              <a:t> Loss</a:t>
            </a:r>
          </a:p>
          <a:p>
            <a:pPr lvl="1"/>
            <a:r>
              <a:rPr lang="en-US" altLang="ko-KR" dirty="0" err="1" smtClean="0"/>
              <a:t>Hyperparameter</a:t>
            </a:r>
            <a:endParaRPr lang="en-US" altLang="ko-KR" dirty="0" smtClean="0"/>
          </a:p>
          <a:p>
            <a:pPr lvl="1"/>
            <a:endParaRPr lang="en-US" altLang="ko-KR" b="1" dirty="0"/>
          </a:p>
          <a:p>
            <a:r>
              <a:rPr lang="en-US" altLang="ko-KR" b="1" dirty="0" smtClean="0"/>
              <a:t>Checklist</a:t>
            </a:r>
          </a:p>
          <a:p>
            <a:pPr lvl="1"/>
            <a:r>
              <a:rPr lang="en-US" altLang="ko-KR" b="1" dirty="0" err="1" smtClean="0"/>
              <a:t>Mnist</a:t>
            </a:r>
            <a:r>
              <a:rPr lang="en-US" altLang="ko-KR" b="1" dirty="0" smtClean="0"/>
              <a:t> images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Part1 : VAE with MNIST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11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Todo</a:t>
            </a:r>
            <a:r>
              <a:rPr lang="en-US" altLang="ko-KR" b="1" dirty="0"/>
              <a:t> parts</a:t>
            </a:r>
          </a:p>
          <a:p>
            <a:pPr lvl="1"/>
            <a:r>
              <a:rPr lang="en-US" altLang="ko-KR" dirty="0" smtClean="0"/>
              <a:t>Generator: gen scope </a:t>
            </a:r>
            <a:r>
              <a:rPr lang="ko-KR" altLang="en-US" dirty="0" smtClean="0"/>
              <a:t>내에서 </a:t>
            </a:r>
            <a:r>
              <a:rPr lang="en-US" altLang="ko-KR" dirty="0" smtClean="0"/>
              <a:t>layer </a:t>
            </a:r>
            <a:r>
              <a:rPr lang="ko-KR" altLang="en-US" dirty="0" smtClean="0"/>
              <a:t>정의</a:t>
            </a:r>
            <a:endParaRPr lang="en-US" altLang="ko-KR" dirty="0"/>
          </a:p>
          <a:p>
            <a:pPr lvl="1"/>
            <a:r>
              <a:rPr lang="en-US" altLang="ko-KR" dirty="0" smtClean="0"/>
              <a:t>Discriminator: dis scope </a:t>
            </a:r>
            <a:r>
              <a:rPr lang="ko-KR" altLang="en-US" dirty="0" smtClean="0"/>
              <a:t>내에서 </a:t>
            </a:r>
            <a:r>
              <a:rPr lang="en-US" altLang="ko-KR" dirty="0" smtClean="0"/>
              <a:t>layer </a:t>
            </a:r>
            <a:r>
              <a:rPr lang="ko-KR" altLang="en-US" dirty="0" smtClean="0"/>
              <a:t>정의</a:t>
            </a:r>
            <a:endParaRPr lang="en-US" altLang="ko-KR" dirty="0"/>
          </a:p>
          <a:p>
            <a:pPr lvl="1"/>
            <a:r>
              <a:rPr lang="en-US" altLang="ko-KR" dirty="0" smtClean="0"/>
              <a:t>Adversarial </a:t>
            </a:r>
            <a:r>
              <a:rPr lang="en-US" altLang="ko-KR" dirty="0"/>
              <a:t>Loss</a:t>
            </a:r>
          </a:p>
          <a:p>
            <a:pPr lvl="1"/>
            <a:r>
              <a:rPr lang="en-US" altLang="ko-KR" dirty="0" err="1" smtClean="0"/>
              <a:t>Hyperparameter</a:t>
            </a:r>
            <a:r>
              <a:rPr lang="en-US" altLang="ko-KR" dirty="0" smtClean="0"/>
              <a:t>: batch size should be greater than 100</a:t>
            </a:r>
            <a:endParaRPr lang="en-US" altLang="ko-KR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Checklist</a:t>
            </a:r>
          </a:p>
          <a:p>
            <a:pPr lvl="1"/>
            <a:r>
              <a:rPr lang="en-US" altLang="ko-KR" dirty="0" err="1"/>
              <a:t>Mnist</a:t>
            </a:r>
            <a:r>
              <a:rPr lang="en-US" altLang="ko-KR" dirty="0"/>
              <a:t> </a:t>
            </a:r>
            <a:r>
              <a:rPr lang="en-US" altLang="ko-KR" dirty="0" smtClean="0"/>
              <a:t>images : 10 images per each number -&gt; 100 images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Part2 : </a:t>
            </a:r>
            <a:r>
              <a:rPr lang="en-US" altLang="ko-KR" dirty="0" err="1" smtClean="0"/>
              <a:t>cGANs</a:t>
            </a:r>
            <a:r>
              <a:rPr lang="en-US" altLang="ko-KR" dirty="0" smtClean="0"/>
              <a:t> </a:t>
            </a:r>
            <a:r>
              <a:rPr lang="en-US" altLang="ko-KR" dirty="0"/>
              <a:t>with MNIST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805" b="1244"/>
          <a:stretch/>
        </p:blipFill>
        <p:spPr>
          <a:xfrm>
            <a:off x="3314700" y="4581128"/>
            <a:ext cx="2113806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89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Todo</a:t>
            </a:r>
            <a:r>
              <a:rPr lang="en-US" altLang="ko-KR" b="1" dirty="0"/>
              <a:t> parts</a:t>
            </a:r>
          </a:p>
          <a:p>
            <a:pPr lvl="1"/>
            <a:r>
              <a:rPr lang="en-US" altLang="ko-KR" dirty="0"/>
              <a:t>Generator: gen scope </a:t>
            </a:r>
            <a:r>
              <a:rPr lang="ko-KR" altLang="en-US" dirty="0"/>
              <a:t>내에서 </a:t>
            </a:r>
            <a:r>
              <a:rPr lang="en-US" altLang="ko-KR" dirty="0"/>
              <a:t>layer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en-US" altLang="ko-KR" dirty="0"/>
              <a:t>Discriminator: dis scope </a:t>
            </a:r>
            <a:r>
              <a:rPr lang="ko-KR" altLang="en-US" dirty="0"/>
              <a:t>내에서 </a:t>
            </a:r>
            <a:r>
              <a:rPr lang="en-US" altLang="ko-KR" dirty="0"/>
              <a:t>layer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/>
            <a:r>
              <a:rPr lang="en-US" altLang="ko-KR" dirty="0" smtClean="0"/>
              <a:t>Adversarial </a:t>
            </a:r>
            <a:r>
              <a:rPr lang="en-US" altLang="ko-KR" dirty="0"/>
              <a:t>Loss</a:t>
            </a:r>
          </a:p>
          <a:p>
            <a:pPr lvl="1"/>
            <a:r>
              <a:rPr lang="en-US" altLang="ko-KR" dirty="0" err="1" smtClean="0"/>
              <a:t>Hyperparameter</a:t>
            </a:r>
            <a:endParaRPr lang="en-US" altLang="ko-KR" b="1" dirty="0"/>
          </a:p>
          <a:p>
            <a:r>
              <a:rPr lang="en-US" altLang="ko-KR" b="1" dirty="0"/>
              <a:t>Checklist</a:t>
            </a:r>
          </a:p>
          <a:p>
            <a:pPr lvl="1"/>
            <a:r>
              <a:rPr lang="en-US" altLang="ko-KR" dirty="0" smtClean="0"/>
              <a:t>Face images: 8 images per each attributes -&gt; 32 images</a:t>
            </a:r>
            <a:r>
              <a:rPr lang="en-US" altLang="ko-KR" b="1" dirty="0" smtClean="0"/>
              <a:t>. </a:t>
            </a:r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Part3 : </a:t>
            </a:r>
            <a:r>
              <a:rPr lang="en-US" altLang="ko-KR" dirty="0" err="1" smtClean="0"/>
              <a:t>cGANs</a:t>
            </a:r>
            <a:r>
              <a:rPr lang="en-US" altLang="ko-KR" dirty="0" smtClean="0"/>
              <a:t> </a:t>
            </a:r>
            <a:r>
              <a:rPr lang="en-US" altLang="ko-KR" dirty="0"/>
              <a:t>with </a:t>
            </a:r>
            <a:r>
              <a:rPr lang="en-US" altLang="ko-KR" dirty="0" smtClean="0"/>
              <a:t>Face data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4065356"/>
            <a:ext cx="46101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 Implementation</a:t>
            </a:r>
          </a:p>
          <a:p>
            <a:pPr lvl="1"/>
            <a:r>
              <a:rPr lang="ko-KR" altLang="en-US" sz="1800" dirty="0" smtClean="0"/>
              <a:t>모든 과제는 </a:t>
            </a:r>
            <a:r>
              <a:rPr lang="en-US" altLang="ko-KR" sz="1800" dirty="0" err="1" smtClean="0"/>
              <a:t>ipython</a:t>
            </a:r>
            <a:r>
              <a:rPr lang="en-US" altLang="ko-KR" sz="1800" dirty="0" smtClean="0"/>
              <a:t> file </a:t>
            </a:r>
            <a:r>
              <a:rPr lang="ko-KR" altLang="en-US" sz="1800" dirty="0" smtClean="0"/>
              <a:t>안에서 수행할 것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학습이 잘되었으나 </a:t>
            </a:r>
            <a:r>
              <a:rPr lang="en-US" altLang="ko-KR" sz="1800" dirty="0" smtClean="0"/>
              <a:t>Visualization</a:t>
            </a:r>
            <a:r>
              <a:rPr lang="ko-KR" altLang="en-US" sz="1800" dirty="0" smtClean="0"/>
              <a:t>이 잘 안되는 것일 수도 있으니 </a:t>
            </a:r>
            <a:r>
              <a:rPr lang="en-US" altLang="ko-KR" sz="1800" dirty="0" smtClean="0"/>
              <a:t>visualize</a:t>
            </a:r>
            <a:r>
              <a:rPr lang="ko-KR" altLang="en-US" sz="1800" dirty="0" smtClean="0"/>
              <a:t>하는 </a:t>
            </a:r>
            <a:r>
              <a:rPr lang="en-US" altLang="ko-KR" sz="1800" dirty="0" smtClean="0"/>
              <a:t>image</a:t>
            </a:r>
            <a:r>
              <a:rPr lang="ko-KR" altLang="en-US" sz="1800" dirty="0" smtClean="0"/>
              <a:t>와 </a:t>
            </a:r>
            <a:r>
              <a:rPr lang="en-US" altLang="ko-KR" sz="1800" dirty="0" smtClean="0"/>
              <a:t>generate/reconstruct </a:t>
            </a:r>
            <a:r>
              <a:rPr lang="ko-KR" altLang="en-US" sz="1800" dirty="0" smtClean="0"/>
              <a:t>된 </a:t>
            </a:r>
            <a:r>
              <a:rPr lang="en-US" altLang="ko-KR" sz="1800" dirty="0" smtClean="0"/>
              <a:t>image</a:t>
            </a:r>
            <a:r>
              <a:rPr lang="ko-KR" altLang="en-US" sz="1800" dirty="0" smtClean="0"/>
              <a:t>의 </a:t>
            </a:r>
            <a:r>
              <a:rPr lang="en-US" altLang="ko-KR" sz="1800" dirty="0" smtClean="0"/>
              <a:t>domain</a:t>
            </a:r>
            <a:r>
              <a:rPr lang="ko-KR" altLang="en-US" sz="1800" dirty="0" smtClean="0"/>
              <a:t>을 잘 맞춰야 결과가 잘 나옴</a:t>
            </a:r>
            <a:r>
              <a:rPr lang="en-US" altLang="ko-KR" sz="1800" dirty="0" smtClean="0"/>
              <a:t>. (Normalize</a:t>
            </a:r>
            <a:r>
              <a:rPr lang="ko-KR" altLang="en-US" sz="1800" dirty="0" smtClean="0"/>
              <a:t>시킬 시 </a:t>
            </a:r>
            <a:r>
              <a:rPr lang="en-US" altLang="ko-KR" sz="1800" dirty="0" smtClean="0"/>
              <a:t>[0, 1] </a:t>
            </a:r>
            <a:r>
              <a:rPr lang="ko-KR" altLang="en-US" sz="1800" dirty="0" smtClean="0"/>
              <a:t>범위로</a:t>
            </a:r>
            <a:r>
              <a:rPr lang="en-US" altLang="ko-KR" sz="1800" dirty="0" smtClean="0"/>
              <a:t>)</a:t>
            </a:r>
          </a:p>
          <a:p>
            <a:pPr lvl="1"/>
            <a:r>
              <a:rPr lang="en-US" altLang="ko-KR" sz="1800" dirty="0" smtClean="0"/>
              <a:t>VAE</a:t>
            </a:r>
            <a:r>
              <a:rPr lang="ko-KR" altLang="en-US" sz="1800" dirty="0" smtClean="0"/>
              <a:t>과제의 경우 </a:t>
            </a:r>
            <a:r>
              <a:rPr lang="en-US" altLang="ko-KR" sz="1800" dirty="0" smtClean="0"/>
              <a:t>decoder</a:t>
            </a:r>
            <a:r>
              <a:rPr lang="ko-KR" altLang="en-US" sz="1800" dirty="0" smtClean="0"/>
              <a:t>로 </a:t>
            </a:r>
            <a:r>
              <a:rPr lang="en-US" altLang="ko-KR" sz="1800" dirty="0" smtClean="0"/>
              <a:t>Bernoulli distribution</a:t>
            </a:r>
            <a:r>
              <a:rPr lang="ko-KR" altLang="en-US" sz="1800" dirty="0" smtClean="0"/>
              <a:t>을 학습하기 위해 </a:t>
            </a:r>
            <a:r>
              <a:rPr lang="en-US" altLang="ko-KR" sz="1800" dirty="0" smtClean="0"/>
              <a:t>binary cross entropy loss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사용해도 되고 </a:t>
            </a:r>
            <a:r>
              <a:rPr lang="en-US" altLang="ko-KR" sz="1800" smtClean="0"/>
              <a:t>Gaussian distribution</a:t>
            </a:r>
            <a:r>
              <a:rPr lang="ko-KR" altLang="en-US" sz="1800" smtClean="0"/>
              <a:t>을 </a:t>
            </a:r>
            <a:r>
              <a:rPr lang="ko-KR" altLang="en-US" sz="1800" dirty="0" smtClean="0"/>
              <a:t>학습하기 위해 </a:t>
            </a:r>
            <a:r>
              <a:rPr lang="en-US" altLang="ko-KR" sz="1800" dirty="0" smtClean="0"/>
              <a:t>L2 loss</a:t>
            </a:r>
            <a:r>
              <a:rPr lang="ko-KR" altLang="en-US" sz="1800" dirty="0" smtClean="0"/>
              <a:t>를 사용하는 것도 가능</a:t>
            </a:r>
            <a:r>
              <a:rPr lang="en-US" altLang="ko-KR" sz="1800" dirty="0" smtClean="0"/>
              <a:t>.</a:t>
            </a:r>
          </a:p>
          <a:p>
            <a:r>
              <a:rPr lang="en-US" altLang="ko-KR" b="1" dirty="0" smtClean="0"/>
              <a:t>Results</a:t>
            </a:r>
          </a:p>
          <a:p>
            <a:pPr lvl="1"/>
            <a:r>
              <a:rPr lang="en-US" altLang="ko-KR" sz="1800" dirty="0" err="1" smtClean="0"/>
              <a:t>Ipython</a:t>
            </a:r>
            <a:r>
              <a:rPr lang="en-US" altLang="ko-KR" sz="1800" dirty="0" smtClean="0"/>
              <a:t> file</a:t>
            </a:r>
            <a:r>
              <a:rPr lang="ko-KR" altLang="en-US" sz="1800" dirty="0" smtClean="0"/>
              <a:t>내에 있는 결과를 보고 채점 할 예정</a:t>
            </a:r>
            <a:r>
              <a:rPr lang="en-US" altLang="ko-KR" sz="1800" dirty="0" smtClean="0"/>
              <a:t>. </a:t>
            </a:r>
            <a:br>
              <a:rPr lang="en-US" altLang="ko-KR" sz="1800" dirty="0" smtClean="0"/>
            </a:br>
            <a:r>
              <a:rPr lang="ko-KR" altLang="en-US" sz="1800" dirty="0" smtClean="0"/>
              <a:t>반드시 </a:t>
            </a:r>
            <a:r>
              <a:rPr lang="en-US" altLang="ko-KR" sz="1800" dirty="0" smtClean="0"/>
              <a:t>generate</a:t>
            </a:r>
            <a:r>
              <a:rPr lang="ko-KR" altLang="en-US" sz="1800" dirty="0" smtClean="0"/>
              <a:t>된 결과가 </a:t>
            </a:r>
            <a:r>
              <a:rPr lang="ko-KR" altLang="en-US" sz="1800" dirty="0" err="1" smtClean="0"/>
              <a:t>저장되어있는지</a:t>
            </a:r>
            <a:r>
              <a:rPr lang="ko-KR" altLang="en-US" sz="1800" dirty="0" smtClean="0"/>
              <a:t> 확인할 것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en-US" altLang="ko-KR" sz="1800" dirty="0" smtClean="0"/>
              <a:t>Part3</a:t>
            </a:r>
            <a:r>
              <a:rPr lang="ko-KR" altLang="en-US" sz="1800" dirty="0" smtClean="0"/>
              <a:t>의 경우 최소 </a:t>
            </a:r>
            <a:r>
              <a:rPr lang="en-US" altLang="ko-KR" sz="1800" dirty="0" smtClean="0"/>
              <a:t>3</a:t>
            </a:r>
            <a:r>
              <a:rPr lang="ko-KR" altLang="en-US" sz="1800" dirty="0" smtClean="0"/>
              <a:t>개 </a:t>
            </a:r>
            <a:r>
              <a:rPr lang="en-US" altLang="ko-KR" sz="1800" dirty="0" smtClean="0"/>
              <a:t>result</a:t>
            </a:r>
            <a:r>
              <a:rPr lang="ko-KR" altLang="en-US" sz="1800" dirty="0" smtClean="0"/>
              <a:t>가 나오도록 </a:t>
            </a:r>
            <a:r>
              <a:rPr lang="en-US" altLang="ko-KR" sz="1800" dirty="0" smtClean="0"/>
              <a:t>setting </a:t>
            </a:r>
            <a:r>
              <a:rPr lang="ko-KR" altLang="en-US" sz="1800" dirty="0" smtClean="0"/>
              <a:t>할 것</a:t>
            </a:r>
            <a:r>
              <a:rPr lang="en-US" altLang="ko-KR" sz="1800" dirty="0" smtClean="0"/>
              <a:t>. </a:t>
            </a:r>
            <a:br>
              <a:rPr lang="en-US" altLang="ko-KR" sz="1800" dirty="0" smtClean="0"/>
            </a:br>
            <a:r>
              <a:rPr lang="en-US" altLang="ko-KR" sz="1800" dirty="0" smtClean="0"/>
              <a:t>(</a:t>
            </a:r>
            <a:r>
              <a:rPr lang="ko-KR" altLang="en-US" sz="1800" dirty="0" smtClean="0"/>
              <a:t>학습 초기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학습 중간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학습 종료 후</a:t>
            </a:r>
            <a:r>
              <a:rPr lang="en-US" altLang="ko-KR" sz="1800" dirty="0" smtClean="0"/>
              <a:t>)</a:t>
            </a:r>
            <a:endParaRPr lang="en-US" altLang="ko-KR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Assignment4 </a:t>
            </a:r>
            <a:r>
              <a:rPr lang="ko-KR" altLang="en-US" dirty="0" smtClean="0"/>
              <a:t>주의사항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0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Skeleton code</a:t>
            </a:r>
            <a:r>
              <a:rPr lang="ko-KR" altLang="en-US" sz="2000" b="1" dirty="0" smtClean="0"/>
              <a:t>를 수정해도 되나요</a:t>
            </a:r>
            <a:r>
              <a:rPr lang="en-US" altLang="ko-KR" sz="2000" b="1" dirty="0" smtClean="0"/>
              <a:t>?</a:t>
            </a:r>
          </a:p>
          <a:p>
            <a:pPr lvl="1"/>
            <a:r>
              <a:rPr lang="ko-KR" altLang="en-US" sz="1800" dirty="0" smtClean="0"/>
              <a:t>가급적이면 </a:t>
            </a:r>
            <a:r>
              <a:rPr lang="en-US" altLang="ko-KR" sz="1800" dirty="0" err="1" smtClean="0"/>
              <a:t>ToD</a:t>
            </a:r>
            <a:r>
              <a:rPr lang="en-US" altLang="ko-KR" sz="1800" dirty="0" err="1" smtClean="0"/>
              <a:t>o</a:t>
            </a:r>
            <a:r>
              <a:rPr lang="en-US" altLang="ko-KR" sz="1800" dirty="0" smtClean="0"/>
              <a:t> </a:t>
            </a:r>
            <a:r>
              <a:rPr lang="en-US" altLang="ko-KR" sz="1800" dirty="0" smtClean="0"/>
              <a:t>part </a:t>
            </a:r>
            <a:r>
              <a:rPr lang="ko-KR" altLang="en-US" sz="1800" dirty="0" smtClean="0"/>
              <a:t>안에서 구현해주시기 바랍니다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en-US" altLang="ko-KR" sz="1800" dirty="0" smtClean="0"/>
              <a:t>Parameter value </a:t>
            </a:r>
            <a:r>
              <a:rPr lang="ko-KR" altLang="en-US" sz="1800" dirty="0" smtClean="0"/>
              <a:t>변경은 허용됩니다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2000" b="1" dirty="0" smtClean="0"/>
              <a:t>Network architecture / loss term</a:t>
            </a:r>
            <a:r>
              <a:rPr lang="ko-KR" altLang="en-US" sz="2000" b="1" dirty="0" smtClean="0"/>
              <a:t>에 대한 제한이 있나요</a:t>
            </a:r>
            <a:r>
              <a:rPr lang="en-US" altLang="ko-KR" sz="2000" b="1" dirty="0" smtClean="0"/>
              <a:t>?</a:t>
            </a:r>
          </a:p>
          <a:p>
            <a:pPr lvl="1"/>
            <a:r>
              <a:rPr lang="ko-KR" altLang="en-US" sz="1800" dirty="0" smtClean="0"/>
              <a:t>없습니다</a:t>
            </a:r>
            <a:r>
              <a:rPr lang="en-US" altLang="ko-KR" sz="1800" dirty="0" smtClean="0"/>
              <a:t>. Generation</a:t>
            </a:r>
            <a:r>
              <a:rPr lang="ko-KR" altLang="en-US" sz="1800" dirty="0" smtClean="0"/>
              <a:t>을 잘하는 모델을 만들어주시기만 하면 됩니다</a:t>
            </a:r>
            <a:r>
              <a:rPr lang="en-US" altLang="ko-KR" sz="1800" dirty="0" smtClean="0"/>
              <a:t>. </a:t>
            </a:r>
          </a:p>
          <a:p>
            <a:pPr lvl="1"/>
            <a:r>
              <a:rPr lang="ko-KR" altLang="en-US" sz="1800" dirty="0" smtClean="0"/>
              <a:t>기본적인 </a:t>
            </a:r>
            <a:r>
              <a:rPr lang="en-US" altLang="ko-KR" sz="1800" dirty="0" smtClean="0"/>
              <a:t>GAN</a:t>
            </a:r>
            <a:r>
              <a:rPr lang="ko-KR" altLang="en-US" sz="1800" dirty="0" smtClean="0"/>
              <a:t>이 아닌 </a:t>
            </a:r>
            <a:r>
              <a:rPr lang="en-US" altLang="ko-KR" sz="1800" dirty="0" smtClean="0"/>
              <a:t>WGAN </a:t>
            </a:r>
            <a:r>
              <a:rPr lang="ko-KR" altLang="en-US" sz="1800" dirty="0" smtClean="0"/>
              <a:t>등의 변형된 </a:t>
            </a:r>
            <a:r>
              <a:rPr lang="en-US" altLang="ko-KR" sz="1800" dirty="0" smtClean="0"/>
              <a:t>adversarial loss</a:t>
            </a:r>
            <a:r>
              <a:rPr lang="ko-KR" altLang="en-US" sz="1800" dirty="0" smtClean="0"/>
              <a:t>도 사용 가능합니다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2000" b="1" dirty="0" smtClean="0"/>
              <a:t>Part2, 3 </a:t>
            </a:r>
            <a:r>
              <a:rPr lang="ko-KR" altLang="en-US" sz="2000" b="1" dirty="0" smtClean="0"/>
              <a:t>에서 </a:t>
            </a:r>
            <a:r>
              <a:rPr lang="en-US" altLang="ko-KR" sz="2000" b="1" dirty="0" smtClean="0"/>
              <a:t>label</a:t>
            </a:r>
            <a:r>
              <a:rPr lang="ko-KR" altLang="en-US" sz="2000" b="1" dirty="0" smtClean="0"/>
              <a:t>을 꼭 </a:t>
            </a:r>
            <a:r>
              <a:rPr lang="en-US" altLang="ko-KR" sz="2000" b="1" dirty="0" smtClean="0"/>
              <a:t>utils.py</a:t>
            </a:r>
            <a:r>
              <a:rPr lang="ko-KR" altLang="en-US" sz="2000" b="1" dirty="0" smtClean="0"/>
              <a:t>에 있는 방식으로 주어야 하나요</a:t>
            </a:r>
            <a:r>
              <a:rPr lang="en-US" altLang="ko-KR" sz="2000" b="1" dirty="0" smtClean="0"/>
              <a:t>?</a:t>
            </a:r>
          </a:p>
          <a:p>
            <a:pPr lvl="1"/>
            <a:r>
              <a:rPr lang="ko-KR" altLang="en-US" sz="1800" dirty="0" smtClean="0"/>
              <a:t>어떠한 방식으로 </a:t>
            </a:r>
            <a:r>
              <a:rPr lang="en-US" altLang="ko-KR" sz="1800" dirty="0" smtClean="0"/>
              <a:t>label</a:t>
            </a:r>
            <a:r>
              <a:rPr lang="ko-KR" altLang="en-US" sz="1800" dirty="0" smtClean="0"/>
              <a:t>을 주든 좋은 결과가 나오기만 하면 됩니다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2000" b="1" dirty="0" smtClean="0"/>
              <a:t>수행 시간 등이 채점에 영향을 미치나요</a:t>
            </a:r>
            <a:r>
              <a:rPr lang="en-US" altLang="ko-KR" sz="2000" b="1" dirty="0" smtClean="0"/>
              <a:t>?</a:t>
            </a:r>
          </a:p>
          <a:p>
            <a:pPr lvl="1"/>
            <a:r>
              <a:rPr lang="en-US" altLang="ko-KR" sz="1800" dirty="0" err="1" smtClean="0"/>
              <a:t>Ipython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내의 </a:t>
            </a:r>
            <a:r>
              <a:rPr lang="en-US" altLang="ko-KR" sz="1800" dirty="0" smtClean="0"/>
              <a:t>generation </a:t>
            </a:r>
            <a:r>
              <a:rPr lang="en-US" altLang="ko-KR" sz="1800" dirty="0" smtClean="0"/>
              <a:t>image</a:t>
            </a:r>
            <a:r>
              <a:rPr lang="ko-KR" altLang="en-US" sz="1800" dirty="0" smtClean="0"/>
              <a:t>만이 채점 대상입니다</a:t>
            </a:r>
            <a:r>
              <a:rPr lang="en-US" altLang="ko-KR" sz="1800" dirty="0" smtClean="0"/>
              <a:t>.</a:t>
            </a:r>
          </a:p>
          <a:p>
            <a:pPr marL="0" indent="0">
              <a:buNone/>
            </a:pPr>
            <a:endParaRPr lang="en-US" altLang="ko-KR" sz="2000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FAQ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80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896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</a:t>
            </a:r>
            <a:r>
              <a:rPr lang="en-US" altLang="ko-KR" dirty="0" smtClean="0"/>
              <a:t>1: </a:t>
            </a:r>
            <a:r>
              <a:rPr lang="en-US" altLang="ko-KR" dirty="0"/>
              <a:t>Implementing VAE with MNIST data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Part </a:t>
            </a:r>
            <a:r>
              <a:rPr lang="en-US" altLang="ko-KR" dirty="0"/>
              <a:t>2</a:t>
            </a:r>
            <a:r>
              <a:rPr lang="en-US" altLang="ko-KR" dirty="0" smtClean="0"/>
              <a:t>: Implementing conditional-GAN with MNIST data</a:t>
            </a:r>
          </a:p>
          <a:p>
            <a:endParaRPr lang="en-US" altLang="ko-KR" dirty="0" smtClean="0"/>
          </a:p>
          <a:p>
            <a:r>
              <a:rPr lang="en-US" altLang="ko-KR" dirty="0"/>
              <a:t>Part </a:t>
            </a:r>
            <a:r>
              <a:rPr lang="en-US" altLang="ko-KR" dirty="0" smtClean="0"/>
              <a:t>3: Implementing conditional-GAN with Face data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Assignment Objectives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056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Encoder</a:t>
            </a:r>
          </a:p>
          <a:p>
            <a:r>
              <a:rPr lang="en-US" altLang="ko-KR" b="1" dirty="0" smtClean="0"/>
              <a:t>Decoder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r>
              <a:rPr lang="en-US" altLang="ko-KR" b="1" dirty="0" err="1" smtClean="0"/>
              <a:t>Elbo</a:t>
            </a:r>
            <a:r>
              <a:rPr lang="en-US" altLang="ko-KR" b="1" dirty="0" smtClean="0"/>
              <a:t> Loss</a:t>
            </a:r>
          </a:p>
          <a:p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Variational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AutoEncoder</a:t>
            </a:r>
            <a:r>
              <a:rPr lang="en-US" altLang="ko-KR" dirty="0" smtClean="0"/>
              <a:t>(VAE)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93" y="836712"/>
            <a:ext cx="6403107" cy="24888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121" y="4077072"/>
            <a:ext cx="59626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1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42000" y="980728"/>
            <a:ext cx="8460000" cy="5112000"/>
          </a:xfrm>
        </p:spPr>
        <p:txBody>
          <a:bodyPr>
            <a:normAutofit/>
          </a:bodyPr>
          <a:lstStyle/>
          <a:p>
            <a:r>
              <a:rPr lang="en-US" altLang="ko-KR" b="1" dirty="0" err="1" smtClean="0"/>
              <a:t>Reparameterization</a:t>
            </a:r>
            <a:r>
              <a:rPr lang="en-US" altLang="ko-KR" b="1" dirty="0" smtClean="0"/>
              <a:t> trick</a:t>
            </a:r>
          </a:p>
          <a:p>
            <a:endParaRPr lang="en-US" altLang="ko-KR" b="1" dirty="0" smtClean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r>
              <a:rPr lang="en-US" altLang="ko-KR" b="1" dirty="0" err="1" smtClean="0"/>
              <a:t>Elbo</a:t>
            </a:r>
            <a:r>
              <a:rPr lang="en-US" altLang="ko-KR" b="1" dirty="0" smtClean="0"/>
              <a:t> Loss</a:t>
            </a:r>
          </a:p>
          <a:p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Variational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AutoEncoder</a:t>
            </a:r>
            <a:r>
              <a:rPr lang="en-US" altLang="ko-KR" dirty="0" smtClean="0"/>
              <a:t>(VAE)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214706"/>
            <a:ext cx="5962650" cy="18669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06" y="984419"/>
            <a:ext cx="5134594" cy="2155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5070711"/>
            <a:ext cx="78009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8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Generator</a:t>
            </a:r>
          </a:p>
          <a:p>
            <a:r>
              <a:rPr lang="en-US" altLang="ko-KR" b="1" dirty="0" smtClean="0"/>
              <a:t>Discriminator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 smtClean="0"/>
              <a:t>Adversarial loss</a:t>
            </a:r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 smtClean="0">
                <a:latin typeface="Arial"/>
                <a:cs typeface="Arial"/>
              </a:rPr>
              <a:t>Generative Adversarial Networks(GANs)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4295615"/>
            <a:ext cx="6477000" cy="1038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138" y="1268265"/>
            <a:ext cx="5963862" cy="22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r>
              <a:rPr lang="en-US" altLang="ko-KR" b="1" dirty="0" smtClean="0"/>
              <a:t>Discriminator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r>
              <a:rPr lang="en-US" altLang="ko-KR" b="1" dirty="0" smtClean="0"/>
              <a:t>Generator</a:t>
            </a:r>
          </a:p>
          <a:p>
            <a:endParaRPr lang="en-US" altLang="ko-KR" b="1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 smtClean="0">
                <a:latin typeface="Arial"/>
                <a:cs typeface="Arial"/>
              </a:rPr>
              <a:t>Generative Adversarial Networks(GANs)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52" y="836255"/>
            <a:ext cx="6477000" cy="1038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802" y="2522655"/>
            <a:ext cx="5876925" cy="16287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6431" y="5005953"/>
            <a:ext cx="3771900" cy="1647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0198" y="1961605"/>
            <a:ext cx="5886450" cy="571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0198" y="4358203"/>
            <a:ext cx="35528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 smtClean="0"/>
          </a:p>
          <a:p>
            <a:r>
              <a:rPr lang="en-US" altLang="ko-KR" b="1" dirty="0" smtClean="0"/>
              <a:t>Generator</a:t>
            </a:r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0" dirty="0" smtClean="0">
                <a:latin typeface="Arial"/>
                <a:cs typeface="Arial"/>
              </a:rPr>
              <a:t>Generative Adversarial Networks(GANs)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52" y="836255"/>
            <a:ext cx="6477000" cy="10382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502" y="2490101"/>
            <a:ext cx="3771900" cy="1647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60" y="1815778"/>
            <a:ext cx="3552825" cy="742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759" y="4069298"/>
            <a:ext cx="3811572" cy="24502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5668" y="4317252"/>
            <a:ext cx="3086100" cy="600075"/>
          </a:xfrm>
          <a:prstGeom prst="rect">
            <a:avLst/>
          </a:prstGeom>
        </p:spPr>
      </p:pic>
      <p:grpSp>
        <p:nvGrpSpPr>
          <p:cNvPr id="34" name="그룹 33"/>
          <p:cNvGrpSpPr/>
          <p:nvPr/>
        </p:nvGrpSpPr>
        <p:grpSpPr>
          <a:xfrm>
            <a:off x="5254897" y="4823782"/>
            <a:ext cx="3771900" cy="1695812"/>
            <a:chOff x="5254897" y="4823782"/>
            <a:chExt cx="3771900" cy="1695812"/>
          </a:xfrm>
        </p:grpSpPr>
        <p:grpSp>
          <p:nvGrpSpPr>
            <p:cNvPr id="20" name="그룹 19"/>
            <p:cNvGrpSpPr/>
            <p:nvPr/>
          </p:nvGrpSpPr>
          <p:grpSpPr>
            <a:xfrm>
              <a:off x="5254897" y="4823782"/>
              <a:ext cx="3771900" cy="1695812"/>
              <a:chOff x="5254897" y="4823782"/>
              <a:chExt cx="3771900" cy="1695812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5254897" y="4823782"/>
                <a:ext cx="3771900" cy="1695812"/>
                <a:chOff x="5614859" y="4934474"/>
                <a:chExt cx="3771900" cy="1695812"/>
              </a:xfrm>
            </p:grpSpPr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14859" y="4982461"/>
                  <a:ext cx="3771900" cy="1647825"/>
                </a:xfrm>
                <a:prstGeom prst="rect">
                  <a:avLst/>
                </a:prstGeom>
              </p:spPr>
            </p:pic>
            <p:pic>
              <p:nvPicPr>
                <p:cNvPr id="14" name="그림 13"/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9756" b="28099"/>
                <a:stretch/>
              </p:blipFill>
              <p:spPr>
                <a:xfrm>
                  <a:off x="6195340" y="4934474"/>
                  <a:ext cx="2476390" cy="438742"/>
                </a:xfrm>
                <a:prstGeom prst="rect">
                  <a:avLst/>
                </a:prstGeom>
              </p:spPr>
            </p:pic>
            <p:sp>
              <p:nvSpPr>
                <p:cNvPr id="5" name="직사각형 4"/>
                <p:cNvSpPr/>
                <p:nvPr/>
              </p:nvSpPr>
              <p:spPr>
                <a:xfrm>
                  <a:off x="8604448" y="4995037"/>
                  <a:ext cx="539552" cy="3602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42496" b="-3915"/>
                <a:stretch/>
              </p:blipFill>
              <p:spPr>
                <a:xfrm>
                  <a:off x="6868606" y="5469155"/>
                  <a:ext cx="1774599" cy="623573"/>
                </a:xfrm>
                <a:prstGeom prst="rect">
                  <a:avLst/>
                </a:prstGeom>
              </p:spPr>
            </p:pic>
            <p:sp>
              <p:nvSpPr>
                <p:cNvPr id="16" name="직사각형 15"/>
                <p:cNvSpPr/>
                <p:nvPr/>
              </p:nvSpPr>
              <p:spPr>
                <a:xfrm>
                  <a:off x="8604448" y="5517232"/>
                  <a:ext cx="648072" cy="36004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18" name="그림 17"/>
              <p:cNvPicPr>
                <a:picLocks noChangeAspect="1"/>
              </p:cNvPicPr>
              <p:nvPr/>
            </p:nvPicPr>
            <p:blipFill rotWithShape="1">
              <a:blip r:embed="rId4"/>
              <a:srcRect l="55254" r="35201" b="78490"/>
              <a:stretch/>
            </p:blipFill>
            <p:spPr>
              <a:xfrm>
                <a:off x="6887271" y="5398702"/>
                <a:ext cx="372603" cy="366819"/>
              </a:xfrm>
              <a:prstGeom prst="rect">
                <a:avLst/>
              </a:prstGeom>
            </p:spPr>
          </p:pic>
          <p:pic>
            <p:nvPicPr>
              <p:cNvPr id="19" name="그림 18"/>
              <p:cNvPicPr>
                <a:picLocks noChangeAspect="1"/>
              </p:cNvPicPr>
              <p:nvPr/>
            </p:nvPicPr>
            <p:blipFill rotWithShape="1">
              <a:blip r:embed="rId4"/>
              <a:srcRect l="56197" t="4177" r="35201" b="79117"/>
              <a:stretch/>
            </p:blipFill>
            <p:spPr>
              <a:xfrm>
                <a:off x="6944572" y="4941167"/>
                <a:ext cx="339490" cy="288033"/>
              </a:xfrm>
              <a:prstGeom prst="rect">
                <a:avLst/>
              </a:prstGeom>
            </p:spPr>
          </p:pic>
        </p:grp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4"/>
            <a:srcRect l="46089" t="56810" r="1004" b="25675"/>
            <a:stretch/>
          </p:blipFill>
          <p:spPr>
            <a:xfrm>
              <a:off x="6444208" y="5804696"/>
              <a:ext cx="1995541" cy="28860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 rotWithShape="1">
            <a:blip r:embed="rId4"/>
            <a:srcRect l="32454" t="56809" r="25546" b="12601"/>
            <a:stretch/>
          </p:blipFill>
          <p:spPr>
            <a:xfrm>
              <a:off x="6156176" y="5805264"/>
              <a:ext cx="1584176" cy="504055"/>
            </a:xfrm>
            <a:prstGeom prst="rect">
              <a:avLst/>
            </a:prstGeom>
          </p:spPr>
        </p:pic>
        <p:sp>
          <p:nvSpPr>
            <p:cNvPr id="32" name="직사각형 31"/>
            <p:cNvSpPr/>
            <p:nvPr/>
          </p:nvSpPr>
          <p:spPr>
            <a:xfrm>
              <a:off x="7675952" y="6092728"/>
              <a:ext cx="424440" cy="216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8397208" y="5871433"/>
              <a:ext cx="424440" cy="2165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11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 smtClean="0"/>
                  <a:t>Above objectives does not exploit any information.</a:t>
                </a:r>
              </a:p>
              <a:p>
                <a:r>
                  <a:rPr lang="en-US" altLang="ko-KR" b="1" dirty="0" smtClean="0"/>
                  <a:t>Add the label information(condition)</a:t>
                </a:r>
              </a:p>
              <a:p>
                <a:endParaRPr lang="en-US" altLang="ko-KR" b="1" dirty="0"/>
              </a:p>
              <a:p>
                <a:r>
                  <a:rPr lang="en-US" altLang="ko-KR" b="1" dirty="0" smtClean="0"/>
                  <a:t>Generator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dirty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ko-KR" i="1" dirty="0"/>
              </a:p>
              <a:p>
                <a:r>
                  <a:rPr lang="en-US" altLang="ko-KR" b="1" dirty="0" smtClean="0"/>
                  <a:t>Discriminator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𝑀𝑖𝑛𝑖𝑚𝑖𝑧𝑒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d>
                          <m:dPr>
                            <m:endChr m:val="]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d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(1 −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altLang="ko-KR" i="1" dirty="0"/>
              </a:p>
              <a:p>
                <a:pPr lvl="1"/>
                <a:endParaRPr lang="en-US" altLang="ko-KR" b="1" dirty="0"/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85" dirty="0" smtClean="0"/>
              <a:t>Conditional Generative Adversarial Networks(</a:t>
            </a:r>
            <a:r>
              <a:rPr lang="en-US" altLang="ko-KR" spc="-85" dirty="0" err="1" smtClean="0"/>
              <a:t>cGANs</a:t>
            </a:r>
            <a:r>
              <a:rPr lang="en-US" altLang="ko-KR" spc="-85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66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6870" indent="-344170">
              <a:lnSpc>
                <a:spcPct val="100000"/>
              </a:lnSpc>
              <a:spcBef>
                <a:spcPts val="1350"/>
              </a:spcBef>
              <a:buClr>
                <a:srgbClr val="F0C10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altLang="ko-KR" b="1" spc="-65" dirty="0" smtClean="0">
                <a:cs typeface="Malgun Gothic"/>
              </a:rPr>
              <a:t>Assignment files</a:t>
            </a:r>
          </a:p>
          <a:p>
            <a:pPr marL="756920" lvl="1" indent="-344170">
              <a:lnSpc>
                <a:spcPct val="100000"/>
              </a:lnSpc>
              <a:spcBef>
                <a:spcPts val="1350"/>
              </a:spcBef>
              <a:buClr>
                <a:srgbClr val="F0C10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altLang="ko-KR" b="1" dirty="0" smtClean="0">
                <a:solidFill>
                  <a:srgbClr val="FF0000"/>
                </a:solidFill>
              </a:rPr>
              <a:t>Assignment4_1.ipynb</a:t>
            </a:r>
          </a:p>
          <a:p>
            <a:pPr marL="756920" lvl="1" indent="-344170">
              <a:lnSpc>
                <a:spcPct val="100000"/>
              </a:lnSpc>
              <a:spcBef>
                <a:spcPts val="1350"/>
              </a:spcBef>
              <a:buClr>
                <a:srgbClr val="F0C10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altLang="ko-KR" b="1" dirty="0" smtClean="0">
                <a:solidFill>
                  <a:srgbClr val="FF0000"/>
                </a:solidFill>
              </a:rPr>
              <a:t>Assignment4_2.ipynb</a:t>
            </a:r>
          </a:p>
          <a:p>
            <a:pPr marL="756920" lvl="1" indent="-344170">
              <a:lnSpc>
                <a:spcPct val="100000"/>
              </a:lnSpc>
              <a:spcBef>
                <a:spcPts val="1350"/>
              </a:spcBef>
              <a:buClr>
                <a:srgbClr val="F0C10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altLang="ko-KR" b="1" dirty="0" smtClean="0">
                <a:solidFill>
                  <a:srgbClr val="FF0000"/>
                </a:solidFill>
              </a:rPr>
              <a:t>Assignment4_3.ipynb</a:t>
            </a:r>
          </a:p>
          <a:p>
            <a:pPr marL="756920" lvl="1" indent="-344170">
              <a:lnSpc>
                <a:spcPct val="100000"/>
              </a:lnSpc>
              <a:spcBef>
                <a:spcPts val="1350"/>
              </a:spcBef>
              <a:buClr>
                <a:srgbClr val="F0C10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altLang="ko-KR" b="1" dirty="0" err="1" smtClean="0"/>
              <a:t>CollectSubmission.ipynb</a:t>
            </a:r>
            <a:endParaRPr lang="en-US" altLang="ko-KR" b="1" dirty="0" smtClean="0"/>
          </a:p>
          <a:p>
            <a:pPr marL="756920" lvl="1" indent="-344170">
              <a:lnSpc>
                <a:spcPct val="100000"/>
              </a:lnSpc>
              <a:spcBef>
                <a:spcPts val="1350"/>
              </a:spcBef>
              <a:buClr>
                <a:srgbClr val="F0C10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altLang="ko-KR" b="1" dirty="0" smtClean="0"/>
              <a:t>utils.py</a:t>
            </a:r>
          </a:p>
          <a:p>
            <a:pPr marL="756920" lvl="1" indent="-344170">
              <a:lnSpc>
                <a:spcPct val="100000"/>
              </a:lnSpc>
              <a:spcBef>
                <a:spcPts val="1350"/>
              </a:spcBef>
              <a:buClr>
                <a:srgbClr val="F0C10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altLang="ko-KR" b="1" dirty="0" smtClean="0"/>
              <a:t>ops.py</a:t>
            </a:r>
          </a:p>
          <a:p>
            <a:pPr marL="756920" lvl="1" indent="-344170">
              <a:lnSpc>
                <a:spcPct val="100000"/>
              </a:lnSpc>
              <a:spcBef>
                <a:spcPts val="1350"/>
              </a:spcBef>
              <a:buClr>
                <a:srgbClr val="F0C10E"/>
              </a:buClr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lang="en-US" altLang="ko-KR" b="1" dirty="0" smtClean="0"/>
              <a:t>download.py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85" dirty="0" smtClean="0"/>
              <a:t>Assignment 4 check-list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0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Taehoon Lee">
      <a:dk1>
        <a:sysClr val="windowText" lastClr="000000"/>
      </a:dk1>
      <a:lt1>
        <a:sysClr val="window" lastClr="FFFFFF"/>
      </a:lt1>
      <a:dk2>
        <a:srgbClr val="433021"/>
      </a:dk2>
      <a:lt2>
        <a:srgbClr val="E8D8CA"/>
      </a:lt2>
      <a:accent1>
        <a:srgbClr val="9A57CD"/>
      </a:accent1>
      <a:accent2>
        <a:srgbClr val="0070C0"/>
      </a:accent2>
      <a:accent3>
        <a:srgbClr val="00B0F0"/>
      </a:accent3>
      <a:accent4>
        <a:srgbClr val="F1C10F"/>
      </a:accent4>
      <a:accent5>
        <a:srgbClr val="FBA305"/>
      </a:accent5>
      <a:accent6>
        <a:srgbClr val="EA76A8"/>
      </a:accent6>
      <a:hlink>
        <a:srgbClr val="008685"/>
      </a:hlink>
      <a:folHlink>
        <a:srgbClr val="EA5A23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22518</TotalTime>
  <Words>427</Words>
  <Application>Microsoft Office PowerPoint</Application>
  <PresentationFormat>화면 슬라이드 쇼(4:3)</PresentationFormat>
  <Paragraphs>115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Tekton Pro</vt:lpstr>
      <vt:lpstr>Malgun Gothic</vt:lpstr>
      <vt:lpstr>Malgun Gothic</vt:lpstr>
      <vt:lpstr>함초롬돋움</vt:lpstr>
      <vt:lpstr>Arial</vt:lpstr>
      <vt:lpstr>Cambria Math</vt:lpstr>
      <vt:lpstr>Candara</vt:lpstr>
      <vt:lpstr>Wingdings</vt:lpstr>
      <vt:lpstr>Office 테마</vt:lpstr>
      <vt:lpstr>Assignment 4</vt:lpstr>
      <vt:lpstr>Assignment Objectives</vt:lpstr>
      <vt:lpstr>Variational AutoEncoder(VAE)</vt:lpstr>
      <vt:lpstr>Variational AutoEncoder(VAE)</vt:lpstr>
      <vt:lpstr>Generative Adversarial Networks(GANs)</vt:lpstr>
      <vt:lpstr>Generative Adversarial Networks(GANs)</vt:lpstr>
      <vt:lpstr>Generative Adversarial Networks(GANs)</vt:lpstr>
      <vt:lpstr>Conditional Generative Adversarial Networks(cGANs)</vt:lpstr>
      <vt:lpstr>Assignment 4 check-list</vt:lpstr>
      <vt:lpstr>Part1 : VAE with MNIST</vt:lpstr>
      <vt:lpstr>Part2 : cGANs with MNIST</vt:lpstr>
      <vt:lpstr>Part3 : cGANs with Face data</vt:lpstr>
      <vt:lpstr>Assignment4 주의사항</vt:lpstr>
      <vt:lpstr>FAQ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Mgt 강화 : 對外 문서보안 관련</dc:title>
  <dc:creator>samsung</dc:creator>
  <cp:lastModifiedBy>신 채훈</cp:lastModifiedBy>
  <cp:revision>2516</cp:revision>
  <cp:lastPrinted>2016-10-10T09:18:19Z</cp:lastPrinted>
  <dcterms:created xsi:type="dcterms:W3CDTF">2013-06-12T00:16:49Z</dcterms:created>
  <dcterms:modified xsi:type="dcterms:W3CDTF">2019-11-11T00:44:11Z</dcterms:modified>
</cp:coreProperties>
</file>